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  <Override PartName="/docProps/custom.xml" ContentType="application/vnd.openxmlformats-officedocument.custom-properties+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slides/slide13.xml" Type="http://schemas.openxmlformats.org/officeDocument/2006/relationships/slide"/><Relationship Id="rId22" Target="slides/slide14.xml" Type="http://schemas.openxmlformats.org/officeDocument/2006/relationships/slide"/><Relationship Id="rId23" Target="slides/slide15.xml" Type="http://schemas.openxmlformats.org/officeDocument/2006/relationships/slide"/><Relationship Id="rId24" Target="slides/slide16.xml" Type="http://schemas.openxmlformats.org/officeDocument/2006/relationships/slide"/><Relationship Id="rId25" Target="slides/slide17.xml" Type="http://schemas.openxmlformats.org/officeDocument/2006/relationships/slide"/><Relationship Id="rId26" Target="slides/slide18.xml" Type="http://schemas.openxmlformats.org/officeDocument/2006/relationships/slide"/><Relationship Id="rId27" Target="notesSlides/notesSlide1.xml" Type="http://schemas.openxmlformats.org/officeDocument/2006/relationships/notesSlide"/><Relationship Id="rId28" Target="notesSlides/notesSlide2.xml" Type="http://schemas.openxmlformats.org/officeDocument/2006/relationships/notesSlide"/><Relationship Id="rId29" Target="notesSlides/notesSlide3.xml" Type="http://schemas.openxmlformats.org/officeDocument/2006/relationships/notesSlide"/><Relationship Id="rId3" Target="presProps.xml" Type="http://schemas.openxmlformats.org/officeDocument/2006/relationships/presProps"/><Relationship Id="rId30" Target="notesSlides/notesSlide4.xml" Type="http://schemas.openxmlformats.org/officeDocument/2006/relationships/notesSlide"/><Relationship Id="rId31" Target="notesSlides/notesSlide5.xml" Type="http://schemas.openxmlformats.org/officeDocument/2006/relationships/notesSlide"/><Relationship Id="rId32" Target="notesSlides/notesSlide6.xml" Type="http://schemas.openxmlformats.org/officeDocument/2006/relationships/notesSlide"/><Relationship Id="rId33" Target="notesSlides/notesSlide7.xml" Type="http://schemas.openxmlformats.org/officeDocument/2006/relationships/notesSlide"/><Relationship Id="rId34" Target="notesSlides/notesSlide8.xml" Type="http://schemas.openxmlformats.org/officeDocument/2006/relationships/notesSlide"/><Relationship Id="rId35" Target="notesSlides/notesSlide9.xml" Type="http://schemas.openxmlformats.org/officeDocument/2006/relationships/notesSlide"/><Relationship Id="rId36" Target="notesSlides/notesSlide10.xml" Type="http://schemas.openxmlformats.org/officeDocument/2006/relationships/notesSlide"/><Relationship Id="rId37" Target="notesSlides/notesSlide11.xml" Type="http://schemas.openxmlformats.org/officeDocument/2006/relationships/notesSlide"/><Relationship Id="rId38" Target="notesSlides/notesSlide12.xml" Type="http://schemas.openxmlformats.org/officeDocument/2006/relationships/notesSlide"/><Relationship Id="rId39" Target="notesSlides/notesSlide13.xml" Type="http://schemas.openxmlformats.org/officeDocument/2006/relationships/notesSlide"/><Relationship Id="rId4" Target="slideMasters/slideMaster1.xml" Type="http://schemas.openxmlformats.org/officeDocument/2006/relationships/slideMaster"/><Relationship Id="rId40" Target="notesSlides/notesSlide14.xml" Type="http://schemas.openxmlformats.org/officeDocument/2006/relationships/notesSlide"/><Relationship Id="rId41" Target="notesSlides/notesSlide15.xml" Type="http://schemas.openxmlformats.org/officeDocument/2006/relationships/notesSlide"/><Relationship Id="rId42" Target="notesSlides/notesSlide16.xml" Type="http://schemas.openxmlformats.org/officeDocument/2006/relationships/notesSlide"/><Relationship Id="rId43" Target="notesSlides/notesSlide17.xml" Type="http://schemas.openxmlformats.org/officeDocument/2006/relationships/notesSlide"/><Relationship Id="rId44" Target="notesSlides/notesSlide18.xml" Type="http://schemas.openxmlformats.org/officeDocument/2006/relationships/notesSlide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大家好，欢迎参加本次关于电动工具EMC测试及整改的专业技术分享。在今天的讲座中，我们将深入探讨电磁兼容性（EMC）在电动工具领域的重要性，从基本概念、测试标准，到常见问题分析和实用的整改策略，希望能为大家的实际工作带来帮助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EMC的重要性首先体现在市场准入上。无论是在中国市场销售，需要通过CCC认证，还是出口欧盟，需要通过CE认证，EMC都是其中强制性的关键项目。这意味着，EMC测试不通过，产品就无法上市，这是企业必须面对的第一道门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在国际上，最核心的是国际电工委员会（IEC）下属的CISPR发布的标准，如CISPR 14-1和14-2。欧盟的EN标准基本就是直接采纳了这些国际标准。所以，理解了CISPR标准，也就掌握了全球主要市场的EMC要求。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现在我们进入第三部分，详细了解关键的测试项目。首先是EMI测试中的传导发射，简称CE。它主要测试设备通过电源线向外传播的干扰。测试时，我们会使用一个叫“人工电源网络”的设备，来模拟标准的电网环境，然后测量线上的干扰电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与传导发射相对应的是辐射发射，简称RE。它测试的是设备通过空间直接辐射出来的电磁波。这项测试必须在专业的电波暗室中进行，以排除外界环境的干扰。我们会将产品放在转台上旋转，用天线在不同角度和高度接收信号，来找到产品的最大辐射值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接下来看EMS，也就是电磁抗扰度测试。首先是ESD，静电放电测试，模拟我们日常生活中接触产品时产生的静电。然后是EFT，电快速瞬变脉冲群测试，它模拟的是像电机、继电器这类感性负载开关时，在电源线上产生的干扰脉冲。这两项都是非常常见的测试项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还有几项重要的EMS测试。浪涌测试，模拟的是雷击或电网大切换时的高能量冲击。射频电磁场辐射抗扰度测试，模拟产品在手机基站等强电磁环境下的工作情况。以及电压暂降和中断测试，模拟电网电压不稳或短暂停电的情况。这些测试都旨在确保产品在各种恶劣环境下的可靠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了解了测试项目，我们来分析一下电动工具常见的EMC问题根源。首当其冲的就是电机。对于传统的有刷电机，最大的干扰源是换向器产生的电火花，它主要影响传导发射。而对于现在越来越普及的无刷电机，干扰主要来自驱动电路产生的高频PWM信号，它更容易导致辐射发射超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除了电机，开关电源和控制器也是主要的干扰源，其核心是功率开关管的高速开关动作。另外，设备内部的各种线缆，如电源线、信号线，如果布局不当，会像天线一样，把内部的干扰辐射出去，或者把外部的干扰接收进来。此外，机械开关、整流桥等也会产生一些不可忽视的干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分析完问题，我们来看如何解决。EMC整改主要遵循三大原则：滤波、屏蔽和接地。滤波，就是通过滤波器把干扰信号滤掉。屏蔽，就是用金属等导电材料把干扰源包起来，或者把敏感电路保护起来。接地，则是为干扰电流提供一个安全的泄放通道。这三者相辅相成，是EMC整改的基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具体来说，滤波方面，我们会在电源端使用共模电感、X/Y电容等组成滤波器。在电机端，根据电机类型不同，采用不同的滤波方式。屏蔽方面，我们可以用金属屏蔽罩把干扰源罩起来，或者使用屏蔽电缆来减少线缆的辐射和接收。这些都是非常实用的整改手段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接地和PCB布局是EMC设计的基础。一个好的接地系统，能为干扰电流提供低阻抗的回流路径。在PCB设计中，我们强调分区布局，把不同功能的电路分开，并且要最小化功率回路的面积，因为环路面积越大，辐射越强。同时，合理的布线和去耦电容的使用也至关重要。右边的图就是一个典型的电源滤波电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最后，我们强调一下“预兼容设计”的重要性。最好的EMC整改就是不需要整改。在产品设计的最初阶段，就应该考虑EMC。从元器件选型开始，选择低干扰的部件；在电路设计时，预留好滤波和保护电路的位置；在PCB布局时，遵循EMC设计规则；甚至在软件层面，也可以通过滤波和看门狗等方式来增强系统的鲁棒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我的分享到此结束，感谢大家的聆听。现在是问答环节，欢迎大家提问交流。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5.jpeg" Type="http://schemas.openxmlformats.org/officeDocument/2006/relationships/image"/><Relationship Id="rId4" Target="../media/image6.jpeg" Type="http://schemas.openxmlformats.org/officeDocument/2006/relationships/image"/><Relationship Id="rId5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7.jpeg" Type="http://schemas.openxmlformats.org/officeDocument/2006/relationships/image"/><Relationship Id="rId4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10.jpeg" Type="http://schemas.openxmlformats.org/officeDocument/2006/relationships/image"/><Relationship Id="rId4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18.svg" Type="http://schemas.openxmlformats.org/officeDocument/2006/relationships/image"/><Relationship Id="rId11" Target="../media/image19.jpeg" Type="http://schemas.openxmlformats.org/officeDocument/2006/relationships/image"/><Relationship Id="rId12" Target="../notesSlides/notesSlide9.xml" Type="http://schemas.openxmlformats.org/officeDocument/2006/relationships/notesSlide"/><Relationship Id="rId2" Target="../media/image2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5.png" Type="http://schemas.openxmlformats.org/officeDocument/2006/relationships/image"/><Relationship Id="rId8" Target="../media/image16.sv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20.jpeg" Type="http://schemas.openxmlformats.org/officeDocument/2006/relationships/image"/><Relationship Id="rId4" Target="../media/image21.jpeg" Type="http://schemas.openxmlformats.org/officeDocument/2006/relationships/image"/><Relationship Id="rId5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notesSlides/notesSlide11.xml" Type="http://schemas.openxmlformats.org/officeDocument/2006/relationships/notesSlide"/><Relationship Id="rId2" Target="../media/image2.jpeg" Type="http://schemas.openxmlformats.org/officeDocument/2006/relationships/image"/><Relationship Id="rId3" Target="../media/image2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27.jpeg" Type="http://schemas.openxmlformats.org/officeDocument/2006/relationships/image"/><Relationship Id="rId4" Target="../media/image28.jpeg" Type="http://schemas.openxmlformats.org/officeDocument/2006/relationships/image"/><Relationship Id="rId5" Target="../notesSlides/notesSlide12.xml" Type="http://schemas.openxmlformats.org/officeDocument/2006/relationships/notesSlide"/></Relationships>
</file>

<file path=ppt/slides/_rels/slide1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Relationship Id="rId5" Target="../media/image31.png" Type="http://schemas.openxmlformats.org/officeDocument/2006/relationships/image"/><Relationship Id="rId6" Target="../media/image32.svg" Type="http://schemas.openxmlformats.org/officeDocument/2006/relationships/image"/><Relationship Id="rId7" Target="../media/image3.png" Type="http://schemas.openxmlformats.org/officeDocument/2006/relationships/image"/><Relationship Id="rId8" Target="../media/image4.svg" Type="http://schemas.openxmlformats.org/officeDocument/2006/relationships/image"/><Relationship Id="rId9" Target="../notesSlides/notesSlide13.xml" Type="http://schemas.openxmlformats.org/officeDocument/2006/relationships/notesSlide"/></Relationships>
</file>

<file path=ppt/slides/_rels/slide1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5.png" Type="http://schemas.openxmlformats.org/officeDocument/2006/relationships/image"/><Relationship Id="rId6" Target="../media/image36.svg" Type="http://schemas.openxmlformats.org/officeDocument/2006/relationships/image"/><Relationship Id="rId7" Target="../media/image37.png" Type="http://schemas.openxmlformats.org/officeDocument/2006/relationships/image"/><Relationship Id="rId8" Target="../media/image38.svg" Type="http://schemas.openxmlformats.org/officeDocument/2006/relationships/image"/><Relationship Id="rId9" Target="../notesSlides/notesSlide14.xml" Type="http://schemas.openxmlformats.org/officeDocument/2006/relationships/notesSlide"/></Relationships>
</file>

<file path=ppt/slides/_rels/slide1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svg" Type="http://schemas.openxmlformats.org/officeDocument/2006/relationships/image"/><Relationship Id="rId12" Target="../media/image46.png" Type="http://schemas.openxmlformats.org/officeDocument/2006/relationships/image"/><Relationship Id="rId13" Target="../media/image47.svg" Type="http://schemas.openxmlformats.org/officeDocument/2006/relationships/image"/><Relationship Id="rId14" Target="../media/image48.png" Type="http://schemas.openxmlformats.org/officeDocument/2006/relationships/image"/><Relationship Id="rId15" Target="../media/image49.svg" Type="http://schemas.openxmlformats.org/officeDocument/2006/relationships/image"/><Relationship Id="rId16" Target="../media/image50.jpeg" Type="http://schemas.openxmlformats.org/officeDocument/2006/relationships/image"/><Relationship Id="rId17" Target="../notesSlides/notesSlide15.xml" Type="http://schemas.openxmlformats.org/officeDocument/2006/relationships/notesSlide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39.png" Type="http://schemas.openxmlformats.org/officeDocument/2006/relationships/image"/><Relationship Id="rId6" Target="../media/image40.svg" Type="http://schemas.openxmlformats.org/officeDocument/2006/relationships/image"/><Relationship Id="rId7" Target="../media/image41.png" Type="http://schemas.openxmlformats.org/officeDocument/2006/relationships/image"/><Relationship Id="rId8" Target="../media/image42.svg" Type="http://schemas.openxmlformats.org/officeDocument/2006/relationships/image"/><Relationship Id="rId9" Target="../media/image43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1.png" Type="http://schemas.openxmlformats.org/officeDocument/2006/relationships/image"/><Relationship Id="rId6" Target="../media/image52.svg" Type="http://schemas.openxmlformats.org/officeDocument/2006/relationships/image"/><Relationship Id="rId7" Target="../media/image53.jpeg" Type="http://schemas.openxmlformats.org/officeDocument/2006/relationships/image"/><Relationship Id="rId8" Target="../notesSlides/notesSlide16.xml" Type="http://schemas.openxmlformats.org/officeDocument/2006/relationships/notesSlide"/></Relationships>
</file>

<file path=ppt/slides/_rels/slide1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59.svg" Type="http://schemas.openxmlformats.org/officeDocument/2006/relationships/image"/><Relationship Id="rId11" Target="../media/image60.png" Type="http://schemas.openxmlformats.org/officeDocument/2006/relationships/image"/><Relationship Id="rId12" Target="../media/image61.svg" Type="http://schemas.openxmlformats.org/officeDocument/2006/relationships/image"/><Relationship Id="rId13" Target="../notesSlides/notesSlide17.xml" Type="http://schemas.openxmlformats.org/officeDocument/2006/relationships/notesSlide"/><Relationship Id="rId2" Target="../media/image2.jpe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Relationship Id="rId5" Target="../media/image54.png" Type="http://schemas.openxmlformats.org/officeDocument/2006/relationships/image"/><Relationship Id="rId6" Target="../media/image55.svg" Type="http://schemas.openxmlformats.org/officeDocument/2006/relationships/image"/><Relationship Id="rId7" Target="../media/image56.png" Type="http://schemas.openxmlformats.org/officeDocument/2006/relationships/image"/><Relationship Id="rId8" Target="../media/image57.svg" Type="http://schemas.openxmlformats.org/officeDocument/2006/relationships/image"/><Relationship Id="rId9" Target="../media/image58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62.jpeg" Type="http://schemas.openxmlformats.org/officeDocument/2006/relationships/image"/><Relationship Id="rId3" Target="../notesSlides/notesSlide18.xml" Type="http://schemas.openxmlformats.org/officeDocument/2006/relationships/notesSlide"/><Relationship Id="rId4" Target="../media/image6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cmpd="sng" cap="flat">
            <a:solidFill>
              <a:srgbClr val="0000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2286000"/>
            <a:ext cx="10160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电动工具EMC测试及整改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4064000"/>
            <a:ext cx="1524000" cy="50800"/>
          </a:xfrm>
          <a:prstGeom prst="roundRect">
            <a:avLst>
              <a:gd name="adj" fmla="val 0"/>
            </a:avLst>
          </a:prstGeom>
          <a:solidFill>
            <a:srgbClr val="FF6A00">
              <a:alpha val="100000"/>
            </a:srgbClr>
          </a:solidFill>
          <a:ln cmpd="sng" cap="flat">
            <a:solidFill>
              <a:srgbClr val="E65F00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4445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专业技术分享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5486400"/>
            <a:ext cx="76200" cy="304800"/>
          </a:xfrm>
          <a:prstGeom prst="roundRect">
            <a:avLst>
              <a:gd name="adj" fmla="val 0"/>
            </a:avLst>
          </a:prstGeom>
          <a:solidFill>
            <a:srgbClr val="FF6A00">
              <a:alpha val="100000"/>
            </a:srgbClr>
          </a:solidFill>
          <a:ln cmpd="sng" cap="flat">
            <a:solidFill>
              <a:srgbClr val="E65F00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219200" y="5461000"/>
            <a:ext cx="762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2026年7月 | 工业装备电磁兼容技术专题研讨会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mpd="sng" cap="flat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目录 CONTENTS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095500"/>
            <a:ext cx="76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651000" y="2095500"/>
            <a:ext cx="4191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EMC基本概念与重要性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757575"/>
                </a:solidFill>
                <a:latin typeface="Noto Sans SC"/>
                <a:ea typeface="Noto Sans SC"/>
                <a:cs typeface="Noto Sans SC"/>
                <a:sym typeface="Noto Sans SC"/>
              </a:rPr>
              <a:t>解析EMC的核心定义，探讨其在产品合规与稳定性中的关键地位。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8594" flipH="false" flipV="false">
            <a:off x="762008" y="3168650"/>
            <a:ext cx="508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FF6A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7" id="7"/>
          <p:cNvSpPr/>
          <p:nvPr/>
        </p:nvSpPr>
        <p:spPr>
          <a:xfrm rot="0" flipH="false" flipV="false">
            <a:off x="762000" y="3429000"/>
            <a:ext cx="76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651000" y="3429000"/>
            <a:ext cx="4191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国内外主要测试标准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757575"/>
                </a:solidFill>
                <a:latin typeface="Noto Sans SC"/>
                <a:ea typeface="Noto Sans SC"/>
                <a:cs typeface="Noto Sans SC"/>
                <a:sym typeface="Noto Sans SC"/>
              </a:rPr>
              <a:t>深度解读中国GB标准体系，对比国际IEC/EN标准的异同与要求。</a:t>
            </a:r>
            <a:endParaRPr lang="en-US" sz="1100"/>
          </a:p>
        </p:txBody>
      </p:sp>
      <p:cxnSp>
        <p:nvCxnSpPr>
          <p:cNvPr name="Connector 9" id="9"/>
          <p:cNvCxnSpPr/>
          <p:nvPr/>
        </p:nvCxnSpPr>
        <p:spPr>
          <a:xfrm rot="-8594" flipH="false" flipV="false">
            <a:off x="762008" y="4502150"/>
            <a:ext cx="508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FF6A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01. EMC基本概念与重要性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524000"/>
            <a:ext cx="106680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电磁兼容性（EMC）是设备或系统在其电磁环境中正常工作，且不对环境中其他事物构成不可承受电磁骚扰的能力。它是现代电子设备必须具备的核心特性，关乎设备的稳定性与环境的电磁安全。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2667000"/>
            <a:ext cx="5270500" cy="22225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w="12700" cmpd="sng" cap="flat">
            <a:solidFill>
              <a:srgbClr val="FF6A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2921000"/>
            <a:ext cx="355600" cy="3556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498600" y="2921000"/>
            <a:ext cx="431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EMI · 电磁干扰 (干扰源)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3429000"/>
            <a:ext cx="47625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定义：</a:t>
            </a: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设备运行时向外发射的电磁噪声，是电磁环境的“污染源”。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目标：</a:t>
            </a: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控制辐射与传导发射，确保设备“不干扰他人”，不对周边电子系统造成误触发或损坏。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01. EMC基本概念与重要性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10668000" cy="57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EMC的重要性：市场准入的强制性要求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2413000"/>
            <a:ext cx="1066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没有通过EMC认证，产品将无法进入市场销售，这是企业合规经营的第一道门槛。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" y="3302000"/>
            <a:ext cx="5207000" cy="2921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6A00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rcRect l="13896" r="13896" t="0" b="0"/>
          <a:stretch>
            <a:fillRect/>
          </a:stretch>
        </p:blipFill>
        <p:spPr>
          <a:xfrm rot="0" flipH="false" flipV="false">
            <a:off x="1016000" y="3683000"/>
            <a:ext cx="1651000" cy="1651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8" id="8"/>
          <p:cNvSpPr/>
          <p:nvPr/>
        </p:nvSpPr>
        <p:spPr>
          <a:xfrm rot="0" flipH="false" flipV="false">
            <a:off x="2794000" y="3683000"/>
            <a:ext cx="2921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中国市场 (CCC认证)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2794000" y="4254500"/>
            <a:ext cx="2921000" cy="158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法规要求：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在中国销售的电动工具必须通过CCC强制性认证，这是产品上市的硬性指标。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true" i="false" strike="noStrike" u="none" sz="14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核心标准：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遵循GB 4343系列标准，确保产品电磁骚扰与抗扰度达标。</a:t>
            </a:r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6223000" y="3302000"/>
            <a:ext cx="5207000" cy="2921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6A00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rcRect l="0" r="0" t="0" b="0"/>
          <a:stretch>
            <a:fillRect/>
          </a:stretch>
        </p:blipFill>
        <p:spPr>
          <a:xfrm rot="0" flipH="false" flipV="false">
            <a:off x="6477000" y="3683000"/>
            <a:ext cx="1651000" cy="1651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12" id="12"/>
          <p:cNvSpPr/>
          <p:nvPr/>
        </p:nvSpPr>
        <p:spPr>
          <a:xfrm rot="0" flipH="false" flipV="false">
            <a:off x="8255000" y="3683000"/>
            <a:ext cx="2921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欧盟市场 (CE认证)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8255000" y="4254500"/>
            <a:ext cx="2921000" cy="158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法规要求：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出口欧盟需符合EMC指令(2014/30/EU)，加贴CE标志是合法流通的前提。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true" i="false" strike="noStrike" u="none" sz="14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核心标准：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依据EN 55014-1/-2标准，对产品的电磁发射和抗干扰能力进行测试。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01. EMC基本概念与重要性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36600" y="1879600"/>
            <a:ext cx="3352800" cy="3352800"/>
          </a:xfrm>
          <a:prstGeom prst="roundRect">
            <a:avLst>
              <a:gd name="adj" fmla="val 0"/>
            </a:avLst>
          </a:prstGeom>
          <a:solidFill>
            <a:srgbClr val="FF6A00">
              <a:alpha val="1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l="0" r="0" t="0" b="0"/>
          <a:stretch>
            <a:fillRect/>
          </a:stretch>
        </p:blipFill>
        <p:spPr>
          <a:xfrm rot="0" flipH="false" flipV="false">
            <a:off x="762000" y="1905000"/>
            <a:ext cx="3302000" cy="3302000"/>
          </a:xfrm>
          <a:prstGeom prst="roundRect">
            <a:avLst>
              <a:gd name="adj" fmla="val 4615"/>
            </a:avLst>
          </a:prstGeom>
          <a:noFill/>
          <a:ln w="25400" cmpd="sng" cap="flat">
            <a:solidFill>
              <a:srgbClr val="FF6A00">
                <a:alpha val="30000"/>
              </a:srgbClr>
            </a:solidFill>
            <a:prstDash val="solid"/>
            <a:round/>
          </a:ln>
        </p:spPr>
      </p:pic>
      <p:sp>
        <p:nvSpPr>
          <p:cNvPr name="AutoShape 6" id="6"/>
          <p:cNvSpPr/>
          <p:nvPr/>
        </p:nvSpPr>
        <p:spPr>
          <a:xfrm rot="0" flipH="false" flipV="false">
            <a:off x="762000" y="5397500"/>
            <a:ext cx="33020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工业级电动工具的电磁兼容性能，</a:t>
            </a: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是其在复杂工况下稳定作业的核心保障。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mpd="sng" cap="flat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02. 国内外主要测试标准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52705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6A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952500" y="1968500"/>
            <a:ext cx="48895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国际电工委员会 (IEC/CISPR)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9046" flipH="false" flipV="false">
            <a:off x="952508" y="2470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333333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7" id="7"/>
          <p:cNvSpPr/>
          <p:nvPr/>
        </p:nvSpPr>
        <p:spPr>
          <a:xfrm rot="0" flipH="false" flipV="false">
            <a:off x="952500" y="2603500"/>
            <a:ext cx="4889500" cy="952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CISPR 14-1:2020 (发射标准)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全球电磁发射标准的基石，规定了家用电器、电动工具等设备的骚扰限值，是各国制定国标、欧标的核心技术依据。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952500" y="3746500"/>
            <a:ext cx="4889500" cy="952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CISPR 14-2:2020 (抗扰度标准)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定义设备在复杂电磁环境中的抗干扰能力，涵盖静电放电、辐射电磁场、电快速瞬变等关键测试项目的方法与等级。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159500" y="1778000"/>
            <a:ext cx="52705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6A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6350000" y="1968500"/>
            <a:ext cx="48895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欧盟 (EN) 本地化标准体系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9046" flipH="false" flipV="false">
            <a:off x="6350008" y="2470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333333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/>
          <p:nvPr/>
        </p:nvSpPr>
        <p:spPr>
          <a:xfrm rot="0" flipH="false" flipV="false">
            <a:off x="6350000" y="2603500"/>
            <a:ext cx="4889500" cy="952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EN 55014-1 (CE认证 EMI 依据)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等同于CISPR 14-1，是欧盟市场强制性CE认证中电磁发射测试的法定执行标准，细化了不同频段的具体限值要求。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6350000" y="3746500"/>
            <a:ext cx="4889500" cy="952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EN 55014-2 (CE认证 EMS 依据)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完全对应CISPR 14-2，是欧盟CE认证中电磁抗扰度测试的核心依据，确保产品在实际使用环境中的运行稳定性。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762000" y="52070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cmpd="sng" cap="flat">
            <a:solidFill>
              <a:srgbClr val="E65F00">
                <a:alpha val="8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762000" y="5207000"/>
            <a:ext cx="50800" cy="1143000"/>
          </a:xfrm>
          <a:prstGeom prst="roundRect">
            <a:avLst>
              <a:gd name="adj" fmla="val 0"/>
            </a:avLst>
          </a:prstGeom>
          <a:solidFill>
            <a:srgbClr val="FF6A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5397500"/>
            <a:ext cx="406400" cy="406400"/>
          </a:xfrm>
          <a:prstGeom prst="rect">
            <a:avLst/>
          </a:prstGeom>
        </p:spPr>
      </p:pic>
      <p:sp>
        <p:nvSpPr>
          <p:cNvPr name="AutoShape 17" id="17"/>
          <p:cNvSpPr/>
          <p:nvPr/>
        </p:nvSpPr>
        <p:spPr>
          <a:xfrm rot="0" flipH="false" flipV="false">
            <a:off x="1587500" y="5359400"/>
            <a:ext cx="9525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标准一致性与核心价值：</a:t>
            </a:r>
            <a:r>
              <a:rPr lang="en-US" b="false" i="false" strike="noStrike" u="none" sz="14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欧盟EN标准是国际CISPR标准的直接转化，技术指标完全一致。掌握CISPR 14系列标准，不仅能满足欧盟CE认证需求，更是理解全球主流市场（如中国、北美）EMC合规要求的关键基础。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mpd="sng" cap="flat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03. 关键EMC测试项目详解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558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EMI测试：传导发射 (Conducted Emission, CE)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2540000"/>
            <a:ext cx="5588000" cy="9144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cmpd="sng" cap="flat">
            <a:solidFill>
              <a:srgbClr val="E65F00">
                <a:alpha val="8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952500" y="2616200"/>
            <a:ext cx="5334000" cy="812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5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01 测试目的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量化设备通过电源线向电网注入的干扰电压，是评估设备电磁兼容性的基础指标，直接决定产品能否接入公共电网。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62000" y="3530600"/>
            <a:ext cx="5588000" cy="9144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cmpd="sng" cap="flat">
            <a:solidFill>
              <a:srgbClr val="E65F00">
                <a:alpha val="8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952500" y="3606800"/>
            <a:ext cx="5334000" cy="812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5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02 核心频段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覆盖 150kHz ~ 30MHz 频率范围，该频段是电源传导干扰的主要发生区域，也是国内外EMC认证的必测频段。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762000" y="4521200"/>
            <a:ext cx="5588000" cy="9144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cmpd="sng" cap="flat">
            <a:solidFill>
              <a:srgbClr val="E65F00">
                <a:alpha val="8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952500" y="4597400"/>
            <a:ext cx="5334000" cy="812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5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03 测试原理与设备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核心设备为</a:t>
            </a:r>
            <a:r>
              <a:rPr lang="en-US" b="true" i="false" strike="noStrike" u="none" sz="13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人工电源网络(AMN)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，用于隔离电网噪声并提供标准50Ω阻抗，配合EMI接收机精准捕捉干扰信号。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762000" y="5511800"/>
            <a:ext cx="5588000" cy="9144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cmpd="sng" cap="flat">
            <a:solidFill>
              <a:srgbClr val="E65F00">
                <a:alpha val="8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952500" y="5588000"/>
            <a:ext cx="5334000" cy="812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5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04 判定依据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遵循 GB 4343.1 / CISPR 14-1 标准，考核准峰值(QP)与平均值(AV)，其中准峰值限值更为严苛，是判定合格的关键。</a:t>
            </a:r>
            <a:endParaRPr lang="en-US" sz="1100"/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3"/>
          <a:srcRect l="0" r="0" t="346" b="346"/>
          <a:stretch>
            <a:fillRect/>
          </a:stretch>
        </p:blipFill>
        <p:spPr>
          <a:xfrm rot="0" flipH="false" flipV="false">
            <a:off x="6858000" y="2286000"/>
            <a:ext cx="4318000" cy="3276600"/>
          </a:xfrm>
          <a:prstGeom prst="rect">
            <a:avLst/>
          </a:prstGeom>
          <a:noFill/>
          <a:ln w="25400" cmpd="sng" cap="flat">
            <a:solidFill>
              <a:srgbClr val="FF6A00">
                <a:alpha val="30000"/>
              </a:srgbClr>
            </a:solidFill>
            <a:prstDash val="solid"/>
            <a:round/>
          </a:ln>
          <a:effectLst>
            <a:outerShdw dir="2700000" dist="76200" blurRad="190500" algn="tl" rotWithShape="false">
              <a:srgbClr val="000000">
                <a:alpha val="12000"/>
              </a:srgbClr>
            </a:outerShdw>
          </a:effectLst>
        </p:spPr>
      </p:pic>
      <p:sp>
        <p:nvSpPr>
          <p:cNvPr name="AutoShape 14" id="14"/>
          <p:cNvSpPr/>
          <p:nvPr/>
        </p:nvSpPr>
        <p:spPr>
          <a:xfrm rot="0" flipH="false" flipV="false">
            <a:off x="6858000" y="5651500"/>
            <a:ext cx="4318000" cy="952500"/>
          </a:xfrm>
          <a:prstGeom prst="roundRect">
            <a:avLst>
              <a:gd name="adj" fmla="val 0"/>
            </a:avLst>
          </a:prstGeom>
          <a:solidFill>
            <a:srgbClr val="333333">
              <a:alpha val="6000"/>
            </a:srgbClr>
          </a:solidFill>
          <a:ln w="12700" cmpd="sng" cap="flat">
            <a:solidFill>
              <a:srgbClr val="FF6A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985000" y="5753100"/>
            <a:ext cx="40640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设备实拍：</a:t>
            </a: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图中为专业人工电源网络（AMN）设备，它是传导发射测试的核心装置，负责为被测设备提供纯净的电源环境和标准的阻抗匹配。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mpd="sng" cap="flat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03. 关键EMC测试项目详解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558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EMI测试：辐射发射 (Radiated Emission, RE)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2413000"/>
            <a:ext cx="5461000" cy="8890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cmpd="sng" cap="flat">
            <a:solidFill>
              <a:srgbClr val="E65F00">
                <a:alpha val="8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952500" y="2603500"/>
            <a:ext cx="304800" cy="3048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397000" y="2514600"/>
            <a:ext cx="4699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测试目的：评估空间辐射干扰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测量设备通过空间向周围环境辐射的电磁波场强，判断其是否会干扰周边的无线电通信、广播及其他电子设备的正常工作。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762000" y="3429000"/>
            <a:ext cx="5461000" cy="8890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cmpd="sng" cap="flat">
            <a:solidFill>
              <a:srgbClr val="E65F00">
                <a:alpha val="8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952500" y="3619500"/>
            <a:ext cx="304800" cy="3048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1397000" y="3530600"/>
            <a:ext cx="4699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测试频段：30MHz ~ 1GHz (可扩展)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覆盖民用设备主要工作频段，针对智能设备、无线通信设备等特殊场景，可根据需求扩展至6GHz，实现全频段覆盖测试。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762000" y="4445000"/>
            <a:ext cx="5461000" cy="8890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cmpd="sng" cap="flat">
            <a:solidFill>
              <a:srgbClr val="E65F00">
                <a:alpha val="8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952500" y="4635500"/>
            <a:ext cx="304800" cy="304800"/>
          </a:xfrm>
          <a:prstGeom prst="rect">
            <a:avLst/>
          </a:prstGeom>
        </p:spPr>
      </p:pic>
      <p:sp>
        <p:nvSpPr>
          <p:cNvPr name="AutoShape 13" id="13"/>
          <p:cNvSpPr/>
          <p:nvPr/>
        </p:nvSpPr>
        <p:spPr>
          <a:xfrm rot="0" flipH="false" flipV="false">
            <a:off x="1397000" y="4546600"/>
            <a:ext cx="4699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测试方法：电波暗室全向扫描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在无电磁反射的专业电波暗室中，将设备置于360°旋转台，使用标准接收天线在3米或10米距离外升降扫描，捕捉全角度的最大辐射值。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762000" y="5461000"/>
            <a:ext cx="5461000" cy="8890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cmpd="sng" cap="flat">
            <a:solidFill>
              <a:srgbClr val="E65F00">
                <a:alpha val="8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952500" y="5651500"/>
            <a:ext cx="304800" cy="304800"/>
          </a:xfrm>
          <a:prstGeom prst="rect">
            <a:avLst/>
          </a:prstGeom>
        </p:spPr>
      </p:pic>
      <p:sp>
        <p:nvSpPr>
          <p:cNvPr name="AutoShape 16" id="16"/>
          <p:cNvSpPr/>
          <p:nvPr/>
        </p:nvSpPr>
        <p:spPr>
          <a:xfrm rot="0" flipH="false" flipV="false">
            <a:off x="1397000" y="5562600"/>
            <a:ext cx="4699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限值标准：遵循GB 4343.1 / CISPR 14-1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手持式电动工具属于B类设备（适用于居民区），相比工业环境的A类设备，需满足更为严格的辐射发射限值要求。</a:t>
            </a:r>
            <a:endParaRPr lang="en-US" sz="1100"/>
          </a:p>
        </p:txBody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rcRect l="0" r="0" t="6157" b="6157"/>
          <a:stretch>
            <a:fillRect/>
          </a:stretch>
        </p:blipFill>
        <p:spPr>
          <a:xfrm rot="0" flipH="false" flipV="false">
            <a:off x="6604000" y="2413000"/>
            <a:ext cx="4826000" cy="3175000"/>
          </a:xfrm>
          <a:prstGeom prst="roundRect">
            <a:avLst>
              <a:gd name="adj" fmla="val 4800"/>
            </a:avLst>
          </a:prstGeom>
          <a:noFill/>
          <a:ln w="25400" cmpd="sng" cap="flat">
            <a:solidFill>
              <a:srgbClr val="FF6A00">
                <a:alpha val="40000"/>
              </a:srgbClr>
            </a:solidFill>
            <a:prstDash val="solid"/>
            <a:round/>
          </a:ln>
          <a:effectLst>
            <a:outerShdw dir="2700000" dist="76200" blurRad="190500" algn="tl" rotWithShape="false">
              <a:srgbClr val="000000">
                <a:alpha val="12000"/>
              </a:srgbClr>
            </a:outerShdw>
          </a:effectLst>
        </p:spPr>
      </p:pic>
      <p:sp>
        <p:nvSpPr>
          <p:cNvPr name="AutoShape 18" id="18"/>
          <p:cNvSpPr/>
          <p:nvPr/>
        </p:nvSpPr>
        <p:spPr>
          <a:xfrm rot="0" flipH="false" flipV="false">
            <a:off x="6604000" y="5651500"/>
            <a:ext cx="4826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图示为标准10米法电波暗室，墙面与天花板密布吸波尖锥，有效吸收电磁波以消除反射干扰，为辐射发射测试提供无反射的纯净电磁环境。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03. 关键EMC测试项目详解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10668000" cy="2159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FF6A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1841500"/>
            <a:ext cx="6096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01. 静电放电抗扰度 (ESD)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2349500"/>
            <a:ext cx="6096000" cy="1333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目的：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模拟人体接触、摩擦产生的静电放电，验证设备在极端静电环境下的运行稳定性。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tru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标准：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电动工具外壳需通过</a:t>
            </a:r>
            <a:r>
              <a:rPr lang="en-US" b="true" i="false" strike="noStrike" u="none" sz="14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接触放电±4kV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及</a:t>
            </a:r>
            <a:r>
              <a:rPr lang="en-US" b="true" i="false" strike="noStrike" u="none" sz="14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空气放电±8kV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测试，确保功能不失效、不重启。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rcRect l="14561" r="14561" t="0" b="0"/>
          <a:stretch>
            <a:fillRect/>
          </a:stretch>
        </p:blipFill>
        <p:spPr>
          <a:xfrm rot="0" flipH="false" flipV="false">
            <a:off x="8001000" y="1879600"/>
            <a:ext cx="3048000" cy="1714500"/>
          </a:xfrm>
          <a:prstGeom prst="roundRect">
            <a:avLst>
              <a:gd name="adj" fmla="val 8888"/>
            </a:avLst>
          </a:prstGeom>
          <a:noFill/>
          <a:ln w="25400" cmpd="sng" cap="flat">
            <a:solidFill>
              <a:srgbClr val="FF6A00">
                <a:alpha val="30000"/>
              </a:srgbClr>
            </a:solidFill>
            <a:prstDash val="solid"/>
            <a:round/>
          </a:ln>
        </p:spPr>
      </p:pic>
      <p:sp>
        <p:nvSpPr>
          <p:cNvPr name="AutoShape 8" id="8"/>
          <p:cNvSpPr/>
          <p:nvPr/>
        </p:nvSpPr>
        <p:spPr>
          <a:xfrm rot="0" flipH="false" flipV="false">
            <a:off x="762000" y="4064000"/>
            <a:ext cx="10668000" cy="2159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FF6A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016000" y="4254500"/>
            <a:ext cx="6096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02. 电快速瞬变脉冲群抗扰度 (EFT)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016000" y="4762500"/>
            <a:ext cx="6096000" cy="1333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目的：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模拟继电器吸合、电机启停等感性负载开关瞬间，在电源线上产生的高频脉冲干扰。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tru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标准：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电源端口需耐受</a:t>
            </a:r>
            <a:r>
              <a:rPr lang="en-US" b="true" i="false" strike="noStrike" u="none" sz="14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±1kV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脉冲群冲击，测试期间设备通信正常、程序运行无异常中断。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rcRect l="0" r="0" t="502" b="502"/>
          <a:stretch>
            <a:fillRect/>
          </a:stretch>
        </p:blipFill>
        <p:spPr>
          <a:xfrm rot="0" flipH="false" flipV="false">
            <a:off x="8001000" y="4292600"/>
            <a:ext cx="3048000" cy="1714500"/>
          </a:xfrm>
          <a:prstGeom prst="roundRect">
            <a:avLst>
              <a:gd name="adj" fmla="val 8888"/>
            </a:avLst>
          </a:prstGeom>
          <a:noFill/>
          <a:ln w="25400" cmpd="sng" cap="flat">
            <a:solidFill>
              <a:srgbClr val="FF6A00">
                <a:alpha val="30000"/>
              </a:srgbClr>
            </a:solidFill>
            <a:prstDash val="solid"/>
            <a:round/>
          </a:ln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03. 关键EMC测试项目详解</a:t>
            </a:r>
            <a:endParaRPr lang="en-US" sz="1100"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r="0" t="73" b="73"/>
          <a:stretch>
            <a:fillRect/>
          </a:stretch>
        </p:blipFill>
        <p:spPr>
          <a:xfrm rot="0" flipH="false" flipV="false">
            <a:off x="762000" y="1778000"/>
            <a:ext cx="4826000" cy="2362200"/>
          </a:xfrm>
          <a:prstGeom prst="rect">
            <a:avLst/>
          </a:prstGeom>
          <a:noFill/>
          <a:ln w="25400" cmpd="sng" cap="flat">
            <a:solidFill>
              <a:srgbClr val="FF6A00">
                <a:alpha val="30000"/>
              </a:srgbClr>
            </a:solidFill>
            <a:prstDash val="solid"/>
            <a:round/>
          </a:ln>
          <a:effectLst>
            <a:outerShdw dir="2700000" dist="50800" blurRad="127000" algn="tl" rotWithShape="false">
              <a:srgbClr val="000000">
                <a:alpha val="8000"/>
              </a:srgbClr>
            </a:outerShdw>
          </a:effectLst>
        </p:spPr>
      </p:pic>
      <p:sp>
        <p:nvSpPr>
          <p:cNvPr name="AutoShape 5" id="5"/>
          <p:cNvSpPr/>
          <p:nvPr/>
        </p:nvSpPr>
        <p:spPr>
          <a:xfrm rot="0" flipH="false" flipV="false">
            <a:off x="762000" y="4381500"/>
            <a:ext cx="4826000" cy="19050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w="12700" cmpd="sng" cap="flat">
            <a:solidFill>
              <a:srgbClr val="FF6A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952500" y="4572000"/>
            <a:ext cx="4445000" cy="165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测试原理与配置核心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图示为IEC 61000-4-5标准的典型测试布置。通过耦合/去耦网络向被测设备（EUT）注入高能量瞬态脉冲，模拟自然界的间接雷击或电网操作过电压。这是验证设备电源端口及通信端口防护能力的核心测试，直接决定产品在复杂用电环境下的可靠性。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096000" y="1778000"/>
            <a:ext cx="5588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FF6A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6350000" y="1968500"/>
            <a:ext cx="355600" cy="355600"/>
          </a:xfrm>
          <a:prstGeom prst="rect">
            <a:avLst/>
          </a:prstGeom>
        </p:spPr>
      </p:pic>
      <p:sp>
        <p:nvSpPr>
          <p:cNvPr name="AutoShape 9" id="9"/>
          <p:cNvSpPr/>
          <p:nvPr/>
        </p:nvSpPr>
        <p:spPr>
          <a:xfrm rot="0" flipH="false" flipV="false">
            <a:off x="6858000" y="1968500"/>
            <a:ext cx="47625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浪涌抗扰度 (Surge) - 直击式冲击验证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6350000" y="2413000"/>
            <a:ext cx="50165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模拟雷击或电网切换产生的高能瞬态过压。注入1.2/50μs电压波与8/20μs电流波；电动工具需通过线对地±1kV、线对线±0.5kV测试，防止硬件损坏或程序跑飞。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6096000" y="3429000"/>
            <a:ext cx="5588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FF6A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6350000" y="3619500"/>
            <a:ext cx="355600" cy="355600"/>
          </a:xfrm>
          <a:prstGeom prst="rect">
            <a:avLst/>
          </a:prstGeom>
        </p:spPr>
      </p:pic>
      <p:sp>
        <p:nvSpPr>
          <p:cNvPr name="AutoShape 13" id="13"/>
          <p:cNvSpPr/>
          <p:nvPr/>
        </p:nvSpPr>
        <p:spPr>
          <a:xfrm rot="0" flipH="false" flipV="false">
            <a:off x="6858000" y="3619500"/>
            <a:ext cx="47625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射频辐射抗扰度 (RS) - 场强干扰耐受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6350000" y="4064000"/>
            <a:ext cx="50165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模拟基站、广播塔等强电磁环境。在电波暗室中以3V/m或10V/m场强辐射80MHz-2.7GHz信号，确保设备在复杂射频环境下控制稳定，避免误触发或通信中断。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096000" y="5080000"/>
            <a:ext cx="5588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FF6A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0" flipH="false" flipV="false">
            <a:off x="6350000" y="5270500"/>
            <a:ext cx="355600" cy="355600"/>
          </a:xfrm>
          <a:prstGeom prst="rect">
            <a:avLst/>
          </a:prstGeom>
        </p:spPr>
      </p:pic>
      <p:sp>
        <p:nvSpPr>
          <p:cNvPr name="AutoShape 17" id="17"/>
          <p:cNvSpPr/>
          <p:nvPr/>
        </p:nvSpPr>
        <p:spPr>
          <a:xfrm rot="0" flipH="false" flipV="false">
            <a:off x="6858000" y="5270500"/>
            <a:ext cx="47625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电压暂降与中断 - 电网波动适应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6350000" y="5715000"/>
            <a:ext cx="50165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模拟电网瞬间断电或电压跌落。测试设备在电压降至0%或部分欠压时的运行状态，要求设备不能出现危险故障，且在电压恢复后能自动恢复正常工作。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04. 常见EMC问题及根源分析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14500"/>
            <a:ext cx="53340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12700" cmpd="sng" cap="flat">
            <a:solidFill>
              <a:srgbClr val="FF6A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952500" y="1905000"/>
            <a:ext cx="4953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01 有刷串激电机：换向火花的干扰源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952500" y="2413000"/>
            <a:ext cx="4953000" cy="1333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25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核心根源：</a:t>
            </a:r>
            <a:r>
              <a:rPr lang="en-US" b="false" i="false" strike="noStrike" u="none" sz="1400">
                <a:solidFill>
                  <a:srgbClr val="4A4A4A"/>
                </a:solidFill>
                <a:latin typeface="Noto Sans SC"/>
                <a:ea typeface="Noto Sans SC"/>
                <a:cs typeface="Noto Sans SC"/>
                <a:sym typeface="Noto Sans SC"/>
              </a:rPr>
              <a:t>电刷与换向器断开瞬间产生的</a:t>
            </a:r>
            <a:r>
              <a:rPr lang="en-US" b="true" i="false" strike="noStrike" u="none" sz="14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强电弧放电</a:t>
            </a:r>
            <a:r>
              <a:rPr lang="en-US" b="false" i="false" strike="noStrike" u="none" sz="1400">
                <a:solidFill>
                  <a:srgbClr val="4A4A4A"/>
                </a:solidFill>
                <a:latin typeface="Noto Sans SC"/>
                <a:ea typeface="Noto Sans SC"/>
                <a:cs typeface="Noto Sans SC"/>
                <a:sym typeface="Noto Sans SC"/>
              </a:rPr>
              <a:t>，会辐射宽频段的电磁噪声，是最主要的EMI来源。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2500"/>
              </a:lnSpc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典型表现：</a:t>
            </a:r>
            <a:r>
              <a:rPr lang="en-US" b="false" i="false" strike="noStrike" u="none" sz="1400">
                <a:solidFill>
                  <a:srgbClr val="4A4A4A"/>
                </a:solidFill>
                <a:latin typeface="Noto Sans SC"/>
                <a:ea typeface="Noto Sans SC"/>
                <a:cs typeface="Noto Sans SC"/>
                <a:sym typeface="Noto Sans SC"/>
              </a:rPr>
              <a:t>主要引发</a:t>
            </a:r>
            <a:r>
              <a:rPr lang="en-US" b="true" i="false" strike="noStrike" u="none" sz="14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差模干扰</a:t>
            </a:r>
            <a:r>
              <a:rPr lang="en-US" b="false" i="false" strike="noStrike" u="none" sz="1400">
                <a:solidFill>
                  <a:srgbClr val="4A4A4A"/>
                </a:solidFill>
                <a:latin typeface="Noto Sans SC"/>
                <a:ea typeface="Noto Sans SC"/>
                <a:cs typeface="Noto Sans SC"/>
                <a:sym typeface="Noto Sans SC"/>
              </a:rPr>
              <a:t>，导致150kHz~30MHz频段的传导发射(CE)指标严重超标。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62000" y="4127500"/>
            <a:ext cx="53340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12700" cmpd="sng" cap="flat">
            <a:solidFill>
              <a:srgbClr val="FF6A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952500" y="4318000"/>
            <a:ext cx="4953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02 无刷直流电机：高频PWM的谐波干扰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952500" y="4826000"/>
            <a:ext cx="4953000" cy="1333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25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核心根源：</a:t>
            </a:r>
            <a:r>
              <a:rPr lang="en-US" b="false" i="false" strike="noStrike" u="none" sz="1400">
                <a:solidFill>
                  <a:srgbClr val="4A4A4A"/>
                </a:solidFill>
                <a:latin typeface="Noto Sans SC"/>
                <a:ea typeface="Noto Sans SC"/>
                <a:cs typeface="Noto Sans SC"/>
                <a:sym typeface="Noto Sans SC"/>
              </a:rPr>
              <a:t>电子控制器输出的</a:t>
            </a:r>
            <a:r>
              <a:rPr lang="en-US" b="true" i="false" strike="noStrike" u="none" sz="14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高频PWM方波</a:t>
            </a:r>
            <a:r>
              <a:rPr lang="en-US" b="false" i="false" strike="noStrike" u="none" sz="1400">
                <a:solidFill>
                  <a:srgbClr val="4A4A4A"/>
                </a:solidFill>
                <a:latin typeface="Noto Sans SC"/>
                <a:ea typeface="Noto Sans SC"/>
                <a:cs typeface="Noto Sans SC"/>
                <a:sym typeface="Noto Sans SC"/>
              </a:rPr>
              <a:t>，其陡峭的电压变化率(dv/dt)会激发出大量高次谐波。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2500"/>
              </a:lnSpc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典型表现：</a:t>
            </a:r>
            <a:r>
              <a:rPr lang="en-US" b="false" i="false" strike="noStrike" u="none" sz="1400">
                <a:solidFill>
                  <a:srgbClr val="4A4A4A"/>
                </a:solidFill>
                <a:latin typeface="Noto Sans SC"/>
                <a:ea typeface="Noto Sans SC"/>
                <a:cs typeface="Noto Sans SC"/>
                <a:sym typeface="Noto Sans SC"/>
              </a:rPr>
              <a:t>主要产生</a:t>
            </a:r>
            <a:r>
              <a:rPr lang="en-US" b="true" i="false" strike="noStrike" u="none" sz="14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共模干扰</a:t>
            </a:r>
            <a:r>
              <a:rPr lang="en-US" b="false" i="false" strike="noStrike" u="none" sz="1400">
                <a:solidFill>
                  <a:srgbClr val="4A4A4A"/>
                </a:solidFill>
                <a:latin typeface="Noto Sans SC"/>
                <a:ea typeface="Noto Sans SC"/>
                <a:cs typeface="Noto Sans SC"/>
                <a:sym typeface="Noto Sans SC"/>
              </a:rPr>
              <a:t>，易造成数百MHz频段的辐射发射(RE)超标，影响周边设备。</a:t>
            </a:r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3"/>
          <a:srcRect l="0" r="0" t="12500" b="12500"/>
          <a:stretch>
            <a:fillRect/>
          </a:stretch>
        </p:blipFill>
        <p:spPr>
          <a:xfrm rot="0" flipH="false" flipV="false">
            <a:off x="6350000" y="1841500"/>
            <a:ext cx="2476500" cy="2476500"/>
          </a:xfrm>
          <a:prstGeom prst="roundRect">
            <a:avLst>
              <a:gd name="adj" fmla="val 6153"/>
            </a:avLst>
          </a:prstGeom>
          <a:noFill/>
          <a:ln w="25400" cmpd="sng" cap="flat">
            <a:solidFill>
              <a:srgbClr val="FF6A00">
                <a:alpha val="25000"/>
              </a:srgbClr>
            </a:solidFill>
            <a:prstDash val="solid"/>
            <a:round/>
          </a:ln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rcRect l="0" r="0" t="0" b="0"/>
          <a:stretch>
            <a:fillRect/>
          </a:stretch>
        </p:blipFill>
        <p:spPr>
          <a:xfrm rot="0" flipH="false" flipV="false">
            <a:off x="9017000" y="1841500"/>
            <a:ext cx="2476500" cy="2476500"/>
          </a:xfrm>
          <a:prstGeom prst="roundRect">
            <a:avLst>
              <a:gd name="adj" fmla="val 6153"/>
            </a:avLst>
          </a:prstGeom>
          <a:noFill/>
          <a:ln w="25400" cmpd="sng" cap="flat">
            <a:solidFill>
              <a:srgbClr val="FF6A00">
                <a:alpha val="25000"/>
              </a:srgbClr>
            </a:solidFill>
            <a:prstDash val="solid"/>
            <a:round/>
          </a:ln>
        </p:spPr>
      </p:pic>
      <p:sp>
        <p:nvSpPr>
          <p:cNvPr name="AutoShape 12" id="12"/>
          <p:cNvSpPr/>
          <p:nvPr/>
        </p:nvSpPr>
        <p:spPr>
          <a:xfrm rot="0" flipH="false" flipV="false">
            <a:off x="6350000" y="4762500"/>
            <a:ext cx="5143500" cy="14605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w="12700" cmpd="sng" cap="flat">
            <a:solidFill>
              <a:srgbClr val="FF6A00">
                <a:alpha val="20000"/>
              </a:srgbClr>
            </a:solidFill>
            <a:prstDash val="dash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6540500" y="4953000"/>
            <a:ext cx="4889500" cy="1206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5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💡 整改思路：</a:t>
            </a:r>
            <a:r>
              <a:rPr lang="en-US" b="false" i="false" strike="noStrike" u="none" sz="1400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针对电机干扰，需从源头抑制（如加装滤波器、优化绕组设计）和传播路径阻断（如加强屏蔽、优化接地）两方面入手，结合差模/共模电感进行针对性滤波。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04. 常见EMC问题及根源分析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905000"/>
            <a:ext cx="33782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FF6A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1905000"/>
            <a:ext cx="3378200" cy="50800"/>
          </a:xfrm>
          <a:prstGeom prst="roundRect">
            <a:avLst>
              <a:gd name="adj" fmla="val 0"/>
            </a:avLst>
          </a:prstGeom>
          <a:solidFill>
            <a:srgbClr val="FF6A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2222500"/>
            <a:ext cx="406400" cy="4064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524000" y="2222500"/>
            <a:ext cx="25400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01 关键干扰源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-15211" flipH="false" flipV="false">
            <a:off x="1016014" y="2787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333333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/>
          <p:nvPr/>
        </p:nvSpPr>
        <p:spPr>
          <a:xfrm rot="0" flipH="false" flipV="false">
            <a:off x="1016000" y="2984500"/>
            <a:ext cx="2870200" cy="241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开关电源与控制器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功率开关管（MOSFET/IGBT）的高速通断产生极高的电压/电流变化率（高dv/dt、di/dt），是宽频带干扰的核心源头；变压器或电感的磁场泄漏也会形成显著的空间辐射源。</a:t>
            </a:r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4406900" y="1905000"/>
            <a:ext cx="33782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FF6A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4406900" y="1905000"/>
            <a:ext cx="3378200" cy="50800"/>
          </a:xfrm>
          <a:prstGeom prst="roundRect">
            <a:avLst>
              <a:gd name="adj" fmla="val 0"/>
            </a:avLst>
          </a:prstGeom>
          <a:solidFill>
            <a:srgbClr val="FF6A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4660900" y="2222500"/>
            <a:ext cx="406400" cy="406400"/>
          </a:xfrm>
          <a:prstGeom prst="rect">
            <a:avLst/>
          </a:prstGeom>
        </p:spPr>
      </p:pic>
      <p:sp>
        <p:nvSpPr>
          <p:cNvPr name="AutoShape 13" id="13"/>
          <p:cNvSpPr/>
          <p:nvPr/>
        </p:nvSpPr>
        <p:spPr>
          <a:xfrm rot="0" flipH="false" flipV="false">
            <a:off x="5168900" y="2222500"/>
            <a:ext cx="25400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02 干扰传播路径</a:t>
            </a:r>
            <a:endParaRPr lang="en-US" sz="1100"/>
          </a:p>
        </p:txBody>
      </p:sp>
      <p:cxnSp>
        <p:nvCxnSpPr>
          <p:cNvPr name="Connector 14" id="14"/>
          <p:cNvCxnSpPr/>
          <p:nvPr/>
        </p:nvCxnSpPr>
        <p:spPr>
          <a:xfrm rot="-15211" flipH="false" flipV="false">
            <a:off x="4660914" y="2787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333333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5" id="15"/>
          <p:cNvSpPr/>
          <p:nvPr/>
        </p:nvSpPr>
        <p:spPr>
          <a:xfrm rot="0" flipH="false" flipV="false">
            <a:off x="4660900" y="2984500"/>
            <a:ext cx="2870200" cy="241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线缆的“天线效应”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当内部线缆（电源/信号/电机线）的长度与干扰频率的波长可比拟时，会成为高效的发射或接收天线。既会将内部干扰辐射出去导致RE超标，也会将外部干扰耦合进来造成EMS测试失败。</a:t>
            </a:r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8051800" y="1905000"/>
            <a:ext cx="33782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mpd="sng" cap="flat">
            <a:solidFill>
              <a:srgbClr val="FF6A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8051800" y="1905000"/>
            <a:ext cx="3378200" cy="50800"/>
          </a:xfrm>
          <a:prstGeom prst="roundRect">
            <a:avLst>
              <a:gd name="adj" fmla="val 0"/>
            </a:avLst>
          </a:prstGeom>
          <a:solidFill>
            <a:srgbClr val="FF6A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8305800" y="2222500"/>
            <a:ext cx="406400" cy="406400"/>
          </a:xfrm>
          <a:prstGeom prst="rect">
            <a:avLst/>
          </a:prstGeom>
        </p:spPr>
      </p:pic>
      <p:sp>
        <p:nvSpPr>
          <p:cNvPr name="AutoShape 19" id="19"/>
          <p:cNvSpPr/>
          <p:nvPr/>
        </p:nvSpPr>
        <p:spPr>
          <a:xfrm rot="0" flipH="false" flipV="false">
            <a:off x="8813800" y="2222500"/>
            <a:ext cx="25400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03 潜在干扰隐患</a:t>
            </a:r>
            <a:endParaRPr lang="en-US" sz="1100"/>
          </a:p>
        </p:txBody>
      </p:sp>
      <p:cxnSp>
        <p:nvCxnSpPr>
          <p:cNvPr name="Connector 20" id="20"/>
          <p:cNvCxnSpPr/>
          <p:nvPr/>
        </p:nvCxnSpPr>
        <p:spPr>
          <a:xfrm rot="-15211" flipH="false" flipV="false">
            <a:off x="8305814" y="2787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333333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21" id="21"/>
          <p:cNvSpPr/>
          <p:nvPr/>
        </p:nvSpPr>
        <p:spPr>
          <a:xfrm rot="0" flipH="false" flipV="false">
            <a:off x="8305800" y="2984500"/>
            <a:ext cx="2870200" cy="241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瞬态噪声与非线性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机械开关（电源/档位）在通断瞬间产生的火花放电；以及整流桥、二极管等非线性元件在开关过程中产生的高频尖峰，这些都是系统中极易被忽视但危害显著的隐性干扰源。</a:t>
            </a:r>
          </a:p>
        </p:txBody>
      </p:sp>
      <p:sp>
        <p:nvSpPr>
          <p:cNvPr name="AutoShape 22" id="22"/>
          <p:cNvSpPr/>
          <p:nvPr/>
        </p:nvSpPr>
        <p:spPr>
          <a:xfrm rot="0" flipH="false" flipV="false">
            <a:off x="762000" y="5842000"/>
            <a:ext cx="10668000" cy="6096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3" id="23"/>
          <p:cNvSpPr/>
          <p:nvPr/>
        </p:nvSpPr>
        <p:spPr>
          <a:xfrm rot="0" flipH="false" flipV="false">
            <a:off x="889000" y="5842000"/>
            <a:ext cx="10414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4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核心洞察：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EMC问题的治理需遵循“源头抑制、路径阻断、敏感端防护”的三维原则，从器件选型、PCB设计到系统布线进行全链路管控。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05. EMC整改策略与方法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5875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6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EMC整改的核心逻辑是从源头抑制干扰、在路径切断传播、对终端保护设备，通过</a:t>
            </a:r>
            <a:r>
              <a:rPr lang="en-US" b="true" i="false" strike="noStrike" u="none" sz="1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滤波、屏蔽、接地</a:t>
            </a:r>
            <a:r>
              <a:rPr lang="en-US" b="false" i="false" strike="noStrike" u="none" sz="16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三大技术手段，构建系统级的电磁兼容防护体系。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2667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mpd="sng" cap="flat">
            <a:solidFill>
              <a:srgbClr val="FF6A00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2921000"/>
            <a:ext cx="406400" cy="4064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549400" y="2946400"/>
            <a:ext cx="24892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01 滤波 Filtering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-15211" flipH="false" flipV="false">
            <a:off x="1016014" y="3549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FF6A0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/>
          <p:nvPr/>
        </p:nvSpPr>
        <p:spPr>
          <a:xfrm rot="0" flipH="false" flipV="false">
            <a:off x="1016000" y="3746500"/>
            <a:ext cx="2870200" cy="952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原理：</a:t>
            </a: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在干扰路径上设置低通滤波网络，允许低频有用信号通过，同时大幅衰减高频干扰信号，阻断传导发射。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016000" y="4889500"/>
            <a:ext cx="2870200" cy="1079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关键应用：</a:t>
            </a: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开关电源输入输出端共模/差模滤波、电机驱动端口EMI滤波、敏感信号线的RC/LC滤波电路设计。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4394200" y="2667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mpd="sng" cap="flat">
            <a:solidFill>
              <a:srgbClr val="FF6A00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4648200" y="2921000"/>
            <a:ext cx="406400" cy="406400"/>
          </a:xfrm>
          <a:prstGeom prst="rect">
            <a:avLst/>
          </a:prstGeom>
        </p:spPr>
      </p:pic>
      <p:sp>
        <p:nvSpPr>
          <p:cNvPr name="AutoShape 13" id="13"/>
          <p:cNvSpPr/>
          <p:nvPr/>
        </p:nvSpPr>
        <p:spPr>
          <a:xfrm rot="0" flipH="false" flipV="false">
            <a:off x="5181600" y="2946400"/>
            <a:ext cx="24892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02 屏蔽 Shielding</a:t>
            </a:r>
            <a:endParaRPr lang="en-US" sz="1100"/>
          </a:p>
        </p:txBody>
      </p:sp>
      <p:cxnSp>
        <p:nvCxnSpPr>
          <p:cNvPr name="Connector 14" id="14"/>
          <p:cNvCxnSpPr/>
          <p:nvPr/>
        </p:nvCxnSpPr>
        <p:spPr>
          <a:xfrm rot="-15211" flipH="false" flipV="false">
            <a:off x="4648214" y="3549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FF6A0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5" id="15"/>
          <p:cNvSpPr/>
          <p:nvPr/>
        </p:nvSpPr>
        <p:spPr>
          <a:xfrm rot="0" flipH="false" flipV="false">
            <a:off x="4648200" y="3746500"/>
            <a:ext cx="2870200" cy="952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原理：</a:t>
            </a: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利用导电金属材质（如铝、铜）形成封闭的电磁隔离屏障，通过反射和吸收作用，切断电磁波的空间辐射路径。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4648200" y="4889500"/>
            <a:ext cx="2870200" cy="1079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关键应用：</a:t>
            </a: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高频时钟/晶振的金属屏蔽罩、通信线缆的编织网屏蔽层、整机外壳的导电搭接与接地屏蔽设计。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8026400" y="2667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mpd="sng" cap="flat">
            <a:solidFill>
              <a:srgbClr val="FF6A00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8280400" y="2921000"/>
            <a:ext cx="406400" cy="406400"/>
          </a:xfrm>
          <a:prstGeom prst="rect">
            <a:avLst/>
          </a:prstGeom>
        </p:spPr>
      </p:pic>
      <p:sp>
        <p:nvSpPr>
          <p:cNvPr name="AutoShape 19" id="19"/>
          <p:cNvSpPr/>
          <p:nvPr/>
        </p:nvSpPr>
        <p:spPr>
          <a:xfrm rot="0" flipH="false" flipV="false">
            <a:off x="8813800" y="2946400"/>
            <a:ext cx="24892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03 接地 Grounding</a:t>
            </a:r>
            <a:endParaRPr lang="en-US" sz="1100"/>
          </a:p>
        </p:txBody>
      </p:sp>
      <p:cxnSp>
        <p:nvCxnSpPr>
          <p:cNvPr name="Connector 20" id="20"/>
          <p:cNvCxnSpPr/>
          <p:nvPr/>
        </p:nvCxnSpPr>
        <p:spPr>
          <a:xfrm rot="-15211" flipH="false" flipV="false">
            <a:off x="8280414" y="3549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FF6A0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21" id="21"/>
          <p:cNvSpPr/>
          <p:nvPr/>
        </p:nvSpPr>
        <p:spPr>
          <a:xfrm rot="0" flipH="false" flipV="false">
            <a:off x="8280400" y="3746500"/>
            <a:ext cx="2870200" cy="952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原理：</a:t>
            </a: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为干扰电流提供低阻抗的回流通道，抑制地环路干扰，同时建立设备与大地的等电位，保障系统稳定与安全。</a:t>
            </a:r>
            <a:endParaRPr lang="en-US" sz="1100"/>
          </a:p>
        </p:txBody>
      </p:sp>
      <p:sp>
        <p:nvSpPr>
          <p:cNvPr name="AutoShape 22" id="22"/>
          <p:cNvSpPr/>
          <p:nvPr/>
        </p:nvSpPr>
        <p:spPr>
          <a:xfrm rot="0" flipH="false" flipV="false">
            <a:off x="8280400" y="4889500"/>
            <a:ext cx="2870200" cy="1079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关键应用：</a:t>
            </a: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低频模拟电路单点接地、高频数字电路多点接地、PCB地层的完整敷铜与分割、系统安全保护接地。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05. EMC整改策略与方法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106680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6A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1841500"/>
            <a:ext cx="6985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01 滤波技术 (Filtering) — 从源头抑制干扰传导</a:t>
            </a:r>
            <a:endParaRPr lang="en-US" sz="1100"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2413000"/>
            <a:ext cx="228600" cy="2286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397000" y="2387600"/>
            <a:ext cx="6223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电源端口：</a:t>
            </a: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利用共模电感+Y电容抑制共模干扰，差模电感+X电容滤除差模噪声，构建电源侧第一道滤波防线。</a:t>
            </a:r>
            <a:endParaRPr lang="en-US" sz="1100"/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16000" y="2895600"/>
            <a:ext cx="228600" cy="228600"/>
          </a:xfrm>
          <a:prstGeom prst="rect">
            <a:avLst/>
          </a:prstGeom>
        </p:spPr>
      </p:pic>
      <p:sp>
        <p:nvSpPr>
          <p:cNvPr name="AutoShape 9" id="9"/>
          <p:cNvSpPr/>
          <p:nvPr/>
        </p:nvSpPr>
        <p:spPr>
          <a:xfrm rot="0" flipH="false" flipV="false">
            <a:off x="1397000" y="2870200"/>
            <a:ext cx="6223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电机驱动：</a:t>
            </a: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有刷电机并联高频陶瓷电容吸收换向尖峰；无刷电机回路串入共模电感或铁氧体磁环，抑制传导发射。</a:t>
            </a:r>
            <a:endParaRPr lang="en-US" sz="1100"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16000" y="3378200"/>
            <a:ext cx="228600" cy="2286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1397000" y="3352800"/>
            <a:ext cx="6223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信号调理：</a:t>
            </a: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敏感信号线串联磁珠或小阻值电阻，对地跨接高频小电容，有效衰减高频噪声的串扰与耦合。</a:t>
            </a:r>
            <a:endParaRPr lang="en-US" sz="1100"/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rcRect l="0" r="0" t="0" b="0"/>
          <a:stretch>
            <a:fillRect/>
          </a:stretch>
        </p:blipFill>
        <p:spPr>
          <a:xfrm rot="0" flipH="false" flipV="false">
            <a:off x="8636000" y="1778000"/>
            <a:ext cx="2032000" cy="2032000"/>
          </a:xfrm>
          <a:prstGeom prst="roundRect">
            <a:avLst>
              <a:gd name="adj" fmla="val 10000"/>
            </a:avLst>
          </a:prstGeom>
          <a:noFill/>
          <a:ln w="25400" cmpd="sng" cap="flat">
            <a:solidFill>
              <a:srgbClr val="FF6A00">
                <a:alpha val="25000"/>
              </a:srgbClr>
            </a:solidFill>
            <a:prstDash val="solid"/>
            <a:round/>
          </a:ln>
          <a:effectLst>
            <a:outerShdw dir="2700000" dist="63500" blurRad="127000" algn="tl" rotWithShape="false">
              <a:srgbClr val="000000">
                <a:alpha val="12000"/>
              </a:srgbClr>
            </a:outerShdw>
          </a:effectLst>
        </p:spPr>
      </p:pic>
      <p:sp>
        <p:nvSpPr>
          <p:cNvPr name="AutoShape 13" id="13"/>
          <p:cNvSpPr/>
          <p:nvPr/>
        </p:nvSpPr>
        <p:spPr>
          <a:xfrm rot="0" flipH="false" flipV="false">
            <a:off x="762000" y="4127500"/>
            <a:ext cx="106680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6A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1016000" y="4318000"/>
            <a:ext cx="6985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02 屏蔽防护 (Shielding) — 物理阻隔辐射传播</a:t>
            </a:r>
            <a:endParaRPr lang="en-US" sz="1100"/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0" flipH="false" flipV="false">
            <a:off x="1016000" y="4889500"/>
            <a:ext cx="228600" cy="228600"/>
          </a:xfrm>
          <a:prstGeom prst="rect">
            <a:avLst/>
          </a:prstGeom>
        </p:spPr>
      </p:pic>
      <p:sp>
        <p:nvSpPr>
          <p:cNvPr name="AutoShape 16" id="16"/>
          <p:cNvSpPr/>
          <p:nvPr/>
        </p:nvSpPr>
        <p:spPr>
          <a:xfrm rot="0" flipH="false" flipV="false">
            <a:off x="1397000" y="4864100"/>
            <a:ext cx="6223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干扰源屏蔽：</a:t>
            </a: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对开关电源、晶振等强辐射源加装金属屏蔽罩，确保屏蔽体与设备地可靠连接，切断辐射路径。</a:t>
            </a:r>
            <a:endParaRPr lang="en-US" sz="1100"/>
          </a:p>
        </p:txBody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0" flipH="false" flipV="false">
            <a:off x="1016000" y="5372100"/>
            <a:ext cx="228600" cy="228600"/>
          </a:xfrm>
          <a:prstGeom prst="rect">
            <a:avLst/>
          </a:prstGeom>
        </p:spPr>
      </p:pic>
      <p:sp>
        <p:nvSpPr>
          <p:cNvPr name="AutoShape 18" id="18"/>
          <p:cNvSpPr/>
          <p:nvPr/>
        </p:nvSpPr>
        <p:spPr>
          <a:xfrm rot="0" flipH="false" flipV="false">
            <a:off x="1397000" y="5346700"/>
            <a:ext cx="6223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传输链路：</a:t>
            </a: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敏感信号采用双绞屏蔽电缆，屏蔽层需360°端接并两端接地，抑制线缆作为天线接收或辐射干扰。</a:t>
            </a:r>
            <a:endParaRPr lang="en-US" sz="1100"/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0" flipH="false" flipV="false">
            <a:off x="1016000" y="5854700"/>
            <a:ext cx="228600" cy="228600"/>
          </a:xfrm>
          <a:prstGeom prst="rect">
            <a:avLst/>
          </a:prstGeom>
        </p:spPr>
      </p:pic>
      <p:sp>
        <p:nvSpPr>
          <p:cNvPr name="AutoShape 20" id="20"/>
          <p:cNvSpPr/>
          <p:nvPr/>
        </p:nvSpPr>
        <p:spPr>
          <a:xfrm rot="0" flipH="false" flipV="false">
            <a:off x="1397000" y="5829300"/>
            <a:ext cx="6223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整机防护：</a:t>
            </a:r>
            <a:r>
              <a:rPr lang="en-US" b="false" i="false" strike="noStrike" u="none" sz="13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金属机壳保证接缝处导电连续性；塑料外壳表面喷涂导电漆，构建完整的法拉第笼防护结构。</a:t>
            </a:r>
            <a:endParaRPr lang="en-US" sz="1100"/>
          </a:p>
        </p:txBody>
      </p:sp>
      <p:pic>
        <p:nvPicPr>
          <p:cNvPr name="Picture 21" id="21"/>
          <p:cNvPicPr>
            <a:picLocks noChangeAspect="true"/>
          </p:cNvPicPr>
          <p:nvPr/>
        </p:nvPicPr>
        <p:blipFill>
          <a:blip r:embed="rId16"/>
          <a:srcRect l="0" r="0" t="0" b="0"/>
          <a:stretch>
            <a:fillRect/>
          </a:stretch>
        </p:blipFill>
        <p:spPr>
          <a:xfrm rot="0" flipH="false" flipV="false">
            <a:off x="8636000" y="4254500"/>
            <a:ext cx="2032000" cy="2032000"/>
          </a:xfrm>
          <a:prstGeom prst="roundRect">
            <a:avLst>
              <a:gd name="adj" fmla="val 10000"/>
            </a:avLst>
          </a:prstGeom>
          <a:noFill/>
          <a:ln w="25400" cmpd="sng" cap="flat">
            <a:solidFill>
              <a:srgbClr val="FF6A00">
                <a:alpha val="25000"/>
              </a:srgbClr>
            </a:solidFill>
            <a:prstDash val="solid"/>
            <a:round/>
          </a:ln>
          <a:effectLst>
            <a:outerShdw dir="2700000" dist="63500" blurRad="127000" algn="tl" rotWithShape="false">
              <a:srgbClr val="000000">
                <a:alpha val="12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05. EMC整改策略与方法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5334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6A00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990600" y="2006600"/>
            <a:ext cx="279400" cy="279400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 flipH="false" flipV="false">
            <a:off x="1397000" y="1968500"/>
            <a:ext cx="4572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01 科学接地：干扰抑制的物理基础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990600" y="2438400"/>
            <a:ext cx="48895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策略选择：</a:t>
            </a:r>
            <a:r>
              <a:rPr lang="en-US" b="false" i="false" strike="noStrike" u="none" sz="140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低频电路(&lt;1MHz)采用单点接地以切断环流；高频电路(&gt;10MHz)采用多点接地降低阻抗。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true" i="false" strike="noStrike" u="none" sz="1400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地平面设计：</a:t>
            </a:r>
            <a:r>
              <a:rPr lang="en-US" b="false" i="false" strike="noStrike" u="none" sz="140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完整的PCB地平面是EMC设计的核心，不仅提供低阻回流路径，还能有效屏蔽辐射干扰。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762000" y="4000500"/>
            <a:ext cx="53340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6A00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990600" y="4229100"/>
            <a:ext cx="279400" cy="2794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1397000" y="4191000"/>
            <a:ext cx="4572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02 布局布线：从源头阻断噪声耦合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990600" y="4673600"/>
            <a:ext cx="48895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分区隔离：</a:t>
            </a:r>
            <a:r>
              <a:rPr lang="en-US" b="false" i="false" strike="noStrike" u="none" sz="140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严格分离模拟、数字与功率区域，避免高频噪声串扰。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true" i="false" strike="noStrike" u="none" sz="1400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关键规则：</a:t>
            </a:r>
            <a:r>
              <a:rPr lang="en-US" b="false" i="false" strike="noStrike" u="none" sz="140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最小化功率回路面积以降低辐射；高频走线短直且紧贴地平面；IC电源引脚就近放置0.1μF去耦电容。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7"/>
          <a:srcRect l="0" r="0" t="259" b="259"/>
          <a:stretch>
            <a:fillRect/>
          </a:stretch>
        </p:blipFill>
        <p:spPr>
          <a:xfrm rot="0" flipH="false" flipV="false">
            <a:off x="6477000" y="1841500"/>
            <a:ext cx="4953000" cy="2286000"/>
          </a:xfrm>
          <a:prstGeom prst="rect">
            <a:avLst/>
          </a:prstGeom>
          <a:noFill/>
          <a:ln w="25400" cmpd="sng" cap="flat">
            <a:solidFill>
              <a:srgbClr val="FF6A00">
                <a:alpha val="40000"/>
              </a:srgbClr>
            </a:solidFill>
            <a:prstDash val="solid"/>
            <a:round/>
          </a:ln>
          <a:effectLst>
            <a:outerShdw dir="2700000" dist="63500" blurRad="152400" algn="tl" rotWithShape="false">
              <a:srgbClr val="000000">
                <a:alpha val="12000"/>
              </a:srgbClr>
            </a:outerShdw>
          </a:effectLst>
        </p:spPr>
      </p:pic>
      <p:sp>
        <p:nvSpPr>
          <p:cNvPr name="AutoShape 13" id="13"/>
          <p:cNvSpPr/>
          <p:nvPr/>
        </p:nvSpPr>
        <p:spPr>
          <a:xfrm rot="0" flipH="false" flipV="false">
            <a:off x="6477000" y="4445000"/>
            <a:ext cx="4953000" cy="1841500"/>
          </a:xfrm>
          <a:prstGeom prst="roundRect">
            <a:avLst>
              <a:gd name="adj" fmla="val 0"/>
            </a:avLst>
          </a:prstGeom>
          <a:solidFill>
            <a:srgbClr val="FF6A00">
              <a:alpha val="8000"/>
            </a:srgbClr>
          </a:solidFill>
          <a:ln w="12700" cmpd="sng" cap="flat">
            <a:solidFill>
              <a:srgbClr val="FF6A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6667500" y="4597400"/>
            <a:ext cx="4572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典型方案：电源端口低通滤波网络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667500" y="5016500"/>
            <a:ext cx="4572000" cy="1206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464646"/>
                </a:solidFill>
                <a:latin typeface="Noto Sans SC"/>
                <a:ea typeface="Noto Sans SC"/>
                <a:cs typeface="Noto Sans SC"/>
                <a:sym typeface="Noto Sans SC"/>
              </a:rPr>
              <a:t>图示为电源输入端典型的EMI滤波电路，利用共模电感（扼流圈）与X/Y电容的组合，有效衰减电源线中的差模与共模干扰信号。这是解决传导发射超标问题最直接、有效的硬件整改手段，能显著降低设备对电网的电磁骚扰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635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06. 设计阶段的EMC预兼容设计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10668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20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“上医治未病”，从源头解决EMC问题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在产品设计初期就将EMC理念融入每一个环节，不仅能避免后期高昂的整改成本，更是实现产品电磁兼容性最经济、最高效的根本途径。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3048000"/>
            <a:ext cx="33782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6A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952500" y="3238500"/>
            <a:ext cx="304800" cy="3048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333500" y="3213100"/>
            <a:ext cx="27305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 元器件源头管控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952500" y="3657600"/>
            <a:ext cx="29972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优先选用低EMI辐射的电机、通过认证的电源模块，并集成具备时钟展频(SSC)功能的IC，从源头抑制干扰源产生。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4406900" y="3048000"/>
            <a:ext cx="33782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6A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4597400" y="3238500"/>
            <a:ext cx="304800" cy="3048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4978400" y="3213100"/>
            <a:ext cx="27305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 电路防护与优化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4597400" y="3657600"/>
            <a:ext cx="29972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在原理图阶段预留滤波电容位与TVS管等防护器件空间；优化PWM驱动参数，通过降低开关速度或展频技术减少高频谐波。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8051800" y="3048000"/>
            <a:ext cx="33782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6A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8242300" y="3238500"/>
            <a:ext cx="304800" cy="304800"/>
          </a:xfrm>
          <a:prstGeom prst="rect">
            <a:avLst/>
          </a:prstGeom>
        </p:spPr>
      </p:pic>
      <p:sp>
        <p:nvSpPr>
          <p:cNvPr name="AutoShape 15" id="15"/>
          <p:cNvSpPr/>
          <p:nvPr/>
        </p:nvSpPr>
        <p:spPr>
          <a:xfrm rot="0" flipH="false" flipV="false">
            <a:off x="8623300" y="3213100"/>
            <a:ext cx="27305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 PCB分层与隔离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8242300" y="3657600"/>
            <a:ext cx="29972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采用多层板设计，构建完整的地平面和电源平面以降低阻抗；严格进行区域划分，物理隔离功率器件与敏感控制电路。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762000" y="4889500"/>
            <a:ext cx="52451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6A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952500" y="5080000"/>
            <a:ext cx="304800" cy="304800"/>
          </a:xfrm>
          <a:prstGeom prst="rect">
            <a:avLst/>
          </a:prstGeom>
        </p:spPr>
      </p:pic>
      <p:sp>
        <p:nvSpPr>
          <p:cNvPr name="AutoShape 19" id="19"/>
          <p:cNvSpPr/>
          <p:nvPr/>
        </p:nvSpPr>
        <p:spPr>
          <a:xfrm rot="0" flipH="false" flipV="false">
            <a:off x="1333500" y="5054600"/>
            <a:ext cx="4445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04 结构屏蔽与线缆管理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 flipH="false" flipV="false">
            <a:off x="952500" y="5499100"/>
            <a:ext cx="48641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针对关键敏感部件进行屏蔽设计，如金属壳体或导电漆喷涂；规范线缆布局，实施屏蔽层单端或双端接地，减少耦合路径。</a:t>
            </a:r>
            <a:endParaRPr lang="en-US" sz="1100"/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6184900" y="4889500"/>
            <a:ext cx="52451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6A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22" id="22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0" flipH="false" flipV="false">
            <a:off x="6375400" y="5080000"/>
            <a:ext cx="304800" cy="304800"/>
          </a:xfrm>
          <a:prstGeom prst="rect">
            <a:avLst/>
          </a:prstGeom>
        </p:spPr>
      </p:pic>
      <p:sp>
        <p:nvSpPr>
          <p:cNvPr name="AutoShape 23" id="23"/>
          <p:cNvSpPr/>
          <p:nvPr/>
        </p:nvSpPr>
        <p:spPr>
          <a:xfrm rot="0" flipH="false" flipV="false">
            <a:off x="6756400" y="5054600"/>
            <a:ext cx="4445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05 软件抗干扰策略</a:t>
            </a:r>
            <a:endParaRPr lang="en-US" sz="1100"/>
          </a:p>
        </p:txBody>
      </p:sp>
      <p:sp>
        <p:nvSpPr>
          <p:cNvPr name="AutoShape 24" id="24"/>
          <p:cNvSpPr/>
          <p:nvPr/>
        </p:nvSpPr>
        <p:spPr>
          <a:xfrm rot="0" flipH="false" flipV="false">
            <a:off x="6375400" y="5499100"/>
            <a:ext cx="4864100" cy="825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在软件层面增加数字滤波算法，滤除信号噪声；设计独立看门狗(Watchdog)防止程序跑飞；采用带校验机制的通信协议增强鲁棒性。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3048000"/>
            <a:ext cx="10160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Q&amp;A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4318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5334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FF6A00"/>
                </a:solidFill>
                <a:latin typeface="Noto Sans SC"/>
                <a:ea typeface="Noto Sans SC"/>
                <a:cs typeface="Noto Sans SC"/>
                <a:sym typeface="Noto Sans SC"/>
              </a:rPr>
              <a:t>欢迎随时提问交流，共同探索工业科技的更多可能</a:t>
            </a:r>
            <a:endParaRPr lang="en-US" sz="1100"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0" y="6190112"/>
            <a:ext cx="1524000" cy="667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{"Label":"1","ContentProducer":"001191110102MACQD9K64010000","ProduceID":"7664834168476519371","ReservedCode1":"","ContentPropagator":"","PropagateID":"","ReservedCode2":""}</vt:lpwstr>
  </property>
</Properties>
</file>