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</p:sldMasterIdLst>
  <p:notesMasterIdLst>
    <p:notesMasterId r:id="rId2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0"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L="457200"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L="914400"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L="1371600"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L="1828800"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L="2286000"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L="2743200"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L="3200400"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L="3657600"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30.07.2026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大家好，欢迎参加本次“电动工具行业智能制造转型”培训。在这个技术飞速变革的时代，电动工具行业正面临前所未有的机遇与挑战。本次培训将聚焦于真实可落地的解决方案，帮助大家找到破解难题的钥匙。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本次培训将分为五个部分。我们将从行业特点与痛点分析入手，然后深入学习智能制造的具体应用场景、关键技术和实施路径。最后，通过真实案例分享，为大家提供一套完整、可操作的行动指南。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我们正处在电动工具行业深刻变革的浪潮中。市场规模持续扩大，无绳化成为主流。然而，行业固有的多品种、小批量特点，导致了产线切换慢、质量控制难等一系列痛点。智能制造正是我们应对这些挑战、抓住机遇的关键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接下来，我们进入第一部分，深入分析电动工具行业的生产特点，以及在迈向智能制造过程中遇到的具体痛点。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电动工具行业具有多品种、小批量、迭代快、供应链复杂等特点。这些特点带来了产线刚性、质量控制难、库存高、进度不透明等一系列痛点，严重制约了企业的发展。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了解了痛点，我们来看智能制造如何解决这些问题。第二部分，我们将介绍几个真实可落地的应用场景。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通过模块化设计、可重构夹具、AGV自动配送和统一控制系统，我们可以打造智能柔性生产线，将换产时间从数小时缩短到30分钟以内，大幅提升设备利用率和生产柔性。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通过引入机器人进行高精度装配和AI视觉检测，我们可以大幅提升产品质量和一致性，同时显著降低人工成本和提高检测效率。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通过建设立体仓库、部署AGV调度系统和应用条码/RFID技术，我们可以实现仓储物流的自动化和智能化，有效降低库存水平和物流成本。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这些应用场景的背后，是一系列关键技术和系统在支撑。第三部分，我们将深入了解这些核心技术。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MES系统是智能制造的大脑，负责车间的指挥和调度。而工业物联网（IIoT）则是连接物理世界和数字世界的神经网络，为MES提供实时数据。两者共同构成了智能制造的基础。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数字孪生技术可以在虚拟世界中进行试错，大幅减少物理样机的调试成本和时间。而AI视觉检测则能提供超越人眼的精准质检能力，保证产品质量。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理论和技术都了解了，那么如何在企业中一步步实施呢？第四部分，我们将介绍一个适合大多数电动工具企业的“三步走”实施路径。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智能制造并非一蹴而就，建议采用“三步走”策略。第一阶段，从单站自动化和数据采集开始；第二阶段，实现产线智能化和系统集成；第三阶段，迈向工厂智能化和数据驱动决策。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理论说了很多，现在我们来看一些真实的案例。第五部分，我们将分享来自电动工具行业的成功实践。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全球巨头史丹利百得通过实施MES系统，实现了智能备料、全流程质量追溯和供应链联动，显著提升了运营效率和库存周转率。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中小企业浙江托马斯工具通过部署PLM系统，实现了研发设计的数字化和流程化，研发速度加快20%，物料成本下降8%，产品合格率提高12%。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最后，我们来总结一下。智能制造是电动工具行业转型升级的必然选择，实施应循序渐进。MES和IIoT是基础，数字孪生和AI是关键。无论是大企业还是中小企业，都能从中获益。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我的分享到此结束，感谢大家的聆听。现在是问答环节，大家有任何问题都可以提出来，我们一起交流探讨。谢谢！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幻灯片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" name="Shape 31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4" name="Shape 3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" name="Shape 3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" name="Shape 3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内容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" name="Shape 5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0" name="Shape 5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1" name="Shape 5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2" name="Shape 5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节标题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5" name="Shape 60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Shape 6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7" name="Shape 6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8" name="Shape 6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两栏内容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1" name="Shape 10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2" name="Shape 11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3" name="Shape 1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4" name="Shape 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5" name="Shape 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8" name="Shape 36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39" name="Shape 37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0" name="Shape 3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1" name="Shape 39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2" name="Shape 4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3" name="Shape 4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4" name="Shape 4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仅标题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7" name="Shape 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8" name="Shape 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9" name="Shape 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2" name="Shape 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3" name="Shape 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内容与标题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6" name="Shape 44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57" name="Shape 45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58" name="Shape 4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Shape 4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0" name="Shape 4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图片与标题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3" name="Shape 25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65" name="Shape 2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6" name="Shape 2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7" name="Shape 2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竖排文字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Shape 50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1" name="Shape 5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2" name="Shape 5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3" name="Shape 5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竖排标题与文本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6" name="Shape 16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7" name="Shape 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Shape 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9" name="Shape 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7" name="Shape 2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Shape 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Shape 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Shape 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默认主题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5748369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svg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2.jpeg"/><Relationship Id="rId7" Type="http://schemas.openxmlformats.org/officeDocument/2006/relationships/image" Target="../media/image10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svg"/><Relationship Id="rId5" Type="http://schemas.openxmlformats.org/officeDocument/2006/relationships/image" Target="../media/image9.svg"/><Relationship Id="rId4" Type="http://schemas.openxmlformats.org/officeDocument/2006/relationships/image" Target="../media/image8.svg"/><Relationship Id="rId9" Type="http://schemas.openxmlformats.org/officeDocument/2006/relationships/image" Target="../media/image12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svg"/><Relationship Id="rId5" Type="http://schemas.openxmlformats.org/officeDocument/2006/relationships/image" Target="../media/image8.svg"/><Relationship Id="rId4" Type="http://schemas.openxmlformats.org/officeDocument/2006/relationships/image" Target="../media/image13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5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svg"/><Relationship Id="rId4" Type="http://schemas.openxmlformats.org/officeDocument/2006/relationships/image" Target="../media/image18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svg"/><Relationship Id="rId5" Type="http://schemas.openxmlformats.org/officeDocument/2006/relationships/image" Target="../media/image19.svg"/><Relationship Id="rId4" Type="http://schemas.openxmlformats.org/officeDocument/2006/relationships/image" Target="../media/image7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svg"/><Relationship Id="rId5" Type="http://schemas.openxmlformats.org/officeDocument/2006/relationships/image" Target="../media/image7.svg"/><Relationship Id="rId4" Type="http://schemas.openxmlformats.org/officeDocument/2006/relationships/image" Target="../media/image21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svg"/><Relationship Id="rId5" Type="http://schemas.openxmlformats.org/officeDocument/2006/relationships/image" Target="../media/image24.svg"/><Relationship Id="rId4" Type="http://schemas.openxmlformats.org/officeDocument/2006/relationships/image" Target="../media/image23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28.sv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svg"/><Relationship Id="rId5" Type="http://schemas.openxmlformats.org/officeDocument/2006/relationships/image" Target="../media/image26.svg"/><Relationship Id="rId4" Type="http://schemas.openxmlformats.org/officeDocument/2006/relationships/image" Target="../media/image19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00000">
              <a:alpha val="4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0" y="2286000"/>
            <a:ext cx="12192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电动工具行业智能制造转型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5461000" y="3810000"/>
            <a:ext cx="1270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0" y="4318000"/>
            <a:ext cx="12192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400" b="0" i="0" u="none" strike="noStrike">
                <a:solidFill>
                  <a:srgbClr val="FFFFFF">
                    <a:alpha val="94902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真实可落地的解决方案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0" y="5715000"/>
            <a:ext cx="12192000" cy="762000"/>
          </a:xfrm>
          <a:prstGeom prst="roundRect">
            <a:avLst>
              <a:gd name="adj" fmla="val 0"/>
            </a:avLst>
          </a:prstGeom>
          <a:solidFill>
            <a:srgbClr val="000000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0" y="5905500"/>
            <a:ext cx="1219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FFFFFF">
                    <a:alpha val="8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2026年2月  ·  生产管理系列培训  |  聚焦技术变革与效率提升</a:t>
            </a:r>
            <a:endParaRPr lang="en-US" sz="11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培训大纲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2032000"/>
            <a:ext cx="3378200" cy="1841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2032000"/>
            <a:ext cx="76200" cy="1841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965200" y="2159000"/>
            <a:ext cx="2971800" cy="158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20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01</a:t>
            </a: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行业特点与痛点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深入剖析电动工具行业的离散制造特性，理解传统生产模式中效率低、质量管控难等核心痛点，明确智能制造转型的紧迫性与必要性。</a:t>
            </a:r>
          </a:p>
        </p:txBody>
      </p:sp>
      <p:sp>
        <p:nvSpPr>
          <p:cNvPr id="7" name="AutoShape 7"/>
          <p:cNvSpPr/>
          <p:nvPr/>
        </p:nvSpPr>
        <p:spPr>
          <a:xfrm>
            <a:off x="4394200" y="2032000"/>
            <a:ext cx="3378200" cy="1841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4394200" y="2032000"/>
            <a:ext cx="76200" cy="1841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4597400" y="2159000"/>
            <a:ext cx="2971800" cy="158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20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02</a:t>
            </a: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核心应用场景解析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学习智能柔性产线、机器人自动化装配、AI视觉质检等真实落地场景，直观感受技术如何赋能生产全流程，提升制造精度与灵活性。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8026400" y="2032000"/>
            <a:ext cx="3378200" cy="1841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8026400" y="2032000"/>
            <a:ext cx="76200" cy="1841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8229600" y="2159000"/>
            <a:ext cx="2971800" cy="158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20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03</a:t>
            </a: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关键技术与系统架构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系统掌握MES制造执行系统、IIoT工业物联网、数字孪生与大数据分析等核心技术，构建支撑智能制造转型的完整技术认知体系。</a:t>
            </a:r>
          </a:p>
        </p:txBody>
      </p:sp>
      <p:sp>
        <p:nvSpPr>
          <p:cNvPr id="13" name="AutoShape 13"/>
          <p:cNvSpPr/>
          <p:nvPr/>
        </p:nvSpPr>
        <p:spPr>
          <a:xfrm>
            <a:off x="762000" y="4318000"/>
            <a:ext cx="5270500" cy="1841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762000" y="4318000"/>
            <a:ext cx="76200" cy="1841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5" name="AutoShape 15"/>
          <p:cNvSpPr/>
          <p:nvPr/>
        </p:nvSpPr>
        <p:spPr>
          <a:xfrm>
            <a:off x="965200" y="4445000"/>
            <a:ext cx="4826000" cy="158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20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04</a:t>
            </a: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科学的实施路径与策略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结合电动工具行业实际，制定从数字化诊断、局部试点突破到全面推广复制的“三步走”路线图，规避转型风险，确保投入产出比最大化，稳步推进智能化升级。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6286500" y="4318000"/>
            <a:ext cx="5270500" cy="1841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7" name="AutoShape 17"/>
          <p:cNvSpPr/>
          <p:nvPr/>
        </p:nvSpPr>
        <p:spPr>
          <a:xfrm>
            <a:off x="6286500" y="4318000"/>
            <a:ext cx="76200" cy="1841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8" name="AutoShape 18"/>
          <p:cNvSpPr/>
          <p:nvPr/>
        </p:nvSpPr>
        <p:spPr>
          <a:xfrm>
            <a:off x="6489700" y="4445000"/>
            <a:ext cx="4826000" cy="158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20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05</a:t>
            </a: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行业标杆成功案例分享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深度复盘行业头部企业的规模化转型经验，以及专精特新中小企业的轻量化改造实践，提炼可复制、可落地的实施方法论，为企业决策提供参考。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拥抱变革——电动工具行业的智能制造转型浪潮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584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5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全球电动工具市场正经历从“有线”到“无绳”，从“单机”到“智能生态”的深刻转变，市场格局与技术路径迎来全新重构。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3048000"/>
            <a:ext cx="2794000" cy="1397000"/>
          </a:xfrm>
          <a:prstGeom prst="roundRect">
            <a:avLst>
              <a:gd name="adj" fmla="val 0"/>
            </a:avLst>
          </a:prstGeom>
          <a:solidFill>
            <a:srgbClr val="22C55E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762000" y="3048000"/>
            <a:ext cx="50800" cy="1397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952500" y="3175000"/>
            <a:ext cx="2413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450+</a:t>
            </a: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亿美元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952500" y="3937000"/>
            <a:ext cx="2413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2025年全球电动工具市场规模突破新高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3810000" y="3048000"/>
            <a:ext cx="2794000" cy="1397000"/>
          </a:xfrm>
          <a:prstGeom prst="roundRect">
            <a:avLst>
              <a:gd name="adj" fmla="val 0"/>
            </a:avLst>
          </a:prstGeom>
          <a:solidFill>
            <a:srgbClr val="22C55E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3810000" y="3048000"/>
            <a:ext cx="50800" cy="1397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4000500" y="3175000"/>
            <a:ext cx="2413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80%</a:t>
            </a: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+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4000500" y="3937000"/>
            <a:ext cx="2413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2026年无绳化渗透率预计进一步攀升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62000" y="4953000"/>
            <a:ext cx="5842000" cy="1270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cxnSp>
        <p:nvCxnSpPr>
          <p:cNvPr id="14" name="Connector 14"/>
          <p:cNvCxnSpPr/>
          <p:nvPr/>
        </p:nvCxnSpPr>
        <p:spPr>
          <a:xfrm rot="5357030">
            <a:off x="3175000" y="5581690"/>
            <a:ext cx="101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1D5DB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" name="AutoShape 15"/>
          <p:cNvSpPr/>
          <p:nvPr/>
        </p:nvSpPr>
        <p:spPr>
          <a:xfrm>
            <a:off x="889000" y="5080000"/>
            <a:ext cx="2667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行业痛点：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多品种小批量、生命周期短、零部件繁多，导致产线切换慢、质量控制难、库存管理复杂。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3810000" y="5080000"/>
            <a:ext cx="2667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关键破局：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智能制造是破解传统生产模式困境的核心钥匙，实现柔性生产、数据驱动与高效协同。</a:t>
            </a:r>
            <a:endParaRPr lang="en-US" sz="1100"/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4"/>
          <a:srcRect t="2758" b="2758"/>
          <a:stretch>
            <a:fillRect/>
          </a:stretch>
        </p:blipFill>
        <p:spPr>
          <a:xfrm>
            <a:off x="7112000" y="2032000"/>
            <a:ext cx="4318000" cy="2794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8" name="AutoShape 18"/>
          <p:cNvSpPr/>
          <p:nvPr/>
        </p:nvSpPr>
        <p:spPr>
          <a:xfrm>
            <a:off x="7112000" y="5080000"/>
            <a:ext cx="4318000" cy="1143000"/>
          </a:xfrm>
          <a:prstGeom prst="roundRect">
            <a:avLst>
              <a:gd name="adj" fmla="val 0"/>
            </a:avLst>
          </a:prstGeom>
          <a:solidFill>
            <a:srgbClr val="22C55E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9" name="AutoShape 19"/>
          <p:cNvSpPr/>
          <p:nvPr/>
        </p:nvSpPr>
        <p:spPr>
          <a:xfrm>
            <a:off x="7302500" y="5207000"/>
            <a:ext cx="3937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4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从“制造”到“智造”的跨越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整合自动化、信息化与智能化技术，构建高效、灵活、可持续的生产体系，以快速响应市场定制化需求，重塑行业竞争优势。</a:t>
            </a:r>
            <a:endParaRPr lang="en-US" sz="1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0" y="1397000"/>
            <a:ext cx="12192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9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01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0" y="2794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行业特点与智能制造痛点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588000" y="4191000"/>
            <a:ext cx="1016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270000" y="4953000"/>
            <a:ext cx="9652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深入剖析电动工具行业的生产特性，直面传统制造向智能化转型过程中</a:t>
            </a:r>
            <a:b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在生产流程、设备管理、数据协同等环节遭遇的核心瓶颈与挑战。</a:t>
            </a:r>
            <a:endParaRPr lang="en-US" sz="1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01 行业特点与智能制造痛点</a:t>
            </a:r>
            <a:endParaRPr lang="en-US" sz="1100"/>
          </a:p>
        </p:txBody>
      </p:sp>
      <p:cxnSp>
        <p:nvCxnSpPr>
          <p:cNvPr id="4" name="Connector 4"/>
          <p:cNvCxnSpPr/>
          <p:nvPr/>
        </p:nvCxnSpPr>
        <p:spPr>
          <a:xfrm rot="5389889">
            <a:off x="3937000" y="4057659"/>
            <a:ext cx="431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AutoShape 5"/>
          <p:cNvSpPr/>
          <p:nvPr/>
        </p:nvSpPr>
        <p:spPr>
          <a:xfrm>
            <a:off x="762000" y="1778000"/>
            <a:ext cx="5080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01 / 行业生产关键特点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762000" y="2667000"/>
            <a:ext cx="5080000" cy="889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762000" y="2667000"/>
            <a:ext cx="76200" cy="889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8" name="AutoShape 8"/>
          <p:cNvSpPr/>
          <p:nvPr/>
        </p:nvSpPr>
        <p:spPr>
          <a:xfrm>
            <a:off x="965200" y="2730500"/>
            <a:ext cx="4699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多品种、小批量、高频定制</a:t>
            </a:r>
            <a:endParaRPr lang="en-US" sz="1100"/>
          </a:p>
          <a:p>
            <a:pPr marL="0" indent="0" algn="l">
              <a:lnSpc>
                <a:spcPct val="100000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产品活跃料号可达数千种，订单批量小且定制化需求频繁，难以形成规模化的连续生产模式。</a:t>
            </a:r>
          </a:p>
        </p:txBody>
      </p:sp>
      <p:sp>
        <p:nvSpPr>
          <p:cNvPr id="9" name="AutoShape 9"/>
          <p:cNvSpPr/>
          <p:nvPr/>
        </p:nvSpPr>
        <p:spPr>
          <a:xfrm>
            <a:off x="762000" y="3810000"/>
            <a:ext cx="5080000" cy="889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AutoShape 10"/>
          <p:cNvSpPr/>
          <p:nvPr/>
        </p:nvSpPr>
        <p:spPr>
          <a:xfrm>
            <a:off x="762000" y="3810000"/>
            <a:ext cx="76200" cy="889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965200" y="3873500"/>
            <a:ext cx="4699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产品生命周期短，迭代速度极快</a:t>
            </a:r>
            <a:endParaRPr lang="en-US" sz="1100"/>
          </a:p>
          <a:p>
            <a:pPr marL="0" indent="0" algn="l">
              <a:lnSpc>
                <a:spcPct val="100000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产品更新换代周期从传统3-5年大幅缩短至1-2年，对研发设计与生产制造的快速协同提出了极高要求。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762000" y="5080000"/>
            <a:ext cx="24765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762000" y="5080000"/>
            <a:ext cx="76200" cy="1206500"/>
          </a:xfrm>
          <a:prstGeom prst="roundRect">
            <a:avLst>
              <a:gd name="adj" fmla="val 0"/>
            </a:avLst>
          </a:prstGeom>
          <a:solidFill>
            <a:srgbClr val="22C55E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4" name="AutoShape 14"/>
          <p:cNvSpPr/>
          <p:nvPr/>
        </p:nvSpPr>
        <p:spPr>
          <a:xfrm>
            <a:off x="965200" y="5143500"/>
            <a:ext cx="20955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供应链复杂繁琐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单台工具涉及数百个精密零部件，供应商数量众多，采购与协同管理难度极大。</a:t>
            </a:r>
          </a:p>
        </p:txBody>
      </p:sp>
      <p:sp>
        <p:nvSpPr>
          <p:cNvPr id="15" name="AutoShape 15"/>
          <p:cNvSpPr/>
          <p:nvPr/>
        </p:nvSpPr>
        <p:spPr>
          <a:xfrm>
            <a:off x="3365500" y="5080000"/>
            <a:ext cx="24765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6" name="AutoShape 16"/>
          <p:cNvSpPr/>
          <p:nvPr/>
        </p:nvSpPr>
        <p:spPr>
          <a:xfrm>
            <a:off x="3365500" y="5080000"/>
            <a:ext cx="76200" cy="1206500"/>
          </a:xfrm>
          <a:prstGeom prst="roundRect">
            <a:avLst>
              <a:gd name="adj" fmla="val 0"/>
            </a:avLst>
          </a:prstGeom>
          <a:solidFill>
            <a:srgbClr val="22C55E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7" name="AutoShape 17"/>
          <p:cNvSpPr/>
          <p:nvPr/>
        </p:nvSpPr>
        <p:spPr>
          <a:xfrm>
            <a:off x="3568700" y="5143500"/>
            <a:ext cx="20955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人机结合特征显著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劳动密集与技术密集并存，核心装配工序高度依赖人工经验，标准化与自动化程度偏低。</a:t>
            </a:r>
          </a:p>
        </p:txBody>
      </p:sp>
      <p:sp>
        <p:nvSpPr>
          <p:cNvPr id="18" name="AutoShape 18"/>
          <p:cNvSpPr/>
          <p:nvPr/>
        </p:nvSpPr>
        <p:spPr>
          <a:xfrm>
            <a:off x="6477000" y="1778000"/>
            <a:ext cx="5080000" cy="457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02 / 智能制造转型核心痛点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6477000" y="2667000"/>
            <a:ext cx="5080000" cy="889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0" name="AutoShape 20"/>
          <p:cNvSpPr/>
          <p:nvPr/>
        </p:nvSpPr>
        <p:spPr>
          <a:xfrm>
            <a:off x="6477000" y="2667000"/>
            <a:ext cx="76200" cy="889000"/>
          </a:xfrm>
          <a:prstGeom prst="roundRect">
            <a:avLst>
              <a:gd name="adj" fmla="val 0"/>
            </a:avLst>
          </a:prstGeom>
          <a:solidFill>
            <a:srgbClr val="EF4444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1" name="AutoShape 21"/>
          <p:cNvSpPr/>
          <p:nvPr/>
        </p:nvSpPr>
        <p:spPr>
          <a:xfrm>
            <a:off x="6680200" y="2730500"/>
            <a:ext cx="4699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产线刚性强，换产效率极其低下</a:t>
            </a:r>
            <a:endParaRPr lang="en-US" sz="1100"/>
          </a:p>
          <a:p>
            <a:pPr marL="0" indent="0" algn="l">
              <a:lnSpc>
                <a:spcPct val="100000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传统产线布局固定，设备调整困难，产品切换耗时长达数小时，严重影响订单交付与生产柔性。</a:t>
            </a:r>
          </a:p>
        </p:txBody>
      </p:sp>
      <p:sp>
        <p:nvSpPr>
          <p:cNvPr id="22" name="AutoShape 22"/>
          <p:cNvSpPr/>
          <p:nvPr/>
        </p:nvSpPr>
        <p:spPr>
          <a:xfrm>
            <a:off x="6477000" y="3810000"/>
            <a:ext cx="5080000" cy="889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3" name="AutoShape 23"/>
          <p:cNvSpPr/>
          <p:nvPr/>
        </p:nvSpPr>
        <p:spPr>
          <a:xfrm>
            <a:off x="6477000" y="3810000"/>
            <a:ext cx="76200" cy="889000"/>
          </a:xfrm>
          <a:prstGeom prst="roundRect">
            <a:avLst>
              <a:gd name="adj" fmla="val 0"/>
            </a:avLst>
          </a:prstGeom>
          <a:solidFill>
            <a:srgbClr val="EF4444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4" name="AutoShape 24"/>
          <p:cNvSpPr/>
          <p:nvPr/>
        </p:nvSpPr>
        <p:spPr>
          <a:xfrm>
            <a:off x="6680200" y="3873500"/>
            <a:ext cx="4699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质量控制难度大，一致性难以保障</a:t>
            </a:r>
            <a:endParaRPr lang="en-US" sz="1100"/>
          </a:p>
          <a:p>
            <a:pPr marL="0" indent="0" algn="l">
              <a:lnSpc>
                <a:spcPct val="100000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人工操作易受环境、疲劳等因素影响，关键工序漏检率高，产品质量稳定性差，售后成本高昂。</a:t>
            </a:r>
          </a:p>
        </p:txBody>
      </p:sp>
      <p:sp>
        <p:nvSpPr>
          <p:cNvPr id="25" name="AutoShape 25"/>
          <p:cNvSpPr/>
          <p:nvPr/>
        </p:nvSpPr>
        <p:spPr>
          <a:xfrm>
            <a:off x="6477000" y="5080000"/>
            <a:ext cx="24765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6" name="AutoShape 26"/>
          <p:cNvSpPr/>
          <p:nvPr/>
        </p:nvSpPr>
        <p:spPr>
          <a:xfrm>
            <a:off x="6477000" y="5080000"/>
            <a:ext cx="76200" cy="1206500"/>
          </a:xfrm>
          <a:prstGeom prst="roundRect">
            <a:avLst>
              <a:gd name="adj" fmla="val 0"/>
            </a:avLst>
          </a:prstGeom>
          <a:solidFill>
            <a:srgbClr val="EF4444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7" name="AutoShape 27"/>
          <p:cNvSpPr/>
          <p:nvPr/>
        </p:nvSpPr>
        <p:spPr>
          <a:xfrm>
            <a:off x="6680200" y="5143500"/>
            <a:ext cx="20955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库存积压，资金占用高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物料种类繁杂且需求波动大，导致库存积压与缺料并存，严重影响企业资金周转效率。</a:t>
            </a:r>
          </a:p>
        </p:txBody>
      </p:sp>
      <p:sp>
        <p:nvSpPr>
          <p:cNvPr id="28" name="AutoShape 28"/>
          <p:cNvSpPr/>
          <p:nvPr/>
        </p:nvSpPr>
        <p:spPr>
          <a:xfrm>
            <a:off x="9080500" y="5080000"/>
            <a:ext cx="24765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9" name="AutoShape 29"/>
          <p:cNvSpPr/>
          <p:nvPr/>
        </p:nvSpPr>
        <p:spPr>
          <a:xfrm>
            <a:off x="9080500" y="5080000"/>
            <a:ext cx="76200" cy="1206500"/>
          </a:xfrm>
          <a:prstGeom prst="roundRect">
            <a:avLst>
              <a:gd name="adj" fmla="val 0"/>
            </a:avLst>
          </a:prstGeom>
          <a:solidFill>
            <a:srgbClr val="EF4444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0" name="AutoShape 30"/>
          <p:cNvSpPr/>
          <p:nvPr/>
        </p:nvSpPr>
        <p:spPr>
          <a:xfrm>
            <a:off x="9283700" y="5143500"/>
            <a:ext cx="20955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进度不透明，决策无依据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生产数据采集滞后，各环节信息割裂，管理者无法实时掌握进度，决策只能依赖经验判断。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0" y="1524000"/>
            <a:ext cx="12192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72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02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0" y="2794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智能制造的具体应用场景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588000" y="4318000"/>
            <a:ext cx="1016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016000" y="5080000"/>
            <a:ext cx="10160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6666"/>
              </a:lnSpc>
              <a:defRPr/>
            </a:pPr>
            <a: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从数字化产线到智能决策，深入解析智能制造在实际生产中的落地实践，探索技术如何赋能产业升级与效率革新。</a:t>
            </a:r>
            <a:endParaRPr lang="en-US" sz="11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02 智能制造的具体应用场景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524000"/>
            <a:ext cx="10668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智能柔性生产线：实现多品种混线生产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直击“产线刚性、换产效率低下”的行业痛点，通过软硬件深度协同与产线重构，打破传统制造瓶颈，实现生产模式的质的飞跃。</a:t>
            </a:r>
          </a:p>
        </p:txBody>
      </p:sp>
      <p:cxnSp>
        <p:nvCxnSpPr>
          <p:cNvPr id="5" name="Connector 5"/>
          <p:cNvCxnSpPr/>
          <p:nvPr/>
        </p:nvCxnSpPr>
        <p:spPr>
          <a:xfrm rot="-4092">
            <a:off x="762004" y="27876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762000" y="3175000"/>
            <a:ext cx="2540000" cy="1905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2500" y="3365500"/>
            <a:ext cx="355600" cy="3556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1397000" y="3340100"/>
            <a:ext cx="177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模块化设计</a:t>
            </a:r>
            <a:endParaRPr lang="en-US" sz="1100"/>
          </a:p>
        </p:txBody>
      </p:sp>
      <p:cxnSp>
        <p:nvCxnSpPr>
          <p:cNvPr id="9" name="Connector 9"/>
          <p:cNvCxnSpPr/>
          <p:nvPr/>
        </p:nvCxnSpPr>
        <p:spPr>
          <a:xfrm rot="-20221">
            <a:off x="952519" y="3867150"/>
            <a:ext cx="215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00000">
                <a:alpha val="8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AutoShape 10"/>
          <p:cNvSpPr/>
          <p:nvPr/>
        </p:nvSpPr>
        <p:spPr>
          <a:xfrm>
            <a:off x="952500" y="4000500"/>
            <a:ext cx="2159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将产线科学划分为电机装配、总装、测试等标准功能模块，实现物理层面的灵活组合与快速适配。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3467100" y="3175000"/>
            <a:ext cx="2540000" cy="1905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57600" y="3365500"/>
            <a:ext cx="355600" cy="3556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4102100" y="3340100"/>
            <a:ext cx="177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可重构夹具</a:t>
            </a:r>
            <a:endParaRPr lang="en-US" sz="1100"/>
          </a:p>
        </p:txBody>
      </p:sp>
      <p:cxnSp>
        <p:nvCxnSpPr>
          <p:cNvPr id="14" name="Connector 14"/>
          <p:cNvCxnSpPr/>
          <p:nvPr/>
        </p:nvCxnSpPr>
        <p:spPr>
          <a:xfrm rot="-20221">
            <a:off x="3657619" y="3867150"/>
            <a:ext cx="215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00000">
                <a:alpha val="8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" name="AutoShape 15"/>
          <p:cNvSpPr/>
          <p:nvPr/>
        </p:nvSpPr>
        <p:spPr>
          <a:xfrm>
            <a:off x="3657600" y="4000500"/>
            <a:ext cx="2159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革新工装夹具结构，将传统的小时级更换调试流程，大幅缩短至分钟级，显著提升换产响应速度。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6172200" y="3175000"/>
            <a:ext cx="2540000" cy="1905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62700" y="3365500"/>
            <a:ext cx="355600" cy="355600"/>
          </a:xfrm>
          <a:prstGeom prst="rect">
            <a:avLst/>
          </a:prstGeom>
        </p:spPr>
      </p:pic>
      <p:sp>
        <p:nvSpPr>
          <p:cNvPr id="18" name="AutoShape 18"/>
          <p:cNvSpPr/>
          <p:nvPr/>
        </p:nvSpPr>
        <p:spPr>
          <a:xfrm>
            <a:off x="6807200" y="3340100"/>
            <a:ext cx="177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AGV自动配送</a:t>
            </a:r>
            <a:endParaRPr lang="en-US" sz="1100"/>
          </a:p>
        </p:txBody>
      </p:sp>
      <p:cxnSp>
        <p:nvCxnSpPr>
          <p:cNvPr id="19" name="Connector 19"/>
          <p:cNvCxnSpPr/>
          <p:nvPr/>
        </p:nvCxnSpPr>
        <p:spPr>
          <a:xfrm rot="-20221">
            <a:off x="6362719" y="3867150"/>
            <a:ext cx="215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00000">
                <a:alpha val="8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AutoShape 20"/>
          <p:cNvSpPr/>
          <p:nvPr/>
        </p:nvSpPr>
        <p:spPr>
          <a:xfrm>
            <a:off x="6362700" y="4000500"/>
            <a:ext cx="2159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利用AGV机器人根据实时生产节拍，精准、自动地完成零部件的配送与流转，减少人工干预与等待。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8877300" y="3175000"/>
            <a:ext cx="2540000" cy="1905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2" name="Picture 22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7800" y="3365500"/>
            <a:ext cx="355600" cy="355600"/>
          </a:xfrm>
          <a:prstGeom prst="rect">
            <a:avLst/>
          </a:prstGeom>
        </p:spPr>
      </p:pic>
      <p:sp>
        <p:nvSpPr>
          <p:cNvPr id="23" name="AutoShape 23"/>
          <p:cNvSpPr/>
          <p:nvPr/>
        </p:nvSpPr>
        <p:spPr>
          <a:xfrm>
            <a:off x="9512300" y="3340100"/>
            <a:ext cx="177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统一控制系统</a:t>
            </a:r>
            <a:endParaRPr lang="en-US" sz="1100"/>
          </a:p>
        </p:txBody>
      </p:sp>
      <p:cxnSp>
        <p:nvCxnSpPr>
          <p:cNvPr id="24" name="Connector 24"/>
          <p:cNvCxnSpPr/>
          <p:nvPr/>
        </p:nvCxnSpPr>
        <p:spPr>
          <a:xfrm rot="-20221">
            <a:off x="9067819" y="3867150"/>
            <a:ext cx="215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000000">
                <a:alpha val="8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" name="AutoShape 25"/>
          <p:cNvSpPr/>
          <p:nvPr/>
        </p:nvSpPr>
        <p:spPr>
          <a:xfrm>
            <a:off x="9067800" y="4000500"/>
            <a:ext cx="2159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通过统一软件界面快速调用不同产品的工艺参数，实现产线的一键换产，最大化发挥系统的协同效应。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762000" y="5461000"/>
            <a:ext cx="3467100" cy="1079500"/>
          </a:xfrm>
          <a:prstGeom prst="roundRect">
            <a:avLst>
              <a:gd name="adj" fmla="val 0"/>
            </a:avLst>
          </a:prstGeom>
          <a:solidFill>
            <a:srgbClr val="22C55E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7" name="AutoShape 27"/>
          <p:cNvSpPr/>
          <p:nvPr/>
        </p:nvSpPr>
        <p:spPr>
          <a:xfrm>
            <a:off x="762000" y="5461000"/>
            <a:ext cx="50800" cy="1079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8" name="AutoShape 28"/>
          <p:cNvSpPr/>
          <p:nvPr/>
        </p:nvSpPr>
        <p:spPr>
          <a:xfrm>
            <a:off x="952500" y="5524500"/>
            <a:ext cx="3048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60% → 85%+</a:t>
            </a:r>
            <a:endParaRPr lang="en-US" sz="1100"/>
          </a:p>
          <a:p>
            <a:pPr marL="0" indent="0" algn="l">
              <a:lnSpc>
                <a:spcPct val="100000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设备利用率大幅跃升，资产价值充分释放，生产效能达到行业领先水平。</a:t>
            </a:r>
          </a:p>
        </p:txBody>
      </p:sp>
      <p:sp>
        <p:nvSpPr>
          <p:cNvPr id="29" name="AutoShape 29"/>
          <p:cNvSpPr/>
          <p:nvPr/>
        </p:nvSpPr>
        <p:spPr>
          <a:xfrm>
            <a:off x="4394200" y="5461000"/>
            <a:ext cx="3467100" cy="1079500"/>
          </a:xfrm>
          <a:prstGeom prst="roundRect">
            <a:avLst>
              <a:gd name="adj" fmla="val 0"/>
            </a:avLst>
          </a:prstGeom>
          <a:solidFill>
            <a:srgbClr val="22C55E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0" name="AutoShape 30"/>
          <p:cNvSpPr/>
          <p:nvPr/>
        </p:nvSpPr>
        <p:spPr>
          <a:xfrm>
            <a:off x="4394200" y="5461000"/>
            <a:ext cx="50800" cy="1079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1" name="AutoShape 31"/>
          <p:cNvSpPr/>
          <p:nvPr/>
        </p:nvSpPr>
        <p:spPr>
          <a:xfrm>
            <a:off x="4584700" y="5524500"/>
            <a:ext cx="3048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数小时 → 30分钟</a:t>
            </a:r>
            <a:endParaRPr lang="en-US" sz="1100"/>
          </a:p>
          <a:p>
            <a:pPr marL="0" indent="0" algn="l">
              <a:lnSpc>
                <a:spcPct val="100000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换产周期呈量级式缩减，快速响应市场需求，显著降低多品种生产的切换成本。</a:t>
            </a:r>
          </a:p>
        </p:txBody>
      </p:sp>
      <p:sp>
        <p:nvSpPr>
          <p:cNvPr id="32" name="AutoShape 32"/>
          <p:cNvSpPr/>
          <p:nvPr/>
        </p:nvSpPr>
        <p:spPr>
          <a:xfrm>
            <a:off x="8026400" y="5461000"/>
            <a:ext cx="3467100" cy="1079500"/>
          </a:xfrm>
          <a:prstGeom prst="roundRect">
            <a:avLst>
              <a:gd name="adj" fmla="val 0"/>
            </a:avLst>
          </a:prstGeom>
          <a:solidFill>
            <a:srgbClr val="22C55E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3" name="AutoShape 33"/>
          <p:cNvSpPr/>
          <p:nvPr/>
        </p:nvSpPr>
        <p:spPr>
          <a:xfrm>
            <a:off x="8026400" y="5461000"/>
            <a:ext cx="50800" cy="1079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4" name="AutoShape 34"/>
          <p:cNvSpPr/>
          <p:nvPr/>
        </p:nvSpPr>
        <p:spPr>
          <a:xfrm>
            <a:off x="8216900" y="5524500"/>
            <a:ext cx="3048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小批量·多品种</a:t>
            </a:r>
            <a:endParaRPr lang="en-US" sz="1100"/>
          </a:p>
          <a:p>
            <a:pPr marL="0" indent="0" algn="l">
              <a:lnSpc>
                <a:spcPct val="100000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高效处理个性化、定制化订单，打破传统产线“大批量、少品种”的局限，提升市场竞争力。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02 智能制造的具体应用场景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2032000"/>
            <a:ext cx="5270500" cy="1333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2032000"/>
            <a:ext cx="76200" cy="1333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9500" y="2222500"/>
            <a:ext cx="406400" cy="4064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651000" y="2159000"/>
            <a:ext cx="4191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核心部件高精度装配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采用六轴工业机器人完成电机、齿轮箱等精密核心部件的自动化装配，有效解决人工操作误差大、一致性差的行业痛点。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762000" y="3556000"/>
            <a:ext cx="5270500" cy="1333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762000" y="3556000"/>
            <a:ext cx="76200" cy="1333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9500" y="3746500"/>
            <a:ext cx="406400" cy="4064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1651000" y="3683000"/>
            <a:ext cx="4191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AI视觉全流程缺陷检测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部署高帧率AI视觉系统，精准捕捉外壳划痕、尺寸偏差等细微缺陷，检测准确率稳定超过99%，实现全批次、无遗漏的质量把控。</a:t>
            </a:r>
          </a:p>
        </p:txBody>
      </p:sp>
      <p:sp>
        <p:nvSpPr>
          <p:cNvPr id="12" name="AutoShape 12"/>
          <p:cNvSpPr/>
          <p:nvPr/>
        </p:nvSpPr>
        <p:spPr>
          <a:xfrm>
            <a:off x="762000" y="5080000"/>
            <a:ext cx="5270500" cy="1333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762000" y="5080000"/>
            <a:ext cx="76200" cy="1333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9500" y="5270500"/>
            <a:ext cx="406400" cy="4064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1651000" y="5207000"/>
            <a:ext cx="4191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自动化功能性综合测试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机器人自动执行通电、扭矩、转速等关键性能测试，数据实时上传分析，确保每一件出厂产品都符合严苛的功能标准。</a:t>
            </a:r>
          </a:p>
        </p:txBody>
      </p:sp>
      <p:cxnSp>
        <p:nvCxnSpPr>
          <p:cNvPr id="16" name="Connector 16"/>
          <p:cNvCxnSpPr/>
          <p:nvPr/>
        </p:nvCxnSpPr>
        <p:spPr>
          <a:xfrm rot="5390035">
            <a:off x="4095750" y="4216409"/>
            <a:ext cx="4381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2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7" name="AutoShape 17"/>
          <p:cNvSpPr/>
          <p:nvPr/>
        </p:nvSpPr>
        <p:spPr>
          <a:xfrm>
            <a:off x="6540500" y="2032000"/>
            <a:ext cx="4889500" cy="1333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731000" y="2222500"/>
            <a:ext cx="406400" cy="406400"/>
          </a:xfrm>
          <a:prstGeom prst="rect">
            <a:avLst/>
          </a:prstGeom>
        </p:spPr>
      </p:pic>
      <p:sp>
        <p:nvSpPr>
          <p:cNvPr id="19" name="AutoShape 19"/>
          <p:cNvSpPr/>
          <p:nvPr/>
        </p:nvSpPr>
        <p:spPr>
          <a:xfrm>
            <a:off x="7302500" y="2159000"/>
            <a:ext cx="3937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产品质量质的飞跃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通过自动化和AI检测的双重保障，关键工序的不良率成功降低一个数量级，从源头提升了产品的可靠性与市场竞争力。</a:t>
            </a:r>
          </a:p>
        </p:txBody>
      </p:sp>
      <p:sp>
        <p:nvSpPr>
          <p:cNvPr id="20" name="AutoShape 20"/>
          <p:cNvSpPr/>
          <p:nvPr/>
        </p:nvSpPr>
        <p:spPr>
          <a:xfrm>
            <a:off x="6540500" y="3556000"/>
            <a:ext cx="4889500" cy="1333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1" name="Picture 21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731000" y="3746500"/>
            <a:ext cx="406400" cy="406400"/>
          </a:xfrm>
          <a:prstGeom prst="rect">
            <a:avLst/>
          </a:prstGeom>
        </p:spPr>
      </p:pic>
      <p:sp>
        <p:nvSpPr>
          <p:cNvPr id="22" name="AutoShape 22"/>
          <p:cNvSpPr/>
          <p:nvPr/>
        </p:nvSpPr>
        <p:spPr>
          <a:xfrm>
            <a:off x="7302500" y="3683000"/>
            <a:ext cx="3937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人工成本大幅缩减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智能化产线替代了大量重复性、高强度的人工岗位，可减少70%-90%的人工投入，显著优化企业的运营成本结构。</a:t>
            </a:r>
          </a:p>
        </p:txBody>
      </p:sp>
      <p:sp>
        <p:nvSpPr>
          <p:cNvPr id="23" name="AutoShape 23"/>
          <p:cNvSpPr/>
          <p:nvPr/>
        </p:nvSpPr>
        <p:spPr>
          <a:xfrm>
            <a:off x="6540500" y="5080000"/>
            <a:ext cx="4889500" cy="1333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731000" y="5270500"/>
            <a:ext cx="406400" cy="406400"/>
          </a:xfrm>
          <a:prstGeom prst="rect">
            <a:avLst/>
          </a:prstGeom>
        </p:spPr>
      </p:pic>
      <p:sp>
        <p:nvSpPr>
          <p:cNvPr id="25" name="AutoShape 25"/>
          <p:cNvSpPr/>
          <p:nvPr/>
        </p:nvSpPr>
        <p:spPr>
          <a:xfrm>
            <a:off x="7302500" y="5207000"/>
            <a:ext cx="3937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检测效率数倍提升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AI视觉系统的高速运算能力，使检测速度达到人工检测的5-10倍，极大提升了生产节拍，满足大规模量产的时效要求。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02 智能制造的具体应用场景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524000"/>
            <a:ext cx="10668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1F2937"/>
                </a:solidFill>
                <a:latin typeface="Noto Sans SC"/>
                <a:ea typeface="Noto Sans SC"/>
                <a:cs typeface="Noto Sans SC"/>
                <a:sym typeface="Noto Sans SC"/>
              </a:rPr>
              <a:t>智能仓储与物流：优化库存与产线配送，破解管理痛点</a:t>
            </a:r>
            <a:endParaRPr lang="en-US" sz="1100"/>
          </a:p>
        </p:txBody>
      </p:sp>
      <p:cxnSp>
        <p:nvCxnSpPr>
          <p:cNvPr id="5" name="Connector 5"/>
          <p:cNvCxnSpPr/>
          <p:nvPr/>
        </p:nvCxnSpPr>
        <p:spPr>
          <a:xfrm rot="-4092">
            <a:off x="762004" y="22796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5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6" name="AutoShape 6"/>
          <p:cNvSpPr/>
          <p:nvPr/>
        </p:nvSpPr>
        <p:spPr>
          <a:xfrm>
            <a:off x="762000" y="2794000"/>
            <a:ext cx="5334000" cy="1079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/>
          <p:nvPr/>
        </p:nvSpPr>
        <p:spPr>
          <a:xfrm>
            <a:off x="762000" y="2794000"/>
            <a:ext cx="76200" cy="1079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6000" y="2984500"/>
            <a:ext cx="457200" cy="457200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1651000" y="2857500"/>
            <a:ext cx="4318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立体仓库（AS/RS）：极致空间利用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通过高层货架存储物料，配合堆垛机作业，将仓库空间利用率提升3-5倍，大幅压缩仓储占地面积，解决传统库房拥挤问题。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762000" y="4064000"/>
            <a:ext cx="5334000" cy="1079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762000" y="4064000"/>
            <a:ext cx="76200" cy="1079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6000" y="4254500"/>
            <a:ext cx="457200" cy="4572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1651000" y="4127500"/>
            <a:ext cx="4318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AGV/AMR调度：全流程自动化流转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构建无人化物流体系，实现原材料自动入库、产线物料按需配送、成品自动归集，打通生产制造的物流“大动脉”。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762000" y="5270500"/>
            <a:ext cx="5334000" cy="10795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5" name="AutoShape 15"/>
          <p:cNvSpPr/>
          <p:nvPr/>
        </p:nvSpPr>
        <p:spPr>
          <a:xfrm>
            <a:off x="762000" y="5270500"/>
            <a:ext cx="76200" cy="1079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6000" y="5461000"/>
            <a:ext cx="457200" cy="457200"/>
          </a:xfrm>
          <a:prstGeom prst="rect">
            <a:avLst/>
          </a:prstGeom>
        </p:spPr>
      </p:pic>
      <p:sp>
        <p:nvSpPr>
          <p:cNvPr id="17" name="AutoShape 17"/>
          <p:cNvSpPr/>
          <p:nvPr/>
        </p:nvSpPr>
        <p:spPr>
          <a:xfrm>
            <a:off x="1651000" y="5334000"/>
            <a:ext cx="4318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条码/RFID技术：全生命周期精准追溯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赋予物料唯一身份标识，实现从采购、入库到生产、出库的全程数据采集与实时监控，确保物料流向清晰、账实相符。</a:t>
            </a:r>
          </a:p>
        </p:txBody>
      </p:sp>
      <p:cxnSp>
        <p:nvCxnSpPr>
          <p:cNvPr id="18" name="Connector 18"/>
          <p:cNvCxnSpPr/>
          <p:nvPr/>
        </p:nvCxnSpPr>
        <p:spPr>
          <a:xfrm rot="5387722">
            <a:off x="4699000" y="4565661"/>
            <a:ext cx="355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9" name="AutoShape 19"/>
          <p:cNvSpPr/>
          <p:nvPr/>
        </p:nvSpPr>
        <p:spPr>
          <a:xfrm>
            <a:off x="6731000" y="2794000"/>
            <a:ext cx="4699000" cy="1079500"/>
          </a:xfrm>
          <a:prstGeom prst="roundRect">
            <a:avLst>
              <a:gd name="adj" fmla="val 0"/>
            </a:avLst>
          </a:prstGeom>
          <a:solidFill>
            <a:srgbClr val="22C55E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0" name="AutoShape 20"/>
          <p:cNvSpPr/>
          <p:nvPr/>
        </p:nvSpPr>
        <p:spPr>
          <a:xfrm>
            <a:off x="6921500" y="2921000"/>
            <a:ext cx="177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20-30%</a:t>
            </a:r>
            <a:endParaRPr lang="en-US" sz="1100"/>
          </a:p>
        </p:txBody>
      </p:sp>
      <p:cxnSp>
        <p:nvCxnSpPr>
          <p:cNvPr id="21" name="Connector 21"/>
          <p:cNvCxnSpPr/>
          <p:nvPr/>
        </p:nvCxnSpPr>
        <p:spPr>
          <a:xfrm rot="5337502">
            <a:off x="8413750" y="3327458"/>
            <a:ext cx="698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2" name="AutoShape 22"/>
          <p:cNvSpPr/>
          <p:nvPr/>
        </p:nvSpPr>
        <p:spPr>
          <a:xfrm>
            <a:off x="8953500" y="2921000"/>
            <a:ext cx="23495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库存周转率显著提升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通过精准的库存管理与需求预判，大幅减少呆滞料，加速资金回笼效率。</a:t>
            </a:r>
          </a:p>
        </p:txBody>
      </p:sp>
      <p:sp>
        <p:nvSpPr>
          <p:cNvPr id="23" name="AutoShape 23"/>
          <p:cNvSpPr/>
          <p:nvPr/>
        </p:nvSpPr>
        <p:spPr>
          <a:xfrm>
            <a:off x="6731000" y="4064000"/>
            <a:ext cx="4699000" cy="1079500"/>
          </a:xfrm>
          <a:prstGeom prst="roundRect">
            <a:avLst>
              <a:gd name="adj" fmla="val 0"/>
            </a:avLst>
          </a:prstGeom>
          <a:solidFill>
            <a:srgbClr val="22C55E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4" name="AutoShape 24"/>
          <p:cNvSpPr/>
          <p:nvPr/>
        </p:nvSpPr>
        <p:spPr>
          <a:xfrm>
            <a:off x="6921500" y="4191000"/>
            <a:ext cx="177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&gt;50%</a:t>
            </a:r>
            <a:endParaRPr lang="en-US" sz="1100"/>
          </a:p>
        </p:txBody>
      </p:sp>
      <p:cxnSp>
        <p:nvCxnSpPr>
          <p:cNvPr id="25" name="Connector 25"/>
          <p:cNvCxnSpPr/>
          <p:nvPr/>
        </p:nvCxnSpPr>
        <p:spPr>
          <a:xfrm rot="5337502">
            <a:off x="8413750" y="4597458"/>
            <a:ext cx="698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6" name="AutoShape 26"/>
          <p:cNvSpPr/>
          <p:nvPr/>
        </p:nvSpPr>
        <p:spPr>
          <a:xfrm>
            <a:off x="8953500" y="4191000"/>
            <a:ext cx="23495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物流人力成本大幅削减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自动化设备替代人工搬运与分拣，有效降低重复性劳动投入，优化人力结构。</a:t>
            </a:r>
          </a:p>
        </p:txBody>
      </p:sp>
      <p:sp>
        <p:nvSpPr>
          <p:cNvPr id="27" name="AutoShape 27"/>
          <p:cNvSpPr/>
          <p:nvPr/>
        </p:nvSpPr>
        <p:spPr>
          <a:xfrm>
            <a:off x="6731000" y="5270500"/>
            <a:ext cx="4699000" cy="1079500"/>
          </a:xfrm>
          <a:prstGeom prst="roundRect">
            <a:avLst>
              <a:gd name="adj" fmla="val 0"/>
            </a:avLst>
          </a:prstGeom>
          <a:solidFill>
            <a:srgbClr val="22C55E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8" name="AutoShape 28"/>
          <p:cNvSpPr/>
          <p:nvPr/>
        </p:nvSpPr>
        <p:spPr>
          <a:xfrm>
            <a:off x="6921500" y="5397500"/>
            <a:ext cx="177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~100%</a:t>
            </a:r>
            <a:endParaRPr lang="en-US" sz="1100"/>
          </a:p>
        </p:txBody>
      </p:sp>
      <p:cxnSp>
        <p:nvCxnSpPr>
          <p:cNvPr id="29" name="Connector 29"/>
          <p:cNvCxnSpPr/>
          <p:nvPr/>
        </p:nvCxnSpPr>
        <p:spPr>
          <a:xfrm rot="5337502">
            <a:off x="8413750" y="5803958"/>
            <a:ext cx="698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0" name="AutoShape 30"/>
          <p:cNvSpPr/>
          <p:nvPr/>
        </p:nvSpPr>
        <p:spPr>
          <a:xfrm>
            <a:off x="8953500" y="5397500"/>
            <a:ext cx="23495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AGV配送精准零误差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智能调度系统规划最优路径，确保物料准时、准点、准确送达，保障产线连续生产。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3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0" y="1270000"/>
            <a:ext cx="121920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00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03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0" y="2794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实现智能制造的关键技术与系统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461000" y="4318000"/>
            <a:ext cx="1270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016000" y="5080000"/>
            <a:ext cx="10160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从底层的感知与控制，到中层的运营管理，再到顶层的决策分析，构建全链路的数字化赋能体系，为智能制造落地提供坚实的技术基座。</a:t>
            </a:r>
            <a:endParaRPr lang="en-US" sz="11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5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03 实现智能制造的关键技术与系统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2032000"/>
            <a:ext cx="5207000" cy="3556000"/>
          </a:xfrm>
          <a:prstGeom prst="roundRect">
            <a:avLst>
              <a:gd name="adj" fmla="val 0"/>
            </a:avLst>
          </a:prstGeom>
          <a:solidFill>
            <a:srgbClr val="FFFFFF">
              <a:alpha val="85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6000" y="2286000"/>
            <a:ext cx="457200" cy="4572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651000" y="2260600"/>
            <a:ext cx="4064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MES（制造执行系统）</a:t>
            </a:r>
            <a:endParaRPr lang="en-US" sz="1100"/>
          </a:p>
        </p:txBody>
      </p:sp>
      <p:cxnSp>
        <p:nvCxnSpPr>
          <p:cNvPr id="7" name="Connector 7"/>
          <p:cNvCxnSpPr/>
          <p:nvPr/>
        </p:nvCxnSpPr>
        <p:spPr>
          <a:xfrm rot="-9291">
            <a:off x="1016009" y="3041650"/>
            <a:ext cx="469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AutoShape 8"/>
          <p:cNvSpPr/>
          <p:nvPr/>
        </p:nvSpPr>
        <p:spPr>
          <a:xfrm>
            <a:off x="1016000" y="3302000"/>
            <a:ext cx="4699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MES是智能制造的“大脑”，是连接计划层与控制层的核心桥梁。它负责生产全过程的调度、质量管理、物料追溯和数据采集，确保生产指令准确下达、执行状态实时反馈，实现车间生产的精细化管控。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223000" y="2032000"/>
            <a:ext cx="5207000" cy="3556000"/>
          </a:xfrm>
          <a:prstGeom prst="roundRect">
            <a:avLst>
              <a:gd name="adj" fmla="val 0"/>
            </a:avLst>
          </a:prstGeom>
          <a:solidFill>
            <a:srgbClr val="FFFFFF">
              <a:alpha val="85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77000" y="2286000"/>
            <a:ext cx="457200" cy="4572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7112000" y="2260600"/>
            <a:ext cx="4064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2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IIoT（工业物联网）</a:t>
            </a:r>
            <a:endParaRPr lang="en-US" sz="1100"/>
          </a:p>
        </p:txBody>
      </p:sp>
      <p:cxnSp>
        <p:nvCxnSpPr>
          <p:cNvPr id="12" name="Connector 12"/>
          <p:cNvCxnSpPr/>
          <p:nvPr/>
        </p:nvCxnSpPr>
        <p:spPr>
          <a:xfrm rot="-9291">
            <a:off x="6477009" y="3041650"/>
            <a:ext cx="469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AutoShape 13"/>
          <p:cNvSpPr/>
          <p:nvPr/>
        </p:nvSpPr>
        <p:spPr>
          <a:xfrm>
            <a:off x="6477000" y="3302000"/>
            <a:ext cx="4699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IIoT是连接物理世界与数字世界的“神经网络”。通过部署传感器、RFID、工业网关等设备，实时采集设备状态、环境参数、生产数据，打破信息孤岛，为上层系统提供海量、真实的底层数据支撑，是实现生产透明化的基石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762000" y="5842000"/>
            <a:ext cx="10668000" cy="762000"/>
          </a:xfrm>
          <a:prstGeom prst="roundRect">
            <a:avLst>
              <a:gd name="adj" fmla="val 0"/>
            </a:avLst>
          </a:prstGeom>
          <a:solidFill>
            <a:srgbClr val="22C55E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016000" y="5969000"/>
            <a:ext cx="1219200" cy="4572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cxnSp>
        <p:nvCxnSpPr>
          <p:cNvPr id="16" name="Connector 16"/>
          <p:cNvCxnSpPr/>
          <p:nvPr/>
        </p:nvCxnSpPr>
        <p:spPr>
          <a:xfrm rot="5314074">
            <a:off x="2286000" y="6216729"/>
            <a:ext cx="50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22C55E">
                <a:alpha val="4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" name="AutoShape 17"/>
          <p:cNvSpPr/>
          <p:nvPr/>
        </p:nvSpPr>
        <p:spPr>
          <a:xfrm>
            <a:off x="2794000" y="5905500"/>
            <a:ext cx="8382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MES与IIoT深度融合，构建了“感知-决策-执行”的闭环体系，共同推动从传统制造向数据驱动的智能制造转型，实现生产效率与质量的双重飞跃。</a:t>
            </a:r>
            <a:endParaRPr lang="en-US" sz="11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03 实现智能制造的关键技术与系统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2286000"/>
            <a:ext cx="5207000" cy="3048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22C55E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2286000"/>
            <a:ext cx="76200" cy="3048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2200" y="2540000"/>
            <a:ext cx="508000" cy="5080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854200" y="2540000"/>
            <a:ext cx="381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数字孪生（Digital Twin）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-9549">
            <a:off x="1092209" y="3295650"/>
            <a:ext cx="457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1092200" y="3556000"/>
            <a:ext cx="46228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虚拟世界的试错场，通过在虚拟环境中对生产流程与工艺方案进行全维度仿真调试，提前发现并解决潜在问题，可减少物理试错次数高达70%，大幅降低研发与制造成本，缩短产品迭代周期。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223000" y="2286000"/>
            <a:ext cx="5207000" cy="3048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22C55E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6223000" y="2286000"/>
            <a:ext cx="76200" cy="3048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53200" y="2540000"/>
            <a:ext cx="508000" cy="5080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7315200" y="2540000"/>
            <a:ext cx="381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AI视觉检测系统</a:t>
            </a:r>
            <a:endParaRPr lang="en-US" sz="1100"/>
          </a:p>
        </p:txBody>
      </p:sp>
      <p:cxnSp>
        <p:nvCxnSpPr>
          <p:cNvPr id="14" name="Connector 14"/>
          <p:cNvCxnSpPr/>
          <p:nvPr/>
        </p:nvCxnSpPr>
        <p:spPr>
          <a:xfrm rot="-9549">
            <a:off x="6553209" y="3295650"/>
            <a:ext cx="457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" name="AutoShape 15"/>
          <p:cNvSpPr/>
          <p:nvPr/>
        </p:nvSpPr>
        <p:spPr>
          <a:xfrm>
            <a:off x="6553200" y="3556000"/>
            <a:ext cx="46228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超越人眼的精准“质检员”，利用深度学习算法对生产线上的产品进行高速、高精度缺陷识别。可捕捉微米级的微小瑕疵，检测准确率稳定超过99%，实现全天候、无疲劳的自动化质量管控，提升良率与一致性。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62000" y="5715000"/>
            <a:ext cx="10668000" cy="762000"/>
          </a:xfrm>
          <a:prstGeom prst="roundRect">
            <a:avLst>
              <a:gd name="adj" fmla="val 0"/>
            </a:avLst>
          </a:prstGeom>
          <a:solidFill>
            <a:srgbClr val="22C55E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7" name="AutoShape 17"/>
          <p:cNvSpPr/>
          <p:nvPr/>
        </p:nvSpPr>
        <p:spPr>
          <a:xfrm>
            <a:off x="1016000" y="5842000"/>
            <a:ext cx="1016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核心价值：通过虚实结合的技术手段，实现从“经验驱动”向“数据驱动”的转变，构建高效、精准、低成本的智能制造体系。</a:t>
            </a:r>
            <a:endParaRPr lang="en-US" sz="11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0" y="1270000"/>
            <a:ext cx="12192000" cy="165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20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04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0" y="2794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智能制造的实施路径与策略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588000" y="4318000"/>
            <a:ext cx="1016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270000" y="5080000"/>
            <a:ext cx="9652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告别理论空谈，聚焦落地实操。从数字化基础建设到智能决策闭环，为电动工具企业量身定制“三步走”战略实施方案，稳步推进产业升级转型。</a:t>
            </a:r>
            <a:endParaRPr lang="en-US" sz="11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04 智能制造的实施路径与策略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2032000"/>
            <a:ext cx="3429000" cy="3556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22C55E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2032000"/>
            <a:ext cx="3429000" cy="762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6000" y="2349500"/>
            <a:ext cx="406400" cy="4064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524000" y="2362200"/>
            <a:ext cx="2413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第一阶段：基础建设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-14946">
            <a:off x="1016014" y="2978150"/>
            <a:ext cx="2921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1016000" y="3175000"/>
            <a:ext cx="2921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聚焦关键瓶颈工序，引入单台自动化设备，完成核心生产数据的采集与初步治理，夯实数字化底座。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1016000" y="4381500"/>
            <a:ext cx="2921000" cy="952500"/>
          </a:xfrm>
          <a:prstGeom prst="roundRect">
            <a:avLst>
              <a:gd name="adj" fmla="val 0"/>
            </a:avLst>
          </a:prstGeom>
          <a:solidFill>
            <a:srgbClr val="22C55E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1143000" y="4508500"/>
            <a:ext cx="2667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关键工序效率提升</a:t>
            </a: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30%-50%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有效解决质量波动与效率瓶颈问题</a:t>
            </a:r>
          </a:p>
        </p:txBody>
      </p:sp>
      <p:sp>
        <p:nvSpPr>
          <p:cNvPr id="12" name="AutoShape 12"/>
          <p:cNvSpPr/>
          <p:nvPr/>
        </p:nvSpPr>
        <p:spPr>
          <a:xfrm>
            <a:off x="4381500" y="2032000"/>
            <a:ext cx="3429000" cy="3556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22C55E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3" name="AutoShape 13"/>
          <p:cNvSpPr/>
          <p:nvPr/>
        </p:nvSpPr>
        <p:spPr>
          <a:xfrm>
            <a:off x="4381500" y="2032000"/>
            <a:ext cx="3429000" cy="762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35500" y="2349500"/>
            <a:ext cx="406400" cy="4064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5143500" y="2362200"/>
            <a:ext cx="2413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第二阶段：全面推广</a:t>
            </a:r>
            <a:endParaRPr lang="en-US" sz="1100"/>
          </a:p>
        </p:txBody>
      </p:sp>
      <p:cxnSp>
        <p:nvCxnSpPr>
          <p:cNvPr id="16" name="Connector 16"/>
          <p:cNvCxnSpPr/>
          <p:nvPr/>
        </p:nvCxnSpPr>
        <p:spPr>
          <a:xfrm rot="-14946">
            <a:off x="4635514" y="2978150"/>
            <a:ext cx="2921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" name="AutoShape 17"/>
          <p:cNvSpPr/>
          <p:nvPr/>
        </p:nvSpPr>
        <p:spPr>
          <a:xfrm>
            <a:off x="4635500" y="3175000"/>
            <a:ext cx="2921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部署MES系统，连接自动化孤岛，建设柔性产线，实现设备、系统与人的产线级智能协同作业。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4635500" y="4381500"/>
            <a:ext cx="2921000" cy="952500"/>
          </a:xfrm>
          <a:prstGeom prst="roundRect">
            <a:avLst>
              <a:gd name="adj" fmla="val 0"/>
            </a:avLst>
          </a:prstGeom>
          <a:solidFill>
            <a:srgbClr val="22C55E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9" name="AutoShape 19"/>
          <p:cNvSpPr/>
          <p:nvPr/>
        </p:nvSpPr>
        <p:spPr>
          <a:xfrm>
            <a:off x="4762500" y="4508500"/>
            <a:ext cx="2667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订单交付准时率达</a:t>
            </a: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95%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整体生产效率提升20%以上，响应更敏捷</a:t>
            </a:r>
          </a:p>
        </p:txBody>
      </p:sp>
      <p:sp>
        <p:nvSpPr>
          <p:cNvPr id="20" name="AutoShape 20"/>
          <p:cNvSpPr/>
          <p:nvPr/>
        </p:nvSpPr>
        <p:spPr>
          <a:xfrm>
            <a:off x="8001000" y="2032000"/>
            <a:ext cx="3429000" cy="35560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12700" cap="flat" cmpd="sng">
            <a:solidFill>
              <a:srgbClr val="22C55E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1" name="AutoShape 21"/>
          <p:cNvSpPr/>
          <p:nvPr/>
        </p:nvSpPr>
        <p:spPr>
          <a:xfrm>
            <a:off x="8001000" y="2032000"/>
            <a:ext cx="3429000" cy="762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2" name="Picture 22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55000" y="2349500"/>
            <a:ext cx="406400" cy="406400"/>
          </a:xfrm>
          <a:prstGeom prst="rect">
            <a:avLst/>
          </a:prstGeom>
        </p:spPr>
      </p:pic>
      <p:sp>
        <p:nvSpPr>
          <p:cNvPr id="23" name="AutoShape 23"/>
          <p:cNvSpPr/>
          <p:nvPr/>
        </p:nvSpPr>
        <p:spPr>
          <a:xfrm>
            <a:off x="8763000" y="2362200"/>
            <a:ext cx="2413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第三阶段：深度优化</a:t>
            </a:r>
            <a:endParaRPr lang="en-US" sz="1100"/>
          </a:p>
        </p:txBody>
      </p:sp>
      <p:cxnSp>
        <p:nvCxnSpPr>
          <p:cNvPr id="24" name="Connector 24"/>
          <p:cNvCxnSpPr/>
          <p:nvPr/>
        </p:nvCxnSpPr>
        <p:spPr>
          <a:xfrm rot="-14946">
            <a:off x="8255014" y="2978150"/>
            <a:ext cx="2921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" name="AutoShape 25"/>
          <p:cNvSpPr/>
          <p:nvPr/>
        </p:nvSpPr>
        <p:spPr>
          <a:xfrm>
            <a:off x="8255000" y="3175000"/>
            <a:ext cx="2921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构建工厂数字孪生，实施APS排程，应用AI预测性维护，实现全要素互联与数据驱动的科学决策。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8255000" y="4381500"/>
            <a:ext cx="2921000" cy="952500"/>
          </a:xfrm>
          <a:prstGeom prst="roundRect">
            <a:avLst>
              <a:gd name="adj" fmla="val 0"/>
            </a:avLst>
          </a:prstGeom>
          <a:solidFill>
            <a:srgbClr val="22C55E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7" name="AutoShape 27"/>
          <p:cNvSpPr/>
          <p:nvPr/>
        </p:nvSpPr>
        <p:spPr>
          <a:xfrm>
            <a:off x="8382000" y="4508500"/>
            <a:ext cx="2667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设备综合效率(OEE)超</a:t>
            </a:r>
            <a:r>
              <a:rPr lang="en-US" sz="1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85%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1200" b="0" i="0" u="none" strike="noStrike">
                <a:solidFill>
                  <a:srgbClr val="6B7280"/>
                </a:solidFill>
                <a:latin typeface="Noto Sans SC"/>
                <a:ea typeface="Noto Sans SC"/>
                <a:cs typeface="Noto Sans SC"/>
                <a:sym typeface="Noto Sans SC"/>
              </a:rPr>
              <a:t>从被动响应转向主动预测，运营成本显著降低</a:t>
            </a:r>
          </a:p>
        </p:txBody>
      </p:sp>
      <p:sp>
        <p:nvSpPr>
          <p:cNvPr id="28" name="AutoShape 28"/>
          <p:cNvSpPr/>
          <p:nvPr/>
        </p:nvSpPr>
        <p:spPr>
          <a:xfrm>
            <a:off x="762000" y="5905500"/>
            <a:ext cx="10668000" cy="635000"/>
          </a:xfrm>
          <a:prstGeom prst="roundRect">
            <a:avLst>
              <a:gd name="adj" fmla="val 0"/>
            </a:avLst>
          </a:prstGeom>
          <a:solidFill>
            <a:srgbClr val="22C55E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9" name="AutoShape 29"/>
          <p:cNvSpPr/>
          <p:nvPr/>
        </p:nvSpPr>
        <p:spPr>
          <a:xfrm>
            <a:off x="889000" y="5994400"/>
            <a:ext cx="10414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策略核心：以数据采集为基础，以系统集成为关键，最终实现全流程的数据驱动与智能决策闭环。</a:t>
            </a:r>
            <a:endParaRPr lang="en-US" sz="11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0" y="1270000"/>
            <a:ext cx="12192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96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05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0" y="2794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电动工具行业的成功案例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588000" y="4318000"/>
            <a:ext cx="1016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016000" y="5080000"/>
            <a:ext cx="10160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从理论走向实践，深度解析行业标杆企业的创新路径与落地成果，</a:t>
            </a:r>
            <a:b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6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探索技术驱动与市场需求结合的最佳商业模式。</a:t>
            </a:r>
            <a:endParaRPr lang="en-US" sz="11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05 成功案例：史丹利百得（Stanley Black &amp; Decker）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460500"/>
            <a:ext cx="10668000" cy="25400"/>
          </a:xfrm>
          <a:prstGeom prst="roundRect">
            <a:avLst>
              <a:gd name="adj" fmla="val 0"/>
            </a:avLst>
          </a:prstGeom>
          <a:solidFill>
            <a:srgbClr val="22C55E">
              <a:alpha val="5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2032000"/>
            <a:ext cx="3302000" cy="3429000"/>
          </a:xfrm>
          <a:prstGeom prst="roundRect">
            <a:avLst>
              <a:gd name="adj" fmla="val 0"/>
            </a:avLst>
          </a:prstGeom>
          <a:solidFill>
            <a:srgbClr val="FFFFFF">
              <a:alpha val="80000"/>
            </a:srgbClr>
          </a:solidFill>
          <a:ln w="12700" cap="flat" cmpd="sng">
            <a:solidFill>
              <a:srgbClr val="22C55E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6000" y="2286000"/>
            <a:ext cx="355600" cy="3556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524000" y="2260600"/>
            <a:ext cx="228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核心业务挑战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-15626">
            <a:off x="1016014" y="2851150"/>
            <a:ext cx="2794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1D5DB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1016000" y="3111500"/>
            <a:ext cx="2794000" cy="203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作为全球工具制造巨头，史丹利百得面临订单模式多元、需求波动剧烈的问题，供应链管理复杂度高，库存水平长期居高不下，传统管理模式已难以适配高效生产需求。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445000" y="2032000"/>
            <a:ext cx="3429000" cy="3429000"/>
          </a:xfrm>
          <a:prstGeom prst="roundRect">
            <a:avLst>
              <a:gd name="adj" fmla="val 0"/>
            </a:avLst>
          </a:prstGeom>
          <a:solidFill>
            <a:srgbClr val="FFFFFF">
              <a:alpha val="80000"/>
            </a:srgbClr>
          </a:solidFill>
          <a:ln w="12700" cap="flat" cmpd="sng">
            <a:solidFill>
              <a:srgbClr val="22C55E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99000" y="2286000"/>
            <a:ext cx="355600" cy="3556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5207000" y="2260600"/>
            <a:ext cx="2413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数字化解决方案</a:t>
            </a:r>
            <a:endParaRPr lang="en-US" sz="1100"/>
          </a:p>
        </p:txBody>
      </p:sp>
      <p:cxnSp>
        <p:nvCxnSpPr>
          <p:cNvPr id="13" name="Connector 13"/>
          <p:cNvCxnSpPr/>
          <p:nvPr/>
        </p:nvCxnSpPr>
        <p:spPr>
          <a:xfrm rot="-14946">
            <a:off x="4699014" y="2851150"/>
            <a:ext cx="2921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1D5DB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4" name="AutoShape 14"/>
          <p:cNvSpPr/>
          <p:nvPr/>
        </p:nvSpPr>
        <p:spPr>
          <a:xfrm>
            <a:off x="4699000" y="2984500"/>
            <a:ext cx="2921000" cy="215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4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01. 全流程MES系统：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覆盖入库至发货全链路，实现生产过程可视化与可控化。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4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02. 智能联动体系：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打通智能备料、质量追溯与供应链销售数据，消除信息孤岛，提升响应速度。</a:t>
            </a:r>
          </a:p>
        </p:txBody>
      </p:sp>
      <p:sp>
        <p:nvSpPr>
          <p:cNvPr id="15" name="AutoShape 15"/>
          <p:cNvSpPr/>
          <p:nvPr/>
        </p:nvSpPr>
        <p:spPr>
          <a:xfrm>
            <a:off x="8128000" y="2032000"/>
            <a:ext cx="3302000" cy="3429000"/>
          </a:xfrm>
          <a:prstGeom prst="roundRect">
            <a:avLst>
              <a:gd name="adj" fmla="val 0"/>
            </a:avLst>
          </a:prstGeom>
          <a:solidFill>
            <a:srgbClr val="FFFFFF">
              <a:alpha val="80000"/>
            </a:srgbClr>
          </a:solidFill>
          <a:ln w="12700" cap="flat" cmpd="sng">
            <a:solidFill>
              <a:srgbClr val="22C55E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82000" y="2286000"/>
            <a:ext cx="355600" cy="355600"/>
          </a:xfrm>
          <a:prstGeom prst="rect">
            <a:avLst/>
          </a:prstGeom>
        </p:spPr>
      </p:pic>
      <p:sp>
        <p:nvSpPr>
          <p:cNvPr id="17" name="AutoShape 17"/>
          <p:cNvSpPr/>
          <p:nvPr/>
        </p:nvSpPr>
        <p:spPr>
          <a:xfrm>
            <a:off x="8890000" y="2260600"/>
            <a:ext cx="228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运营价值成果</a:t>
            </a:r>
            <a:endParaRPr lang="en-US" sz="1100"/>
          </a:p>
        </p:txBody>
      </p:sp>
      <p:cxnSp>
        <p:nvCxnSpPr>
          <p:cNvPr id="18" name="Connector 18"/>
          <p:cNvCxnSpPr/>
          <p:nvPr/>
        </p:nvCxnSpPr>
        <p:spPr>
          <a:xfrm rot="-15626">
            <a:off x="8382014" y="2851150"/>
            <a:ext cx="2794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1D5DB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9" name="AutoShape 19"/>
          <p:cNvSpPr/>
          <p:nvPr/>
        </p:nvSpPr>
        <p:spPr>
          <a:xfrm>
            <a:off x="8382000" y="3111500"/>
            <a:ext cx="2794000" cy="203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原材料接收入库效率显著提升，库存周转率保持行业高位水平；同时实现从原料到成品的全流程质量信息可追溯，大幅降低质量风险，强化了品牌信任度。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762000" y="5778500"/>
            <a:ext cx="10668000" cy="762000"/>
          </a:xfrm>
          <a:prstGeom prst="roundRect">
            <a:avLst>
              <a:gd name="adj" fmla="val 0"/>
            </a:avLst>
          </a:prstGeom>
          <a:solidFill>
            <a:srgbClr val="22C55E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1" name="AutoShape 21"/>
          <p:cNvSpPr/>
          <p:nvPr/>
        </p:nvSpPr>
        <p:spPr>
          <a:xfrm>
            <a:off x="762000" y="5778500"/>
            <a:ext cx="76200" cy="762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2" name="AutoShape 22"/>
          <p:cNvSpPr/>
          <p:nvPr/>
        </p:nvSpPr>
        <p:spPr>
          <a:xfrm>
            <a:off x="1016000" y="5880100"/>
            <a:ext cx="10160000" cy="558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总结：通过构建数字化、智能化的供应链管理体系，史丹利百得成功实现了从传统制造向精益化、敏捷化制造的转型，为全球业务增长奠定了坚实基础。</a:t>
            </a:r>
            <a:endParaRPr lang="en-US" sz="11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05 成功案例：浙江托马斯工具制造有限公司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460500"/>
            <a:ext cx="10668000" cy="25400"/>
          </a:xfrm>
          <a:prstGeom prst="roundRect">
            <a:avLst>
              <a:gd name="adj" fmla="val 0"/>
            </a:avLst>
          </a:prstGeom>
          <a:solidFill>
            <a:srgbClr val="22C55E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2032000"/>
            <a:ext cx="3302000" cy="3683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6000" y="2286000"/>
            <a:ext cx="355600" cy="3556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524000" y="2260600"/>
            <a:ext cx="228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核心痛点与挑战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-15626">
            <a:off x="1016014" y="2914650"/>
            <a:ext cx="2794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1016000" y="3175000"/>
            <a:ext cx="2794000" cy="215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企业原有的设计数据管理模式混乱，缺乏统一的版本控制机制，导致图纸和BOM信息不一致。同时研发流程缺乏标准化规范，节点管控缺失，整体进度处于“黑盒”状态，难以有效监控和追溯。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445000" y="2032000"/>
            <a:ext cx="3556000" cy="3683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99000" y="2286000"/>
            <a:ext cx="355600" cy="3556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5207000" y="22606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数字化转型方案</a:t>
            </a:r>
            <a:endParaRPr lang="en-US" sz="1100"/>
          </a:p>
        </p:txBody>
      </p:sp>
      <p:cxnSp>
        <p:nvCxnSpPr>
          <p:cNvPr id="13" name="Connector 13"/>
          <p:cNvCxnSpPr/>
          <p:nvPr/>
        </p:nvCxnSpPr>
        <p:spPr>
          <a:xfrm rot="-14323">
            <a:off x="4699013" y="2914650"/>
            <a:ext cx="304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" name="AutoShape 14"/>
          <p:cNvSpPr/>
          <p:nvPr/>
        </p:nvSpPr>
        <p:spPr>
          <a:xfrm>
            <a:off x="4699000" y="3175000"/>
            <a:ext cx="3048000" cy="698500"/>
          </a:xfrm>
          <a:prstGeom prst="roundRect">
            <a:avLst>
              <a:gd name="adj" fmla="val 0"/>
            </a:avLst>
          </a:prstGeom>
          <a:solidFill>
            <a:srgbClr val="22C55E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5" name="AutoShape 15"/>
          <p:cNvSpPr/>
          <p:nvPr/>
        </p:nvSpPr>
        <p:spPr>
          <a:xfrm>
            <a:off x="4826000" y="3238500"/>
            <a:ext cx="2794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01 全域PLM平台部署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建立统一数据源，实现图纸、BOM在线集中管控与版本追溯。</a:t>
            </a:r>
          </a:p>
        </p:txBody>
      </p:sp>
      <p:sp>
        <p:nvSpPr>
          <p:cNvPr id="16" name="AutoShape 16"/>
          <p:cNvSpPr/>
          <p:nvPr/>
        </p:nvSpPr>
        <p:spPr>
          <a:xfrm>
            <a:off x="4699000" y="4064000"/>
            <a:ext cx="3048000" cy="698500"/>
          </a:xfrm>
          <a:prstGeom prst="roundRect">
            <a:avLst>
              <a:gd name="adj" fmla="val 0"/>
            </a:avLst>
          </a:prstGeom>
          <a:solidFill>
            <a:srgbClr val="22C55E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7" name="AutoShape 17"/>
          <p:cNvSpPr/>
          <p:nvPr/>
        </p:nvSpPr>
        <p:spPr>
          <a:xfrm>
            <a:off x="4826000" y="4127500"/>
            <a:ext cx="2794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02 智能协同与流程贯通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压缩评审周期，实时可视化监控研发节点，并实现设计BOM一键同步生产系统。</a:t>
            </a:r>
          </a:p>
        </p:txBody>
      </p:sp>
      <p:sp>
        <p:nvSpPr>
          <p:cNvPr id="18" name="AutoShape 18"/>
          <p:cNvSpPr/>
          <p:nvPr/>
        </p:nvSpPr>
        <p:spPr>
          <a:xfrm>
            <a:off x="8255000" y="2032000"/>
            <a:ext cx="3175000" cy="3683000"/>
          </a:xfrm>
          <a:prstGeom prst="roundRect">
            <a:avLst>
              <a:gd name="adj" fmla="val 0"/>
            </a:avLst>
          </a:prstGeom>
          <a:solidFill>
            <a:srgbClr val="FFFFFF">
              <a:alpha val="70000"/>
            </a:srgbClr>
          </a:solidFill>
          <a:ln w="12700" cap="flat" cmpd="sng">
            <a:solidFill>
              <a:srgbClr val="22C55E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9" name="Picture 19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509000" y="2286000"/>
            <a:ext cx="355600" cy="355600"/>
          </a:xfrm>
          <a:prstGeom prst="rect">
            <a:avLst/>
          </a:prstGeom>
        </p:spPr>
      </p:pic>
      <p:sp>
        <p:nvSpPr>
          <p:cNvPr id="20" name="AutoShape 20"/>
          <p:cNvSpPr/>
          <p:nvPr/>
        </p:nvSpPr>
        <p:spPr>
          <a:xfrm>
            <a:off x="9017000" y="2260600"/>
            <a:ext cx="2159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转型关键成果</a:t>
            </a:r>
            <a:endParaRPr lang="en-US" sz="1100"/>
          </a:p>
        </p:txBody>
      </p:sp>
      <p:cxnSp>
        <p:nvCxnSpPr>
          <p:cNvPr id="21" name="Connector 21"/>
          <p:cNvCxnSpPr/>
          <p:nvPr/>
        </p:nvCxnSpPr>
        <p:spPr>
          <a:xfrm rot="-16370">
            <a:off x="8509015" y="2914650"/>
            <a:ext cx="2667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2" name="AutoShape 22"/>
          <p:cNvSpPr/>
          <p:nvPr/>
        </p:nvSpPr>
        <p:spPr>
          <a:xfrm>
            <a:off x="8509000" y="3175000"/>
            <a:ext cx="2667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+20%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研发流程标准化，整体设计速度显著加快。</a:t>
            </a:r>
          </a:p>
        </p:txBody>
      </p:sp>
      <p:cxnSp>
        <p:nvCxnSpPr>
          <p:cNvPr id="23" name="Connector 23"/>
          <p:cNvCxnSpPr/>
          <p:nvPr/>
        </p:nvCxnSpPr>
        <p:spPr>
          <a:xfrm rot="-16370">
            <a:off x="8509015" y="4184650"/>
            <a:ext cx="2667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4" name="AutoShape 24"/>
          <p:cNvSpPr/>
          <p:nvPr/>
        </p:nvSpPr>
        <p:spPr>
          <a:xfrm>
            <a:off x="8509000" y="4381500"/>
            <a:ext cx="13335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-8%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物料成本有效下降，损耗大幅减少。</a:t>
            </a:r>
          </a:p>
        </p:txBody>
      </p:sp>
      <p:cxnSp>
        <p:nvCxnSpPr>
          <p:cNvPr id="25" name="Connector 25"/>
          <p:cNvCxnSpPr/>
          <p:nvPr/>
        </p:nvCxnSpPr>
        <p:spPr>
          <a:xfrm rot="5350892">
            <a:off x="9461500" y="4883195"/>
            <a:ext cx="88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6" name="AutoShape 26"/>
          <p:cNvSpPr/>
          <p:nvPr/>
        </p:nvSpPr>
        <p:spPr>
          <a:xfrm>
            <a:off x="9969500" y="4381500"/>
            <a:ext cx="13335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+12%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12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产品合格率提升，交付质量更稳定。</a:t>
            </a:r>
          </a:p>
        </p:txBody>
      </p:sp>
      <p:sp>
        <p:nvSpPr>
          <p:cNvPr id="27" name="AutoShape 27"/>
          <p:cNvSpPr/>
          <p:nvPr/>
        </p:nvSpPr>
        <p:spPr>
          <a:xfrm>
            <a:off x="762000" y="5969000"/>
            <a:ext cx="10668000" cy="635000"/>
          </a:xfrm>
          <a:prstGeom prst="roundRect">
            <a:avLst>
              <a:gd name="adj" fmla="val 0"/>
            </a:avLst>
          </a:prstGeom>
          <a:solidFill>
            <a:srgbClr val="22C55E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8" name="AutoShape 28"/>
          <p:cNvSpPr/>
          <p:nvPr/>
        </p:nvSpPr>
        <p:spPr>
          <a:xfrm>
            <a:off x="952500" y="6070600"/>
            <a:ext cx="10287000" cy="431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通过数字化转型，企业成功打通了设计与生产的数据壁垒，实现了研发流程的标准化、可视化与智能化，为高质量发展奠定坚实基础。</a:t>
            </a:r>
            <a:endParaRPr lang="en-US" sz="11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762000" y="6350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总结与展望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778000"/>
            <a:ext cx="5207000" cy="1587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762000" y="1778000"/>
            <a:ext cx="76200" cy="1587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6000" y="1968500"/>
            <a:ext cx="406400" cy="4064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587500" y="1930400"/>
            <a:ext cx="4191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转型升级的必然选择</a:t>
            </a:r>
            <a:endParaRPr lang="en-US" sz="1100"/>
          </a:p>
        </p:txBody>
      </p:sp>
      <p:cxnSp>
        <p:nvCxnSpPr>
          <p:cNvPr id="8" name="Connector 8"/>
          <p:cNvCxnSpPr/>
          <p:nvPr/>
        </p:nvCxnSpPr>
        <p:spPr>
          <a:xfrm rot="-9291">
            <a:off x="1016009" y="2533650"/>
            <a:ext cx="469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/>
          <p:nvPr/>
        </p:nvSpPr>
        <p:spPr>
          <a:xfrm>
            <a:off x="1016000" y="2667000"/>
            <a:ext cx="47625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智能制造能直击电动工具行业痛点，是实现高质量发展、提升核心竞争力的必经之路。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223000" y="1778000"/>
            <a:ext cx="5207000" cy="1587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/>
          <p:nvPr/>
        </p:nvSpPr>
        <p:spPr>
          <a:xfrm>
            <a:off x="6223000" y="1778000"/>
            <a:ext cx="76200" cy="1587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77000" y="1968500"/>
            <a:ext cx="406400" cy="4064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7048500" y="1930400"/>
            <a:ext cx="4191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实施策略：循序渐进三步走</a:t>
            </a:r>
            <a:endParaRPr lang="en-US" sz="1100"/>
          </a:p>
        </p:txBody>
      </p:sp>
      <p:cxnSp>
        <p:nvCxnSpPr>
          <p:cNvPr id="14" name="Connector 14"/>
          <p:cNvCxnSpPr/>
          <p:nvPr/>
        </p:nvCxnSpPr>
        <p:spPr>
          <a:xfrm rot="-9291">
            <a:off x="6477009" y="2533650"/>
            <a:ext cx="469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" name="AutoShape 15"/>
          <p:cNvSpPr/>
          <p:nvPr/>
        </p:nvSpPr>
        <p:spPr>
          <a:xfrm>
            <a:off x="6477000" y="2667000"/>
            <a:ext cx="47625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拒绝一步到位，从单站自动化起步，逐步完成产线互联与全厂智能，确保投入产出比最优。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762000" y="3683000"/>
            <a:ext cx="5207000" cy="1587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7" name="AutoShape 17"/>
          <p:cNvSpPr/>
          <p:nvPr/>
        </p:nvSpPr>
        <p:spPr>
          <a:xfrm>
            <a:off x="762000" y="3683000"/>
            <a:ext cx="76200" cy="1587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6000" y="3873500"/>
            <a:ext cx="406400" cy="406400"/>
          </a:xfrm>
          <a:prstGeom prst="rect">
            <a:avLst/>
          </a:prstGeom>
        </p:spPr>
      </p:pic>
      <p:sp>
        <p:nvSpPr>
          <p:cNvPr id="19" name="AutoShape 19"/>
          <p:cNvSpPr/>
          <p:nvPr/>
        </p:nvSpPr>
        <p:spPr>
          <a:xfrm>
            <a:off x="1587500" y="3835400"/>
            <a:ext cx="4191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技术基石：基础与进阶并重</a:t>
            </a:r>
            <a:endParaRPr lang="en-US" sz="1100"/>
          </a:p>
        </p:txBody>
      </p:sp>
      <p:cxnSp>
        <p:nvCxnSpPr>
          <p:cNvPr id="20" name="Connector 20"/>
          <p:cNvCxnSpPr/>
          <p:nvPr/>
        </p:nvCxnSpPr>
        <p:spPr>
          <a:xfrm rot="-9291">
            <a:off x="1016009" y="4438650"/>
            <a:ext cx="469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" name="AutoShape 21"/>
          <p:cNvSpPr/>
          <p:nvPr/>
        </p:nvSpPr>
        <p:spPr>
          <a:xfrm>
            <a:off x="1016000" y="4572000"/>
            <a:ext cx="47625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以MES和IIoT筑牢数据底座，依托数字孪生与AI技术实现生产流程的深度优化与预测性维护。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6223000" y="3683000"/>
            <a:ext cx="5207000" cy="1587500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3" name="AutoShape 23"/>
          <p:cNvSpPr/>
          <p:nvPr/>
        </p:nvSpPr>
        <p:spPr>
          <a:xfrm>
            <a:off x="6223000" y="3683000"/>
            <a:ext cx="76200" cy="15875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77000" y="3873500"/>
            <a:ext cx="406400" cy="406400"/>
          </a:xfrm>
          <a:prstGeom prst="rect">
            <a:avLst/>
          </a:prstGeom>
        </p:spPr>
      </p:pic>
      <p:sp>
        <p:nvSpPr>
          <p:cNvPr id="25" name="AutoShape 25"/>
          <p:cNvSpPr/>
          <p:nvPr/>
        </p:nvSpPr>
        <p:spPr>
          <a:xfrm>
            <a:off x="7048500" y="3835400"/>
            <a:ext cx="4191000" cy="3556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普惠价值：全规模企业共赢</a:t>
            </a:r>
            <a:endParaRPr lang="en-US" sz="1100"/>
          </a:p>
        </p:txBody>
      </p:sp>
      <p:cxnSp>
        <p:nvCxnSpPr>
          <p:cNvPr id="26" name="Connector 26"/>
          <p:cNvCxnSpPr/>
          <p:nvPr/>
        </p:nvCxnSpPr>
        <p:spPr>
          <a:xfrm rot="-9291">
            <a:off x="6477009" y="4438650"/>
            <a:ext cx="4699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374151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7" name="AutoShape 27"/>
          <p:cNvSpPr/>
          <p:nvPr/>
        </p:nvSpPr>
        <p:spPr>
          <a:xfrm>
            <a:off x="6477000" y="4572000"/>
            <a:ext cx="47625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/>
                <a:ea typeface="Noto Sans SC"/>
                <a:cs typeface="Noto Sans SC"/>
                <a:sym typeface="Noto Sans SC"/>
              </a:rPr>
              <a:t>实践证明，智能制造并非巨头专属，中小企业通过精准选型、分步实施，同样能显著降本增效。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762000" y="5588000"/>
            <a:ext cx="10668000" cy="889000"/>
          </a:xfrm>
          <a:prstGeom prst="roundRect">
            <a:avLst>
              <a:gd name="adj" fmla="val 0"/>
            </a:avLst>
          </a:prstGeom>
          <a:solidFill>
            <a:srgbClr val="22C55E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9" name="AutoShape 29"/>
          <p:cNvSpPr/>
          <p:nvPr/>
        </p:nvSpPr>
        <p:spPr>
          <a:xfrm>
            <a:off x="762000" y="5588000"/>
            <a:ext cx="50800" cy="8890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0" name="AutoShape 30"/>
          <p:cNvSpPr/>
          <p:nvPr/>
        </p:nvSpPr>
        <p:spPr>
          <a:xfrm>
            <a:off x="1016000" y="5689600"/>
            <a:ext cx="10160000" cy="685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500" b="1" i="0" u="none" strike="noStrike">
                <a:solidFill>
                  <a:srgbClr val="22C55E"/>
                </a:solidFill>
                <a:latin typeface="Noto Sans SC"/>
                <a:ea typeface="Noto Sans SC"/>
                <a:cs typeface="Noto Sans SC"/>
                <a:sym typeface="Noto Sans SC"/>
              </a:rPr>
              <a:t>未来展望：</a:t>
            </a:r>
            <a:r>
              <a:rPr lang="en-US" sz="1500" b="0" i="0" u="none" strike="noStrike">
                <a:solidFill>
                  <a:srgbClr val="374151"/>
                </a:solidFill>
                <a:latin typeface="Noto Sans SC"/>
                <a:ea typeface="Noto Sans SC"/>
                <a:cs typeface="Noto Sans SC"/>
                <a:sym typeface="Noto Sans SC"/>
              </a:rPr>
              <a:t>随着技术的迭代与融合，智能制造将从“可选项”变为“必选项”，深度渗透到产品全生命周期，成为电动工具企业在全球竞争中突围的核心驱动力。</a:t>
            </a:r>
            <a:endParaRPr lang="en-US" sz="11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000000">
              <a:alpha val="4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0" y="3048000"/>
            <a:ext cx="12192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Q&amp;A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5588000" y="4445000"/>
            <a:ext cx="1016000" cy="50800"/>
          </a:xfrm>
          <a:prstGeom prst="roundRect">
            <a:avLst>
              <a:gd name="adj" fmla="val 0"/>
            </a:avLst>
          </a:prstGeom>
          <a:solidFill>
            <a:srgbClr val="22C55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5" name="AutoShape 5"/>
          <p:cNvSpPr/>
          <p:nvPr/>
        </p:nvSpPr>
        <p:spPr>
          <a:xfrm>
            <a:off x="0" y="5080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000" b="0" i="0" u="none" strike="noStrike">
                <a:solidFill>
                  <a:srgbClr val="FFFFFF">
                    <a:alpha val="9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感谢聆听 · 欢迎提出您的问题，共同交流探讨</a:t>
            </a:r>
            <a:endParaRPr lang="en-US"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1284</Words>
  <Application>Microsoft Office PowerPoint</Application>
  <PresentationFormat>宽屏</PresentationFormat>
  <Paragraphs>224</Paragraphs>
  <Slides>19</Slides>
  <Notes>19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19</vt:i4>
      </vt:variant>
    </vt:vector>
  </HeadingPairs>
  <TitlesOfParts>
    <vt:vector size="23" baseType="lpstr">
      <vt:lpstr>Noto Sans SC</vt:lpstr>
      <vt:lpstr>Arial</vt:lpstr>
      <vt:lpstr>Office 主题​​</vt:lpstr>
      <vt:lpstr>默认主题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 K</cp:lastModifiedBy>
  <cp:revision>1</cp:revision>
  <dcterms:modified xsi:type="dcterms:W3CDTF">2026-07-30T07:02:12Z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{"Label":"1","ContentProducer":"001191110102MACQD9K64010000","ProduceID":"7648922564740942778","ReservedCode1":"","ContentPropagator":"","PropagateID":"","ReservedCode2":""}</vt:lpwstr>
  </property>
</Properties>
</file>