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看板与拉动式生产深度解析”培训。在当今市场环境下，传统的生产模式正面临挑战。本次培训将为您揭示精益生产的核心工具——看板与拉动式生产，引导我们从“推动”思维转向“拉动”思维，实现生产系统的根本性优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本次培训将分为六个部分。我们将从拉动式生产的基本概念讲起，然后深入学习看板的定义、类型和运作规则。接着，会介绍看板系统的实施步骤，并通过一个真实的案例来加深理解。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传统的“推动式”生产，基于预测，导致库存积压和响应迟缓。而“拉动式”生产则是以客户需求为驱动，实现按需生产。看板，就是实现这一革命的核心工具。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接下来，我们进入第一部分，深入了解什么是拉动式生产，以及它相比传统推动式生产有哪些核心优势。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拉动式生产的核心是按需生产。它的优势非常明显：能显著降低库存、缩短生产周期、系统性地暴露并解决问题，同时增强生产的柔性，让企业能更好地应对市场变化。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那么，如何实现拉动式生产呢？这就需要我们引入核心工具——看板。第二部分，我们将学习看板的定义和它的双重核心作用。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看板，本质上是授权与信号的结合体。首先，它是一种授权，没有看板就不能生产或搬运。其次，它是一种信息信号，传递着生产所需的关键信息。这两个作用共同确保了拉动系统的顺畅运行。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看板有不同的类型，适用于不同的场景。第三部分，我们将介绍几种最常见的看板类型。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最常见的看板类型有三种：生产看板，用于指示内部工序开始生产；移动看板，用于工序间的物料领取；供应商看板，用于向外部供应商下达补货指令。它们共同构成了一个完整的拉动网络。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看板系统要想有效运行，必须严格遵守一些规则。第四部分，我们将学习看板系统的六大核心规则。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看板系统有六大核心规则，包括后工序向前工序取货、前工序只生产被取走的数量、不合格品绝不流到下道工序等。这些规则是看板系统顺畅运行的基石，确保了生产的精准和高效。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了解了规则，我们如何实施看板系统呢？第五部分，我们将介绍看板系统的六步实施法。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实施看板系统分为六个步骤：首先通过价值流图分析现状；然后确定节拍时间；接着设计看板回路并计算看板数量；之后设计看板卡片和规则；最后进行试运行并持续改进。这是一个系统化的过程。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理论说了很多，现在我们来看一个真实的案例。第六部分，我们将分析上海天纳克公司是如何通过实施电子看板系统，实现精益变革的。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上海天纳克公司曾面临严重的经营危机，利润被挤压，库存积压严重，现金流紧张。特别是库存周转天数长达71天，严重影响了企业的正常运营。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为了应对危机，天纳克引入了电子看板系统。通过建立闭环信息流、精确计算看板数量和可视化监控，他们取得了卓越的成果：库存周转天数大幅下降，净利润和净资产收益率飙升，甚至实现了负营运资本。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拉动式生产是按需生产，看板是其核心工具，系统的运行依赖于严格的规则。天纳克的案例证明了其巨大价值。希望大家能将今天所学应用到实际工作中，从绘制一个产品的价值流图开始，迈出改善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Relationship Id="rId9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81000" y="2286000"/>
            <a:ext cx="1143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看板与拉动式生产深度解析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3810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381000" y="4445000"/>
            <a:ext cx="1143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从“推动”到“拉动”的生产革命，重塑精益制造的核心逻辑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81000" y="5588000"/>
            <a:ext cx="1143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| 生产管理系列核心培训课程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159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54166">
            <a:off x="1301750" y="2692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968500" y="2133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拉动式生产的定义与优势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解析拉动式生产的核心概念，对比推动式生产的本质区别，理解其如何实现按需生产、减少浪费。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3556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3556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3683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354166">
            <a:off x="1301750" y="4216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968500" y="3657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看板的定义与核心作用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探究看板的本质，学习它作为生产与搬运的“授权书”和“信号系统”，如何有效控制生产过程与库存。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62000" y="5080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62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016000" y="5207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5354166">
            <a:off x="1301750" y="5740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1968500" y="5181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看板的类型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深入了解生产看板、移动看板、临时看板等不同类型的用途与适用场景，掌握看板分类管理的要点。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286500" y="2032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86500" y="2032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540500" y="2159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5354166">
            <a:off x="6826250" y="2692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7493000" y="2133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看板系统的运作规则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掌握确保看板系统顺畅运行的六大核心规则，这是维持系统稳定性、避免生产混乱和过量生产的关键。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286500" y="3556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86500" y="3556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540500" y="3683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354166">
            <a:off x="6826250" y="4216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7493000" y="3657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看板系统的实施步骤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学习从价值流图(VSM)分析、设定看板数量到持续改进的六步实施法，建立科学的看板导入流程。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6286500" y="5080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2865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6540500" y="5207000"/>
            <a:ext cx="63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cxnSp>
        <p:nvCxnSpPr>
          <p:cNvPr id="33" name="Connector 33"/>
          <p:cNvCxnSpPr/>
          <p:nvPr/>
        </p:nvCxnSpPr>
        <p:spPr>
          <a:xfrm rot="5354166">
            <a:off x="6826250" y="57404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AutoShape 34"/>
          <p:cNvSpPr/>
          <p:nvPr/>
        </p:nvSpPr>
        <p:spPr>
          <a:xfrm>
            <a:off x="7493000" y="5181600"/>
            <a:ext cx="393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剖析上海天纳克公司的精益变革真实案例，学习其如何成功应用看板系统解决生产痛点，实现降本增效。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从“推动”到“拉动”的生产革命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在当今竞争激烈的市场环境中，客户需求日益多样化和个性化，传统的大规模生产模式正面临前所未有的挑战，制造业的核心逻辑正从“推动”向“拉动”深刻转变。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66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048000"/>
            <a:ext cx="5270500" cy="2286000"/>
          </a:xfrm>
          <a:prstGeom prst="roundRect">
            <a:avLst>
              <a:gd name="adj" fmla="val 0"/>
            </a:avLst>
          </a:prstGeom>
          <a:solidFill>
            <a:srgbClr val="F3F4F6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76200" cy="2286000"/>
          </a:xfrm>
          <a:prstGeom prst="roundRect">
            <a:avLst>
              <a:gd name="adj" fmla="val 0"/>
            </a:avLst>
          </a:prstGeom>
          <a:solidFill>
            <a:srgbClr val="9CA3A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317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传统“推动式”生产的困境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167">
            <a:off x="1016008" y="367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873500"/>
            <a:ext cx="4762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基于预测制定生产计划，往往与实际需求脱节，导致大量在制品和成品库存积压；同时生产系统僵化，信息传递滞后，无法快速响应瞬息万变的市场变化，造成资源浪费与效率低下。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3048000"/>
            <a:ext cx="5270500" cy="2286000"/>
          </a:xfrm>
          <a:prstGeom prst="roundRect">
            <a:avLst>
              <a:gd name="adj" fmla="val 0"/>
            </a:avLst>
          </a:prstGeom>
          <a:solidFill>
            <a:srgbClr val="ECFDF5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3048000"/>
            <a:ext cx="76200" cy="2286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540500" y="317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“拉动式”生产的核心变革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540508" y="367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3873500"/>
            <a:ext cx="4762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以客户实际需求为驱动，需求信息从成品端逆向传递至原材料端。仅当下游发出信号时上游才开始生产，实现真正的按需制造，大幅降低库存成本，缩短生产周期，赋予系统极高的柔性与敏捷性。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5880100"/>
            <a:ext cx="431800" cy="431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651000" y="5816600"/>
            <a:ext cx="9525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核心工具：看板 ——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作为连接生产各环节的信息纽带，看板让“拉动式”生产的信息流可视化、可控化，是实现这场生产革命的关键载体。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拉动式生产的定义与优势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3302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000" y="5270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841500" y="5270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以需求为核心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270000" y="5842000"/>
            <a:ext cx="279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由客户订单触发生产流程，仅生产市场所需的产品，从源头避免盲目制造。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5080000"/>
            <a:ext cx="3302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5270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70500" y="5270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消除无效浪费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99000" y="5842000"/>
            <a:ext cx="279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通过精准的物料流动，大幅降低库存积压、等待时间和过度加工带来的资源损耗。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874000" y="5080000"/>
            <a:ext cx="3302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8000" y="52705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699500" y="52705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快速响应变化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28000" y="5842000"/>
            <a:ext cx="279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生产系统具备高柔性，能够迅速适应市场需求波动与产品迭代，提升市场竞争力。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拉动式生产的定义与优势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79500" y="1905000"/>
            <a:ext cx="1009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拉动式生产（Pull Production）是一种以实际需求为驱动的生产组织方式。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只有当下游工序发出需求信号时，上游工序才开始生产或供应物料。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这种模式彻底颠覆了传统的“推动式”生产逻辑，是精益生产的核心支柱之一。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556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746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6576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显著降低库存成本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消除工序间不必要的物料堆积，避免为不确定的未来订单盲目生产，大幅减少资金占用与仓储成本。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3556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3746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85000" y="36576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大幅缩短生产周期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通过小批量生产和单件流作业，消除大量等待、搬运和排队时间，让产品以最快速度流向客户。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5080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270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1816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系统性暴露潜在问题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低库存水位就像“水位线”，能让设备故障、质量缺陷等隐藏问题无处遁形，倒逼团队持续改进。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5080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5270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5181600"/>
            <a:ext cx="425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增强生产系统柔性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摆脱对预测性计划的依赖，能快速响应订单波动，灵活切换产品型号，完美适配多品种、小批量的市场需求。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143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看板的定义与核心作用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看板不仅是生产指令的传递工具，更是实现拉动式生产、控制生产流程、暴露问题并持续改进的核心管理手段，是精益生产的灵魂所在。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看板的定义与核心作用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79500" y="1905000"/>
            <a:ext cx="1009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看板（Kanban）是拉动式生产系统的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核心信息传递工具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，它不仅是一张可视化的卡片或电子信号，更是连接生产上下游、控制在制品数量、确保生产有序进行的关键媒介，实现了“按需求生产”的精益理念。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810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810000"/>
            <a:ext cx="5207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4064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87500" y="40386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物料授权 (Authorization)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9291">
            <a:off x="1016009" y="4692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4889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看板是生产活动和物料移动的唯一法律依据。遵循“没有看板，就不能生产，也不能搬运”的原则，严格限制在制品数量，从源头杜绝过量生产和库存积压。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3810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23000" y="3810000"/>
            <a:ext cx="5207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4064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048500" y="40386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信息传递 (Information Signal)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291">
            <a:off x="6477009" y="4692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477000" y="4889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看板承载了“需要什么、需要多少、从哪里来、到哪里去”的关键信息。它将需求信号从后工序精准传递给前工序，形成完整的信息闭环，确保生产活动始终围绕实际需求展开。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看板的类型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从个人任务管理到团队敏捷协作，看板系统衍生出了多种形态。本章节将深入解析不同看板类型的核心特征与适用场景，帮助团队找到最匹配的管理工具。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看板的类型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159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133600"/>
            <a:ext cx="2667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生产看板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323">
            <a:off x="9525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2921000"/>
            <a:ext cx="304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用途：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指示某一工序开始生产特定数量的零件，是启动生产流程的核心指令。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流转：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看板附在工序产出箱上，被后工序取走后，即刻触发本工序的生产动作。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381500" y="1905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1905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21590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16500" y="2133600"/>
            <a:ext cx="2667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移动看板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323">
            <a:off x="45720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572000" y="2921000"/>
            <a:ext cx="304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用途：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专门指示物料搬运工将零件从一个工序搬运到下一个工序，衔接工序间物流。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流转：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用于向后工序领取物料，凭看板换取装满零件的箱子，实现精准的物料流转。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001000" y="1905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01000" y="1905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159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636000" y="2133600"/>
            <a:ext cx="2667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供应商看板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323">
            <a:off x="8191513" y="272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191500" y="2921000"/>
            <a:ext cx="304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用途：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用于向企业外部的供应商下达物料补货指令，是连接外部供应链的关键工具。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流转：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将外部供应商纳入拉动系统，确保原材料供应与内部生产节奏同步，减少库存。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62000" y="54610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56515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460500" y="5613400"/>
            <a:ext cx="977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其他补充类型：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除上述三类核心看板外，还包括用于批量生产指示的“信号看板”、应对紧急需求的“临时看板”等，可根据生产场景灵活组合使用，完善整体拉动体系。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看板系统的运作规则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5080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从“限制在制品数量”到“管理价值流动”，看板系统通过六大核心规则建立可视化的工作流，消除浪费、提升效率，确保团队始终聚焦于高价值的交付。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看板系统的运作规则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841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后工序主导取货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后工序仅在必要时，向前工序领取必要数量的零部件，避免盲目生产造成库存积压。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17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016000" y="3238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前工序按需生产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前工序仅生产被后工序取走的数量，不多产、不早产，确保生产节奏与需求完全同步。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572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57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16000" y="4635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严控不合格品流转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不合格品绝对不能交给后工序，从源头阻断缺陷传递，倒逼质量控制在每一道工序完成。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86500" y="1778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86500" y="177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540500" y="1841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看板随实物流动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看板必须附在实物上一起流动，作为物料流转的凭证，确保信息流与物料流的一致性。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86500" y="3175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86500" y="317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540500" y="3238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看板数量最小化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看板的数量应减少到最少，这意味着库存水平的降低和资金占用的减少，提升系统响应速度。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286500" y="4572000"/>
            <a:ext cx="52705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286500" y="4572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540500" y="46355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06. 适应小幅需求波动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看板系统应能适应小幅度的需求变化，通过微调生产节拍，保持生产的柔性与稳定性。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62000" y="5905500"/>
            <a:ext cx="10795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60452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524000" y="5943600"/>
            <a:ext cx="9779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核心逻辑：这些规则确保生产活动完全由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实际需求驱动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，实现信息流与物料流的同步闭环，从而持续追求更低的库存水平和更高的生产效率。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651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从规则理解到落地执行，掌握标准化的六步实施法，为团队构建可视化、高效能的工作流转体系，实现敏捷管理的闭环。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看板系统的实施步骤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1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905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905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1968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进行价值流图分析 (VSM)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413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识别当前流程中的各类浪费环节，绘制现状价值流图，并基于精益原则设计优化的未来状态，为看板系统的实施确立方向和基础。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3429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3492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确定节拍时间 (Takt Time)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3937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根据客户的实际需求速率和可用生产时间，计算出满足市场需求所需的生产节奏，以此作为后续生产活动和看板流转的核心基准。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953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62000" y="4953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016000" y="5016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设计看板回路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16000" y="5461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明确看板的类型（生产看板、取货看板等），规划物料与信息在工序间的流转路径，确保每个看板回路形成闭环，信息传递准确、高效。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1905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223000" y="1905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477000" y="1968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计算看板数量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2413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运用公式 N = (D × (L + S)) / C 精确计算看板张数，其中D为需求量，L为提前期，S为安全库存，C为容器容量，以此平衡库存与效率。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23000" y="3429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223000" y="3429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77000" y="3492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设计看板卡片与运行规则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477000" y="3937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制作包含物料信息、数量、流转路线的标准化看板卡片，同时制定清晰的取用、传递及生产触发SOP，保障全员执行的一致性与规范性。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23000" y="4953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23000" y="4953000"/>
            <a:ext cx="762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477000" y="5016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06. 试运行、监控与持续改进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477000" y="54610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在选定的试点区域先行运行看板系统，实时监控流转效率与异常情况，基于实际数据反馈，动态调整看板数量与流程细节，实现持续优化。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深度剖析上海天纳克电子看板系统的实施路径，探索传统制造企业如何通过精益变革，打通生产流程堵点，实现数字化管理的转型升级。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综合案例分析：上海天纳克公司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企业背景：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作为专业的汽车排放系统制造商，上海天纳克公司在行业中深耕多年，却遭遇了主机厂持续降价和上游原材料价格不断上涨的双重挤压，经营环境日趋严峻。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302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492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429000"/>
            <a:ext cx="425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利润空间严重挤压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在主机厂压价和原材料成本攀升的双重夹击下，企业毛利大幅缩减，传统盈利模式难以为继，生存与发展面临直接且严峻的威胁。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3302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3492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85000" y="3429000"/>
            <a:ext cx="425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生产系统僵化滞后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销售预测准确率低，导致生产计划频繁变更，生产流程缺乏灵活性，无法快速响应市场需求变化，进一步加剧了资源的浪费。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5080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270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207000"/>
            <a:ext cx="425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库存积压，周转效率低下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2005年库存周转天数高达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71天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，大量成品与原材料积压在库，不仅占用仓储空间，更严重占用了企业宝贵的流动资金。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5080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5270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5207000"/>
            <a:ext cx="425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现金流状况极度紧张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存货占流动资产的比例达到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45%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，资金流动性差，企业运营资金链紧绷，偿债能力和再投资能力受到极大限制。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综合案例分析：上海天纳克公司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3556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355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1905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解决方案：以电子看板系统为核心的精益变革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794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984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28956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建立闭环信息流，实时触发指令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通过条码扫描实时采集物料流动信息，打通生产各环节数据孤岛，自动触发后续工序生产指令，减少等待与停滞。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064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254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24000" y="41656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精确计算看板数量，源头控库存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基于历史数据与生产节拍，科学测算最优看板数量，从源头严格控制物料投入与在制品库存上限，避免过量生产。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5270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461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3721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可视化三色预警，实现库存自调节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设置红、黄、绿三色库存预警线，生产状态实时可视，异常情况即时响应，实现库存水平的动态自我调节与优化。</a:t>
            </a:r>
          </a:p>
        </p:txBody>
      </p:sp>
      <p:cxnSp>
        <p:nvCxnSpPr>
          <p:cNvPr id="16" name="Connector 16"/>
          <p:cNvCxnSpPr/>
          <p:nvPr/>
        </p:nvCxnSpPr>
        <p:spPr>
          <a:xfrm rot="5390177">
            <a:off x="4064000" y="4121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1905000"/>
            <a:ext cx="5207000" cy="3556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77000" y="1905000"/>
            <a:ext cx="76200" cy="355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67500" y="1905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卓越成果：经营效率与效益的双重飞跃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2794000"/>
            <a:ext cx="2476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604000" y="29210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6.39</a:t>
            </a:r>
            <a:r>
              <a:rPr lang="en-US" sz="1600" b="0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天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9644">
            <a:off x="6604018" y="3613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604000" y="3746500"/>
            <a:ext cx="222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库存周转天数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从71天骤降，降幅高达91%</a:t>
            </a:r>
          </a:p>
        </p:txBody>
      </p:sp>
      <p:sp>
        <p:nvSpPr>
          <p:cNvPr id="24" name="AutoShape 24"/>
          <p:cNvSpPr/>
          <p:nvPr/>
        </p:nvSpPr>
        <p:spPr>
          <a:xfrm>
            <a:off x="9144000" y="2794000"/>
            <a:ext cx="2476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9271000" y="29210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+366</a:t>
            </a:r>
            <a:r>
              <a:rPr lang="en-US" sz="1600" b="0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%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19644">
            <a:off x="9271018" y="3613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9271000" y="3746500"/>
            <a:ext cx="222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净利润爆发式增长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成本大幅优化，盈利能力显著提升</a:t>
            </a:r>
          </a:p>
        </p:txBody>
      </p:sp>
      <p:sp>
        <p:nvSpPr>
          <p:cNvPr id="28" name="AutoShape 28"/>
          <p:cNvSpPr/>
          <p:nvPr/>
        </p:nvSpPr>
        <p:spPr>
          <a:xfrm>
            <a:off x="6477000" y="4699000"/>
            <a:ext cx="2476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604000" y="48260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51.07</a:t>
            </a:r>
            <a:r>
              <a:rPr lang="en-US" sz="1600" b="0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%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19644">
            <a:off x="6604018" y="545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6604000" y="5588000"/>
            <a:ext cx="222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净资产收益率(ROE)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从12%飙升，资本回报效率飞跃</a:t>
            </a:r>
          </a:p>
        </p:txBody>
      </p:sp>
      <p:sp>
        <p:nvSpPr>
          <p:cNvPr id="32" name="AutoShape 32"/>
          <p:cNvSpPr/>
          <p:nvPr/>
        </p:nvSpPr>
        <p:spPr>
          <a:xfrm>
            <a:off x="9144000" y="4699000"/>
            <a:ext cx="2476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9271000" y="48260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-34</a:t>
            </a:r>
            <a:r>
              <a:rPr lang="en-US" sz="1600" b="0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天</a:t>
            </a:r>
            <a:endParaRPr lang="en-US" sz="1100"/>
          </a:p>
        </p:txBody>
      </p:sp>
      <p:cxnSp>
        <p:nvCxnSpPr>
          <p:cNvPr id="34" name="Connector 34"/>
          <p:cNvCxnSpPr/>
          <p:nvPr/>
        </p:nvCxnSpPr>
        <p:spPr>
          <a:xfrm rot="-19644">
            <a:off x="9271018" y="545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AutoShape 35"/>
          <p:cNvSpPr/>
          <p:nvPr/>
        </p:nvSpPr>
        <p:spPr>
          <a:xfrm>
            <a:off x="9271000" y="5588000"/>
            <a:ext cx="222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现金转化周期(CCC)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成功实现负营运资本，极致的资金效率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18796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拉动式生产：按需驱动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以客户需求为起点的生产模式，能显著降低在制品库存，缩短生产周期，并有效暴露流程中的瓶颈与浪费问题。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2385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238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429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651000" y="33401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看板系统：信号与授权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看板不仅是传递生产指令的“信号”，更是现场作业人员自主管理的“授权”工具，连接工序，实现信息流与物流的同步。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4699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469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889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48006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有效运行：严守六大规则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看板系统的成功实施，离不开对“后工序取货”、“均衡化生产”等六大核心规则的严格遵守与全员贯彻。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86500" y="1778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86500" y="1778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1968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175500" y="18796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落地实施：系统化的步骤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从价值流图(VSM)分析现状开始，设计看板数量与流转规则，逐步切换拉动模式，并建立持续改进的反馈机制。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286500" y="32385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86500" y="3238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34290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75500" y="33401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案例实证：经营业绩跃升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天纳克等企业的实践证明，看板系统能从根本上优化生产流程，减少资金占用，提升交付能力，改善财务健康度。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286500" y="4699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0500" y="48895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175500" y="4800600"/>
            <a:ext cx="419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💡 下一步行动：绘制价值流图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选择一个你熟悉的产品流程，尝试绘制其现状价值流图，重点识别流程中的库存积压点与停滞环节，迈出改善的第一步。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78500" y="4445000"/>
            <a:ext cx="635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5080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欢迎提出您的问题，让我们共同交流探讨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1135</Words>
  <Application>Microsoft Office PowerPoint</Application>
  <PresentationFormat>宽屏</PresentationFormat>
  <Paragraphs>206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{"Label":"1","ContentProducer":"001191110102MACQD9K64010000","ProduceID":"7648910576463399872","ReservedCode1":"","ContentPropagator":"","PropagateID":"","ReservedCode2":""}</vt:lpwstr>
  </property>
</Properties>
</file>