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</p:sldMasterIdLst>
  <p:notesMasterIdLst>
    <p:notesMasterId r:id="rId21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0"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L="457200"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L="914400"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L="1371600"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L="1828800"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L="2286000"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L="2743200"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L="3200400"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L="3657600"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30.07.2026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大家好，欢迎参加本次“SMED快速换模深度培训”。在“多品种、小批量”成为常态的今天，频繁的换模作业正成为许多企业的生产瓶颈。SMED，即单分钟快速换模，是一场从小时到分钟的效率革命。本次培训将带您掌握这一强大的精益工具，大幅提升您的生产效率和市场响应能力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本次培训将分为五个部分。我们将从SMED的基本概念讲起，然后深入学习其核心思想和六步实施法。接着，会介绍一些关键的工具和技巧。最后，通过一个真实的案例来加深理解。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我们为什么需要SMED？因为长换模时间导致了设备效率低、库存积压和市场响应慢这三大难题。SMED通过大幅缩短换模时间，让小批量生产成为可能，从而从根本上解决这些问题。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接下来，我们进入第一部分，了解SMED的定义、起源及其重要性。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SMED，即单分钟快速换模，目标是将换模时间缩短到10分钟以内。它由新乡重夫在丰田创立，其重要性体现在提升OEE、降低库存、提升生产柔性和促进团队协作四个方面。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SMED的核心思想是什么？第二部分，我们将学习SMED最精髓的部分：如何区分和转化内部与外部作业。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SMED的核心思想非常简单：严格区分必须停机才能做的“内部作业”和可以在设备运行时做的“外部作业”。改善的首要目标，就是想尽一切办法，把内部作业转化为外部作业，从而从根本上减少停机时间。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理论如何落地？第三部分，我们将学习SMED的六步实施法，这是一个结构化的改善流程。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SMED的前三步是：首先，通过测量和记录，了解现状，建立改善基准。其次，严格区分内部和外部作业。最后，也是最关键的一步，想尽办法将内部作业转化为外部作业。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后三步是：第四步，优化所有作业，进一步缩短时间；第五步，将改善成果标准化，固化下来；第六步，持续改进，让SMED成为一个永无止境的改善过程。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要成功实施SMED，需要一些强大的工具和技巧。第四部分，我们将介绍一些最关键的工具。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螺栓是换模效率的头号敌人。我们可以使用凸轮锁紧、气动夹具等快速锁紧机构来替代螺栓。同时，为了实现免调整换型，我们可以采用高精度定位销、零点定位系统等精确定位技术，实现“一次装夹即合格”。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为了将更多内部作业外部化，我们可以采用模块化设计、换模台车和离线预调台等方法。更进一步，通过集成式快换接头和RFID技术，我们可以实现智能换型，让设备自动识别模具并加载参数，实现真正的“即插即用”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理论说了很多，现在我们来看一个真实的案例。第五部分，我们将分析一家精密五金冲压车间是如何通过SMED实现效率革命的。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这家冲压车间在改善前，换模时间长达80分钟，流程混乱，内外作业混杂。通过时间观测，我们发现寻找、搬运、拧螺栓和调试是主要的时间浪费点。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通过一系列改善措施，特别是将寻找和搬运转化为外部作业，并使用液压夹具和零点定位系统优化内部作业，该车间的换模时间成功缩短至15分钟以内，OEE提升了20%，生产柔性大大增强。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最后，我们来总结一下。SMED的核心是转化内部作业，实施遵循六步法，并借助快速锁紧和精确定位等工具。它是实现小批量生产的关键。希望大家能将今天所学应用到实际工作中，从测量你身边的一个换模流程开始，迈出改善的第一步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我的分享到此结束，感谢大家的聆听。现在是问答环节，大家有任何问题都可以提出来，我们一起交流探讨。谢谢！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幻灯片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" name="Shape 31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4" name="Shape 3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" name="Shape 3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" name="Shape 3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内容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" name="Shape 5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0" name="Shape 5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1" name="Shape 5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2" name="Shape 5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节标题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5" name="Shape 60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Shape 6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7" name="Shape 6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8" name="Shape 6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两栏内容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1" name="Shape 10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2" name="Shape 11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3" name="Shape 1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4" name="Shape 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5" name="Shape 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8" name="Shape 36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39" name="Shape 37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0" name="Shape 3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1" name="Shape 39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2" name="Shape 4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3" name="Shape 4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4" name="Shape 4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仅标题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7" name="Shape 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8" name="Shape 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9" name="Shape 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2" name="Shape 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3" name="Shape 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内容与标题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6" name="Shape 44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57" name="Shape 45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58" name="Shape 4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Shape 4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0" name="Shape 4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图片与标题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3" name="Shape 25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65" name="Shape 2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6" name="Shape 2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7" name="Shape 2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竖排文字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Shape 50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1" name="Shape 5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2" name="Shape 5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3" name="Shape 5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竖排标题与文本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6" name="Shape 16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7" name="Shape 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Shape 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9" name="Shape 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7" name="Shape 2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Shape 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Shape 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Shape 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默认主题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5748369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jpeg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svg"/><Relationship Id="rId5" Type="http://schemas.openxmlformats.org/officeDocument/2006/relationships/image" Target="../media/image9.svg"/><Relationship Id="rId4" Type="http://schemas.openxmlformats.org/officeDocument/2006/relationships/image" Target="../media/image8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2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svg"/><Relationship Id="rId5" Type="http://schemas.openxmlformats.org/officeDocument/2006/relationships/image" Target="../media/image9.svg"/><Relationship Id="rId4" Type="http://schemas.openxmlformats.org/officeDocument/2006/relationships/image" Target="../media/image10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svg"/><Relationship Id="rId5" Type="http://schemas.openxmlformats.org/officeDocument/2006/relationships/image" Target="../media/image4.svg"/><Relationship Id="rId4" Type="http://schemas.openxmlformats.org/officeDocument/2006/relationships/image" Target="../media/image8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8.jpeg"/><Relationship Id="rId4" Type="http://schemas.openxmlformats.org/officeDocument/2006/relationships/image" Target="../media/image17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2.jpeg"/><Relationship Id="rId7" Type="http://schemas.openxmlformats.org/officeDocument/2006/relationships/image" Target="../media/image22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svg"/><Relationship Id="rId5" Type="http://schemas.openxmlformats.org/officeDocument/2006/relationships/image" Target="../media/image20.svg"/><Relationship Id="rId10" Type="http://schemas.openxmlformats.org/officeDocument/2006/relationships/image" Target="../media/image24.svg"/><Relationship Id="rId4" Type="http://schemas.openxmlformats.org/officeDocument/2006/relationships/image" Target="../media/image19.svg"/><Relationship Id="rId9" Type="http://schemas.openxmlformats.org/officeDocument/2006/relationships/image" Target="../media/image14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6.svg"/><Relationship Id="rId4" Type="http://schemas.openxmlformats.org/officeDocument/2006/relationships/image" Target="../media/image25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8.svg"/><Relationship Id="rId4" Type="http://schemas.openxmlformats.org/officeDocument/2006/relationships/image" Target="../media/image27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jpeg"/><Relationship Id="rId7" Type="http://schemas.openxmlformats.org/officeDocument/2006/relationships/image" Target="../media/image8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9.svg"/><Relationship Id="rId5" Type="http://schemas.openxmlformats.org/officeDocument/2006/relationships/image" Target="../media/image6.svg"/><Relationship Id="rId4" Type="http://schemas.openxmlformats.org/officeDocument/2006/relationships/image" Target="../media/image5.svg"/><Relationship Id="rId9" Type="http://schemas.openxmlformats.org/officeDocument/2006/relationships/image" Target="../media/image28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3" Type="http://schemas.openxmlformats.org/officeDocument/2006/relationships/image" Target="../media/image2.jpe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svg"/><Relationship Id="rId5" Type="http://schemas.openxmlformats.org/officeDocument/2006/relationships/image" Target="../media/image31.svg"/><Relationship Id="rId4" Type="http://schemas.openxmlformats.org/officeDocument/2006/relationships/image" Target="../media/image30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00000">
              <a:alpha val="4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0" y="2286000"/>
            <a:ext cx="12192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8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SMED快速换模深度培训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5715000" y="3556000"/>
            <a:ext cx="762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0" y="4191000"/>
            <a:ext cx="12192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400" b="0" i="0" u="none" strike="noStrike">
                <a:solidFill>
                  <a:srgbClr val="FFFFFF">
                    <a:alpha val="94902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从小时到分钟的效率革命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0" y="5715000"/>
            <a:ext cx="12192000" cy="889000"/>
          </a:xfrm>
          <a:prstGeom prst="roundRect">
            <a:avLst>
              <a:gd name="adj" fmla="val 0"/>
            </a:avLst>
          </a:prstGeom>
          <a:solidFill>
            <a:srgbClr val="000000">
              <a:alpha val="3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0" y="5715000"/>
            <a:ext cx="101600" cy="889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508000" y="5867400"/>
            <a:ext cx="11176000" cy="584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FFFFFF">
                    <a:alpha val="85098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2026年2月生产管理系列培训 | 精益生产核心工具 · 极致效率提升实战指南</a:t>
            </a:r>
            <a:endParaRPr lang="en-US" sz="11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培训大纲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2032000"/>
            <a:ext cx="3378200" cy="1905000"/>
          </a:xfrm>
          <a:prstGeom prst="roundRect">
            <a:avLst>
              <a:gd name="adj" fmla="val 0"/>
            </a:avLst>
          </a:prstGeom>
          <a:solidFill>
            <a:srgbClr val="FFFFFF">
              <a:alpha val="8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2032000"/>
            <a:ext cx="76200" cy="1905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6000" y="2222500"/>
            <a:ext cx="355600" cy="3556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524000" y="2184400"/>
            <a:ext cx="2413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01. 定义与重要性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-15211">
            <a:off x="1016014" y="2787650"/>
            <a:ext cx="2870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1016000" y="2984500"/>
            <a:ext cx="28702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深入解析SMED（快速换模）的基本概念，探讨其在现代生产制造中缩短换线时间、提升设备综合效率的关键价值。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394200" y="2032000"/>
            <a:ext cx="3378200" cy="1905000"/>
          </a:xfrm>
          <a:prstGeom prst="roundRect">
            <a:avLst>
              <a:gd name="adj" fmla="val 0"/>
            </a:avLst>
          </a:prstGeom>
          <a:solidFill>
            <a:srgbClr val="FFFFFF">
              <a:alpha val="8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4394200" y="2032000"/>
            <a:ext cx="76200" cy="1905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48200" y="2222500"/>
            <a:ext cx="355600" cy="3556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5156200" y="2184400"/>
            <a:ext cx="2413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02. 核心思想原理</a:t>
            </a:r>
            <a:endParaRPr lang="en-US" sz="1100"/>
          </a:p>
        </p:txBody>
      </p:sp>
      <p:cxnSp>
        <p:nvCxnSpPr>
          <p:cNvPr id="14" name="Connector 14"/>
          <p:cNvCxnSpPr/>
          <p:nvPr/>
        </p:nvCxnSpPr>
        <p:spPr>
          <a:xfrm rot="-15211">
            <a:off x="4648214" y="2787650"/>
            <a:ext cx="2870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" name="AutoShape 15"/>
          <p:cNvSpPr/>
          <p:nvPr/>
        </p:nvSpPr>
        <p:spPr>
          <a:xfrm>
            <a:off x="4648200" y="2984500"/>
            <a:ext cx="28702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厘清内部作业与外部作业的本质区别，掌握将内部作业转化为外部作业的核心逻辑，这是实现快速换模的关键思维。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8026400" y="2032000"/>
            <a:ext cx="3378200" cy="1905000"/>
          </a:xfrm>
          <a:prstGeom prst="roundRect">
            <a:avLst>
              <a:gd name="adj" fmla="val 0"/>
            </a:avLst>
          </a:prstGeom>
          <a:solidFill>
            <a:srgbClr val="FFFFFF">
              <a:alpha val="8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7" name="AutoShape 17"/>
          <p:cNvSpPr/>
          <p:nvPr/>
        </p:nvSpPr>
        <p:spPr>
          <a:xfrm>
            <a:off x="8026400" y="2032000"/>
            <a:ext cx="76200" cy="1905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80400" y="2222500"/>
            <a:ext cx="355600" cy="355600"/>
          </a:xfrm>
          <a:prstGeom prst="rect">
            <a:avLst/>
          </a:prstGeom>
        </p:spPr>
      </p:pic>
      <p:sp>
        <p:nvSpPr>
          <p:cNvPr id="19" name="AutoShape 19"/>
          <p:cNvSpPr/>
          <p:nvPr/>
        </p:nvSpPr>
        <p:spPr>
          <a:xfrm>
            <a:off x="8788400" y="2184400"/>
            <a:ext cx="2413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03. 六步实施法</a:t>
            </a:r>
            <a:endParaRPr lang="en-US" sz="1100"/>
          </a:p>
        </p:txBody>
      </p:sp>
      <p:cxnSp>
        <p:nvCxnSpPr>
          <p:cNvPr id="20" name="Connector 20"/>
          <p:cNvCxnSpPr/>
          <p:nvPr/>
        </p:nvCxnSpPr>
        <p:spPr>
          <a:xfrm rot="-15211">
            <a:off x="8280414" y="2787650"/>
            <a:ext cx="2870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" name="AutoShape 21"/>
          <p:cNvSpPr/>
          <p:nvPr/>
        </p:nvSpPr>
        <p:spPr>
          <a:xfrm>
            <a:off x="8280400" y="2984500"/>
            <a:ext cx="28702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系统掌握从现状测量、区分内外作业，到优化外部、内部作业，再到标准化的完整六步改善流程，确保改善落地。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762000" y="4318000"/>
            <a:ext cx="5207000" cy="1778000"/>
          </a:xfrm>
          <a:prstGeom prst="roundRect">
            <a:avLst>
              <a:gd name="adj" fmla="val 0"/>
            </a:avLst>
          </a:prstGeom>
          <a:solidFill>
            <a:srgbClr val="FFFFFF">
              <a:alpha val="8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3" name="AutoShape 23"/>
          <p:cNvSpPr/>
          <p:nvPr/>
        </p:nvSpPr>
        <p:spPr>
          <a:xfrm>
            <a:off x="762000" y="4318000"/>
            <a:ext cx="76200" cy="1778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6000" y="4508500"/>
            <a:ext cx="355600" cy="355600"/>
          </a:xfrm>
          <a:prstGeom prst="rect">
            <a:avLst/>
          </a:prstGeom>
        </p:spPr>
      </p:pic>
      <p:sp>
        <p:nvSpPr>
          <p:cNvPr id="25" name="AutoShape 25"/>
          <p:cNvSpPr/>
          <p:nvPr/>
        </p:nvSpPr>
        <p:spPr>
          <a:xfrm>
            <a:off x="1524000" y="4470400"/>
            <a:ext cx="4191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04. 关键工具与实用技巧</a:t>
            </a:r>
            <a:endParaRPr lang="en-US" sz="1100"/>
          </a:p>
        </p:txBody>
      </p:sp>
      <p:cxnSp>
        <p:nvCxnSpPr>
          <p:cNvPr id="26" name="Connector 26"/>
          <p:cNvCxnSpPr/>
          <p:nvPr/>
        </p:nvCxnSpPr>
        <p:spPr>
          <a:xfrm rot="-9291">
            <a:off x="1016009" y="5073650"/>
            <a:ext cx="469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7" name="AutoShape 27"/>
          <p:cNvSpPr/>
          <p:nvPr/>
        </p:nvSpPr>
        <p:spPr>
          <a:xfrm>
            <a:off x="1016000" y="5207000"/>
            <a:ext cx="4699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学习快速锁紧机构、精确定位技术、功能标准化等实用工具，掌握消除调整、简化动作的技巧，切实减少换模时间。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6223000" y="4318000"/>
            <a:ext cx="5207000" cy="1778000"/>
          </a:xfrm>
          <a:prstGeom prst="roundRect">
            <a:avLst>
              <a:gd name="adj" fmla="val 0"/>
            </a:avLst>
          </a:prstGeom>
          <a:solidFill>
            <a:srgbClr val="FFFFFF">
              <a:alpha val="8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9" name="AutoShape 29"/>
          <p:cNvSpPr/>
          <p:nvPr/>
        </p:nvSpPr>
        <p:spPr>
          <a:xfrm>
            <a:off x="6223000" y="4318000"/>
            <a:ext cx="76200" cy="1778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30" name="Picture 30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77000" y="4508500"/>
            <a:ext cx="355600" cy="355600"/>
          </a:xfrm>
          <a:prstGeom prst="rect">
            <a:avLst/>
          </a:prstGeom>
        </p:spPr>
      </p:pic>
      <p:sp>
        <p:nvSpPr>
          <p:cNvPr id="31" name="AutoShape 31"/>
          <p:cNvSpPr/>
          <p:nvPr/>
        </p:nvSpPr>
        <p:spPr>
          <a:xfrm>
            <a:off x="6985000" y="4470400"/>
            <a:ext cx="4191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05. 精密五金冲压车间案例解析</a:t>
            </a:r>
            <a:endParaRPr lang="en-US" sz="1100"/>
          </a:p>
        </p:txBody>
      </p:sp>
      <p:cxnSp>
        <p:nvCxnSpPr>
          <p:cNvPr id="32" name="Connector 32"/>
          <p:cNvCxnSpPr/>
          <p:nvPr/>
        </p:nvCxnSpPr>
        <p:spPr>
          <a:xfrm rot="-9291">
            <a:off x="6477009" y="5073650"/>
            <a:ext cx="469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3" name="AutoShape 33"/>
          <p:cNvSpPr/>
          <p:nvPr/>
        </p:nvSpPr>
        <p:spPr>
          <a:xfrm>
            <a:off x="6477000" y="5207000"/>
            <a:ext cx="4699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通过真实的精密五金冲压车间改善案例，复盘从现状分析到方案实施的全过程，直观感受SMED带来的效率飞跃。</a:t>
            </a:r>
            <a:endParaRPr lang="en-US"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前言：为何需要SMED？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651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在当今“多品种、小批量、短交期”的市场环境下，传统的大批量生产模式正面临巨大挑战，企业亟需变革以适应快速变化的市场需求。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4092">
            <a:off x="762004" y="26606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4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/>
          <p:nvPr/>
        </p:nvSpPr>
        <p:spPr>
          <a:xfrm>
            <a:off x="762000" y="3048000"/>
            <a:ext cx="3429000" cy="2032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762000" y="3048000"/>
            <a:ext cx="76200" cy="2032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6000" y="3238500"/>
            <a:ext cx="355600" cy="355600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1524000" y="3200400"/>
            <a:ext cx="2476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换模漫长，效率低下</a:t>
            </a:r>
            <a:endParaRPr lang="en-US" sz="1100"/>
          </a:p>
        </p:txBody>
      </p:sp>
      <p:cxnSp>
        <p:nvCxnSpPr>
          <p:cNvPr id="10" name="Connector 10"/>
          <p:cNvCxnSpPr/>
          <p:nvPr/>
        </p:nvCxnSpPr>
        <p:spPr>
          <a:xfrm rot="-14946">
            <a:off x="1016014" y="3803650"/>
            <a:ext cx="2921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1" name="AutoShape 11"/>
          <p:cNvSpPr/>
          <p:nvPr/>
        </p:nvSpPr>
        <p:spPr>
          <a:xfrm>
            <a:off x="1016000" y="3937000"/>
            <a:ext cx="2921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换模是非计划停机主因，据统计其造成的OEE损失占比高达30%-50%，直接拉低设备综合效率。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4445000" y="3048000"/>
            <a:ext cx="3429000" cy="2032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4445000" y="3048000"/>
            <a:ext cx="76200" cy="2032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99000" y="3238500"/>
            <a:ext cx="355600" cy="3556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5207000" y="3200400"/>
            <a:ext cx="2476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库存积压，资金占用</a:t>
            </a:r>
            <a:endParaRPr lang="en-US" sz="1100"/>
          </a:p>
        </p:txBody>
      </p:sp>
      <p:cxnSp>
        <p:nvCxnSpPr>
          <p:cNvPr id="16" name="Connector 16"/>
          <p:cNvCxnSpPr/>
          <p:nvPr/>
        </p:nvCxnSpPr>
        <p:spPr>
          <a:xfrm rot="-14946">
            <a:off x="4699014" y="3803650"/>
            <a:ext cx="2921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7" name="AutoShape 17"/>
          <p:cNvSpPr/>
          <p:nvPr/>
        </p:nvSpPr>
        <p:spPr>
          <a:xfrm>
            <a:off x="4699000" y="3937000"/>
            <a:ext cx="2921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为规避频繁换模成本，企业被迫大批量生产，导致在制品库存大量积压，严重占用运营资金与仓储空间。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064500" y="3048000"/>
            <a:ext cx="3429000" cy="2032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9" name="AutoShape 19"/>
          <p:cNvSpPr/>
          <p:nvPr/>
        </p:nvSpPr>
        <p:spPr>
          <a:xfrm>
            <a:off x="8064500" y="3048000"/>
            <a:ext cx="76200" cy="2032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18500" y="3238500"/>
            <a:ext cx="355600" cy="355600"/>
          </a:xfrm>
          <a:prstGeom prst="rect">
            <a:avLst/>
          </a:prstGeom>
        </p:spPr>
      </p:pic>
      <p:sp>
        <p:nvSpPr>
          <p:cNvPr id="21" name="AutoShape 21"/>
          <p:cNvSpPr/>
          <p:nvPr/>
        </p:nvSpPr>
        <p:spPr>
          <a:xfrm>
            <a:off x="8826500" y="3200400"/>
            <a:ext cx="2476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响应迟缓，错失良机</a:t>
            </a:r>
            <a:endParaRPr lang="en-US" sz="1100"/>
          </a:p>
        </p:txBody>
      </p:sp>
      <p:cxnSp>
        <p:nvCxnSpPr>
          <p:cNvPr id="22" name="Connector 22"/>
          <p:cNvCxnSpPr/>
          <p:nvPr/>
        </p:nvCxnSpPr>
        <p:spPr>
          <a:xfrm rot="-14946">
            <a:off x="8318514" y="3803650"/>
            <a:ext cx="2921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3" name="AutoShape 23"/>
          <p:cNvSpPr/>
          <p:nvPr/>
        </p:nvSpPr>
        <p:spPr>
          <a:xfrm>
            <a:off x="8318500" y="3937000"/>
            <a:ext cx="2921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冗长的换模流程让企业无法敏捷转产，难以快速响应市场对新产品、新品种的需求，从而错失宝贵商机。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762000" y="5461000"/>
            <a:ext cx="10731500" cy="1016000"/>
          </a:xfrm>
          <a:prstGeom prst="roundRect">
            <a:avLst>
              <a:gd name="adj" fmla="val 0"/>
            </a:avLst>
          </a:prstGeom>
          <a:solidFill>
            <a:srgbClr val="22C55E">
              <a:alpha val="1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5" name="AutoShape 25"/>
          <p:cNvSpPr/>
          <p:nvPr/>
        </p:nvSpPr>
        <p:spPr>
          <a:xfrm>
            <a:off x="1016000" y="5588000"/>
            <a:ext cx="102235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SMED（单分钟换模）正是破局关键：它将换模时间压缩至分钟级，赋能企业实现小批量、多频次生产，从根源上降低库存、提升设备效率，并构建起快速响应市场的核心竞争力。</a:t>
            </a:r>
            <a:endParaRPr lang="en-US" sz="1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0" y="1397000"/>
            <a:ext cx="12192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80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0" y="2794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SMED的定义与重要性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588000" y="4191000"/>
            <a:ext cx="1016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651000" y="4699000"/>
            <a:ext cx="8890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深入解析单分钟换模法（SMED）的核心概念，追溯其起源背景，</a:t>
            </a:r>
            <a:b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并探讨它在现代精益生产中对效率提升和成本控制的关键意义。</a:t>
            </a:r>
            <a:endParaRPr lang="en-US"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01 SMED的定义与重要性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5270500" cy="1778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22C55E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1778000"/>
            <a:ext cx="76200" cy="1778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016000" y="1905000"/>
            <a:ext cx="4762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核心定义：单分钟快速换模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-9167">
            <a:off x="1016008" y="2406650"/>
            <a:ext cx="476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AutoShape 8"/>
          <p:cNvSpPr/>
          <p:nvPr/>
        </p:nvSpPr>
        <p:spPr>
          <a:xfrm>
            <a:off x="1016000" y="2540000"/>
            <a:ext cx="47625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SMED (Single-Minute Exchange of Die) 旨在通过优化流程，将设备换模、换线的调整时间极致压缩到</a:t>
            </a:r>
            <a:r>
              <a:rPr lang="en-US" sz="14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10分钟以内</a:t>
            </a: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，消除生产过程中的时间浪费。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286500" y="1778000"/>
            <a:ext cx="5270500" cy="1778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22C55E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6286500" y="1778000"/>
            <a:ext cx="76200" cy="1778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6540500" y="1905000"/>
            <a:ext cx="4762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起源发展：丰田生产方式的里程碑</a:t>
            </a:r>
            <a:endParaRPr lang="en-US" sz="1100"/>
          </a:p>
        </p:txBody>
      </p:sp>
      <p:cxnSp>
        <p:nvCxnSpPr>
          <p:cNvPr id="12" name="Connector 12"/>
          <p:cNvCxnSpPr/>
          <p:nvPr/>
        </p:nvCxnSpPr>
        <p:spPr>
          <a:xfrm rot="-9167">
            <a:off x="6540508" y="2406650"/>
            <a:ext cx="476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AutoShape 13"/>
          <p:cNvSpPr/>
          <p:nvPr/>
        </p:nvSpPr>
        <p:spPr>
          <a:xfrm>
            <a:off x="6540500" y="2540000"/>
            <a:ext cx="47625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由日本工业工程专家</a:t>
            </a:r>
            <a:r>
              <a:rPr lang="en-US" sz="14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新乡重夫</a:t>
            </a: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在丰田汽车公司完善。他曾通过技术革新，将冲压机的换模时间从传统的4小时惊人地缩短至3分钟，彻底改变了批量生产的逻辑。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62000" y="4064000"/>
            <a:ext cx="2540000" cy="2032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5" name="AutoShape 15"/>
          <p:cNvSpPr/>
          <p:nvPr/>
        </p:nvSpPr>
        <p:spPr>
          <a:xfrm>
            <a:off x="762000" y="4064000"/>
            <a:ext cx="2540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2500" y="4318000"/>
            <a:ext cx="355600" cy="355600"/>
          </a:xfrm>
          <a:prstGeom prst="rect">
            <a:avLst/>
          </a:prstGeom>
        </p:spPr>
      </p:pic>
      <p:sp>
        <p:nvSpPr>
          <p:cNvPr id="17" name="AutoShape 17"/>
          <p:cNvSpPr/>
          <p:nvPr/>
        </p:nvSpPr>
        <p:spPr>
          <a:xfrm>
            <a:off x="1397000" y="4292600"/>
            <a:ext cx="177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提升设备OEE</a:t>
            </a:r>
            <a:endParaRPr lang="en-US" sz="1100"/>
          </a:p>
        </p:txBody>
      </p:sp>
      <p:cxnSp>
        <p:nvCxnSpPr>
          <p:cNvPr id="18" name="Connector 18"/>
          <p:cNvCxnSpPr/>
          <p:nvPr/>
        </p:nvCxnSpPr>
        <p:spPr>
          <a:xfrm rot="-20221">
            <a:off x="952519" y="4819650"/>
            <a:ext cx="215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9" name="AutoShape 19"/>
          <p:cNvSpPr/>
          <p:nvPr/>
        </p:nvSpPr>
        <p:spPr>
          <a:xfrm>
            <a:off x="952500" y="5016500"/>
            <a:ext cx="2159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大幅减少设备停机调整时间，最大化有效生产时长，直接推动设备综合效率(OEE)的显著跃升。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3492500" y="4064000"/>
            <a:ext cx="2540000" cy="2032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1" name="AutoShape 21"/>
          <p:cNvSpPr/>
          <p:nvPr/>
        </p:nvSpPr>
        <p:spPr>
          <a:xfrm>
            <a:off x="3492500" y="4064000"/>
            <a:ext cx="2540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2" name="Picture 22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83000" y="4318000"/>
            <a:ext cx="355600" cy="355600"/>
          </a:xfrm>
          <a:prstGeom prst="rect">
            <a:avLst/>
          </a:prstGeom>
        </p:spPr>
      </p:pic>
      <p:sp>
        <p:nvSpPr>
          <p:cNvPr id="23" name="AutoShape 23"/>
          <p:cNvSpPr/>
          <p:nvPr/>
        </p:nvSpPr>
        <p:spPr>
          <a:xfrm>
            <a:off x="4127500" y="4292600"/>
            <a:ext cx="177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降低在制品库存</a:t>
            </a:r>
            <a:endParaRPr lang="en-US" sz="1100"/>
          </a:p>
        </p:txBody>
      </p:sp>
      <p:cxnSp>
        <p:nvCxnSpPr>
          <p:cNvPr id="24" name="Connector 24"/>
          <p:cNvCxnSpPr/>
          <p:nvPr/>
        </p:nvCxnSpPr>
        <p:spPr>
          <a:xfrm rot="-20221">
            <a:off x="3683019" y="4819650"/>
            <a:ext cx="215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5" name="AutoShape 25"/>
          <p:cNvSpPr/>
          <p:nvPr/>
        </p:nvSpPr>
        <p:spPr>
          <a:xfrm>
            <a:off x="3683000" y="5016500"/>
            <a:ext cx="2159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实现经济的小批量、多频次生产，减少生产前置期，从而释放被积压的现金流，降低库存持有成本。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6223000" y="4064000"/>
            <a:ext cx="2540000" cy="2032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7" name="AutoShape 27"/>
          <p:cNvSpPr/>
          <p:nvPr/>
        </p:nvSpPr>
        <p:spPr>
          <a:xfrm>
            <a:off x="6223000" y="4064000"/>
            <a:ext cx="2540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8" name="Picture 2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13500" y="4318000"/>
            <a:ext cx="355600" cy="355600"/>
          </a:xfrm>
          <a:prstGeom prst="rect">
            <a:avLst/>
          </a:prstGeom>
        </p:spPr>
      </p:pic>
      <p:sp>
        <p:nvSpPr>
          <p:cNvPr id="29" name="AutoShape 29"/>
          <p:cNvSpPr/>
          <p:nvPr/>
        </p:nvSpPr>
        <p:spPr>
          <a:xfrm>
            <a:off x="6858000" y="4292600"/>
            <a:ext cx="177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增强生产柔性</a:t>
            </a:r>
            <a:endParaRPr lang="en-US" sz="1100"/>
          </a:p>
        </p:txBody>
      </p:sp>
      <p:cxnSp>
        <p:nvCxnSpPr>
          <p:cNvPr id="30" name="Connector 30"/>
          <p:cNvCxnSpPr/>
          <p:nvPr/>
        </p:nvCxnSpPr>
        <p:spPr>
          <a:xfrm rot="-20221">
            <a:off x="6413519" y="4819650"/>
            <a:ext cx="215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1" name="AutoShape 31"/>
          <p:cNvSpPr/>
          <p:nvPr/>
        </p:nvSpPr>
        <p:spPr>
          <a:xfrm>
            <a:off x="6413500" y="5016500"/>
            <a:ext cx="2159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能够快速切换产品型号，灵活响应市场需求的波动与变化，及时抓住新的商业机会，避免产能浪费。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953500" y="4064000"/>
            <a:ext cx="2540000" cy="2032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3" name="AutoShape 33"/>
          <p:cNvSpPr/>
          <p:nvPr/>
        </p:nvSpPr>
        <p:spPr>
          <a:xfrm>
            <a:off x="8953500" y="4064000"/>
            <a:ext cx="2540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34" name="Picture 34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144000" y="4318000"/>
            <a:ext cx="355600" cy="355600"/>
          </a:xfrm>
          <a:prstGeom prst="rect">
            <a:avLst/>
          </a:prstGeom>
        </p:spPr>
      </p:pic>
      <p:sp>
        <p:nvSpPr>
          <p:cNvPr id="35" name="AutoShape 35"/>
          <p:cNvSpPr/>
          <p:nvPr/>
        </p:nvSpPr>
        <p:spPr>
          <a:xfrm>
            <a:off x="9588500" y="4292600"/>
            <a:ext cx="177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促进团队协作</a:t>
            </a:r>
            <a:endParaRPr lang="en-US" sz="1100"/>
          </a:p>
        </p:txBody>
      </p:sp>
      <p:cxnSp>
        <p:nvCxnSpPr>
          <p:cNvPr id="36" name="Connector 36"/>
          <p:cNvCxnSpPr/>
          <p:nvPr/>
        </p:nvCxnSpPr>
        <p:spPr>
          <a:xfrm rot="-20221">
            <a:off x="9144019" y="4819650"/>
            <a:ext cx="215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7" name="AutoShape 37"/>
          <p:cNvSpPr/>
          <p:nvPr/>
        </p:nvSpPr>
        <p:spPr>
          <a:xfrm>
            <a:off x="9144000" y="5016500"/>
            <a:ext cx="2159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推动跨部门流程标准化，让全员参与到改善活动中，提升团队发现问题、解决问题的能力与凝聚力。</a:t>
            </a:r>
            <a:endParaRPr lang="en-US" sz="1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0" y="1016000"/>
            <a:ext cx="12192000" cy="165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2000" b="1" i="0" u="none" strike="noStrike">
                <a:solidFill>
                  <a:srgbClr val="22C55E">
                    <a:alpha val="14902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0" y="2794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SMED的核心思想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588000" y="4191000"/>
            <a:ext cx="1016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016000" y="5080000"/>
            <a:ext cx="10160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核心精髓在于将设备换模作业区分为“内部作业”与“外部作业”，通过系统化的分析与改善，将尽可能多的内部作业转化为外部作业，从而大幅压缩停机换模的时间。</a:t>
            </a:r>
            <a:endParaRPr lang="en-US" sz="11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02 SMED的核心思想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5588000" cy="2095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1778000"/>
            <a:ext cx="76200" cy="2095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016000" y="1905000"/>
            <a:ext cx="508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01 / 内部作业 (Internal Setup)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-8594">
            <a:off x="1016008" y="2406650"/>
            <a:ext cx="508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AutoShape 8"/>
          <p:cNvSpPr/>
          <p:nvPr/>
        </p:nvSpPr>
        <p:spPr>
          <a:xfrm>
            <a:off x="1016000" y="2540000"/>
            <a:ext cx="50800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3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定义：</a:t>
            </a:r>
            <a:r>
              <a:rPr lang="en-US" sz="13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必须在设备</a:t>
            </a:r>
            <a:r>
              <a:rPr lang="en-US" sz="13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停止运行</a:t>
            </a:r>
            <a:r>
              <a:rPr lang="en-US" sz="13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状态下才能进行的操作。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3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特点：</a:t>
            </a:r>
            <a:r>
              <a:rPr lang="en-US" sz="13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直接消耗设备有效生产时间，是导致停机的关键因素。</a:t>
            </a:r>
          </a:p>
          <a:p>
            <a:pPr marL="0" indent="0" algn="l">
              <a:lnSpc>
                <a:spcPct val="116666"/>
              </a:lnSpc>
            </a:pPr>
            <a:r>
              <a:rPr lang="en-US" sz="1300" b="1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例子：</a:t>
            </a:r>
            <a:r>
              <a:rPr lang="en-US" sz="13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拆卸/安装模具、定位锁紧、开机调试、首件检测。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762000" y="4191000"/>
            <a:ext cx="5588000" cy="2095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762000" y="4191000"/>
            <a:ext cx="76200" cy="2095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1016000" y="4318000"/>
            <a:ext cx="508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02 / 外部作业 (External Setup)</a:t>
            </a:r>
            <a:endParaRPr lang="en-US" sz="1100"/>
          </a:p>
        </p:txBody>
      </p:sp>
      <p:cxnSp>
        <p:nvCxnSpPr>
          <p:cNvPr id="12" name="Connector 12"/>
          <p:cNvCxnSpPr/>
          <p:nvPr/>
        </p:nvCxnSpPr>
        <p:spPr>
          <a:xfrm rot="-8594">
            <a:off x="1016008" y="4819650"/>
            <a:ext cx="508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AutoShape 13"/>
          <p:cNvSpPr/>
          <p:nvPr/>
        </p:nvSpPr>
        <p:spPr>
          <a:xfrm>
            <a:off x="1016000" y="4953000"/>
            <a:ext cx="50800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3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定义：</a:t>
            </a:r>
            <a:r>
              <a:rPr lang="en-US" sz="13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可以在设备</a:t>
            </a:r>
            <a:r>
              <a:rPr lang="en-US" sz="13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运行状态</a:t>
            </a:r>
            <a:r>
              <a:rPr lang="en-US" sz="13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下进行的准备或收尾工作，无需停机。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3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特点：</a:t>
            </a:r>
            <a:r>
              <a:rPr lang="en-US" sz="13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完全不占用设备生产时间，可与当前生产工序并行处理。</a:t>
            </a:r>
          </a:p>
          <a:p>
            <a:pPr marL="0" indent="0" algn="l">
              <a:lnSpc>
                <a:spcPct val="116666"/>
              </a:lnSpc>
            </a:pPr>
            <a:r>
              <a:rPr lang="en-US" sz="1300" b="1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例子：</a:t>
            </a:r>
            <a:r>
              <a:rPr lang="en-US" sz="13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提前运送模具、工位清洁、物料预热、工具与图纸准备。</a:t>
            </a: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4"/>
          <a:srcRect t="12810" b="12810"/>
          <a:stretch>
            <a:fillRect/>
          </a:stretch>
        </p:blipFill>
        <p:spPr>
          <a:xfrm>
            <a:off x="6858000" y="1778000"/>
            <a:ext cx="4572000" cy="2286000"/>
          </a:xfrm>
          <a:prstGeom prst="rect">
            <a:avLst/>
          </a:prstGeom>
          <a:noFill/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</p:spPr>
      </p:pic>
      <p:sp>
        <p:nvSpPr>
          <p:cNvPr id="15" name="AutoShape 15"/>
          <p:cNvSpPr/>
          <p:nvPr/>
        </p:nvSpPr>
        <p:spPr>
          <a:xfrm>
            <a:off x="6858000" y="4445000"/>
            <a:ext cx="4572000" cy="1841500"/>
          </a:xfrm>
          <a:prstGeom prst="roundRect">
            <a:avLst>
              <a:gd name="adj" fmla="val 0"/>
            </a:avLst>
          </a:prstGeom>
          <a:solidFill>
            <a:srgbClr val="22C55E">
              <a:alpha val="10000"/>
            </a:srgbClr>
          </a:solidFill>
          <a:ln w="12700" cap="flat" cmpd="sng">
            <a:solidFill>
              <a:srgbClr val="22C55E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12000" y="4635500"/>
            <a:ext cx="355600" cy="355600"/>
          </a:xfrm>
          <a:prstGeom prst="rect">
            <a:avLst/>
          </a:prstGeom>
        </p:spPr>
      </p:pic>
      <p:sp>
        <p:nvSpPr>
          <p:cNvPr id="17" name="AutoShape 17"/>
          <p:cNvSpPr/>
          <p:nvPr/>
        </p:nvSpPr>
        <p:spPr>
          <a:xfrm>
            <a:off x="7620000" y="4635500"/>
            <a:ext cx="355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5803D"/>
                </a:solidFill>
                <a:latin typeface="Noto Sans SC"/>
                <a:ea typeface="Noto Sans SC"/>
                <a:cs typeface="Noto Sans SC"/>
                <a:sym typeface="Noto Sans SC"/>
              </a:rPr>
              <a:t>SMED 改善的核心目标</a:t>
            </a:r>
            <a:endParaRPr lang="en-US" sz="1100"/>
          </a:p>
        </p:txBody>
      </p:sp>
      <p:cxnSp>
        <p:nvCxnSpPr>
          <p:cNvPr id="18" name="Connector 18"/>
          <p:cNvCxnSpPr/>
          <p:nvPr/>
        </p:nvCxnSpPr>
        <p:spPr>
          <a:xfrm rot="-10742">
            <a:off x="7112010" y="5200650"/>
            <a:ext cx="4064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4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9" name="AutoShape 19"/>
          <p:cNvSpPr/>
          <p:nvPr/>
        </p:nvSpPr>
        <p:spPr>
          <a:xfrm>
            <a:off x="7112000" y="5397500"/>
            <a:ext cx="4064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尽一切可能将</a:t>
            </a:r>
            <a:r>
              <a:rPr lang="en-US" sz="1400" b="1" i="0" u="none" strike="noStrike">
                <a:solidFill>
                  <a:srgbClr val="15803D"/>
                </a:solidFill>
                <a:latin typeface="Noto Sans SC"/>
                <a:ea typeface="Noto Sans SC"/>
                <a:cs typeface="Noto Sans SC"/>
                <a:sym typeface="Noto Sans SC"/>
              </a:rPr>
              <a:t>内部作业转化为外部作业</a:t>
            </a: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，从而从根本上减少设备的停机时间，提升OEE。</a:t>
            </a:r>
            <a:endParaRPr lang="en-US" sz="11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0" y="1651000"/>
            <a:ext cx="12192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72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03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0" y="2794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SMED的实施步骤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588000" y="4191000"/>
            <a:ext cx="1016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016000" y="4826000"/>
            <a:ext cx="10160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6666"/>
              </a:lnSpc>
              <a:defRPr/>
            </a:pPr>
            <a: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从理论到落地，掌握结构化的六步改善流程，系统性地识别并消除切换过程中的浪费，</a:t>
            </a:r>
            <a:b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实现生产切换时间的极致压缩与效率飞跃。</a:t>
            </a:r>
            <a:endParaRPr lang="en-US" sz="11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03 SMED的实施步骤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3429000" cy="2667000"/>
          </a:xfrm>
          <a:prstGeom prst="roundRect">
            <a:avLst>
              <a:gd name="adj" fmla="val 0"/>
            </a:avLst>
          </a:prstGeom>
          <a:solidFill>
            <a:srgbClr val="FFFFFF">
              <a:alpha val="80000"/>
            </a:srgbClr>
          </a:solidFill>
          <a:ln w="12700" cap="flat" cmpd="sng">
            <a:solidFill>
              <a:srgbClr val="22C55E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1778000"/>
            <a:ext cx="3429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2500" y="1968500"/>
            <a:ext cx="304800" cy="3048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397000" y="1930400"/>
            <a:ext cx="266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01. 测量并记录现状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-14323">
            <a:off x="952513" y="2470150"/>
            <a:ext cx="304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952500" y="2667000"/>
            <a:ext cx="3048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3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目标：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建立改善的基准线，让问题显性化。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3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方法：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通过全程录像、秒表计时和绘制时间观测表，完整记录换模的每一个动作与耗时。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381500" y="1778000"/>
            <a:ext cx="3429000" cy="2667000"/>
          </a:xfrm>
          <a:prstGeom prst="roundRect">
            <a:avLst>
              <a:gd name="adj" fmla="val 0"/>
            </a:avLst>
          </a:prstGeom>
          <a:solidFill>
            <a:srgbClr val="FFFFFF">
              <a:alpha val="80000"/>
            </a:srgbClr>
          </a:solidFill>
          <a:ln w="12700" cap="flat" cmpd="sng">
            <a:solidFill>
              <a:srgbClr val="22C55E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4381500" y="1778000"/>
            <a:ext cx="3429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72000" y="1968500"/>
            <a:ext cx="304800" cy="3048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5016500" y="1930400"/>
            <a:ext cx="266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02. 分离内外部作业</a:t>
            </a:r>
            <a:endParaRPr lang="en-US" sz="1100"/>
          </a:p>
        </p:txBody>
      </p:sp>
      <p:cxnSp>
        <p:nvCxnSpPr>
          <p:cNvPr id="14" name="Connector 14"/>
          <p:cNvCxnSpPr/>
          <p:nvPr/>
        </p:nvCxnSpPr>
        <p:spPr>
          <a:xfrm rot="-14323">
            <a:off x="4572013" y="2470150"/>
            <a:ext cx="304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" name="AutoShape 15"/>
          <p:cNvSpPr/>
          <p:nvPr/>
        </p:nvSpPr>
        <p:spPr>
          <a:xfrm>
            <a:off x="4572000" y="2667000"/>
            <a:ext cx="3048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3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目标：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明确区分必须停机完成的“内部作业”与可不停机完成的“外部作业”。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3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方法：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审查时间观测表，对每个步骤核心提问：“这个动作是否必须在机器停止时才能进行？”</a:t>
            </a:r>
          </a:p>
        </p:txBody>
      </p:sp>
      <p:sp>
        <p:nvSpPr>
          <p:cNvPr id="16" name="AutoShape 16"/>
          <p:cNvSpPr/>
          <p:nvPr/>
        </p:nvSpPr>
        <p:spPr>
          <a:xfrm>
            <a:off x="8001000" y="1778000"/>
            <a:ext cx="3429000" cy="2667000"/>
          </a:xfrm>
          <a:prstGeom prst="roundRect">
            <a:avLst>
              <a:gd name="adj" fmla="val 0"/>
            </a:avLst>
          </a:prstGeom>
          <a:solidFill>
            <a:srgbClr val="FFFFFF">
              <a:alpha val="80000"/>
            </a:srgbClr>
          </a:solidFill>
          <a:ln w="12700" cap="flat" cmpd="sng">
            <a:solidFill>
              <a:srgbClr val="22C55E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7" name="AutoShape 17"/>
          <p:cNvSpPr/>
          <p:nvPr/>
        </p:nvSpPr>
        <p:spPr>
          <a:xfrm>
            <a:off x="8001000" y="1778000"/>
            <a:ext cx="3429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91500" y="1968500"/>
            <a:ext cx="304800" cy="304800"/>
          </a:xfrm>
          <a:prstGeom prst="rect">
            <a:avLst/>
          </a:prstGeom>
        </p:spPr>
      </p:pic>
      <p:sp>
        <p:nvSpPr>
          <p:cNvPr id="19" name="AutoShape 19"/>
          <p:cNvSpPr/>
          <p:nvPr/>
        </p:nvSpPr>
        <p:spPr>
          <a:xfrm>
            <a:off x="8636000" y="1930400"/>
            <a:ext cx="266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03. 内部转外部作业</a:t>
            </a:r>
            <a:endParaRPr lang="en-US" sz="1100"/>
          </a:p>
        </p:txBody>
      </p:sp>
      <p:cxnSp>
        <p:nvCxnSpPr>
          <p:cNvPr id="20" name="Connector 20"/>
          <p:cNvCxnSpPr/>
          <p:nvPr/>
        </p:nvCxnSpPr>
        <p:spPr>
          <a:xfrm rot="-14323">
            <a:off x="8191513" y="2470150"/>
            <a:ext cx="304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" name="AutoShape 21"/>
          <p:cNvSpPr/>
          <p:nvPr/>
        </p:nvSpPr>
        <p:spPr>
          <a:xfrm>
            <a:off x="8191500" y="2667000"/>
            <a:ext cx="3048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3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目标：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最大限度减少停机时间，是SMED改善的核心环节。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3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方法：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遵循“提前准备”和“功能标准化”原则，重新规划作业流程，将可提前的工作全部移出停机阶段。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762000" y="4826000"/>
            <a:ext cx="10668000" cy="15240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3" name="Picture 23"/>
          <p:cNvPicPr>
            <a:picLocks noChangeAspect="1"/>
          </p:cNvPicPr>
          <p:nvPr/>
        </p:nvPicPr>
        <p:blipFill>
          <a:blip r:embed="rId7"/>
          <a:srcRect l="16156" r="16156"/>
          <a:stretch>
            <a:fillRect/>
          </a:stretch>
        </p:blipFill>
        <p:spPr>
          <a:xfrm>
            <a:off x="952500" y="4953000"/>
            <a:ext cx="3302000" cy="1270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cxnSp>
        <p:nvCxnSpPr>
          <p:cNvPr id="24" name="Connector 24"/>
          <p:cNvCxnSpPr/>
          <p:nvPr/>
        </p:nvCxnSpPr>
        <p:spPr>
          <a:xfrm rot="5365623">
            <a:off x="3937000" y="5581682"/>
            <a:ext cx="127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5" name="AutoShape 25"/>
          <p:cNvSpPr/>
          <p:nvPr/>
        </p:nvSpPr>
        <p:spPr>
          <a:xfrm>
            <a:off x="4826000" y="4953000"/>
            <a:ext cx="6350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可视化工具：时间观测甘特图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利用甘特图（如左图所示）可以直观区分换模过程中的内部作业（黄色）与外部作业（灰色），清晰识别出改善机会点。通过分析图表，团队能聚焦于如何将高耗时的内部作业转化为外部作业，从而显著压缩换模总时长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03 SMED的实施步骤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3429000" cy="2794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1778000"/>
            <a:ext cx="3429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952500" y="1968500"/>
            <a:ext cx="304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04. 优化所有作业 (Optimize)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-14323">
            <a:off x="952513" y="2470150"/>
            <a:ext cx="304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AutoShape 8"/>
          <p:cNvSpPr/>
          <p:nvPr/>
        </p:nvSpPr>
        <p:spPr>
          <a:xfrm>
            <a:off x="952500" y="2667000"/>
            <a:ext cx="3048000" cy="165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3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目标：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对剩余的内部和外部作业进行提速，挖掘每一处时间浪费的潜力。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3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方法：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消除螺栓使用、实施并行操作、减少调整环节、优化物料物流路径，从细节处压缩时间。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4381500" y="1778000"/>
            <a:ext cx="3429000" cy="2794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4381500" y="1778000"/>
            <a:ext cx="3429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4572000" y="1968500"/>
            <a:ext cx="304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05. 标准化换型作业 (Standardize)</a:t>
            </a:r>
            <a:endParaRPr lang="en-US" sz="1100"/>
          </a:p>
        </p:txBody>
      </p:sp>
      <p:cxnSp>
        <p:nvCxnSpPr>
          <p:cNvPr id="12" name="Connector 12"/>
          <p:cNvCxnSpPr/>
          <p:nvPr/>
        </p:nvCxnSpPr>
        <p:spPr>
          <a:xfrm rot="-14323">
            <a:off x="4572013" y="2470150"/>
            <a:ext cx="304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AutoShape 13"/>
          <p:cNvSpPr/>
          <p:nvPr/>
        </p:nvSpPr>
        <p:spPr>
          <a:xfrm>
            <a:off x="4572000" y="2667000"/>
            <a:ext cx="3048000" cy="165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3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目标：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将改善后的最佳实践固化下来，确保换型效率的稳定性和可复制性。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3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方法：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制定《换模标准作业指导书（SOP）》，实施现场可视化管理，并开展全员培训与考核。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8001000" y="1778000"/>
            <a:ext cx="3429000" cy="2794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5" name="AutoShape 15"/>
          <p:cNvSpPr/>
          <p:nvPr/>
        </p:nvSpPr>
        <p:spPr>
          <a:xfrm>
            <a:off x="8001000" y="1778000"/>
            <a:ext cx="3429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6" name="AutoShape 16"/>
          <p:cNvSpPr/>
          <p:nvPr/>
        </p:nvSpPr>
        <p:spPr>
          <a:xfrm>
            <a:off x="8191500" y="1968500"/>
            <a:ext cx="304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06. 持续改进 (Sustain &amp; Improve)</a:t>
            </a:r>
            <a:endParaRPr lang="en-US" sz="1100"/>
          </a:p>
        </p:txBody>
      </p:sp>
      <p:cxnSp>
        <p:nvCxnSpPr>
          <p:cNvPr id="17" name="Connector 17"/>
          <p:cNvCxnSpPr/>
          <p:nvPr/>
        </p:nvCxnSpPr>
        <p:spPr>
          <a:xfrm rot="-14323">
            <a:off x="8191513" y="2470150"/>
            <a:ext cx="304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" name="AutoShape 18"/>
          <p:cNvSpPr/>
          <p:nvPr/>
        </p:nvSpPr>
        <p:spPr>
          <a:xfrm>
            <a:off x="8191500" y="2667000"/>
            <a:ext cx="3048000" cy="165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3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目标：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SMED不是一次性的项目，而是一个持续、循环、永无止境的改善过程。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3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方法：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定期回顾换型数据，运用PDCA循环迭代优化，鼓励员工积极提出改进建议并及时采纳。</a:t>
            </a:r>
          </a:p>
        </p:txBody>
      </p:sp>
      <p:sp>
        <p:nvSpPr>
          <p:cNvPr id="19" name="AutoShape 19"/>
          <p:cNvSpPr/>
          <p:nvPr/>
        </p:nvSpPr>
        <p:spPr>
          <a:xfrm>
            <a:off x="762000" y="4953000"/>
            <a:ext cx="5715000" cy="1397000"/>
          </a:xfrm>
          <a:prstGeom prst="roundRect">
            <a:avLst>
              <a:gd name="adj" fmla="val 0"/>
            </a:avLst>
          </a:prstGeom>
          <a:solidFill>
            <a:srgbClr val="22C55E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2500" y="5143500"/>
            <a:ext cx="355600" cy="355600"/>
          </a:xfrm>
          <a:prstGeom prst="rect">
            <a:avLst/>
          </a:prstGeom>
        </p:spPr>
      </p:pic>
      <p:sp>
        <p:nvSpPr>
          <p:cNvPr id="21" name="AutoShape 21"/>
          <p:cNvSpPr/>
          <p:nvPr/>
        </p:nvSpPr>
        <p:spPr>
          <a:xfrm>
            <a:off x="1460500" y="5105400"/>
            <a:ext cx="4826000" cy="1092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关键核心：从“技术”到“文化”的转变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实施SMED不仅是工具和方法的应用，更是对生产流程和管理思维的重塑。通过标准化与持续改进，让快速换型成为企业的一种常态能力，而非偶然的技术突破。</a:t>
            </a:r>
          </a:p>
        </p:txBody>
      </p:sp>
      <p:pic>
        <p:nvPicPr>
          <p:cNvPr id="22" name="Picture 22"/>
          <p:cNvPicPr>
            <a:picLocks noChangeAspect="1"/>
          </p:cNvPicPr>
          <p:nvPr/>
        </p:nvPicPr>
        <p:blipFill>
          <a:blip r:embed="rId5"/>
          <a:srcRect t="2478" b="2478"/>
          <a:stretch>
            <a:fillRect/>
          </a:stretch>
        </p:blipFill>
        <p:spPr>
          <a:xfrm>
            <a:off x="6985000" y="4889500"/>
            <a:ext cx="4445000" cy="1524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0" y="1397000"/>
            <a:ext cx="12192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96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04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0" y="2794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SMED的关键工具与技巧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588000" y="4191000"/>
            <a:ext cx="1016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016000" y="5080000"/>
            <a:ext cx="10160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6666"/>
              </a:lnSpc>
              <a:defRPr/>
            </a:pPr>
            <a: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从快速换模的核心逻辑出发，掌握区分内外作业、减少调整时间、标准化流程等核心方法，</a:t>
            </a:r>
            <a:b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构建高效、灵活的生产切换体系，实现生产效率的质的飞跃。</a:t>
            </a:r>
            <a:endParaRPr lang="en-US" sz="11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04 SMED的关键工具与技巧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2032000"/>
            <a:ext cx="5207000" cy="508000"/>
          </a:xfrm>
          <a:prstGeom prst="roundRect">
            <a:avLst>
              <a:gd name="adj" fmla="val 0"/>
            </a:avLst>
          </a:prstGeom>
          <a:solidFill>
            <a:srgbClr val="22C55E">
              <a:alpha val="1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2032000"/>
            <a:ext cx="76200" cy="508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952500" y="2032000"/>
            <a:ext cx="4826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消除螺栓束缚：快速锁紧机构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62000" y="3048000"/>
            <a:ext cx="2476500" cy="1460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9000" y="3175000"/>
            <a:ext cx="304800" cy="304800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1270000" y="3149600"/>
            <a:ext cx="18415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凸轮锁紧机构</a:t>
            </a:r>
            <a:endParaRPr lang="en-US" sz="1100"/>
          </a:p>
        </p:txBody>
      </p:sp>
      <p:cxnSp>
        <p:nvCxnSpPr>
          <p:cNvPr id="10" name="Connector 10"/>
          <p:cNvCxnSpPr/>
          <p:nvPr/>
        </p:nvCxnSpPr>
        <p:spPr>
          <a:xfrm rot="-19644">
            <a:off x="889018" y="3613150"/>
            <a:ext cx="222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AutoShape 11"/>
          <p:cNvSpPr/>
          <p:nvPr/>
        </p:nvSpPr>
        <p:spPr>
          <a:xfrm>
            <a:off x="889000" y="3746500"/>
            <a:ext cx="22225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利用凸轮的机械原理，实现90度旋转即可快速夹紧工件，大幅缩短锁紧时间。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3492500" y="3048000"/>
            <a:ext cx="2476500" cy="1460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19500" y="3175000"/>
            <a:ext cx="304800" cy="3048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4000500" y="3149600"/>
            <a:ext cx="18415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偏心轮压紧器</a:t>
            </a:r>
            <a:endParaRPr lang="en-US" sz="1100"/>
          </a:p>
        </p:txBody>
      </p:sp>
      <p:cxnSp>
        <p:nvCxnSpPr>
          <p:cNvPr id="15" name="Connector 15"/>
          <p:cNvCxnSpPr/>
          <p:nvPr/>
        </p:nvCxnSpPr>
        <p:spPr>
          <a:xfrm rot="-19644">
            <a:off x="3619518" y="3613150"/>
            <a:ext cx="222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AutoShape 16"/>
          <p:cNvSpPr/>
          <p:nvPr/>
        </p:nvSpPr>
        <p:spPr>
          <a:xfrm>
            <a:off x="3619500" y="3746500"/>
            <a:ext cx="22225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通过旋转手柄驱动偏心轮，利用偏心距变化快速压紧，操作简单，适合人工操作。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762000" y="4826000"/>
            <a:ext cx="2476500" cy="1460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89000" y="4953000"/>
            <a:ext cx="304800" cy="304800"/>
          </a:xfrm>
          <a:prstGeom prst="rect">
            <a:avLst/>
          </a:prstGeom>
        </p:spPr>
      </p:pic>
      <p:sp>
        <p:nvSpPr>
          <p:cNvPr id="19" name="AutoShape 19"/>
          <p:cNvSpPr/>
          <p:nvPr/>
        </p:nvSpPr>
        <p:spPr>
          <a:xfrm>
            <a:off x="1270000" y="4927600"/>
            <a:ext cx="18415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气动/液压夹具</a:t>
            </a:r>
            <a:endParaRPr lang="en-US" sz="1100"/>
          </a:p>
        </p:txBody>
      </p:sp>
      <p:cxnSp>
        <p:nvCxnSpPr>
          <p:cNvPr id="20" name="Connector 20"/>
          <p:cNvCxnSpPr/>
          <p:nvPr/>
        </p:nvCxnSpPr>
        <p:spPr>
          <a:xfrm rot="-19644">
            <a:off x="889018" y="5391150"/>
            <a:ext cx="222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" name="AutoShape 21"/>
          <p:cNvSpPr/>
          <p:nvPr/>
        </p:nvSpPr>
        <p:spPr>
          <a:xfrm>
            <a:off x="889000" y="5524500"/>
            <a:ext cx="22225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借助气压或液压动力，实现一键式自动夹紧与松开，效率极高且一致性好。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3492500" y="4826000"/>
            <a:ext cx="2476500" cy="1460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3" name="Picture 23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619500" y="4953000"/>
            <a:ext cx="304800" cy="304800"/>
          </a:xfrm>
          <a:prstGeom prst="rect">
            <a:avLst/>
          </a:prstGeom>
        </p:spPr>
      </p:pic>
      <p:sp>
        <p:nvSpPr>
          <p:cNvPr id="24" name="AutoShape 24"/>
          <p:cNvSpPr/>
          <p:nvPr/>
        </p:nvSpPr>
        <p:spPr>
          <a:xfrm>
            <a:off x="4000500" y="4927600"/>
            <a:ext cx="18415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永磁吸盘</a:t>
            </a:r>
            <a:endParaRPr lang="en-US" sz="1100"/>
          </a:p>
        </p:txBody>
      </p:sp>
      <p:cxnSp>
        <p:nvCxnSpPr>
          <p:cNvPr id="25" name="Connector 25"/>
          <p:cNvCxnSpPr/>
          <p:nvPr/>
        </p:nvCxnSpPr>
        <p:spPr>
          <a:xfrm rot="-19644">
            <a:off x="3619518" y="5391150"/>
            <a:ext cx="222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6" name="AutoShape 26"/>
          <p:cNvSpPr/>
          <p:nvPr/>
        </p:nvSpPr>
        <p:spPr>
          <a:xfrm>
            <a:off x="3619500" y="5524500"/>
            <a:ext cx="22225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利用磁力进行装夹，秒级完成，无机械接触，不伤工件表面，适合精密加工。</a:t>
            </a:r>
            <a:endParaRPr lang="en-US" sz="1100"/>
          </a:p>
        </p:txBody>
      </p:sp>
      <p:cxnSp>
        <p:nvCxnSpPr>
          <p:cNvPr id="27" name="Connector 27"/>
          <p:cNvCxnSpPr/>
          <p:nvPr/>
        </p:nvCxnSpPr>
        <p:spPr>
          <a:xfrm rot="5389738">
            <a:off x="3968750" y="4152909"/>
            <a:ext cx="4254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2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8" name="AutoShape 28"/>
          <p:cNvSpPr/>
          <p:nvPr/>
        </p:nvSpPr>
        <p:spPr>
          <a:xfrm>
            <a:off x="6223000" y="2032000"/>
            <a:ext cx="5207000" cy="508000"/>
          </a:xfrm>
          <a:prstGeom prst="roundRect">
            <a:avLst>
              <a:gd name="adj" fmla="val 0"/>
            </a:avLst>
          </a:prstGeom>
          <a:solidFill>
            <a:srgbClr val="22C55E">
              <a:alpha val="1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9" name="AutoShape 29"/>
          <p:cNvSpPr/>
          <p:nvPr/>
        </p:nvSpPr>
        <p:spPr>
          <a:xfrm>
            <a:off x="6223000" y="2032000"/>
            <a:ext cx="76200" cy="508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0" name="AutoShape 30"/>
          <p:cNvSpPr/>
          <p:nvPr/>
        </p:nvSpPr>
        <p:spPr>
          <a:xfrm>
            <a:off x="6413500" y="2032000"/>
            <a:ext cx="4826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实现无调整换型：精确定位技术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6223000" y="3048000"/>
            <a:ext cx="5207000" cy="952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32" name="Picture 32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50000" y="3238500"/>
            <a:ext cx="355600" cy="355600"/>
          </a:xfrm>
          <a:prstGeom prst="rect">
            <a:avLst/>
          </a:prstGeom>
        </p:spPr>
      </p:pic>
      <p:sp>
        <p:nvSpPr>
          <p:cNvPr id="33" name="AutoShape 33"/>
          <p:cNvSpPr/>
          <p:nvPr/>
        </p:nvSpPr>
        <p:spPr>
          <a:xfrm>
            <a:off x="6858000" y="3111500"/>
            <a:ext cx="4445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高精度定位销与衬套</a:t>
            </a:r>
            <a:endParaRPr lang="en-US" sz="1100"/>
          </a:p>
          <a:p>
            <a:pPr marL="0" indent="0" algn="l">
              <a:lnSpc>
                <a:spcPct val="100000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采用高硬度、高耐磨的精密定位销与衬套配合，是实现模具和夹具精确定位的基础手段，结构简单可靠。</a:t>
            </a:r>
          </a:p>
        </p:txBody>
      </p:sp>
      <p:sp>
        <p:nvSpPr>
          <p:cNvPr id="34" name="AutoShape 34"/>
          <p:cNvSpPr/>
          <p:nvPr/>
        </p:nvSpPr>
        <p:spPr>
          <a:xfrm>
            <a:off x="6223000" y="4191000"/>
            <a:ext cx="5207000" cy="1079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35" name="Picture 35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350000" y="4381500"/>
            <a:ext cx="355600" cy="355600"/>
          </a:xfrm>
          <a:prstGeom prst="rect">
            <a:avLst/>
          </a:prstGeom>
        </p:spPr>
      </p:pic>
      <p:sp>
        <p:nvSpPr>
          <p:cNvPr id="36" name="AutoShape 36"/>
          <p:cNvSpPr/>
          <p:nvPr/>
        </p:nvSpPr>
        <p:spPr>
          <a:xfrm>
            <a:off x="6858000" y="4254500"/>
            <a:ext cx="4445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零点定位系统 (Zero Point Clamping System)</a:t>
            </a:r>
            <a:endParaRPr lang="en-US" sz="1100"/>
          </a:p>
          <a:p>
            <a:pPr marL="0" indent="0" algn="l">
              <a:lnSpc>
                <a:spcPct val="100000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兼具精确定位和快速锁紧功能，将工装或工件的坐标系统一到机床零点，重复定位精度可达</a:t>
            </a:r>
            <a:r>
              <a:rPr lang="en-US" sz="13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±0.002mm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，实现“一次装夹即合格”。</a:t>
            </a:r>
          </a:p>
        </p:txBody>
      </p:sp>
      <p:sp>
        <p:nvSpPr>
          <p:cNvPr id="37" name="AutoShape 37"/>
          <p:cNvSpPr/>
          <p:nvPr/>
        </p:nvSpPr>
        <p:spPr>
          <a:xfrm>
            <a:off x="6223000" y="5461000"/>
            <a:ext cx="5207000" cy="952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38" name="Picture 3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350000" y="5651500"/>
            <a:ext cx="355600" cy="355600"/>
          </a:xfrm>
          <a:prstGeom prst="rect">
            <a:avLst/>
          </a:prstGeom>
        </p:spPr>
      </p:pic>
      <p:sp>
        <p:nvSpPr>
          <p:cNvPr id="39" name="AutoShape 39"/>
          <p:cNvSpPr/>
          <p:nvPr/>
        </p:nvSpPr>
        <p:spPr>
          <a:xfrm>
            <a:off x="6858000" y="5524500"/>
            <a:ext cx="4445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V型槽与锥形定位销</a:t>
            </a:r>
            <a:endParaRPr lang="en-US" sz="1100"/>
          </a:p>
          <a:p>
            <a:pPr marL="0" indent="0" algn="l">
              <a:lnSpc>
                <a:spcPct val="100000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利用V型槽和锥形销的自对中特性，在装夹时自动找正中心，有效补偿微小的位置偏差，确保定位精度。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04 SMED的关键工具与技巧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905000"/>
            <a:ext cx="5270500" cy="3556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1905000"/>
            <a:ext cx="5270500" cy="762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6000" y="2222500"/>
            <a:ext cx="406400" cy="4064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587500" y="2184400"/>
            <a:ext cx="4191000" cy="482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离线准备：将内部作业外部化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-9167">
            <a:off x="1016008" y="2914650"/>
            <a:ext cx="476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1016000" y="3175000"/>
            <a:ext cx="47625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6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01. 模块化设计 (Modular Design)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摒弃传统零散更换，将需替换的核心部件整合为标准化功能模块，实现整体快速拆装，大幅缩短装配时间。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016000" y="4254500"/>
            <a:ext cx="47625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6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02. 一体化换模台车与离线预调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重型模具在台车完成预安装与定位，整体移入移出；利用与设备接口一致的离线预调台，提前完成高度、精度等参数调整，消除机内等待。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159500" y="1905000"/>
            <a:ext cx="5270500" cy="3556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6159500" y="1905000"/>
            <a:ext cx="5270500" cy="762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13500" y="2222500"/>
            <a:ext cx="406400" cy="4064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6985000" y="2184400"/>
            <a:ext cx="4191000" cy="482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智能换型：信息集成与自动适配</a:t>
            </a:r>
            <a:endParaRPr lang="en-US" sz="1100"/>
          </a:p>
        </p:txBody>
      </p:sp>
      <p:cxnSp>
        <p:nvCxnSpPr>
          <p:cNvPr id="15" name="Connector 15"/>
          <p:cNvCxnSpPr/>
          <p:nvPr/>
        </p:nvCxnSpPr>
        <p:spPr>
          <a:xfrm rot="-9167">
            <a:off x="6413508" y="2914650"/>
            <a:ext cx="476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AutoShape 16"/>
          <p:cNvSpPr/>
          <p:nvPr/>
        </p:nvSpPr>
        <p:spPr>
          <a:xfrm>
            <a:off x="6413500" y="3175000"/>
            <a:ext cx="47625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6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01. 集成式快换接头系统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将机械定位、气路、电路及数据传输接口高度集成，模具安装时一次性自动完成所有连接，杜绝逐一插拔的繁琐操作。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6413500" y="4254500"/>
            <a:ext cx="47625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6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02. RFID实现“结构即信息”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在模具中植入RFID芯片，设备自动读取芯片内的工艺参数与加工程序，一键调用并适配，彻底消除人工输入参数的时间与错误风险。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762000" y="5842000"/>
            <a:ext cx="10668000" cy="762000"/>
          </a:xfrm>
          <a:prstGeom prst="roundRect">
            <a:avLst>
              <a:gd name="adj" fmla="val 0"/>
            </a:avLst>
          </a:prstGeom>
          <a:solidFill>
            <a:srgbClr val="22C55E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9" name="AutoShape 19"/>
          <p:cNvSpPr/>
          <p:nvPr/>
        </p:nvSpPr>
        <p:spPr>
          <a:xfrm>
            <a:off x="762000" y="5842000"/>
            <a:ext cx="76200" cy="762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0" name="AutoShape 20"/>
          <p:cNvSpPr/>
          <p:nvPr/>
        </p:nvSpPr>
        <p:spPr>
          <a:xfrm>
            <a:off x="1016000" y="5905500"/>
            <a:ext cx="1016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核心价值：通过模块化设计实现物理维度的快速切换，结合RFID与集成接口实现信息维度的自动匹配，最终达成“停机即换型，换型即生产”的高效目标。</a:t>
            </a:r>
            <a:endParaRPr lang="en-US" sz="11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0" y="1524000"/>
            <a:ext cx="12192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72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05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0" y="2794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综合案例分析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588000" y="4191000"/>
            <a:ext cx="1016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016000" y="5080000"/>
            <a:ext cx="10160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6666"/>
              </a:lnSpc>
              <a:defRPr/>
            </a:pPr>
            <a: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从理论落地到现场实操，深度剖析精密五金冲压车间如何通过SMED快速换模技术，实现生产效率的革命性突破。</a:t>
            </a:r>
            <a:endParaRPr lang="en-US" sz="11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05 综合案例分析：某精密五金冲压车间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5207000" cy="1143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952500" y="1905000"/>
            <a:ext cx="4826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6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项目背景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K公司主营高精度零部件生产，长期面临“多品种、小批量”的市场需求挑战，生产灵活性与交付效率成为核心瓶颈。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762000" y="3302000"/>
            <a:ext cx="5207000" cy="1079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2500" y="3492500"/>
            <a:ext cx="406400" cy="4064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1587500" y="3429000"/>
            <a:ext cx="4191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换模周期冗长，效率极低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平均换模时间超60分钟，最长可达2小时，设备停机等待时间过长，严重制约产能释放。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762000" y="4699000"/>
            <a:ext cx="5207000" cy="1079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2500" y="4889500"/>
            <a:ext cx="406400" cy="4064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1587500" y="4826000"/>
            <a:ext cx="4191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内外作业混杂，流程无序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准备工作与停机作业未分离，寻找模具、搬运物料、拧螺栓等工作全部占用设备时间，现场等待与返工频发。</a:t>
            </a:r>
          </a:p>
        </p:txBody>
      </p:sp>
      <p:cxnSp>
        <p:nvCxnSpPr>
          <p:cNvPr id="12" name="Connector 12"/>
          <p:cNvCxnSpPr/>
          <p:nvPr/>
        </p:nvCxnSpPr>
        <p:spPr>
          <a:xfrm rot="5390177">
            <a:off x="4064000" y="3994159"/>
            <a:ext cx="4445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2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graphicFrame>
        <p:nvGraphicFramePr>
          <p:cNvPr id="13" name="Table 13"/>
          <p:cNvGraphicFramePr>
            <a:graphicFrameLocks noGrp="1"/>
          </p:cNvGraphicFramePr>
          <p:nvPr/>
        </p:nvGraphicFramePr>
        <p:xfrm>
          <a:off x="6477000" y="1778000"/>
          <a:ext cx="5207000" cy="22860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300" b="1" i="0" u="none" strike="noStrike">
                          <a:solidFill>
                            <a:srgbClr val="374151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步骤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2C55E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300" b="1" i="0" u="none" strike="noStrike">
                          <a:solidFill>
                            <a:srgbClr val="374151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作业内容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2C55E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300" b="1" i="0" u="none" strike="noStrike">
                          <a:solidFill>
                            <a:srgbClr val="374151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耗时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2C55E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300" b="1" i="0" u="none" strike="noStrike">
                          <a:solidFill>
                            <a:srgbClr val="374151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作业类型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2C55E">
                        <a:alpha val="1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45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4B5563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4B5563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寻找模具与配件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4B5563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15m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4B5563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外部作业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45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4B5563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4B5563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叉车搬运至机台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4B5563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10m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EF4444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内部作业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45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4B5563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3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4B5563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拆卸旧模/清洁/装新模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4B5563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35m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EF4444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内部作业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45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4B5563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4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4B5563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调试参数与首件确认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4B5563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20m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EF4444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内部作业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4" name="AutoShape 14"/>
          <p:cNvSpPr/>
          <p:nvPr/>
        </p:nvSpPr>
        <p:spPr>
          <a:xfrm>
            <a:off x="6477000" y="5143500"/>
            <a:ext cx="5207000" cy="1333500"/>
          </a:xfrm>
          <a:prstGeom prst="roundRect">
            <a:avLst>
              <a:gd name="adj" fmla="val 0"/>
            </a:avLst>
          </a:prstGeom>
          <a:solidFill>
            <a:srgbClr val="22C55E">
              <a:alpha val="8000"/>
            </a:srgbClr>
          </a:solidFill>
          <a:ln w="12700" cap="flat" cmpd="sng">
            <a:solidFill>
              <a:srgbClr val="22C55E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5" name="AutoShape 15"/>
          <p:cNvSpPr/>
          <p:nvPr/>
        </p:nvSpPr>
        <p:spPr>
          <a:xfrm>
            <a:off x="6667500" y="5270500"/>
            <a:ext cx="4826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15803D"/>
                </a:solidFill>
                <a:latin typeface="Noto Sans SC"/>
                <a:ea typeface="Noto Sans SC"/>
                <a:cs typeface="Noto Sans SC"/>
                <a:sym typeface="Noto Sans SC"/>
              </a:rPr>
              <a:t>核心问题诊断：内部作业占比过高，浪费严重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单次换模总耗时80分钟，其中内部作业占比高达81%。寻找、搬运、人工调试等非增值动作过多，缺乏标准化流程，是导致设备综合效率(OEE)低下的关键原因。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5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05 综合案例分析：某精密五金冲压车间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4092">
            <a:off x="762004" y="16446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4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AutoShape 5"/>
          <p:cNvSpPr/>
          <p:nvPr/>
        </p:nvSpPr>
        <p:spPr>
          <a:xfrm>
            <a:off x="762000" y="2032000"/>
            <a:ext cx="5334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01 / 系统性改善措施实施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762000" y="2794000"/>
            <a:ext cx="5334000" cy="952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762000" y="2794000"/>
            <a:ext cx="76200" cy="952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6000" y="2984500"/>
            <a:ext cx="406400" cy="406400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1651000" y="2857500"/>
            <a:ext cx="4318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信息预测与外部作业前置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将换模过程中的“寻找物料”和“搬运工具”（约25分钟）转化为外部作业，彻底剥离停机时间内的无效动作。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2000" y="3937000"/>
            <a:ext cx="5334000" cy="952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762000" y="3937000"/>
            <a:ext cx="76200" cy="952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6000" y="4127500"/>
            <a:ext cx="406400" cy="4064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1651000" y="4000500"/>
            <a:ext cx="4318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专用工具车与快速工装应用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制作专用工具车消除寻找时间；安装液压快速夹具与零点定位系统，将拆/装模具时间从30分钟骤降至3分钟，实现免调整换模。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762000" y="5080000"/>
            <a:ext cx="5334000" cy="1079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5" name="AutoShape 15"/>
          <p:cNvSpPr/>
          <p:nvPr/>
        </p:nvSpPr>
        <p:spPr>
          <a:xfrm>
            <a:off x="762000" y="5080000"/>
            <a:ext cx="76200" cy="1079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6000" y="5270500"/>
            <a:ext cx="406400" cy="406400"/>
          </a:xfrm>
          <a:prstGeom prst="rect">
            <a:avLst/>
          </a:prstGeom>
        </p:spPr>
      </p:pic>
      <p:sp>
        <p:nvSpPr>
          <p:cNvPr id="17" name="AutoShape 17"/>
          <p:cNvSpPr/>
          <p:nvPr/>
        </p:nvSpPr>
        <p:spPr>
          <a:xfrm>
            <a:off x="1651000" y="5143500"/>
            <a:ext cx="4318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参数预设与并行操作优化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提前完成设备参数预设，作业人员并行配合，进一步压缩换模流程中的等待与衔接时间，最大化利用每一秒有效工时。</a:t>
            </a:r>
          </a:p>
        </p:txBody>
      </p:sp>
      <p:cxnSp>
        <p:nvCxnSpPr>
          <p:cNvPr id="18" name="Connector 18"/>
          <p:cNvCxnSpPr/>
          <p:nvPr/>
        </p:nvCxnSpPr>
        <p:spPr>
          <a:xfrm rot="5389257">
            <a:off x="4445000" y="4184660"/>
            <a:ext cx="4064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9CA3AF">
                <a:alpha val="5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9" name="AutoShape 19"/>
          <p:cNvSpPr/>
          <p:nvPr/>
        </p:nvSpPr>
        <p:spPr>
          <a:xfrm>
            <a:off x="6731000" y="2032000"/>
            <a:ext cx="4699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02 / 核心绩效显著突破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6731000" y="2794000"/>
            <a:ext cx="4699000" cy="1143000"/>
          </a:xfrm>
          <a:prstGeom prst="roundRect">
            <a:avLst>
              <a:gd name="adj" fmla="val 0"/>
            </a:avLst>
          </a:prstGeom>
          <a:solidFill>
            <a:srgbClr val="22C55E">
              <a:alpha val="8000"/>
            </a:srgbClr>
          </a:solidFill>
          <a:ln w="12700" cap="flat" cmpd="sng">
            <a:solidFill>
              <a:srgbClr val="22C55E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1" name="Picture 21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921500" y="2984500"/>
            <a:ext cx="457200" cy="457200"/>
          </a:xfrm>
          <a:prstGeom prst="rect">
            <a:avLst/>
          </a:prstGeom>
        </p:spPr>
      </p:pic>
      <p:sp>
        <p:nvSpPr>
          <p:cNvPr id="22" name="AutoShape 22"/>
          <p:cNvSpPr/>
          <p:nvPr/>
        </p:nvSpPr>
        <p:spPr>
          <a:xfrm>
            <a:off x="7620000" y="2895600"/>
            <a:ext cx="3683000" cy="939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换模时间大幅缩减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平均换模时间从</a:t>
            </a:r>
            <a:r>
              <a:rPr lang="en-US" sz="1300" b="1" i="0" u="none" strike="noStrike">
                <a:solidFill>
                  <a:srgbClr val="DC2626"/>
                </a:solidFill>
                <a:latin typeface="Noto Sans SC"/>
                <a:ea typeface="Noto Sans SC"/>
                <a:cs typeface="Noto Sans SC"/>
                <a:sym typeface="Noto Sans SC"/>
              </a:rPr>
              <a:t>60+分钟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降至</a:t>
            </a:r>
            <a:r>
              <a:rPr lang="en-US" sz="13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15分钟以内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，创下最短</a:t>
            </a:r>
            <a:r>
              <a:rPr lang="en-US" sz="13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8分钟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的优异记录。</a:t>
            </a:r>
          </a:p>
        </p:txBody>
      </p:sp>
      <p:sp>
        <p:nvSpPr>
          <p:cNvPr id="23" name="AutoShape 23"/>
          <p:cNvSpPr/>
          <p:nvPr/>
        </p:nvSpPr>
        <p:spPr>
          <a:xfrm>
            <a:off x="6731000" y="4127500"/>
            <a:ext cx="4699000" cy="1143000"/>
          </a:xfrm>
          <a:prstGeom prst="roundRect">
            <a:avLst>
              <a:gd name="adj" fmla="val 0"/>
            </a:avLst>
          </a:prstGeom>
          <a:solidFill>
            <a:srgbClr val="22C55E">
              <a:alpha val="8000"/>
            </a:srgbClr>
          </a:solidFill>
          <a:ln w="12700" cap="flat" cmpd="sng">
            <a:solidFill>
              <a:srgbClr val="22C55E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21500" y="4318000"/>
            <a:ext cx="457200" cy="457200"/>
          </a:xfrm>
          <a:prstGeom prst="rect">
            <a:avLst/>
          </a:prstGeom>
        </p:spPr>
      </p:pic>
      <p:sp>
        <p:nvSpPr>
          <p:cNvPr id="25" name="AutoShape 25"/>
          <p:cNvSpPr/>
          <p:nvPr/>
        </p:nvSpPr>
        <p:spPr>
          <a:xfrm>
            <a:off x="7620000" y="4229100"/>
            <a:ext cx="3683000" cy="939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设备效率与OEE双重提升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换模时间整体缩短</a:t>
            </a:r>
            <a:r>
              <a:rPr lang="en-US" sz="13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70%以上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，有效作业时间增加，设备综合效率(OEE)提升约</a:t>
            </a:r>
            <a:r>
              <a:rPr lang="en-US" sz="13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20%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。</a:t>
            </a:r>
          </a:p>
        </p:txBody>
      </p:sp>
      <p:sp>
        <p:nvSpPr>
          <p:cNvPr id="26" name="AutoShape 26"/>
          <p:cNvSpPr/>
          <p:nvPr/>
        </p:nvSpPr>
        <p:spPr>
          <a:xfrm>
            <a:off x="6731000" y="5334000"/>
            <a:ext cx="4699000" cy="1143000"/>
          </a:xfrm>
          <a:prstGeom prst="roundRect">
            <a:avLst>
              <a:gd name="adj" fmla="val 0"/>
            </a:avLst>
          </a:prstGeom>
          <a:solidFill>
            <a:srgbClr val="22C55E">
              <a:alpha val="8000"/>
            </a:srgbClr>
          </a:solidFill>
          <a:ln w="12700" cap="flat" cmpd="sng">
            <a:solidFill>
              <a:srgbClr val="22C55E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7" name="Picture 27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921500" y="5524500"/>
            <a:ext cx="457200" cy="457200"/>
          </a:xfrm>
          <a:prstGeom prst="rect">
            <a:avLst/>
          </a:prstGeom>
        </p:spPr>
      </p:pic>
      <p:sp>
        <p:nvSpPr>
          <p:cNvPr id="28" name="AutoShape 28"/>
          <p:cNvSpPr/>
          <p:nvPr/>
        </p:nvSpPr>
        <p:spPr>
          <a:xfrm>
            <a:off x="7620000" y="5435600"/>
            <a:ext cx="3683000" cy="939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生产柔性与响应力增强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能够轻松应对每日3-4次的频繁换产需求，快速响应客户的多样化、小批量订单，提升了市场竞争力。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总结与行动计划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5270500" cy="1714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6000" y="1968500"/>
            <a:ext cx="355600" cy="3556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524000" y="1930400"/>
            <a:ext cx="4254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核心概念：内外作业转化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-9167">
            <a:off x="1016008" y="2470150"/>
            <a:ext cx="4762500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AutoShape 8"/>
          <p:cNvSpPr/>
          <p:nvPr/>
        </p:nvSpPr>
        <p:spPr>
          <a:xfrm>
            <a:off x="1016000" y="2603500"/>
            <a:ext cx="47625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SMED的核心逻辑在于将设备停机状态下才能进行的“内部作业”，尽可能多地转化为设备运行时即可完成的“外部作业”，从而大幅缩短换模时间。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286500" y="1778000"/>
            <a:ext cx="5270500" cy="1714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40500" y="1968500"/>
            <a:ext cx="355600" cy="3556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7048500" y="1930400"/>
            <a:ext cx="4254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实施路径：标准六步法</a:t>
            </a:r>
            <a:endParaRPr lang="en-US" sz="1100"/>
          </a:p>
        </p:txBody>
      </p:sp>
      <p:cxnSp>
        <p:nvCxnSpPr>
          <p:cNvPr id="12" name="Connector 12"/>
          <p:cNvCxnSpPr/>
          <p:nvPr/>
        </p:nvCxnSpPr>
        <p:spPr>
          <a:xfrm rot="-9167">
            <a:off x="6540508" y="2470150"/>
            <a:ext cx="4762500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AutoShape 13"/>
          <p:cNvSpPr/>
          <p:nvPr/>
        </p:nvSpPr>
        <p:spPr>
          <a:xfrm>
            <a:off x="6540500" y="2603500"/>
            <a:ext cx="47625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严格遵循测量、分离、转化、优化、标准化、持续改进这六个步骤，环环相扣，确保换模流程的改善系统化、可复制，避免零散的尝试。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62000" y="3810000"/>
            <a:ext cx="5270500" cy="1714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6000" y="4000500"/>
            <a:ext cx="355600" cy="355600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1524000" y="3962400"/>
            <a:ext cx="4254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技术支撑：关键工具应用</a:t>
            </a:r>
            <a:endParaRPr lang="en-US" sz="1100"/>
          </a:p>
        </p:txBody>
      </p:sp>
      <p:cxnSp>
        <p:nvCxnSpPr>
          <p:cNvPr id="17" name="Connector 17"/>
          <p:cNvCxnSpPr/>
          <p:nvPr/>
        </p:nvCxnSpPr>
        <p:spPr>
          <a:xfrm rot="-9167">
            <a:off x="1016008" y="4502150"/>
            <a:ext cx="4762500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" name="AutoShape 18"/>
          <p:cNvSpPr/>
          <p:nvPr/>
        </p:nvSpPr>
        <p:spPr>
          <a:xfrm>
            <a:off x="1016000" y="4635500"/>
            <a:ext cx="47625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善用快速锁紧机构（如凸轮、卡扣）替代传统螺栓，结合精确定位技术（如定位销、块规），减少调试环节，是缩短内部作业时间的关键手段。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6286500" y="3810000"/>
            <a:ext cx="5270500" cy="1714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540500" y="4000500"/>
            <a:ext cx="355600" cy="355600"/>
          </a:xfrm>
          <a:prstGeom prst="rect">
            <a:avLst/>
          </a:prstGeom>
        </p:spPr>
      </p:pic>
      <p:sp>
        <p:nvSpPr>
          <p:cNvPr id="21" name="AutoShape 21"/>
          <p:cNvSpPr/>
          <p:nvPr/>
        </p:nvSpPr>
        <p:spPr>
          <a:xfrm>
            <a:off x="7048500" y="3962400"/>
            <a:ext cx="4254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最终价值：敏捷生产体系</a:t>
            </a:r>
            <a:endParaRPr lang="en-US" sz="1100"/>
          </a:p>
        </p:txBody>
      </p:sp>
      <p:cxnSp>
        <p:nvCxnSpPr>
          <p:cNvPr id="22" name="Connector 22"/>
          <p:cNvCxnSpPr/>
          <p:nvPr/>
        </p:nvCxnSpPr>
        <p:spPr>
          <a:xfrm rot="-9167">
            <a:off x="6540508" y="4502150"/>
            <a:ext cx="4762500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" name="AutoShape 23"/>
          <p:cNvSpPr/>
          <p:nvPr/>
        </p:nvSpPr>
        <p:spPr>
          <a:xfrm>
            <a:off x="6540500" y="4635500"/>
            <a:ext cx="47625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SMED是实现小批量、多频次生产的基石，能显著提升设备综合效率(OEE)，降低在制品库存，并增强企业对市场需求变化的快速响应能力。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762000" y="5778500"/>
            <a:ext cx="10795000" cy="825500"/>
          </a:xfrm>
          <a:prstGeom prst="roundRect">
            <a:avLst>
              <a:gd name="adj" fmla="val 0"/>
            </a:avLst>
          </a:prstGeom>
          <a:solidFill>
            <a:srgbClr val="22C55E">
              <a:alpha val="10000"/>
            </a:srgbClr>
          </a:solidFill>
          <a:ln w="12700" cap="flat" cmpd="sng">
            <a:solidFill>
              <a:srgbClr val="22C55E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5" name="Picture 25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16000" y="5969000"/>
            <a:ext cx="304800" cy="304800"/>
          </a:xfrm>
          <a:prstGeom prst="rect">
            <a:avLst/>
          </a:prstGeom>
        </p:spPr>
      </p:pic>
      <p:sp>
        <p:nvSpPr>
          <p:cNvPr id="26" name="AutoShape 26"/>
          <p:cNvSpPr/>
          <p:nvPr/>
        </p:nvSpPr>
        <p:spPr>
          <a:xfrm>
            <a:off x="1524000" y="5867400"/>
            <a:ext cx="9779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500" b="1" i="0" u="none" strike="noStrike">
                <a:solidFill>
                  <a:srgbClr val="15803D"/>
                </a:solidFill>
                <a:latin typeface="Noto Sans SC"/>
                <a:ea typeface="Noto Sans SC"/>
                <a:cs typeface="Noto Sans SC"/>
                <a:sym typeface="Noto Sans SC"/>
              </a:rPr>
              <a:t>下一步行动：</a:t>
            </a: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选择一个你熟悉的换模/换线流程，运用SMED六步法的第一步——测量并记录当前换模时间，识别其中的内部作业和外部作业，迈出改善的第一步。</a:t>
            </a:r>
            <a:endParaRPr lang="en-US" sz="11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00000">
              <a:alpha val="4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0" y="3048000"/>
            <a:ext cx="12192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8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Q&amp;A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5715000" y="4381500"/>
            <a:ext cx="762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0" y="4826000"/>
            <a:ext cx="12192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200" b="0" i="0" u="none" strike="noStrike">
                <a:solidFill>
                  <a:srgbClr val="FFFFFF">
                    <a:alpha val="94902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感谢聆听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600" b="0" i="0" u="none" strike="noStrike">
                <a:solidFill>
                  <a:srgbClr val="FFFFFF">
                    <a:alpha val="74902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欢迎提出问题，我们共同交流探讨，探索更多可能</a:t>
            </a:r>
            <a:endParaRPr lang="en-US"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1352</Words>
  <Application>Microsoft Office PowerPoint</Application>
  <PresentationFormat>宽屏</PresentationFormat>
  <Paragraphs>221</Paragraphs>
  <Slides>18</Slides>
  <Notes>18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18</vt:i4>
      </vt:variant>
    </vt:vector>
  </HeadingPairs>
  <TitlesOfParts>
    <vt:vector size="22" baseType="lpstr">
      <vt:lpstr>Noto Sans SC</vt:lpstr>
      <vt:lpstr>Arial</vt:lpstr>
      <vt:lpstr>Office 主题​​</vt:lpstr>
      <vt:lpstr>默认主题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 K</cp:lastModifiedBy>
  <cp:revision>1</cp:revision>
  <dcterms:modified xsi:type="dcterms:W3CDTF">2026-07-30T07:01:02Z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{"Label":"1","ContentProducer":"001191110102MACQD9K64010000","ProduceID":"7648907507263540194","ReservedCode1":"","ContentPropagator":"","PropagateID":"","ReservedCode2":""}</vt:lpwstr>
  </property>
</Properties>
</file>