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30.07.2026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欢迎参加本次“PMC生产物料控制深度培训”。在当今竞争激烈的市场环境中，PMC已成为企业运营的“中枢神经”，其效能直接决定了企业的交付能力和成本控制水平。本次培训将深入拆解PMC的核心理论与实践，帮助大家构建系统化的PMC知识体系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培训将分为七个部分。我们将从PMC的基本概念讲起，然后深入学习其两大核心职能PC和MC。接着，会详细解析完整的工作流程、关键技术工具和库存控制方法。之后，我们会学习PMC的KPI指标，并通过一个真实案例来加深理解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为什么说PMC是企业的“中枢神经”？因为它连接了市场、生产和供应链，决定了我们能否准时交付、成本是否可控。一个高效的PMC体系，能帮助我们实现“不断料、不呆料、不囤料”的理想状态，这是企业降本增效的关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接下来，我们进入第一部分，了解PMC的定义、重要性和核心目标。这是理解PMC的基础。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PMC，即生产与物料控制，由PC（生产控制）和MC（物料控制）两大职能组成。它的核心目标有三个：一是确保生产顺畅，不断料；二是控制库存成本，不囤料、不呆料；三是缩短交付周期，快速响应市场。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接下来，我们进入第二部分，详细了解PMC的两大核心职能：生产计划（PC）和物料控制（MC）。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生产计划（PC）是PMC的“大脑”。它包括MPS、MRP和车间作业计划三个层次。制定流程需要经过需求分析、产能评估、初步排程、物料检查、平衡优化和最终下达等步骤，确保计划的科学性和可行性。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物料控制（MC）是PMC的“血液系统”。它覆盖了从物料请购、采购跟进、接收检验、仓储存储、物料发放，到库存盘点和呆废料处理的全过程，确保生产“粮草”的精准供应。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了解了PC和MC的职能后，我们来看第三部分，一个完整的PMC工作流程是怎样的。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一个典型的PMC工作流程是一个闭环系统。从接收订单开始，经过订单评审、制定MPS和MRP、采购跟催、生产制造，直到成品出货，最后还要进行数据复盘与分析，持续优化整个流程。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现代PMC离不开数字化工具的支持。第四部分，我们将介绍一些提升PMC效率的关键技术与工具。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ERP是PMC的核心信息平台，负责数据打通。APS是高级排程工具，能生成最优生产计划。MES则负责现场数据采集，让进度透明化。而甘特图是最基础也是最常用的可视化排程工具。这些工具共同构成了现代PMC的数字化支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库存控制是PMC的核心任务之一。第五部分，我们将学习几种科学的库存控制方法，帮助我们平衡服务水平与成本。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常用的库存控制方法包括：ABC分类法，用于对物料进行差异化管理；安全库存，用于应对不确定性；订货点法，用于触发补货；以及经济订货批量（EOQ），用于确定最优的订货数量。这些方法帮助我们科学地管理库存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如何衡量PMC的工作成效？第六部分，我们将介绍几个核心的绩效考核指标，也就是KPI。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PMC的核心KPI包括：订单交付准时率（OTD），这是最重要的外部指标；库存周转率，反映库存管理效率；物料齐套率，保障生产连续性；生产计划达成率，衡量计划执行情况；以及物料呆滞率，反映库存控制水平。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理论说了很多，现在我们来看一个真实的案例。第七部分，我们将分析一家电子组装企业是如何通过优化PMC流程，实现降本增效的。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这家电子企业通过数字化转型，构建了闭环的PMC体系。通过数据标准化、流程闭环化和策略精细化，他们成功将订单准时交付率提升至96.5%，生产周期缩短了33%，库存周转率提升了50%，取得了显著成效。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来总结一下。PMC是企业的中枢神经，PC和MC是其两大职能，数字化工具是效率倍增器，科学库存控制是关键，KPI是衡量成效的仪表盘。希望大家能将今天所学应用到实际工作中，从绘制一个产品的PMC流程图开始，迈出改善的第一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我的分享到此结束，感谢大家的聆听。现在是问答环节，大家有任何问题都可以提出来，我们一起交流探讨。谢谢！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.jpe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svg"/><Relationship Id="rId5" Type="http://schemas.openxmlformats.org/officeDocument/2006/relationships/image" Target="../media/image3.svg"/><Relationship Id="rId4" Type="http://schemas.openxmlformats.org/officeDocument/2006/relationships/image" Target="../media/image11.svg"/><Relationship Id="rId9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svg"/><Relationship Id="rId5" Type="http://schemas.openxmlformats.org/officeDocument/2006/relationships/image" Target="../media/image16.svg"/><Relationship Id="rId4" Type="http://schemas.openxmlformats.org/officeDocument/2006/relationships/image" Target="../media/image19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4.svg"/><Relationship Id="rId9" Type="http://schemas.openxmlformats.org/officeDocument/2006/relationships/image" Target="../media/image23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2286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PMC生产物料控制深度培训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461000" y="3810000"/>
            <a:ext cx="127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4318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FFFFFF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打造高效协同的“中枢神经”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5588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2026年2月 · 生产管理系列专项赋能课程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培训大纲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22C55E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016000" y="2095500"/>
            <a:ext cx="63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905000" y="2095500"/>
            <a:ext cx="3873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PMC的定义、重要性与核心目标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明确PMC（生产物料控制）的核心概念，剖析其在现代制造体系中的关键价值与核心管理目标。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762000" y="3302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762000" y="3302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016000" y="3365500"/>
            <a:ext cx="63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905000" y="3365500"/>
            <a:ext cx="3873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PMC的两大核心职能详解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深度解析生产计划(PC)与物料控制(MC)的协同关系，明确两者在生产运营中的具体职责边界。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62000" y="4572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762000" y="4572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016000" y="4635500"/>
            <a:ext cx="63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05000" y="4635500"/>
            <a:ext cx="3873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PMC工作流程与关键技术工具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梳理从订单接收到成品出货的全闭环流程，并学习ERP、APS、MES等数字化工具的应用逻辑。</a:t>
            </a:r>
          </a:p>
        </p:txBody>
      </p:sp>
      <p:cxnSp>
        <p:nvCxnSpPr>
          <p:cNvPr id="17" name="Connector 17"/>
          <p:cNvCxnSpPr/>
          <p:nvPr/>
        </p:nvCxnSpPr>
        <p:spPr>
          <a:xfrm rot="5388540">
            <a:off x="4318000" y="3930661"/>
            <a:ext cx="381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6413500" y="2032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6413500" y="2032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6667500" y="2095500"/>
            <a:ext cx="63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7556500" y="2095500"/>
            <a:ext cx="3873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科学的库存控制方法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掌握ABC分类法、EOQ经济订货量等经典库存模型，建立高效、低成本的库存管理策略。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413500" y="3302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6413500" y="3302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6667500" y="3365500"/>
            <a:ext cx="63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7556500" y="3365500"/>
            <a:ext cx="3873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PMC绩效考核指标 (KPI)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确立衡量PMC工作成效的关键指标体系，涵盖计划达成率、物料周转率、库存准确率等核心维度。</a:t>
            </a:r>
          </a:p>
        </p:txBody>
      </p:sp>
      <p:sp>
        <p:nvSpPr>
          <p:cNvPr id="26" name="AutoShape 26"/>
          <p:cNvSpPr/>
          <p:nvPr/>
        </p:nvSpPr>
        <p:spPr>
          <a:xfrm>
            <a:off x="6413500" y="4572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6413500" y="4572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8" name="AutoShape 28"/>
          <p:cNvSpPr/>
          <p:nvPr/>
        </p:nvSpPr>
        <p:spPr>
          <a:xfrm>
            <a:off x="6667500" y="4635500"/>
            <a:ext cx="63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7556500" y="4635500"/>
            <a:ext cx="3873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综合案例：电子组装企业PMC优化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结合真实电子组装行业案例，复盘PMC流程优化全过程，将理论知识转化为可落地的实践方案。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前言：为何PMC是现代制造业的“中枢神经”？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762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286000"/>
            <a:ext cx="34290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540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2540000"/>
            <a:ext cx="2413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复杂环境下的挑战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4946">
            <a:off x="1016014" y="3232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492500"/>
            <a:ext cx="2921000" cy="184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当前全球制造业正面临需求高度个性化、订单交期持续缩短、供应链波动加剧的多重考验。传统生产模式已难以适配，企业亟需一个统筹全局的核心管控机制来应对不确定性。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381500" y="2286000"/>
            <a:ext cx="34290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5500" y="25400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143500" y="2540000"/>
            <a:ext cx="2413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运营体系的“中枢神经”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14946">
            <a:off x="4635514" y="3232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4635500" y="3492500"/>
            <a:ext cx="2921000" cy="184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PMC（生产与物料控制）是连接市场需求、生产执行与供应链协同的关键节点。其管理效能直接决定了企业的订单交付能力、生产成本控制水平以及整体的市场核心竞争力。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001000" y="2286000"/>
            <a:ext cx="34290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2540000"/>
            <a:ext cx="406400" cy="406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8763000" y="2540000"/>
            <a:ext cx="2413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精益生产的核心引擎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14946">
            <a:off x="8255014" y="3232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8255000" y="3492500"/>
            <a:ext cx="2921000" cy="184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高效的PMC体系能实现“不断料、不呆料、不囤料”的理想库存状态，消除生产浪费，是企业实现降本增效、构建柔性生产能力的核心驱动力。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5905500"/>
            <a:ext cx="10668000" cy="698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762000" y="5905500"/>
            <a:ext cx="76200" cy="698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1016000" y="5969000"/>
            <a:ext cx="1016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核心目标：</a:t>
            </a:r>
            <a:r>
              <a:rPr lang="en-US" sz="15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构建高效PMC体系，打通需求与供给的任督二脉，以精准的物料控制支撑企业稳健发展。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PMC的定义、重要性与核心目标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50800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作为生产与物料控制的核心环节，PMC是连接销售、生产、采购的枢纽。本章将深入解析其本质，探讨它在现代供应链管理体系中的战略价值与核心使命。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PMC的定义、重要性与核心目标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644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2C55E">
                <a:alpha val="5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762000" y="2032000"/>
            <a:ext cx="52070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76200" cy="177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016000" y="2159000"/>
            <a:ext cx="4699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什么是 PMC？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PMC (Production Material Control) 即生产与物料控制，是统筹规划与协调生产全过程中的物料流与信息流的核心管理职能，是连接生产、采购、仓储与销售的关键枢纽。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762000" y="4191000"/>
            <a:ext cx="24765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4381500"/>
            <a:ext cx="355600" cy="355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397000" y="4381500"/>
            <a:ext cx="171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PC 生产控制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20834">
            <a:off x="952519" y="4946650"/>
            <a:ext cx="209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952500" y="5080000"/>
            <a:ext cx="2095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聚焦生产计划制定与排程管理，确保生产任务按质、按量、按时有序推进。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3492500" y="4191000"/>
            <a:ext cx="24765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83000" y="43815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4127500" y="4381500"/>
            <a:ext cx="171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MC 物料控制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20834">
            <a:off x="3683019" y="4946650"/>
            <a:ext cx="209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3683000" y="5080000"/>
            <a:ext cx="2095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负责物料需求分析、采购跟进与库存管控，保障生产环节物料的精准、及时供应。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5389257">
            <a:off x="4318000" y="4057660"/>
            <a:ext cx="406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6604000" y="2032000"/>
            <a:ext cx="4826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6604000" y="2032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58000" y="2222500"/>
            <a:ext cx="406400" cy="4064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7493000" y="2159000"/>
            <a:ext cx="381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确保生产顺畅：不断料、不待料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通过精准的物料计划与调度，消除生产停滞点，保障生产线连续高效运转，避免因物料短缺造成的产能浪费。</a:t>
            </a:r>
          </a:p>
        </p:txBody>
      </p:sp>
      <p:sp>
        <p:nvSpPr>
          <p:cNvPr id="23" name="AutoShape 23"/>
          <p:cNvSpPr/>
          <p:nvPr/>
        </p:nvSpPr>
        <p:spPr>
          <a:xfrm>
            <a:off x="6604000" y="3492500"/>
            <a:ext cx="4826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6604000" y="34925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58000" y="3683000"/>
            <a:ext cx="406400" cy="4064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7493000" y="3619500"/>
            <a:ext cx="381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控制库存成本：不囤料、不呆料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优化库存周转，平衡供需关系，将库存维持在最优水平，规避过量采购风险，减少呆滞物料积压，降低资金占用。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604000" y="4953000"/>
            <a:ext cx="4826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8" name="AutoShape 28"/>
          <p:cNvSpPr/>
          <p:nvPr/>
        </p:nvSpPr>
        <p:spPr>
          <a:xfrm>
            <a:off x="6604000" y="4953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58000" y="5143500"/>
            <a:ext cx="406400" cy="406400"/>
          </a:xfrm>
          <a:prstGeom prst="rect">
            <a:avLst/>
          </a:prstGeom>
        </p:spPr>
      </p:pic>
      <p:sp>
        <p:nvSpPr>
          <p:cNvPr id="30" name="AutoShape 30"/>
          <p:cNvSpPr/>
          <p:nvPr/>
        </p:nvSpPr>
        <p:spPr>
          <a:xfrm>
            <a:off x="7493000" y="5080000"/>
            <a:ext cx="381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缩短交付周期：快速响应市场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通过高效的计划协同与流程优化，压缩从订单接收到成品交付的全周期时间，提升企业对市场需求的敏捷响应能力。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270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PMC的两大核心职能详解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461000" y="4191000"/>
            <a:ext cx="127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4699000"/>
            <a:ext cx="4953000" cy="152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0000" y="4889500"/>
            <a:ext cx="508000" cy="5080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2032000" y="4851400"/>
            <a:ext cx="368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PC：生产计划 (Production Control)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9822">
            <a:off x="1270009" y="5518150"/>
            <a:ext cx="444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1270000" y="5651500"/>
            <a:ext cx="444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统筹生产排程、进度管控与产能协调，确保订单按质、按量、按期完成交付，是生产运作的指挥中枢。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23000" y="4699000"/>
            <a:ext cx="4953000" cy="152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4889500"/>
            <a:ext cx="508000" cy="5080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239000" y="4851400"/>
            <a:ext cx="368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MC：物料控制 (Material Control)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822">
            <a:off x="6477009" y="5518150"/>
            <a:ext cx="444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477000" y="5651500"/>
            <a:ext cx="444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负责物料的采购跟进、库存管理及损耗控制，保障生产物料及时到位且无过量积压，平衡供需关系。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PMC的两大核心职能详解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22C55E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3429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762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965200" y="2159000"/>
            <a:ext cx="304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 主生产计划 (MPS)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生产计划的核心层，主要回答“我们将要生产什么？”的问题，将销售订单与市场预测转化为具体的产成品产出计划。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762000" y="3683000"/>
            <a:ext cx="3429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762000" y="3683000"/>
            <a:ext cx="762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965200" y="3810000"/>
            <a:ext cx="304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 物料需求计划 (MRP)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基于MPS展开，回答“我们需要什么物料？何时需要？”，计算原材料、零部件的需求量和需求时间，确保生产物料齐套。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762000" y="5207000"/>
            <a:ext cx="3429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762000" y="5207000"/>
            <a:ext cx="76200" cy="1270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965200" y="53340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 车间作业计划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将MPS细化分解到具体的产线、设备和班组，明确工序、时间节点与责任人，指导现场的实际生产执行。</a:t>
            </a:r>
          </a:p>
        </p:txBody>
      </p:sp>
      <p:cxnSp>
        <p:nvCxnSpPr>
          <p:cNvPr id="14" name="Connector 14"/>
          <p:cNvCxnSpPr/>
          <p:nvPr/>
        </p:nvCxnSpPr>
        <p:spPr>
          <a:xfrm rot="5389889">
            <a:off x="2413000" y="4184659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5080000" y="2032000"/>
            <a:ext cx="3111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07000" y="2159000"/>
            <a:ext cx="304800" cy="3048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5651500" y="2133600"/>
            <a:ext cx="241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Step 1: 需求分析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整合销售订单与市场预测数据，明确产品种类、数量及交付周期，形成初步需求清单。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080000" y="3556000"/>
            <a:ext cx="3111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07000" y="3683000"/>
            <a:ext cx="304800" cy="3048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5651500" y="3657600"/>
            <a:ext cx="241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Step 2: 产能评估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综合评估现有设备、人力、场地等资源的负荷能力，判断是否能满足需求，识别瓶颈环节。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5080000" y="5080000"/>
            <a:ext cx="3111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7000" y="5207000"/>
            <a:ext cx="304800" cy="3048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5651500" y="5181600"/>
            <a:ext cx="241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Step 3: 初步排程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结合需求与产能，制定主生产计划(MPS)的初稿，确定各产品的生产顺序与大致时间窗口。</a:t>
            </a:r>
          </a:p>
        </p:txBody>
      </p:sp>
      <p:sp>
        <p:nvSpPr>
          <p:cNvPr id="24" name="AutoShape 24"/>
          <p:cNvSpPr/>
          <p:nvPr/>
        </p:nvSpPr>
        <p:spPr>
          <a:xfrm>
            <a:off x="8445500" y="2032000"/>
            <a:ext cx="3111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72500" y="2159000"/>
            <a:ext cx="304800" cy="3048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9017000" y="2133600"/>
            <a:ext cx="241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Step 4: 物料可用性检查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运行MRP系统，核查原材料库存及采购在途情况，评估物料齐套性，规避缺料风险。</a:t>
            </a:r>
          </a:p>
        </p:txBody>
      </p:sp>
      <p:sp>
        <p:nvSpPr>
          <p:cNvPr id="27" name="AutoShape 27"/>
          <p:cNvSpPr/>
          <p:nvPr/>
        </p:nvSpPr>
        <p:spPr>
          <a:xfrm>
            <a:off x="8445500" y="3556000"/>
            <a:ext cx="3111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72500" y="3683000"/>
            <a:ext cx="304800" cy="304800"/>
          </a:xfrm>
          <a:prstGeom prst="rect">
            <a:avLst/>
          </a:prstGeom>
        </p:spPr>
      </p:pic>
      <p:sp>
        <p:nvSpPr>
          <p:cNvPr id="29" name="AutoShape 29"/>
          <p:cNvSpPr/>
          <p:nvPr/>
        </p:nvSpPr>
        <p:spPr>
          <a:xfrm>
            <a:off x="9017000" y="3657600"/>
            <a:ext cx="241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Step 5: 平衡与优化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根据物料与产能的实际情况调整计划，优先安排高优先级、高利润订单，实现资源最优配置。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445500" y="5080000"/>
            <a:ext cx="3111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72500" y="5207000"/>
            <a:ext cx="304800" cy="304800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9017000" y="5181600"/>
            <a:ext cx="241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Step 6: 计划下达与确认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将最终确认的生产工单下发至各车间与相关部门，作为生产执行的正式依据。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PMC的两大核心职能详解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7812" r="7812"/>
          <a:stretch>
            <a:fillRect/>
          </a:stretch>
        </p:blipFill>
        <p:spPr>
          <a:xfrm>
            <a:off x="762000" y="1905000"/>
            <a:ext cx="4572000" cy="304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5207000"/>
            <a:ext cx="457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物料控制（MC）是PMC的“血液系统”，贯穿物料全生命周期，确保生产“粮草”精准供应，平衡库存成本与交付效率。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5390177">
            <a:off x="3619500" y="4121159"/>
            <a:ext cx="444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6096000" y="1905000"/>
            <a:ext cx="27305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6096000" y="1905000"/>
            <a:ext cx="508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6286500" y="1968500"/>
            <a:ext cx="241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 物料请购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基于MRP净需求科学生成请购单，精准规划需求，从源头避免物料积压或缺料。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096000" y="3302000"/>
            <a:ext cx="27305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096000" y="3302000"/>
            <a:ext cx="508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286500" y="3365500"/>
            <a:ext cx="241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 采购跟进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全程跟踪采购订单进度，及时协调交期与品质问题，确保物料按时、按质到货。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096000" y="4699000"/>
            <a:ext cx="27305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6096000" y="4699000"/>
            <a:ext cx="508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6286500" y="4762500"/>
            <a:ext cx="241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 接收与检验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严格核对来料数量与规格，执行IQC检验流程，确保不合格物料不入库、不投产。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9017000" y="1905000"/>
            <a:ext cx="27305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9017000" y="1905000"/>
            <a:ext cx="508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9207500" y="1968500"/>
            <a:ext cx="241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 仓储与存储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实施标准化分类、编码与上架管理，严格遵循FIFO先进先出原则，保障物料质量。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9017000" y="3302000"/>
            <a:ext cx="27305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9017000" y="3302000"/>
            <a:ext cx="508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9207500" y="3365500"/>
            <a:ext cx="241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 发放与盘点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按工单精准备料发料，定期开展动态与静态盘点，确保账实相符，管控库存损耗。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9017000" y="4699000"/>
            <a:ext cx="27305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9017000" y="4699000"/>
            <a:ext cx="508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9207500" y="4762500"/>
            <a:ext cx="241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06 呆废料闭环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建立呆废料定期清理机制，及时处置闲置物料，释放仓储空间，加速资金周转效率。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PMC工作流程详解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318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50800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从订单接收、物料分析到生产计划编排与进度控制，全面解析PMC标准化作业流程，构建高效协同的生产指挥中枢。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PMC工作流程详解（从订单到出货）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3429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1968500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 接收订单 &amp; 评审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对接客户需求，评审交期、工艺及物料可行性，确立订单基准。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762000" y="3048000"/>
            <a:ext cx="3429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762000" y="3048000"/>
            <a:ext cx="762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016000" y="3111500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 计划制定 (MPS+MRP)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基于订单制定主生产计划(MPS)，运行物料需求计划(MRP)，拆解物料需求。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2000" y="4191000"/>
            <a:ext cx="3429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762000" y="4191000"/>
            <a:ext cx="762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016000" y="4254500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 采购执行与管控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生成采购订单(PO)，跟进物料交期，确保来料及时、质量达标并完成入库。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445000" y="1905000"/>
            <a:ext cx="3429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4445000" y="1905000"/>
            <a:ext cx="762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4699000" y="1968500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 车间作业计划排程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依据产能与物料齐套情况，制定详细的车间生产排程，下达生产指令。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445000" y="3048000"/>
            <a:ext cx="3429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4445000" y="3048000"/>
            <a:ext cx="762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4699000" y="3111500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 生产制造与过程管控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领料投产，实施在制品(WIP)全流程管理，监控进度与质量，及时处理异常。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445000" y="4191000"/>
            <a:ext cx="3429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4445000" y="4191000"/>
            <a:ext cx="762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4699000" y="4254500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06 成品交付与出库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成品检验合格后办理入库，按订单要求拣货、打包，完成出货配送与签收。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8128000" y="1905000"/>
            <a:ext cx="3429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8128000" y="1905000"/>
            <a:ext cx="762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8382000" y="1968500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07 数据复盘与分析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统计订单交付率、物料齐套率、生产周期等核心指标，分析流程瓶颈与改进点。</a:t>
            </a:r>
          </a:p>
        </p:txBody>
      </p:sp>
      <p:sp>
        <p:nvSpPr>
          <p:cNvPr id="25" name="AutoShape 25"/>
          <p:cNvSpPr/>
          <p:nvPr/>
        </p:nvSpPr>
        <p:spPr>
          <a:xfrm>
            <a:off x="8128000" y="3048000"/>
            <a:ext cx="3429000" cy="2032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12700" cap="flat" cmpd="sng">
            <a:solidFill>
              <a:srgbClr val="22C55E">
                <a:alpha val="50000"/>
              </a:srgbClr>
            </a:solidFill>
            <a:prstDash val="dash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8500" y="3238500"/>
            <a:ext cx="304800" cy="304800"/>
          </a:xfrm>
          <a:prstGeom prst="rect">
            <a:avLst/>
          </a:prstGeom>
        </p:spPr>
      </p:pic>
      <p:sp>
        <p:nvSpPr>
          <p:cNvPr id="27" name="AutoShape 27"/>
          <p:cNvSpPr/>
          <p:nvPr/>
        </p:nvSpPr>
        <p:spPr>
          <a:xfrm>
            <a:off x="8763000" y="32004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全链路闭环管理系统</a:t>
            </a:r>
            <a:endParaRPr lang="en-US" sz="1100"/>
          </a:p>
        </p:txBody>
      </p:sp>
      <p:cxnSp>
        <p:nvCxnSpPr>
          <p:cNvPr id="28" name="Connector 28"/>
          <p:cNvCxnSpPr/>
          <p:nvPr/>
        </p:nvCxnSpPr>
        <p:spPr>
          <a:xfrm rot="-14323">
            <a:off x="8318513" y="3740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AutoShape 29"/>
          <p:cNvSpPr/>
          <p:nvPr/>
        </p:nvSpPr>
        <p:spPr>
          <a:xfrm>
            <a:off x="8318500" y="39370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PMC流程不仅是单向的执行，更是从需求到交付再到优化的完整闭环。通过持续的数据复盘，不断压缩周期、降低成本，提升供应链整体响应速度。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762000" y="5651500"/>
            <a:ext cx="10795000" cy="762000"/>
          </a:xfrm>
          <a:prstGeom prst="roundRect">
            <a:avLst>
              <a:gd name="adj" fmla="val 0"/>
            </a:avLst>
          </a:prstGeom>
          <a:solidFill>
            <a:srgbClr val="374151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5816600"/>
            <a:ext cx="406400" cy="406400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1587500" y="5740400"/>
            <a:ext cx="9779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流程核心：以</a:t>
            </a: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订单交付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为导向，串联计划、采购、生产、仓储全环节，通过</a:t>
            </a: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信息共享与动态监控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，实现物料与产能的最优匹配，确保准时、高效、低成本出货。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270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关键技术与工具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318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270000" y="5080000"/>
            <a:ext cx="965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现代PMC管理体系的构建，离不开数字化技术的深度赋能。本章节将聚焦于能够显著提升计划、物料与库存管理效率的核心工具与前沿技术应用。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 关键技术与工具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33655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50800" cy="1968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952500" y="2032000"/>
            <a:ext cx="298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ERP 企业资源计划系统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4628">
            <a:off x="952514" y="2533650"/>
            <a:ext cx="2984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952500" y="2667000"/>
            <a:ext cx="2984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PMC运作的核心信息平台，其MRP/MRPII模块是实现物料需求自动计算、库存管控和计划统筹管理的数字化基础。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81500" y="1905000"/>
            <a:ext cx="33655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4381500" y="1905000"/>
            <a:ext cx="50800" cy="1968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572000" y="2032000"/>
            <a:ext cx="298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APS 高级计划与排程系统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4628">
            <a:off x="4572014" y="2533650"/>
            <a:ext cx="2984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572000" y="2667000"/>
            <a:ext cx="2984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利用智能算法平衡产能、交期与物料约束，自动生成全局最优生产排程，高效适配多品种、小批量的柔性生产环境。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4191000"/>
            <a:ext cx="33655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762000" y="4191000"/>
            <a:ext cx="50800" cy="1968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952500" y="4318000"/>
            <a:ext cx="298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MES 制造执行系统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4628">
            <a:off x="952514" y="4819650"/>
            <a:ext cx="2984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952500" y="4953000"/>
            <a:ext cx="2984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负责生产现场全流程数据的实时采集与监控，精准反馈工序进度、质量状态与设备效能，实现生产过程的完全透明化。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4381500" y="4191000"/>
            <a:ext cx="33655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4381500" y="4191000"/>
            <a:ext cx="50800" cy="1968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4572000" y="4318000"/>
            <a:ext cx="298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甘特图 计划可视化工具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14628">
            <a:off x="4572014" y="4819650"/>
            <a:ext cx="2984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4572000" y="4953000"/>
            <a:ext cx="2984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生产计划管理中最经典的可视化工具，直观展示任务起止时间、前置依赖关系及实际进度偏差，便于计划调整与沟通。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5389738">
            <a:off x="5937250" y="4025909"/>
            <a:ext cx="4254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25" name="Picture 25"/>
          <p:cNvPicPr>
            <a:picLocks noChangeAspect="1"/>
          </p:cNvPicPr>
          <p:nvPr/>
        </p:nvPicPr>
        <p:blipFill>
          <a:blip r:embed="rId4"/>
          <a:srcRect l="10808" r="10808"/>
          <a:stretch>
            <a:fillRect/>
          </a:stretch>
        </p:blipFill>
        <p:spPr>
          <a:xfrm>
            <a:off x="8255000" y="1905000"/>
            <a:ext cx="3302000" cy="2159000"/>
          </a:xfrm>
          <a:prstGeom prst="rect">
            <a:avLst/>
          </a:prstGeom>
          <a:noFill/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</p:pic>
      <p:sp>
        <p:nvSpPr>
          <p:cNvPr id="26" name="AutoShape 26"/>
          <p:cNvSpPr/>
          <p:nvPr/>
        </p:nvSpPr>
        <p:spPr>
          <a:xfrm>
            <a:off x="8255000" y="4318000"/>
            <a:ext cx="3302000" cy="184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数字化管理闭环：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通过ERP、APS、MES与甘特图的有机结合，构建“计划-排程-执行-反馈”的完整数据链路，实现生产资源的高效配置与过程的精准管控，是现代智能制造的数字化基石。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22C55E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库存控制方法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48260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平衡服务水平与库存成本的核心策略，通过科学的管理模型优化库存周转效率，</a:t>
            </a:r>
            <a:b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实现企业资源的最大化利用与风险可控。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 库存控制方法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334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76200" cy="203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19050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ABC分类法：基于“二八原则”的差异化管理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046">
            <a:off x="1016008" y="2406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2540000"/>
            <a:ext cx="482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将物料按年度消耗金额分级：A类为核心，实施重点管理、严控库存；B类进行常规管理；C类因价值低、数量大，采取简化管理，可适当增加库存以降低管理成本。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350000" y="1778000"/>
            <a:ext cx="5080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6350000" y="1778000"/>
            <a:ext cx="76200" cy="203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604000" y="190500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安全库存 (Safety Stock)：应对不确定性的缓冲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549">
            <a:off x="6604009" y="24066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604000" y="2540000"/>
            <a:ext cx="457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为抵消需求的随机波动和供应的意外延迟而设置的保障性库存。它是平衡缺货风险与库存持有成本的关键，能有效防止因不确定性因素导致的生产中断或客户流失。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4191000"/>
            <a:ext cx="5334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762000" y="4191000"/>
            <a:ext cx="76200" cy="203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1016000" y="43180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订货点法 (ROP)：触发补货的关键阈值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9046">
            <a:off x="1016008" y="4819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1016000" y="4953000"/>
            <a:ext cx="4826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当库存水平下降到预先设定的订货点时，立即发出补货订单。核心公式为：ROP = (平均需求 × 提前期) + 安全库存。该方法适用于需求稳定、连续的物料管理。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350000" y="4191000"/>
            <a:ext cx="5080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15640" r="15640"/>
          <a:stretch>
            <a:fillRect/>
          </a:stretch>
        </p:blipFill>
        <p:spPr>
          <a:xfrm>
            <a:off x="6477000" y="4318000"/>
            <a:ext cx="2095500" cy="1651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cxnSp>
        <p:nvCxnSpPr>
          <p:cNvPr id="21" name="Connector 21"/>
          <p:cNvCxnSpPr/>
          <p:nvPr/>
        </p:nvCxnSpPr>
        <p:spPr>
          <a:xfrm rot="5375445">
            <a:off x="7810500" y="5200673"/>
            <a:ext cx="177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8826500" y="4318000"/>
            <a:ext cx="2476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经济订货批量 (EOQ)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8826500" y="4826000"/>
            <a:ext cx="2476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通过平衡订货成本与持有成本，寻找两者之和最小的最优订货数量。如图所示，总成本曲线的最低点即为经济订货批量，能实现库存成本的最优化控制。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524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7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PMC的绩效考核指标 (KPI)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461000" y="4191000"/>
            <a:ext cx="127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651000" y="4826000"/>
            <a:ext cx="889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建立量化、科学的考核体系，聚焦计划达成率、库存周转率与交付及时率等核心维度，精准衡量PMC工作成效，驱动供应链高效协同。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06 PMC的绩效考核指标 (KPI)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965200" y="2159000"/>
            <a:ext cx="29972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订单交付准时率 (OTD)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4691">
            <a:off x="965214" y="2597150"/>
            <a:ext cx="2971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965200" y="2730500"/>
            <a:ext cx="29972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公式：(准时交付订单数 / 总交付订单数) × 100%。直接反映企业对客户承诺的兑现能力，是核心外部服务指标。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94200" y="2032000"/>
            <a:ext cx="33782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43942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597400" y="2159000"/>
            <a:ext cx="29972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库存周转率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4691">
            <a:off x="4597414" y="2597150"/>
            <a:ext cx="2971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597400" y="2730500"/>
            <a:ext cx="29972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公式：销售成本 / 平均库存金额。反映库存管理效率，周转率越高，表明资金占用水平越低，流动性越强。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026400" y="2032000"/>
            <a:ext cx="33782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80264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8229600" y="2159000"/>
            <a:ext cx="29972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物料齐套率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4691">
            <a:off x="8229614" y="2597150"/>
            <a:ext cx="2971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8229600" y="2730500"/>
            <a:ext cx="29972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公式：(完全齐套的工单数 / 总工单数) × 100%。是保障生产连续性、避免停工待料的关键前提。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62000" y="4254500"/>
            <a:ext cx="52451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762000" y="42545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965200" y="4381500"/>
            <a:ext cx="4762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生产计划达成率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9022">
            <a:off x="965208" y="4819650"/>
            <a:ext cx="48387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965200" y="4953000"/>
            <a:ext cx="4762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公式：(实际生产数量 / 计划生产数量) × 100%。该指标用于衡量生产计划的合理性及执行的准确性，反映生产调度的执行能力。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184900" y="4254500"/>
            <a:ext cx="52451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6184900" y="42545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6388100" y="4381500"/>
            <a:ext cx="4762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物料呆滞率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-9022">
            <a:off x="6388108" y="4819650"/>
            <a:ext cx="48387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6388100" y="4953000"/>
            <a:ext cx="4762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公式：(呆滞物料金额 / 总库存金额) × 100%。反映物料控制水平，呆滞率越低，说明库存结构越健康，资金积压风险越小。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270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07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综合案例分析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270000" y="5080000"/>
            <a:ext cx="965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以真实电子组装企业为样本，深度拆解PMC流程优化的全链路实践，</a:t>
            </a:r>
            <a:b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从需求预测到物料协同，解析如何通过精细化管理实现降本增效的核心价值。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07 综合案例分析：某电子组装企业的PMC优化之路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22C55E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33782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286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49400" y="2260600"/>
            <a:ext cx="23368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背景与核心挑战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5211">
            <a:off x="1016014" y="2914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175000"/>
            <a:ext cx="2870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企业原有的生产计划模式存在明显短板：订单准时交付率(OTD)仅维持在90%的较低水平；生产周期冗长，库存积压严重；各部门系统独立，形成严重的信息孤岛，导致决策滞后、协同效率低下。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394200" y="2032000"/>
            <a:ext cx="33782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48200" y="22860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181600" y="2260600"/>
            <a:ext cx="23368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系统化优化策略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15211">
            <a:off x="4648214" y="2914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4648200" y="3111500"/>
            <a:ext cx="2870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 数据标准化：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建立统一物料主数据，规范BOM维护流程，夯实数据基础。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 流程闭环化：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部署ERP+MES+APS平台，实现“需求-计划-执行-反馈”的全链路闭环管理。</a:t>
            </a:r>
          </a:p>
          <a:p>
            <a:pPr marL="0" indent="0" algn="l">
              <a:lnSpc>
                <a:spcPct val="116666"/>
              </a:lnSpc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 策略精细化：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推行VMI模式，实施智能排程与JIT配送，精准匹配供需节奏。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026400" y="2032000"/>
            <a:ext cx="33782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80400" y="2286000"/>
            <a:ext cx="406400" cy="406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8813800" y="2260600"/>
            <a:ext cx="23368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数字化转型成果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15211">
            <a:off x="8280414" y="2914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8280400" y="3175000"/>
            <a:ext cx="1333500" cy="1016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8280400" y="3276600"/>
            <a:ext cx="13335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96.5%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订单OTD提升</a:t>
            </a:r>
          </a:p>
        </p:txBody>
      </p:sp>
      <p:sp>
        <p:nvSpPr>
          <p:cNvPr id="21" name="AutoShape 21"/>
          <p:cNvSpPr/>
          <p:nvPr/>
        </p:nvSpPr>
        <p:spPr>
          <a:xfrm>
            <a:off x="9690100" y="3175000"/>
            <a:ext cx="1333500" cy="1016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9690100" y="3276600"/>
            <a:ext cx="13335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4天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生产周期(↓33%)</a:t>
            </a:r>
          </a:p>
        </p:txBody>
      </p:sp>
      <p:sp>
        <p:nvSpPr>
          <p:cNvPr id="23" name="AutoShape 23"/>
          <p:cNvSpPr/>
          <p:nvPr/>
        </p:nvSpPr>
        <p:spPr>
          <a:xfrm>
            <a:off x="8280400" y="4318000"/>
            <a:ext cx="27432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8280400" y="4419600"/>
            <a:ext cx="2743200" cy="685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12次/年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(原8次/年)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库存周转率大幅提升，资金占用显著降低</a:t>
            </a:r>
          </a:p>
        </p:txBody>
      </p:sp>
      <p:sp>
        <p:nvSpPr>
          <p:cNvPr id="25" name="AutoShape 25"/>
          <p:cNvSpPr/>
          <p:nvPr/>
        </p:nvSpPr>
        <p:spPr>
          <a:xfrm>
            <a:off x="762000" y="57150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762000" y="5715000"/>
            <a:ext cx="762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1016000" y="577850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通过构建数据、流程、策略三位一体的PMC闭环体系，企业成功打通了信息流、物流与价值流，实现了从“被动响应”到“主动规划”的根本性转变，运营效率与效益同步飞跃。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总结与行动计划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33782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095500"/>
            <a:ext cx="355600" cy="355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397000" y="2057400"/>
            <a:ext cx="2603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PMC：供需连接的中枢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4566">
            <a:off x="952513" y="2597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952500" y="2730500"/>
            <a:ext cx="29972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PMC是企业运营的“中枢神经”，承担着连接需求端与供应端的关键角色，确保信息流转高效畅通。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94200" y="1905000"/>
            <a:ext cx="33782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84700" y="2095500"/>
            <a:ext cx="355600" cy="355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029200" y="2057400"/>
            <a:ext cx="2603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PC与MC：两大核心职能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4566">
            <a:off x="4584713" y="2597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584700" y="2730500"/>
            <a:ext cx="29972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生产计划(PC)与物料控制(MC)相辅相成，协同运作保障生产有序推进，是PMC体系的核心基石。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026400" y="1905000"/>
            <a:ext cx="33782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6900" y="2095500"/>
            <a:ext cx="355600" cy="3556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661400" y="2057400"/>
            <a:ext cx="2603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数字化：效率倍增的关键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4566">
            <a:off x="8216913" y="2597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8216900" y="2730500"/>
            <a:ext cx="29972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ERP、APS、MES等数字化工具是效率倍增器，通过数据驱动决策，优化流程，大幅提升管理精度。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62000" y="39370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2500" y="4127500"/>
            <a:ext cx="355600" cy="3556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1397000" y="40894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科学库存：平衡服务与成本的支点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8929">
            <a:off x="952508" y="4565650"/>
            <a:ext cx="488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952500" y="4699000"/>
            <a:ext cx="4889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通过科学的库存策略，在满足客户交付需求与控制企业库存成本之间找到最佳平衡点，避免积压与断料风险。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286500" y="39370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7000" y="4127500"/>
            <a:ext cx="355600" cy="3556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6921500" y="40894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KPI体系：衡量成效的仪表盘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-8929">
            <a:off x="6477008" y="4565650"/>
            <a:ext cx="488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6477000" y="4699000"/>
            <a:ext cx="4889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建立关键绩效指标(KPI)体系作为管理仪表盘，量化运营成果，发现问题短板，指导团队进行持续改善与优化。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762000" y="5715000"/>
            <a:ext cx="10668000" cy="825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12700" cap="flat" cmpd="sng">
            <a:solidFill>
              <a:srgbClr val="22C55E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2500" y="5880100"/>
            <a:ext cx="406400" cy="406400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1524000" y="5816600"/>
            <a:ext cx="965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下一步行动：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选择一个你负责的产品，尝试绘制其从订单到出货的PMC流程图，并识别出其中至少一个可以优化的环节，迈出改善的第一步。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3048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Q&amp;A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588000" y="4318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4826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0" i="0" u="none" strike="noStrike">
                <a:solidFill>
                  <a:srgbClr val="FFFFFF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 · 欢迎提问与交流探讨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1617</Words>
  <Application>Microsoft Office PowerPoint</Application>
  <PresentationFormat>宽屏</PresentationFormat>
  <Paragraphs>238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4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 K</cp:lastModifiedBy>
  <cp:revision>1</cp:revision>
  <dcterms:modified xsi:type="dcterms:W3CDTF">2026-07-30T07:00:47Z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{"Label":"1","ContentProducer":"001191110102MACQD9K64010000","ProduceID":"7648900891601112006","ReservedCode1":"","ContentPropagator":"","PropagateID":"","ReservedCode2":""}</vt:lpwstr>
  </property>
</Properties>
</file>