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30.07.2026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欢迎参加本次“TPM全员生产维护深度培训”。在现代制造业中，设备是企业的核心资产。传统的“坏了再修”模式已无法满足高效生产的需求。TPM作为一种先进的设备管理体系，旨在通过全员参与，最大限度地提升设备效率，实现“零故障、零不良、零灾害”的目标。本次培训将带您深入了解TPM的精髓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本次培训将分为五个部分。首先，我们将了解TPM的基本概念。接着，会深入学习TPM的八大支柱。然后，我们将重点讲解关键指标OEE。之后，提供一个清晰的实施步骤指南。最后，通过一个真实案例来加深理解。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我们为什么需要TPM？因为传统的设备维修模式已经过时。故障、低效、质量问题和安全隐患正成为企业发展的瓶颈。TPM正是为了解决这些问题而生，它通过全员参与，追求设备效率的最大化和生产系统的最优化。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接下来，我们进入第一部分，了解TPM的定义、目标和核心思想。这是理解TPM的基础。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TPM，即全员生产维护，强调“全员”参与，追求“生产性”最大化，并覆盖设备全生命周期的“维护”。它的核心目标是实现“三零”：零故障、零不良、零灾害。这三个目标共同构成了卓越设备管理的基石。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TPM的核心思想可以概括为四点：预防为主，强调主动维护；全员参与，打破部门壁垒；持续改善，追求永无止境；以及以OEE为核心指标，用数据说话。这四大思想共同指导着TPM的实践。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接下来，我们进入第二部分，详细介绍TPM的八大支柱。这八大支柱是TPM理念得以落地的具体实践路径，它们相互关联，共同支撑起“三零”目标的实现。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个支柱是自主维护，这是TPM的基石。它的目标是让操作员成为设备的主人。这通过七个步骤来实现，前四步包括：初期清扫，通过打扫卫生来发现问题；解决发生源和困难部位；制定标准化的维护标准；以及对操作员进行系统的技能培训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自主维护的后三步是：建立自主点检体系，确保设备状态持续受控；通过整理整顿，巩固改善成果；最终实现真正的自主管理，让员工自觉地维护和改善设备。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第二个支柱是计划维护，这是专业维修团队的核心工作。它强调从被动的事后维修，转向主动的预防性和预知性维护。通过建立完善的设备档案、维护计划和备件管理体系，确保设备的长期稳定运行。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第三个支柱是个别改善，针对重大的设备问题，组建项目团队进行专项攻关。第四个支柱是质量维护，强调通过设备管理来保证产品质量，实现“质量内建”，从源头杜绝不良品。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第五个支柱是初期管理，强调在设备生命周期的最前端就考虑其可维护性。第六个支柱是教育训练，通过系统化的培训，提升全体员工的技能水平，这是TPM成功的人才基础。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第七个支柱是安全、卫生和环境管理，确保工作环境的安全舒适。最后一个支柱是TPM事务局，它是整个TPM活动的大脑和指挥中心，负责协调和推动各项工作的开展。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理论原则需要量化指标来衡量。第三部分，我们将详细介绍TPM的核心度量衡——设备综合效率，也就是OEE。学会计算和分析OEE，是诊断设备效率、指导改善活动的关键。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OEE的计算公式是可用率、性能率和质量率的乘积。它能揭示效率损失的具体来源，也就是六大损失：停机损失、速度损失和缺陷损失。通过分析这六大损失，我们可以精准定位改善的方向。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了解了TPM的理念和工具，我们该如何实施呢？第四部分，我们将介绍一个分阶段的实施指南，帮助大家一步步地将TPM理念落地。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TPM的实施可以分为四个阶段。首先是准备与启动，打好基础。然后是在试点区域进行导入实践。接着是将成功经验全面展开。最后，是长期的巩固与提升，让TPM成为企业的一种文化。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理论说了很多，现在我们来看一个真实的案例。第五部分，我们将分析广西钢铁集团是如何通过实施精益TPM，实现设备管理从粗放式向精益化转型的。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广西钢铁集团通过实施精益TPM，特别是深化自主保全和精细化专业保全，取得了显著成效。设备故障率大幅下降，作业率和备件管理效率显著提升，成功实现了设备管理的精益化转型。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来总结一下。TPM的核心是全员参与和预防为主，八大支柱是实践路径，OEE是衡量指标，而持续改善是其灵魂。希望大家能将今天所学应用到实际工作中，从对一台设备进行“初期清扫”开始，迈出TPM改善的第一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我的分享到此结束，感谢大家的聆听。现在是问答环节，大家有任何问题都可以提出来，我们一起交流探讨。谢谢！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.jpeg"/><Relationship Id="rId7" Type="http://schemas.openxmlformats.org/officeDocument/2006/relationships/image" Target="../media/image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Relationship Id="rId9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svg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svg"/><Relationship Id="rId4" Type="http://schemas.openxmlformats.org/officeDocument/2006/relationships/image" Target="../media/image11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8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5" Type="http://schemas.openxmlformats.org/officeDocument/2006/relationships/image" Target="../media/image27.sv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eg"/><Relationship Id="rId5" Type="http://schemas.openxmlformats.org/officeDocument/2006/relationships/image" Target="../media/image23.svg"/><Relationship Id="rId4" Type="http://schemas.openxmlformats.org/officeDocument/2006/relationships/image" Target="../media/image29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jpe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svg"/><Relationship Id="rId5" Type="http://schemas.openxmlformats.org/officeDocument/2006/relationships/image" Target="../media/image31.svg"/><Relationship Id="rId4" Type="http://schemas.openxmlformats.org/officeDocument/2006/relationships/image" Target="../media/image7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2286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TPM全员生产维护深度培训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334000" y="3810000"/>
            <a:ext cx="1524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4318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22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提升设备综合效率，实现卓越运营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0" y="5715000"/>
            <a:ext cx="12192000" cy="635000"/>
          </a:xfrm>
          <a:prstGeom prst="roundRect">
            <a:avLst>
              <a:gd name="adj" fmla="val 0"/>
            </a:avLst>
          </a:prstGeom>
          <a:solidFill>
            <a:srgbClr val="000000">
              <a:alpha val="2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0" y="5842000"/>
            <a:ext cx="1219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2026年2月生产管理系列培训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培训大纲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1905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20955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01. TPM的定义、目标与核心思想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4946">
            <a:off x="1016014" y="2597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2794000"/>
            <a:ext cx="2921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深入解析TPM的基本概念，明确其“全员参与、全系统、全效率”的核心目标，理解预防为主的设备管理思想。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45000" y="1905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4445000" y="1905000"/>
            <a:ext cx="76200" cy="1905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699000" y="20955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02. TPM的八大支柱详解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4946">
            <a:off x="4699014" y="2597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699000" y="2794000"/>
            <a:ext cx="2921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系统学习自主维护、计划维护、个别改善等八大支柱的具体内涵与实施重点，构建完整的设备管理体系框架。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128000" y="1905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8128000" y="1905000"/>
            <a:ext cx="76200" cy="1905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8382000" y="20955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03. 关键指标：设备综合效率(OEE)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4946">
            <a:off x="8382014" y="2597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8382000" y="2794000"/>
            <a:ext cx="2921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掌握OEE的计算方法，分析六大损失，通过量化指标精准诊断设备效率瓶颈，为提升产能提供数据支撑。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62000" y="4318000"/>
            <a:ext cx="52705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762000" y="4318000"/>
            <a:ext cx="76200" cy="177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1016000" y="4508500"/>
            <a:ext cx="476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04. TPM的实施步骤指南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9167">
            <a:off x="1016008" y="4946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1016000" y="5143500"/>
            <a:ext cx="4762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详解从准备阶段、导入阶段、实施阶段到巩固阶段的全流程关键动作，建立标准化的推进路径，确保TPM活动稳步落地。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286500" y="4318000"/>
            <a:ext cx="52705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6286500" y="4318000"/>
            <a:ext cx="76200" cy="177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6540500" y="4508500"/>
            <a:ext cx="476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05. 标杆案例：广西钢铁集团实践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 rot="-9167">
            <a:off x="6540508" y="4946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6540500" y="5143500"/>
            <a:ext cx="4762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剖析广西钢铁集团推行TPM的成功经验，学习其在现场改善、团队建设及指标提升方面的具体举措与实际成效。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前言：为何需要TPM？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当今竞争激烈的制造业环境中，设备不再仅仅是生产工具，而是企业核心竞争力的基石。传统的“坏了再修”的被动维修模式，已无法适应高质量、高效率、低成本的生产要求，企业设备管理正面临着多重严峻挑战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857500"/>
            <a:ext cx="10668000" cy="12700"/>
          </a:xfrm>
          <a:prstGeom prst="roundRect">
            <a:avLst>
              <a:gd name="adj" fmla="val 0"/>
            </a:avLst>
          </a:prstGeom>
          <a:solidFill>
            <a:srgbClr val="22C55E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3175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762000" y="3365500"/>
            <a:ext cx="50800" cy="825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33274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651000" y="3302000"/>
            <a:ext cx="406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故障频发：生产连续性的“拦路虎”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设备突发停机不仅打乱生产计划，更造成交货期延误与订单损失，直接影响企业信誉与收益。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223000" y="3175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223000" y="3365500"/>
            <a:ext cx="50800" cy="825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33274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112000" y="3302000"/>
            <a:ext cx="406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效率低下：设备潜能被严重低估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缺乏科学维护导致设备空转、速度损失和小停机频繁，设备综合效率(OEE)始终处于低位，产能浪费严重。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762000" y="4699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762000" y="4889500"/>
            <a:ext cx="50800" cy="825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4851400"/>
            <a:ext cx="406400" cy="406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1651000" y="4826000"/>
            <a:ext cx="406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质量不稳：精度退化引发连锁反应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设备精度下降未被及时发现和校正，导致产品不良率上升，返工成本增加，最终损害品牌的市场口碑。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6223000" y="4699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6223000" y="4889500"/>
            <a:ext cx="50800" cy="825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77000" y="4851400"/>
            <a:ext cx="406400" cy="4064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7112000" y="4826000"/>
            <a:ext cx="406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安全隐患：悬在员工头顶的“达摩克利斯之剑”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老旧设备的带病运行极易引发安全事故，威胁员工生命安全，同时也给企业带来巨额的安全事故赔偿风险。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52400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TPM的定义、目标与核心思想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318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50800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全面生产维护（TPM）以全员参与为核心，通过设备全生命周期的管理，实现“零故障、零不良、零灾害”的终极目标，构建企业可持续发展的基石。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TPM的定义、目标与核心思想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22C55E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286000"/>
            <a:ext cx="355600" cy="3556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97000" y="22606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Total (全员参与)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2921000"/>
            <a:ext cx="304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打破部门壁垒，从管理层到一线员工，所有人员、所有部门共同参与设备管理，形成全员维护的体系。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381500" y="2032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381500" y="2032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0" y="2286000"/>
            <a:ext cx="355600" cy="3556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016500" y="22606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Productive (生产性)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572000" y="2921000"/>
            <a:ext cx="304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以追求设备综合效率(OEE)最大化为核心，减少停机、速度损失和不良，实现设备的最高效率和最大产出。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001000" y="2032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8001000" y="2032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1500" y="2286000"/>
            <a:ext cx="355600" cy="3556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8636000" y="22606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Maintenance (全维维护)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191500" y="2921000"/>
            <a:ext cx="304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涵盖设备从设计、采购、安装、使用、维护到报废的全生命周期，实施预防维护与改良维护相结合的策略。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4445000"/>
            <a:ext cx="3429000" cy="1651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2500" y="4635500"/>
            <a:ext cx="406400" cy="4064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1460500" y="46355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零故障 (Zero Breakdowns)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rot="-14323">
            <a:off x="952513" y="5200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4" name="AutoShape 24"/>
          <p:cNvSpPr/>
          <p:nvPr/>
        </p:nvSpPr>
        <p:spPr>
          <a:xfrm>
            <a:off x="952500" y="5334000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深入分析故障原因，消除设备故障的根源，通过日常维护和改善，实现设备持续、稳定的无故障运行。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4381500" y="4445000"/>
            <a:ext cx="3429000" cy="1651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72000" y="4635500"/>
            <a:ext cx="406400" cy="406400"/>
          </a:xfrm>
          <a:prstGeom prst="rect">
            <a:avLst/>
          </a:prstGeom>
        </p:spPr>
      </p:pic>
      <p:sp>
        <p:nvSpPr>
          <p:cNvPr id="27" name="AutoShape 27"/>
          <p:cNvSpPr/>
          <p:nvPr/>
        </p:nvSpPr>
        <p:spPr>
          <a:xfrm>
            <a:off x="5080000" y="46355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零不良 (Zero Defects)</a:t>
            </a:r>
            <a:endParaRPr lang="en-US" sz="1100"/>
          </a:p>
        </p:txBody>
      </p:sp>
      <p:cxnSp>
        <p:nvCxnSpPr>
          <p:cNvPr id="28" name="Connector 28"/>
          <p:cNvCxnSpPr/>
          <p:nvPr/>
        </p:nvCxnSpPr>
        <p:spPr>
          <a:xfrm rot="-14323">
            <a:off x="4572013" y="5200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9" name="AutoShape 29"/>
          <p:cNvSpPr/>
          <p:nvPr/>
        </p:nvSpPr>
        <p:spPr>
          <a:xfrm>
            <a:off x="4572000" y="5334000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将质量管理内建于生产过程，从源头防止不良品产生，不接受、不制造、不流出不良，保障产品品质。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8001000" y="4445000"/>
            <a:ext cx="3429000" cy="1651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91500" y="4635500"/>
            <a:ext cx="406400" cy="406400"/>
          </a:xfrm>
          <a:prstGeom prst="rect">
            <a:avLst/>
          </a:prstGeom>
        </p:spPr>
      </p:pic>
      <p:sp>
        <p:nvSpPr>
          <p:cNvPr id="32" name="AutoShape 32"/>
          <p:cNvSpPr/>
          <p:nvPr/>
        </p:nvSpPr>
        <p:spPr>
          <a:xfrm>
            <a:off x="8699500" y="46355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零灾害 (Zero Accidents)</a:t>
            </a:r>
            <a:endParaRPr lang="en-US" sz="1100"/>
          </a:p>
        </p:txBody>
      </p:sp>
      <p:cxnSp>
        <p:nvCxnSpPr>
          <p:cNvPr id="33" name="Connector 33"/>
          <p:cNvCxnSpPr/>
          <p:nvPr/>
        </p:nvCxnSpPr>
        <p:spPr>
          <a:xfrm rot="-14323">
            <a:off x="8191513" y="5200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4" name="AutoShape 34"/>
          <p:cNvSpPr/>
          <p:nvPr/>
        </p:nvSpPr>
        <p:spPr>
          <a:xfrm>
            <a:off x="8191500" y="5334000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建立完善的安全管理体系，消除所有安全隐患，创造安全、健康、舒适的工作环境，确保人员与设备安全。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TPM的定义、目标与核心思想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500" y="2222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651000" y="21844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预防为主 (Proactive Prevention)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418">
            <a:off x="1079509" y="2787650"/>
            <a:ext cx="463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79500" y="2921000"/>
            <a:ext cx="469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变被动的“事后维修”为主动的“事前预防”，通过日常点检、定期保养与状态监测，将设备故障消灭在萌芽状态，降低突发停机风险。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23000" y="2032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2230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0500" y="22225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112000" y="21844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全员参与 (Total Participation)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418">
            <a:off x="6540509" y="2787650"/>
            <a:ext cx="463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540500" y="2921000"/>
            <a:ext cx="469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打破“操作与维修分离”的壁垒，让操作员成为“设备主人”负责日常维护，维修人员则转向更高层次的专业诊断与技术支持，实现职责协同。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191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762000" y="4191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9500" y="43815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651000" y="43434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持续改善 (Continuous Improvement)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9418">
            <a:off x="1079509" y="4946650"/>
            <a:ext cx="463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1079500" y="5080000"/>
            <a:ext cx="469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通过小集团自主活动，引导团队不断识别微缺陷、分析根本原因、实施低成本改善，形成“发现-解决-标准化”的良性循环，追求设备效率的极致。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223000" y="4191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6223000" y="4191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40500" y="4381500"/>
            <a:ext cx="406400" cy="4064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7112000" y="43434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以OEE为核心衡量指标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-9418">
            <a:off x="6540509" y="4946650"/>
            <a:ext cx="463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6540500" y="5080000"/>
            <a:ext cx="469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设备综合效率（OEE）是衡量TPM活动成效的核心量化指标，通过监控时间开动率、性能开动率和良品率，精准定位损失源，引导团队聚焦关键改进点。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524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7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TPM的八大支柱详解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48260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八大支柱是TPM理念落地的核心实践路径，涵盖自主维护、计划维护、个别改善等关键环节，相互关联、协同作用，共同构筑设备综合效率最大化的基石。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TPM的八大支柱详解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651000"/>
            <a:ext cx="762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1752600"/>
            <a:ext cx="10033000" cy="939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支柱一：自主维护 (Autonomous Maintenance)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目标：培养操作员成为“设备的主人”，通过赋予操作员工自主管理设备的权限与能力，使其能够主动承担设备的日常检查、清扫、润滑、紧固等维护工作，从根源上提升设备可靠性。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762000" y="3175000"/>
            <a:ext cx="52070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3365500"/>
            <a:ext cx="457200" cy="4572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651000" y="3302000"/>
            <a:ext cx="4064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01. 初期清扫：清扫即点检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通过对设备进行彻底的清扫，在清洁过程中敏锐发现设备的潜在缺陷、微小故障及异常点，将清扫过程转化为对设备的全面检查，建立“清扫就是点检”的维护意识。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223000" y="3175000"/>
            <a:ext cx="52070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13500" y="3365500"/>
            <a:ext cx="457200" cy="4572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7112000" y="3302000"/>
            <a:ext cx="4064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02. 发生源与困难部位对策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深入分析并从根本上解决设备漏油、粉尘、异物侵入等问题的发生源头，同时改善设备难以清扫、点检、操作的困难部位，提升设备的可维护性与作业便利性。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62000" y="4826000"/>
            <a:ext cx="52070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2500" y="5016500"/>
            <a:ext cx="457200" cy="4572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651000" y="4953000"/>
            <a:ext cx="4064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03. 制定清扫、润滑、紧固标准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将设备的日常清扫、润滑、紧固等维护动作规范化、标准化，制定清晰、可执行的作业标准书，让每一项维护工作都有章可循，确保维护质量的一致性和稳定性。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6223000" y="4826000"/>
            <a:ext cx="52070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13500" y="5016500"/>
            <a:ext cx="457200" cy="4572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7112000" y="4953000"/>
            <a:ext cx="4064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04. 总点检：系统技能培训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对操作员开展系统的设备结构、工作原理、点检方法及故障判断知识培训，使员工具备专业的点检技能，能够独立完成对设备关键部位的全面检查与状态确认。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TPM的八大支柱详解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聚焦自主维护的核心进阶：从体系建立到文化养成的完整闭环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20891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2C55E">
                <a:alpha val="4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AutoShape 6"/>
          <p:cNvSpPr/>
          <p:nvPr/>
        </p:nvSpPr>
        <p:spPr>
          <a:xfrm>
            <a:off x="762000" y="2413000"/>
            <a:ext cx="3378200" cy="2921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762000" y="2413000"/>
            <a:ext cx="33782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952500" y="2667000"/>
            <a:ext cx="29972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3556000"/>
            <a:ext cx="2997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自主点检体系化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14566">
            <a:off x="952513" y="4121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952500" y="4318000"/>
            <a:ext cx="29972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建立由操作员自主执行的点检标准与流程，确保设备运行状态实时可控，形成“检查-记录-处理”的闭环管理机制。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394200" y="2413000"/>
            <a:ext cx="3378200" cy="2921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394200" y="2413000"/>
            <a:ext cx="33782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4584700" y="2667000"/>
            <a:ext cx="29972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584700" y="3556000"/>
            <a:ext cx="2997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整理整顿与规范化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14566">
            <a:off x="4584713" y="4121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4584700" y="4318000"/>
            <a:ext cx="29972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将自主维护与5S管理深度融合，通过环境的标准化维持，巩固前期改善成果，为设备稳定运行创造整洁、有序的基础条件。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026400" y="2413000"/>
            <a:ext cx="3378200" cy="2921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8026400" y="2413000"/>
            <a:ext cx="33782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8216900" y="2667000"/>
            <a:ext cx="29972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07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216900" y="3556000"/>
            <a:ext cx="2997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自主管理文化深化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14566">
            <a:off x="8216913" y="4121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8216900" y="4318000"/>
            <a:ext cx="29972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员工从被动执行转向主动负责，熟练掌握标准并自发发现问题，形成“人人都是设备主人”的积极维护文化与长效机制。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62000" y="57150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5892800"/>
            <a:ext cx="406400" cy="4064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1524000" y="5816600"/>
            <a:ext cx="9652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核心价值：通过这三个阶段的推进，不仅提升了设备的可靠性，更培养了员工的主人翁意识，实现了“设备维护”向“全员经营”的质的飞跃。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TPM的八大支柱详解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支柱二：计划维护 (Planned Maintenance)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2025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23495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762000" y="2349500"/>
            <a:ext cx="762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500" y="2692400"/>
            <a:ext cx="457200" cy="4572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905000" y="2476500"/>
            <a:ext cx="889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核心目标：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由专业维修团队主导，通过实施预防性维护与预知性维护策略，系统性降低设备故障率，确保生产设备全生命周期的长期、稳定、高效运行。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3810000"/>
            <a:ext cx="52070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4000500"/>
            <a:ext cx="355600" cy="3556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524000" y="40005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从被动维修转向主动预防体系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9291">
            <a:off x="1016009" y="4565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1D5D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1016000" y="4699000"/>
            <a:ext cx="4699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事后维修 → 预防性维护 → 预知性维护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从“坏了再修”的被动模式，升级为基于时间/次数的定期预防性维护；最终利用状态监测技术（如振动分析、油液检测），实现“预测潜在故障，按需精准维护”，最大化设备可用时间。</a:t>
            </a:r>
          </a:p>
        </p:txBody>
      </p:sp>
      <p:sp>
        <p:nvSpPr>
          <p:cNvPr id="15" name="AutoShape 15"/>
          <p:cNvSpPr/>
          <p:nvPr/>
        </p:nvSpPr>
        <p:spPr>
          <a:xfrm>
            <a:off x="6223000" y="3810000"/>
            <a:ext cx="52070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7000" y="4000500"/>
            <a:ext cx="355600" cy="3556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6985000" y="40005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构建标准化计划维护管理体系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9291">
            <a:off x="6477009" y="4565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1D5D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6477000" y="4699000"/>
            <a:ext cx="4699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台账档案 · 维护计划 · 技术标准 · 备件优化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建立完善的设备全生命周期档案，制定科学的维护周期与计划；规范维修技术标准，减少人为差异；同时优化备件库存管理，确保关键备件及时供应，平衡库存成本与设备停机风险。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TPM的八大支柱详解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5207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349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87500" y="2324100"/>
            <a:ext cx="4064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支柱三：个别改善 (Kaizen)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291">
            <a:off x="1016009" y="3041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302000"/>
            <a:ext cx="469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核心目标：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组建跨职能项目团队，聚焦影响设备综合效率(OEE)的重大瓶颈问题，集中资源进行专项突破，消除生产过程中的各类显性与隐性损失。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16000" y="4572000"/>
            <a:ext cx="469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关键活动：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运用PDCA循环、5Why分析法、鱼骨图等QC工具，对问题进行系统性拆解，精准定位根本原因并制定对策，形成标准化的解决流程。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23000" y="2032000"/>
            <a:ext cx="52070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223000" y="2032000"/>
            <a:ext cx="5207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23495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7048500" y="2324100"/>
            <a:ext cx="4064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支柱四：质量维护 (QM)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9291">
            <a:off x="6477009" y="3041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6477000" y="3302000"/>
            <a:ext cx="469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核心目标：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通过管理和改善设备状态，从生产源头保证产品质量，实现“质量内建”，在工序内造就品质，而非事后检验，彻底杜绝不良品的产生。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477000" y="4572000"/>
            <a:ext cx="469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关键活动：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建立设备精度管理体系，实施防错（Poka-Yoke）机制防止人为失误，运用FMEA进行潜在失效模式分析，确保设备持续稳定运行。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62000" y="5969000"/>
            <a:ext cx="10668000" cy="635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889000" y="6032500"/>
            <a:ext cx="1041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总结：个别改善聚焦效率瓶颈的突破，质量维护聚焦源头质量的保障，二者相辅相成，共同夯实TPM活动的核心价值。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TPM的八大支柱详解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5207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413000"/>
            <a:ext cx="457200" cy="4572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651000" y="23876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支柱五：初期管理 (Early Management)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291">
            <a:off x="1016009" y="3168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4290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核心目标：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在设备设计、采购、安装阶段，就充分考量可维护性、可靠性与生产效率，从源头规避潜在问题，降低全生命周期的运营与维护成本。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16000" y="5080000"/>
            <a:ext cx="46990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143000" y="5207000"/>
            <a:ext cx="4445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关键活动：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深度参与设备选型与设计审查，优化安装调试流程，制定标准化的初期管理规范，确保设备“优生优育”。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23000" y="2032000"/>
            <a:ext cx="5207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6223000" y="2032000"/>
            <a:ext cx="5207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2413000"/>
            <a:ext cx="457200" cy="4572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7112000" y="23876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支柱六：教育训练 (Education &amp; Training)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9291">
            <a:off x="6477009" y="3168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6477000" y="34290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核心目标：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建立多层次、系统化的培训体系，覆盖从基层员工到管理干部的所有人员，全面提升全员的设备专业知识、操作技能与改善素养。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477000" y="5080000"/>
            <a:ext cx="46990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6604000" y="5207000"/>
            <a:ext cx="4445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关键活动：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实施分层分类技能培训，广泛推广OPL（单点课程）教育，建立员工技能矩阵，打造学习型的设备管理团队。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TPM的八大支柱详解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644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2C55E">
                <a:alpha val="5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762000" y="2159000"/>
            <a:ext cx="52705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2159000"/>
            <a:ext cx="52705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540000"/>
            <a:ext cx="457200" cy="4572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651000" y="2514600"/>
            <a:ext cx="4127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支柱七：安全、卫生、环境管理 (SHE)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9167">
            <a:off x="1016008" y="3295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1016000" y="3556000"/>
            <a:ext cx="4762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核心目标：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创造一个绝对安全、整洁、无污染的工作环境，保障员工身心健康，从根源上消除安全隐患，实现零事故、零灾害、零公害。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16000" y="5080000"/>
            <a:ext cx="4762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关键活动：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系统开展危险源辨识与风险评估，推行标准化的5S现场管理，组织安全改善提案活动，建立全员参与的安全卫生管理体系。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86500" y="2159000"/>
            <a:ext cx="52705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6286500" y="2159000"/>
            <a:ext cx="52705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0500" y="2540000"/>
            <a:ext cx="457200" cy="4572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7175500" y="2514600"/>
            <a:ext cx="4127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支柱八：TPM事务局 (TPM Promotion Office)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9167">
            <a:off x="6540508" y="3295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6540500" y="3556000"/>
            <a:ext cx="4762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核心目标：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作为TPM活动的中枢大脑，统筹全局，负责组织、协调、推动和评估整个体系的运行，确保TPM战略目标的有效落地与持续优化。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540500" y="5080000"/>
            <a:ext cx="4762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关键活动：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制定阶段性推进计划，组织全员培训与理念宣传，跟踪各支柱项目进展，定期组织成果发表会与绩效评估，协调解决推进中的障碍。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62000" y="6096000"/>
            <a:ext cx="10795000" cy="508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889000" y="6197600"/>
            <a:ext cx="1054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总结：SHE管理守护基石，TPM事务局把控方向，两者共同构筑了TPM体系稳固的后方与高效的指挥中心。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39700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关键指标：设备综合效率（OEE）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651000" y="4826000"/>
            <a:ext cx="889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OEE是衡量生产设备有效利用程度的关键度量衡，通过分析时间利用率、性能利用率和良品率三大核心要素，精准诊断设备效率瓶颈，为TPM改善活动提供科学指引。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关键指标：设备综合效率（OEE）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334000" cy="1270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12700" cap="flat" cmpd="sng">
            <a:solidFill>
              <a:srgbClr val="22C55E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889000" y="1905000"/>
            <a:ext cx="508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OEE = 可用率 × 性能率 × 质量率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通过三个核心维度的乘积，量化设备实际产能与理论产能的差距，精准定位效率流失点。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762000" y="3429000"/>
            <a:ext cx="5334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762000" y="34290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016000" y="3492500"/>
            <a:ext cx="4953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可用率 (Availability)</a:t>
            </a:r>
            <a:r>
              <a:rPr lang="en-US" sz="14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| 关注设备有效运行时间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计算公式：(计划运行时间 - 停机时间) / 计划运行时间。反映设备因故障、换型等导致的停机损失。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762000" y="4826000"/>
            <a:ext cx="26035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762000" y="4826000"/>
            <a:ext cx="76200" cy="1651000"/>
          </a:xfrm>
          <a:prstGeom prst="roundRect">
            <a:avLst>
              <a:gd name="adj" fmla="val 0"/>
            </a:avLst>
          </a:prstGeom>
          <a:solidFill>
            <a:srgbClr val="22C55E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952500" y="4953000"/>
            <a:ext cx="2286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性能率 (Performance)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考量设备运行速度与实际产量。计算：(理论节拍×总产量)/实际运行时间。体现空转、降速带来的效率损耗。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492500" y="4826000"/>
            <a:ext cx="26035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3492500" y="4826000"/>
            <a:ext cx="76200" cy="1651000"/>
          </a:xfrm>
          <a:prstGeom prst="roundRect">
            <a:avLst>
              <a:gd name="adj" fmla="val 0"/>
            </a:avLst>
          </a:prstGeom>
          <a:solidFill>
            <a:srgbClr val="22C55E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3683000" y="4953000"/>
            <a:ext cx="2286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质量率 (Quality)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聚焦合格品产出。计算：合格品数量/总产量。反映生产过程中的废品、返工等质量相关的效率流失。</a:t>
            </a:r>
          </a:p>
        </p:txBody>
      </p:sp>
      <p:cxnSp>
        <p:nvCxnSpPr>
          <p:cNvPr id="15" name="Connector 15"/>
          <p:cNvCxnSpPr/>
          <p:nvPr/>
        </p:nvCxnSpPr>
        <p:spPr>
          <a:xfrm rot="5390450">
            <a:off x="4191000" y="4057659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6" name="Picture 16"/>
          <p:cNvPicPr>
            <a:picLocks noChangeAspect="1"/>
          </p:cNvPicPr>
          <p:nvPr/>
        </p:nvPicPr>
        <p:blipFill>
          <a:blip r:embed="rId4"/>
          <a:srcRect b="15789"/>
          <a:stretch>
            <a:fillRect/>
          </a:stretch>
        </p:blipFill>
        <p:spPr>
          <a:xfrm>
            <a:off x="6731000" y="1778000"/>
            <a:ext cx="4826000" cy="2286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7" name="AutoShape 17"/>
          <p:cNvSpPr/>
          <p:nvPr/>
        </p:nvSpPr>
        <p:spPr>
          <a:xfrm>
            <a:off x="6731000" y="4445000"/>
            <a:ext cx="15875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0" y="4572000"/>
            <a:ext cx="355600" cy="3556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6858000" y="5080000"/>
            <a:ext cx="13335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停机损失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属于可用率损失，源于设备突发故障、换型与调整时间过长，直接减少有效运行时长。</a:t>
            </a:r>
          </a:p>
        </p:txBody>
      </p:sp>
      <p:sp>
        <p:nvSpPr>
          <p:cNvPr id="20" name="AutoShape 20"/>
          <p:cNvSpPr/>
          <p:nvPr/>
        </p:nvSpPr>
        <p:spPr>
          <a:xfrm>
            <a:off x="8382000" y="4445000"/>
            <a:ext cx="15875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09000" y="4572000"/>
            <a:ext cx="355600" cy="3556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8509000" y="5080000"/>
            <a:ext cx="13335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速度损失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属于性能率损失，表现为空转、短暂停机及设备运行速度低于理论设计值，拉低整体产能。</a:t>
            </a:r>
          </a:p>
        </p:txBody>
      </p:sp>
      <p:sp>
        <p:nvSpPr>
          <p:cNvPr id="23" name="AutoShape 23"/>
          <p:cNvSpPr/>
          <p:nvPr/>
        </p:nvSpPr>
        <p:spPr>
          <a:xfrm>
            <a:off x="9969500" y="4445000"/>
            <a:ext cx="15875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96500" y="4572000"/>
            <a:ext cx="355600" cy="3556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10096500" y="5080000"/>
            <a:ext cx="13335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缺陷损失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属于质量率损失，包含生产过程中的废次品和设备启动阶段产生的无效品，造成材料与工时浪费。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397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0" b="1" i="0" u="none" strike="noStrike">
                <a:solidFill>
                  <a:srgbClr val="22C55E">
                    <a:alpha val="1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TPM的实施步骤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318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651000" y="5080000"/>
            <a:ext cx="889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从理念认知到现场落地，掌握标准化的推进流程与关键节点，构建全员参与的设备管理体系。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 TPM的实施步骤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26035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26035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952500" y="2349500"/>
            <a:ext cx="2222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 准备与启动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9644">
            <a:off x="952518" y="2914650"/>
            <a:ext cx="222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952500" y="3111500"/>
            <a:ext cx="2222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周期：1-3个月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3810000"/>
            <a:ext cx="2222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完成高层决策，建立推进组织与方针目标，开展全员TPM意识培训，统一思想，为后续实施筑牢基础。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530600" y="2032000"/>
            <a:ext cx="26035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3530600" y="2032000"/>
            <a:ext cx="26035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3721100" y="2349500"/>
            <a:ext cx="2222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 试点导入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19644">
            <a:off x="3721118" y="2914650"/>
            <a:ext cx="222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3721100" y="3111500"/>
            <a:ext cx="2222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周期：3-6个月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3721100" y="3810000"/>
            <a:ext cx="2222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选取核心试点区域，落实5S管理，开展自主维护初期步骤，建立OEE统计体系，以点带面积累实战经验。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299200" y="2032000"/>
            <a:ext cx="26035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6299200" y="2032000"/>
            <a:ext cx="26035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6489700" y="2349500"/>
            <a:ext cx="2222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 全面展开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19644">
            <a:off x="6489718" y="2914650"/>
            <a:ext cx="222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/>
          <p:nvPr/>
        </p:nvSpPr>
        <p:spPr>
          <a:xfrm>
            <a:off x="6489700" y="3111500"/>
            <a:ext cx="2222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周期：6-18个月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89700" y="3810000"/>
            <a:ext cx="2222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将试点经验推广至全厂，完善计划维护体系，深化各支柱专项活动，建立多维度激励机制，激发全员参与热情。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9067800" y="2032000"/>
            <a:ext cx="26035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9067800" y="2032000"/>
            <a:ext cx="26035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9258300" y="2349500"/>
            <a:ext cx="2222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 巩固与提升</a:t>
            </a:r>
            <a:endParaRPr lang="en-US" sz="1100"/>
          </a:p>
        </p:txBody>
      </p:sp>
      <p:cxnSp>
        <p:nvCxnSpPr>
          <p:cNvPr id="25" name="Connector 25"/>
          <p:cNvCxnSpPr/>
          <p:nvPr/>
        </p:nvCxnSpPr>
        <p:spPr>
          <a:xfrm rot="-19644">
            <a:off x="9258318" y="2914650"/>
            <a:ext cx="222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>
            <a:off x="9258300" y="3111500"/>
            <a:ext cx="2222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周期：持续进行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9258300" y="3810000"/>
            <a:ext cx="2222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将优秀实践成果标准化、制度化，建立长效的持续改进机制，不断挑战更高的效率和质量目标，形成企业DNA。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762000" y="5715000"/>
            <a:ext cx="109220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1016000" y="5842000"/>
            <a:ext cx="1041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TPM实施是循序渐进的过程，需经历从基础准备、试点验证到全面推广，最终实现常态化巩固与持续提升的闭环管理。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39700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综合案例分析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461000" y="4191000"/>
            <a:ext cx="1270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651000" y="4826000"/>
            <a:ext cx="889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聚焦广西钢铁集团精益TPM实施实践，深度解析设备管理如何从粗放式管控向全生命周期精益化转型，探索降本增效的核心路径与关键成果。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 综合案例分析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5715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524000"/>
            <a:ext cx="762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1587500"/>
            <a:ext cx="5270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作为典型的传统钢铁企业，广西钢铁集团曾长期面临“重生产、轻维护”的粗放管理模式，设备维护体系不完善，故障频发制约生产效率。通过引入精益TPM管理体系，企业实现了设备管理的系统性变革。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2921000"/>
            <a:ext cx="5715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31115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524000" y="3048000"/>
            <a:ext cx="4762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深化自主保全，激发全员活力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引导一线员工通过清扫点检主动识别“八大不合理”，从源头治理“发生源”与“困难源”，建立“我的设备我负责”的责任机制，夯实现场管理基础。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2000" y="4445000"/>
            <a:ext cx="5715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46355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524000" y="4572000"/>
            <a:ext cx="4762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精细化专业保全，打造数字备件库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建立设备功能精度管理标准，完善四大标准体系；依托数字化手段构建精益备件库，优化备件库存结构，实现设备维护的精准化、智能化管控。</a:t>
            </a:r>
          </a:p>
        </p:txBody>
      </p:sp>
      <p:cxnSp>
        <p:nvCxnSpPr>
          <p:cNvPr id="13" name="Connector 13"/>
          <p:cNvCxnSpPr/>
          <p:nvPr/>
        </p:nvCxnSpPr>
        <p:spPr>
          <a:xfrm rot="5389257">
            <a:off x="4826000" y="3676660"/>
            <a:ext cx="406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rcRect t="5713" b="5713"/>
          <a:stretch>
            <a:fillRect/>
          </a:stretch>
        </p:blipFill>
        <p:spPr>
          <a:xfrm>
            <a:off x="7112000" y="1651000"/>
            <a:ext cx="4318000" cy="2794000"/>
          </a:xfrm>
          <a:prstGeom prst="rect">
            <a:avLst/>
          </a:prstGeom>
          <a:noFill/>
          <a:ln w="12700" cap="flat" cmpd="sng">
            <a:solidFill>
              <a:srgbClr val="000000">
                <a:alpha val="8000"/>
              </a:srgbClr>
            </a:solidFill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7112000" y="4572000"/>
            <a:ext cx="431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图：广西钢铁集团精益TPM管理体系架构，构建全员参与的设备管理模式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5842000"/>
            <a:ext cx="10668000" cy="825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889000" y="5905500"/>
            <a:ext cx="342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↓ 22.84%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主作业线设备故障率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5323618">
            <a:off x="4032250" y="6248471"/>
            <a:ext cx="571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4445000" y="5905500"/>
            <a:ext cx="342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↑ 7.51%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关键设备作业率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5323618">
            <a:off x="7588250" y="6248471"/>
            <a:ext cx="571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8001000" y="5905500"/>
            <a:ext cx="3302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↓ 26.94%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备件库存资金占用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总结与行动计划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222500"/>
            <a:ext cx="508000" cy="5080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778000" y="2159000"/>
            <a:ext cx="3937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核心思想：全员参与，预防为主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TPM不仅是设备维护的工具，更是全员参与的管理模式。通过预防为主的策略，减少故障发生，将问题消灭在萌芽阶段。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223000" y="20320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2222500"/>
            <a:ext cx="508000" cy="5080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7239000" y="2159000"/>
            <a:ext cx="3937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实践路径：落实八大支柱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八大支柱涵盖了自主维护、计划维护、个别改善等关键领域，是将TPM理念转化为具体行动、确保体系全面落地的核心路径。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2000" y="38735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4064000"/>
            <a:ext cx="508000" cy="5080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778000" y="4000500"/>
            <a:ext cx="3937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关键指标：聚焦OEE分析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OEE（设备综合效率）是衡量生产效能的“仪表盘”。通过分析时间、性能、质量三大损失，精准识别改进机会，指导TPM活动方向。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223000" y="38735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77000" y="4064000"/>
            <a:ext cx="508000" cy="5080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7239000" y="4000500"/>
            <a:ext cx="3937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本质特征：持续改善的过程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TPM不是一次性的突击项目，而是长期的、循环的优化过程。需要建立长效机制，在实践中不断发现问题、解决问题，实现螺旋式上升。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762000" y="5715000"/>
            <a:ext cx="106680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12700" cap="flat" cmpd="sng">
            <a:solidFill>
              <a:srgbClr val="22C55E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6000" y="5880100"/>
            <a:ext cx="457200" cy="4572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1778000" y="5816600"/>
            <a:ext cx="9398000" cy="685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下一步行动：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选择一台熟悉的设备，尝试开展“初期清扫”，亲手触摸、观察设备，记录至少3个被忽视的“微缺陷”，开启你的TPM改善之旅。</a:t>
            </a:r>
            <a:endParaRPr lang="en-US" sz="1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3048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Q&amp;A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588000" y="4318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4699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2200" b="0" i="0" u="none" strike="noStrike">
                <a:solidFill>
                  <a:srgbClr val="FFFFFF">
                    <a:alpha val="9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 · 欢迎提问交流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0" y="5778500"/>
            <a:ext cx="1219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让我们携手探索更多可能，共创科技新未来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1751</Words>
  <Application>Microsoft Office PowerPoint</Application>
  <PresentationFormat>宽屏</PresentationFormat>
  <Paragraphs>231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5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 K</cp:lastModifiedBy>
  <cp:revision>1</cp:revision>
  <dcterms:modified xsi:type="dcterms:W3CDTF">2026-07-30T07:00:32Z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{"Label":"1","ContentProducer":"001191110102MACQD9K64010000","ProduceID":"7648898836320734172","ReservedCode1":"","ContentPropagator":"","PropagateID":"","ReservedCode2":""}</vt:lpwstr>
  </property>
</Properties>
</file>