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SOP深度培训”。标准作业程序，即SOP，是现代企业实现卓越运营的核心工具。它不仅仅是一份文件，更是企业知识沉淀、流程优化和持续改进的载体。今天的培训将深入剖析SOP的精髓，帮助大家掌握从定义到实践的完整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六个部分。我们将从SOP的定义与价值讲起，然后深入学习它的制作方法和编写流程。接着，我们会探讨如何设计一份优秀的SOP，以及如何有效推行和持续优化。最后，通过一个真实案例来加深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明确SOP的定义。SOP关注的是整个流程，是“做什么”和“为什么做”，是流程的骨架；而WI关注的是具体动作，是“如何做”，是流程的血肉。一个宏观，一个微观，两者相辅相成，共同构成了标准化的管理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OP的价值体现在五个方面：它能沉淀知识，解决人员流动带来的经验流失；能提升效率、降低成本；能保证质量的一致性；能确保安全合规；还能简化管理，为持续改进提供依据。这五大价值共同构成了企业的核心竞争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制作SOP，我们可以采用经典的四要素法，即明确作业顺序、关键点、要点和安全注意事项。对于更复杂的流程，可以使用更全面的六要素法，增加物料、工装、设备参数等信息。这些要素构成了SOP的核心骨架。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撰写时，我们要遵循5W1H原则，确保信息完整，回答清楚做什么、谁做、何时做、何地做、为什么做以及如何做。同时，描述要符合SMART原则，做到具体、可衡量、可实现、相关且有时限，确保SOP的精确性和可操作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制作SOP需要遵循一个科学严谨的流程，从无到有形成闭环。首先是成立跨职能小组，确保团队构成全面；接着进行现状分析，梳理流程；然后撰写草案并组织小组讨论，统一认识。关键的一步是现场验证与试运行，在真实环境中检验SOP的合理性。之后根据反馈修改完善，通过三级审核批准，最后进行培训分发，确保所有相关人员掌握并能方便取用。这一流程确保了SOP的科学性、可行性和有效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一份好的SOP不仅内容要对，形式上更要易于使用。我们要遵循视觉化、简洁性、可操作性和一致性这四大原则。多使用流程图、照片、示意图等视觉元素，让标准“活”起来，让员工一看就懂，一学就会。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OP的制定只是第一步，关键在于推行和优化。我们需要高层支持、全员参与和有效的激励机制。培训方面，OJT在职培训是最有效的方式。最重要的是，SOP不是一成不变的，我们需要通过PDCA循环，持续地对它进行优化，让它始终保持最佳状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现在我们来看一个真实的案例。一家精密注塑公司，因为操作不标准，导致产品质量问题频发。改善前，产品关键尺寸的Cpk值只有0.8，不良率高达5%，生产极不稳定。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解决问题，他们成立了跨职能小组，通过分析，找到了问题根源。然后，他们制定了全新的SOP，里面包含了量化的模具检查清单、精确的工艺参数和严格的夜间管控要求。经过试运行，效果显著，证明了新SOP的有效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改善后的成果是实实在在的。产品质量大幅提升，不良率降低了90%；生产效率显著提高，停机时间减少了80%；每年还能节省约50万元的成本。这个案例充分证明了，一套科学的SOP能够为企业带来巨大的价值。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SOP是知识沉淀的载体，是效率与质量的保障，也是管理与改进的基础。更重要的是，SOP需要持续优化。希望大家能将今天所学应用到实际工作中，从选择一个核心工序开始，尝试撰写一份SOP草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svg"/><Relationship Id="rId11" Type="http://schemas.openxmlformats.org/officeDocument/2006/relationships/image" Target="../media/image28.svg"/><Relationship Id="rId5" Type="http://schemas.openxmlformats.org/officeDocument/2006/relationships/image" Target="../media/image23.svg"/><Relationship Id="rId10" Type="http://schemas.openxmlformats.org/officeDocument/2006/relationships/image" Target="../media/image27.svg"/><Relationship Id="rId4" Type="http://schemas.openxmlformats.org/officeDocument/2006/relationships/image" Target="../media/image22.svg"/><Relationship Id="rId9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11.svg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31.svg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32.svg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svg"/><Relationship Id="rId5" Type="http://schemas.openxmlformats.org/officeDocument/2006/relationships/image" Target="../media/image12.svg"/><Relationship Id="rId4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.jpe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svg"/><Relationship Id="rId5" Type="http://schemas.openxmlformats.org/officeDocument/2006/relationships/image" Target="../media/image12.svg"/><Relationship Id="rId4" Type="http://schemas.openxmlformats.org/officeDocument/2006/relationships/image" Target="../media/image3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SOP深度培训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461000" y="3810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318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标准作业程序：从优秀到卓越的基石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762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0" y="5867400"/>
            <a:ext cx="1219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   |   生产管理系列培训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006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SOP的定义与核心价值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厘清SOP的本质内涵，辨析其与WI的核心区别，并深入解析标准化作业程序的五大核心商业价值与实践意义。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619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651000" y="3530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SOP的制作方法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详解SOP撰写的核心构成要素，系统掌握四要素法与六要素法的应用场景，学习标准化、规范化的实操撰写指南。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143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651000" y="5054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SOP的编写流程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梳理从成立编写小组、现状调研到初稿撰写、审核修订，直至最终培训分发的标准化八步作业流程，确保闭环管理。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23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2095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112000" y="2006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SOP的设计与呈现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探究SOP内容的视觉化设计原则，运用图表、图示等多元形式优化信息呈现，提升SOP的可读性与执行效率。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223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23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36195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12000" y="3530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05. SOP的推行、培训与优化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制定科学的SOP推行策略，完善针对性的员工培训体系，并建立基于PDCA循环的长效优化机制，保障落地效果。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223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223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7000" y="51435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112000" y="50546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06. 综合案例分析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剖析制造业SOP体系建立的真实案例，复盘实施过程中的关键节点与挑战，总结标准化建设带来的实际管理成效。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SOP的定义与核心价值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ECFDF5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22606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SOP (Standard Operating Procedure)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115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标准作业程序，是将重复性工作的标准操作步骤和要求，以统一格式清晰描述，用以指导和规范日常工作的核心文件。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318000"/>
            <a:ext cx="47625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43000" y="4419600"/>
            <a:ext cx="45085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“流程 (Process)”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，是流程的“骨架”，主要面向管理者与工程师。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86500" y="20320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F3F4F6">
              <a:alpha val="85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286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112000" y="22606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WI (Work Instruction)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167">
            <a:off x="65405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CA3AF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540500" y="31115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作业指导书，聚焦于具体岗位或工序，详细描述每一步的操作细节，确保动作的标准化和一致性。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540500" y="4318000"/>
            <a:ext cx="4762500" cy="762000"/>
          </a:xfrm>
          <a:prstGeom prst="roundRect">
            <a:avLst>
              <a:gd name="adj" fmla="val 0"/>
            </a:avLst>
          </a:prstGeom>
          <a:solidFill>
            <a:srgbClr val="4B5563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667500" y="4419600"/>
            <a:ext cx="45085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</a:t>
            </a:r>
            <a:r>
              <a:rPr lang="en-US" sz="13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“动作 (Action)”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，是流程的“血肉”，主要面向一线实际操作人员。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588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62000" y="5588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016000" y="5715000"/>
            <a:ext cx="1028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总结：SOP构建流程的宏观“骨架”，WI填充执行的微观“血肉”。一个完善、高效的标准化管理体系，必须实现两者的有机结合与共存。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SOP的定义与核心价值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08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1590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21336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知识沉淀与传承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323">
            <a:off x="952513" y="2660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27940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将优秀员工的隐性经验转化为组织的显性知识资产，有效避免人员流动带来的“人走茶凉”，确保核心能力留存。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2032000"/>
            <a:ext cx="508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21590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16500" y="21336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效率提升与成本降低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323">
            <a:off x="4572013" y="2660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572000" y="27940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建立标准化的最高效作业模式，减少摸索与试错成本，新员工培训周期可大幅缩短50%以上，提升人效。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010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01000" y="2032000"/>
            <a:ext cx="508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1590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636000" y="21336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质量保证与一致性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323">
            <a:off x="8191513" y="2660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191500" y="27940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统一操作标准，消除因个人习惯差异导致的质量波动，将生产不良率降低80%以上，稳定交付品质。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318000"/>
            <a:ext cx="5334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762000" y="4318000"/>
            <a:ext cx="508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44450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397000" y="4419600"/>
            <a:ext cx="450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合规安全与风险防控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8814">
            <a:off x="952508" y="4946650"/>
            <a:ext cx="495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952500" y="5080000"/>
            <a:ext cx="495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将安全规程与合规要求内置于作业流程，让安全操作成为习惯，使同类错误的复发率降低70%，筑牢安全底线。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477000" y="4318000"/>
            <a:ext cx="5334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477000" y="4318000"/>
            <a:ext cx="50800" cy="1651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0" y="4445000"/>
            <a:ext cx="304800" cy="3048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7112000" y="4419600"/>
            <a:ext cx="450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管理简化与持续改进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8814">
            <a:off x="6667508" y="4946650"/>
            <a:ext cx="495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6667500" y="5080000"/>
            <a:ext cx="495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使管理从依赖个人能力的“人治”走向遵循标准的“法治”，同时SOP的迭代为PDCA循环提供了可量化、可优化的基础依据。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SOP的制作方法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095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20955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作业顺序 (Sequence)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683">
            <a:off x="1079509" y="2724150"/>
            <a:ext cx="450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2857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明确作业必须遵循的步骤先后顺序，确保流程逻辑连贯、条理清晰，是SOP最基础的骨架，让执行者知道“先做什么，后做什么”。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1905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095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20955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关键点 (Key Point)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683">
            <a:off x="6540509" y="2724150"/>
            <a:ext cx="450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2857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指直接影响产品质量、作业安全或工作效率的核心环节，是SOP的核心重点，帮助执行者聚焦操作中的“关键控制节点”。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91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381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778000" y="43815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要点 (Point)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683">
            <a:off x="1079509" y="5010150"/>
            <a:ext cx="450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79500" y="5143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为确保关键点达成而制定的具体操作细节、参数标准或执行手法，是对关键点的细化支撑，明确“怎么做才能达标”。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4191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4381500"/>
            <a:ext cx="457200" cy="4572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239000" y="43815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进阶：全面六要素法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9683">
            <a:off x="6540509" y="5010150"/>
            <a:ext cx="450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6540500" y="5143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针对复杂流程，在经典四要素基础上，补充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物料信息、工装夹具、设备参数、人员配置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等要素，构建更完整、更系统的作业指导体系。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SOP的制作方法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9814" b="9814"/>
          <a:stretch>
            <a:fillRect/>
          </a:stretch>
        </p:blipFill>
        <p:spPr>
          <a:xfrm>
            <a:off x="762000" y="1778000"/>
            <a:ext cx="3556000" cy="3429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通过思维导图梳理SOP编写的全流程，从确立目的、拆解流程到组织架构、撰写完善，形成闭环逻辑，确保执行无遗漏。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90450">
            <a:off x="2540000" y="4057659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207000" y="1778000"/>
            <a:ext cx="62230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207000" y="1778000"/>
            <a:ext cx="76200" cy="222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461000" y="19050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5W1H原则：构建完整的任务逻辑闭环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7639">
            <a:off x="5461007" y="2406650"/>
            <a:ext cx="571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5461000" y="2603500"/>
            <a:ext cx="2857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What / Who / When：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明确执行的具体任务、责任主体与执行时间节点，夯实任务基础要素。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5361804">
            <a:off x="7810500" y="3232185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8509000" y="2603500"/>
            <a:ext cx="2730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Where / Why / How：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界定执行场景、核心动因与操作方法，确保任务在正确的环境中高效落地。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207000" y="4318000"/>
            <a:ext cx="62230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207000" y="4318000"/>
            <a:ext cx="76200" cy="222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5461000" y="44450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SMART原则：确保执行标准的精确可控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7639">
            <a:off x="5461007" y="4946650"/>
            <a:ext cx="571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5461000" y="5143500"/>
            <a:ext cx="1841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具体 &amp; 可衡量：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目标必须清晰具体，成果能量化验证，拒绝模糊表述。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5359557">
            <a:off x="6889750" y="5740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7556500" y="5143500"/>
            <a:ext cx="1841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可实现 &amp; 相关性：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设定的标准需切实可行，并与整体业务目标紧密关联。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5359557">
            <a:off x="8921750" y="5740437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9525000" y="5143500"/>
            <a:ext cx="177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时限性：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明确任务的起止时间与节点，保障执行的时效性与紧迫感。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SOP的编写流程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2834" b="2834"/>
          <a:stretch>
            <a:fillRect/>
          </a:stretch>
        </p:blipFill>
        <p:spPr>
          <a:xfrm>
            <a:off x="762000" y="1905000"/>
            <a:ext cx="4572000" cy="3302000"/>
          </a:xfrm>
          <a:prstGeom prst="rect">
            <a:avLst/>
          </a:prstGeom>
          <a:noFill/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457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图示为SOP从编写到执行及更新的完整闭环流程，强调了“发现问题-修订-试运行”的持续改进机制，确保文件的科学性与适用性。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90177">
            <a:off x="3619500" y="4121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6096000" y="1905000"/>
            <a:ext cx="508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096000" y="19050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794500" y="19050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成立跨职能小组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组建包含执行者、技术专家、管理人员及质量人员的团队，确保视角全面。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096000" y="3238500"/>
            <a:ext cx="508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096000" y="32385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794500" y="3238500"/>
            <a:ext cx="234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现状分析与流程梳理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通过现场观察、访谈沟通等方式，梳理现有工作流程，绘制清晰的流程图。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96000" y="4572000"/>
            <a:ext cx="508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096000" y="45720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794500" y="45720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草案撰写与小组讨论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按标准模板撰写草案，组织小组讨论修订，集思广益统一认识，确保内容准确。</a:t>
            </a:r>
          </a:p>
        </p:txBody>
      </p:sp>
      <p:cxnSp>
        <p:nvCxnSpPr>
          <p:cNvPr id="16" name="Connector 16"/>
          <p:cNvCxnSpPr/>
          <p:nvPr/>
        </p:nvCxnSpPr>
        <p:spPr>
          <a:xfrm rot="5389582">
            <a:off x="7175500" y="3994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9398000" y="1905000"/>
            <a:ext cx="508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9398000" y="19050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033000" y="19050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现场验证与试运行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在真实作业环境中试运行草案，检验SOP的合理性、可行性及实操性。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9398000" y="3238500"/>
            <a:ext cx="508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9398000" y="32385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033000" y="32385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修改完善与审核批准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根据试运行反馈修改文件，经技术、质量、管理三级审核后正式批准发布。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9398000" y="4572000"/>
            <a:ext cx="508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9398000" y="45720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033000" y="4572000"/>
            <a:ext cx="215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培训分发与持续优化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开展全员培训确保掌握，文件分发至使用点，并定期复核、适时更新迭代。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SOP的设计与呈现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让标准“活”起来，打造易懂、易用、易执行的标准化体系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152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762000" y="2540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540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7305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27051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视觉化原则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9644">
            <a:off x="952518" y="3232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889000" y="3365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多用图，少用文字。一张清晰的现场实拍图或流程图，胜过千言万语的文字描述。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556000" y="2540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556000" y="2540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6500" y="2730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191000" y="27051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简洁性原则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9644">
            <a:off x="3746518" y="3232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3683000" y="3365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语言精炼，去除冗余修饰。优先使用短句和动词开头的指令，降低阅读和理解成本。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4572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62000" y="4572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4762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397000" y="47371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可操作性原则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9644">
            <a:off x="952518" y="5264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889000" y="5397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描述必须具体、明确、无歧义，确保任何具备基础技能的员工，都能照着标准独立完成。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3556000" y="4572000"/>
            <a:ext cx="2603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3556000" y="4572000"/>
            <a:ext cx="2603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46500" y="4762500"/>
            <a:ext cx="355600" cy="3556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4191000" y="4737100"/>
            <a:ext cx="184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一致性原则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-19644">
            <a:off x="3746518" y="5264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3683000" y="5397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全公司范围内统一SOP的格式、术语和编号规则，形成标准化的视觉与内容规范。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5388728">
            <a:off x="4603750" y="4470410"/>
            <a:ext cx="387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6731000" y="2540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▍ 视觉化呈现技巧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731000" y="3302000"/>
            <a:ext cx="2286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000" y="3429000"/>
            <a:ext cx="304800" cy="304800"/>
          </a:xfrm>
          <a:prstGeom prst="rect">
            <a:avLst/>
          </a:prstGeom>
        </p:spPr>
      </p:pic>
      <p:sp>
        <p:nvSpPr>
          <p:cNvPr id="34" name="AutoShape 34"/>
          <p:cNvSpPr/>
          <p:nvPr/>
        </p:nvSpPr>
        <p:spPr>
          <a:xfrm>
            <a:off x="7239000" y="3403600"/>
            <a:ext cx="1714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流程全景展示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858000" y="3937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使用流程图梳理步骤逻辑，让执行者对整体工作流一目了然。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9144000" y="3302000"/>
            <a:ext cx="2286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71000" y="3429000"/>
            <a:ext cx="304800" cy="304800"/>
          </a:xfrm>
          <a:prstGeom prst="rect">
            <a:avLst/>
          </a:prstGeom>
        </p:spPr>
      </p:pic>
      <p:sp>
        <p:nvSpPr>
          <p:cNvPr id="38" name="AutoShape 38"/>
          <p:cNvSpPr/>
          <p:nvPr/>
        </p:nvSpPr>
        <p:spPr>
          <a:xfrm>
            <a:off x="9652000" y="3403600"/>
            <a:ext cx="1714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实拍还原细节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9271000" y="3937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利用现场实拍照片展示关键操作姿势、设备状态，所见即所得。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731000" y="4699000"/>
            <a:ext cx="2286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8000" y="4826000"/>
            <a:ext cx="304800" cy="304800"/>
          </a:xfrm>
          <a:prstGeom prst="rect">
            <a:avLst/>
          </a:prstGeom>
        </p:spPr>
      </p:pic>
      <p:sp>
        <p:nvSpPr>
          <p:cNvPr id="42" name="AutoShape 42"/>
          <p:cNvSpPr/>
          <p:nvPr/>
        </p:nvSpPr>
        <p:spPr>
          <a:xfrm>
            <a:off x="7239000" y="4800600"/>
            <a:ext cx="1714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正误对比强化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858000" y="5334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通过“正确/错误”对比图，直观警示易错点，加深记忆与理解。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9144000" y="4699000"/>
            <a:ext cx="2286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5" name="Picture 4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71000" y="4826000"/>
            <a:ext cx="304800" cy="304800"/>
          </a:xfrm>
          <a:prstGeom prst="rect">
            <a:avLst/>
          </a:prstGeom>
        </p:spPr>
      </p:pic>
      <p:sp>
        <p:nvSpPr>
          <p:cNvPr id="46" name="AutoShape 46"/>
          <p:cNvSpPr/>
          <p:nvPr/>
        </p:nvSpPr>
        <p:spPr>
          <a:xfrm>
            <a:off x="9652000" y="4800600"/>
            <a:ext cx="1714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视觉编码辅助</a:t>
            </a:r>
            <a:endParaRPr lang="en-US" sz="1100"/>
          </a:p>
        </p:txBody>
      </p:sp>
      <p:sp>
        <p:nvSpPr>
          <p:cNvPr id="47" name="AutoShape 47"/>
          <p:cNvSpPr/>
          <p:nvPr/>
        </p:nvSpPr>
        <p:spPr>
          <a:xfrm>
            <a:off x="9271000" y="5334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运用标准化的图标、颜色编码区分层级与状态，提升识别效率。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SOP的推行、培训与优化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98600" y="22606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有效推行体系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946">
            <a:off x="1016014" y="291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3175000"/>
            <a:ext cx="3048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高层支持与全员参与：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管理层率先垂范，邀请一线员工参与制定，确保SOP贴合实际工作场景。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监督与激励并重：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班组长定期巡查指导，建立正向激励与负向约束结合的机制，保障执行到位。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3815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3815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22860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118100" y="22606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多元培训落地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946">
            <a:off x="4635514" y="291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572000" y="3175000"/>
            <a:ext cx="3048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OJT在职培训：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在工作现场边演示边讲解，让员工在实操中快速掌握规范，理解操作逻辑。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案例与可视化教学：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结合事故案例强调重要性，利用视频、AR等现代化手段，提升培训的直观性。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0010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80010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2860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737600" y="22606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PDCA循环优化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946">
            <a:off x="8255014" y="291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191500" y="3175000"/>
            <a:ext cx="3048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Plan-Do-Check-Act：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定期回顾收集反馈，制定改进方案并小范围试点，评估效果后正式修订，让SOP在循环中持续迭代，保持生命力。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842000"/>
            <a:ext cx="10668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952500" y="5943600"/>
            <a:ext cx="1028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SOP不是一成不变的“纸上规则”，而是从行动中诞生、在培训中传递、在循环中进化的动态标准，是保障高效运营的核心基石。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综合案例分析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14125" b="14125"/>
          <a:stretch>
            <a:fillRect/>
          </a:stretch>
        </p:blipFill>
        <p:spPr>
          <a:xfrm>
            <a:off x="762000" y="1905000"/>
            <a:ext cx="3556000" cy="3302000"/>
          </a:xfrm>
          <a:prstGeom prst="rect">
            <a:avLst/>
          </a:prstGeom>
          <a:noFill/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图：改善实施依据的《工艺生产优化手册》，通过标准化作业指导，为解决生产不稳定问题提供理论支撑。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89889">
            <a:off x="2667000" y="4057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207000" y="1905000"/>
            <a:ext cx="62230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207000" y="1905000"/>
            <a:ext cx="762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461000" y="2032000"/>
            <a:ext cx="584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项目背景：生产困局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某精密注塑件制造公司长期受困于产品尺寸波动大、质量不稳定的问题，且夜间生产缺乏有效监督，返工情况频发，严重影响交付与成本控制。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207000" y="3429000"/>
            <a:ext cx="298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7500" y="3619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842000" y="35814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操作依赖个人经验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6769">
            <a:off x="5397515" y="4121150"/>
            <a:ext cx="260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5397500" y="4318000"/>
            <a:ext cx="2603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现场工艺参数调整缺乏科学依据，完全凭员工“感觉”与过往经验，导致生产过程一致性差，质量不可控。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82000" y="3429000"/>
            <a:ext cx="298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72500" y="3619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017000" y="35814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关键质量指标告急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6769">
            <a:off x="8572515" y="4121150"/>
            <a:ext cx="260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572500" y="4318000"/>
            <a:ext cx="2603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关键尺寸Cpk值仅0.8，处于极不稳定区间；不良率高达5%，且夜间返工率是白班的3倍，效率损失巨大。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207000" y="5588000"/>
            <a:ext cx="61595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5397500" y="5715000"/>
            <a:ext cx="577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核心结论：标准化缺失是质量失控的根源。只有建立科学的工艺参数体系，才能从根本上解决波动问题，降低返工成本。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综合案例分析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4671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47800" y="2057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成立专项小组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754">
            <a:off x="1016014" y="2597150"/>
            <a:ext cx="29591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730500"/>
            <a:ext cx="29591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组建由工艺工程师牵头，生产班长、一线操作员及专职质检员共同参与的跨职能改进小组，确保方案兼顾技术可行性与现场落地性。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83100" y="1905000"/>
            <a:ext cx="34671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4831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7100" y="2095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68900" y="2057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深度现状分析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754">
            <a:off x="4737114" y="2597150"/>
            <a:ext cx="29591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737100" y="2730500"/>
            <a:ext cx="29591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通过数据分析与现场跟产，精准定位核心问题：“模具长期使用导致的磨损不均”与“关键工艺参数的人为波动”是造成质量缺陷的主要根源。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77200" y="1905000"/>
            <a:ext cx="34671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772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1200" y="20955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763000" y="2057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草案撰写与修订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754">
            <a:off x="8331214" y="2597150"/>
            <a:ext cx="29591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331200" y="2730500"/>
            <a:ext cx="29591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新增开机模具检查清单，量化温度±2℃、保压15秒等参数；增设夜间作业管控表，强制双灯照明与高频次自检，规范操作动作。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318000"/>
            <a:ext cx="52578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762000" y="431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45085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447800" y="4470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现场试运行与数据验证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191">
            <a:off x="1016008" y="50101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1016000" y="51435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过程能力指数(Cpk)提升至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1.4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5331254">
            <a:off x="3111500" y="55182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3556000" y="5143500"/>
            <a:ext cx="228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产品不良率成功降至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以下，效果显著。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299200" y="4318000"/>
            <a:ext cx="52578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299200" y="431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3200" y="4508500"/>
            <a:ext cx="304800" cy="304800"/>
          </a:xfrm>
          <a:prstGeom prst="rect">
            <a:avLst/>
          </a:prstGeom>
        </p:spPr>
      </p:pic>
      <p:sp>
        <p:nvSpPr>
          <p:cNvPr id="33" name="AutoShape 33"/>
          <p:cNvSpPr/>
          <p:nvPr/>
        </p:nvSpPr>
        <p:spPr>
          <a:xfrm>
            <a:off x="6985000" y="4470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05. 审核批准与全员发布</a:t>
            </a:r>
            <a:endParaRPr lang="en-US" sz="1100"/>
          </a:p>
        </p:txBody>
      </p:sp>
      <p:cxnSp>
        <p:nvCxnSpPr>
          <p:cNvPr id="34" name="Connector 34"/>
          <p:cNvCxnSpPr/>
          <p:nvPr/>
        </p:nvCxnSpPr>
        <p:spPr>
          <a:xfrm rot="-9191">
            <a:off x="6553208" y="5010150"/>
            <a:ext cx="474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5" name="AutoShape 35"/>
          <p:cNvSpPr/>
          <p:nvPr/>
        </p:nvSpPr>
        <p:spPr>
          <a:xfrm>
            <a:off x="6553200" y="5143500"/>
            <a:ext cx="47498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SOP草案经技术、质量、生产部门联合审核通过后正式发布。组织全员开展分层级培训与考核，确保每位员工熟练掌握新标准，固化改进成果。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06 综合案例分析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200" y="1968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1968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质量提升：不良率大幅下降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444">
            <a:off x="1092209" y="25971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92200" y="2730500"/>
            <a:ext cx="4622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产品关键尺寸Cpk值稳定在1.33以上，生产不良率从原先的5%显著降低至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0.5%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以下，产品一致性得到根本保障。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778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177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3200" y="1968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1968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效率提升：产能与调试双优化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444">
            <a:off x="6553209" y="25971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53200" y="2730500"/>
            <a:ext cx="4622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因尺寸偏差导致的停机调试时间减少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80%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，生产连续性增强，最终实现单班产量提升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15%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3937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3937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200" y="4127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778000" y="4127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成本降低：损耗与浪费可控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444">
            <a:off x="1092209" y="47561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92200" y="4889500"/>
            <a:ext cx="4622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有效减少了生产过程中的返工频次和物料报废，通过精细化管控，每年预计为企业节省各项成本约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50万元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，经济效益显著。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3937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23000" y="3937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53200" y="4127500"/>
            <a:ext cx="457200" cy="4572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239000" y="41275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管理改善：人才培养周期缩短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444">
            <a:off x="6553209" y="47561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553200" y="4889500"/>
            <a:ext cx="4622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标准化作业流程让操作经验显性化、规范化，新员工上手难度大幅降低，培训周期从原本的2周压缩至仅需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3天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，加快了人才复制效率。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" y="5969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889000" y="60960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核心结论：SOP成功将隐性经验转化为显性标准，打通生产全流程节点，实现了质量、效率和成本的同步优化与闭环管理。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21590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SOP是知识沉淀的载体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0913">
            <a:off x="1778010" y="2660650"/>
            <a:ext cx="400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778000" y="2794000"/>
            <a:ext cx="4000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将团队成员的隐性经验、实操技巧转化为显性的文档资产，确保核心技术与经验不会因人员流动而流失。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13500" y="2032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00" y="2222500"/>
            <a:ext cx="508000" cy="508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429500" y="21590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SOP是效率与质量的保障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1271">
            <a:off x="7429510" y="2660650"/>
            <a:ext cx="387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7429500" y="2794000"/>
            <a:ext cx="4000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通过标准化的操作流程，减少重复沟通成本，统一执行标准，从而稳定产出质量，大幅提升整体作业效率。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937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1275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778000" y="40640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SOP是管理与改进的基础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0913">
            <a:off x="1778010" y="4565650"/>
            <a:ext cx="400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778000" y="4699000"/>
            <a:ext cx="4000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让管理工作有据可依、有章可循，同时基于标准化流程收集数据，能够更精准地发现问题，为持续改进提供明确方向。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13500" y="3937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7500" y="4127500"/>
            <a:ext cx="508000" cy="508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429500" y="40640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SOP需要持续优化迭代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1271">
            <a:off x="7429510" y="4565650"/>
            <a:ext cx="387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7429500" y="4699000"/>
            <a:ext cx="4000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SOP不是一成不变的教条，而是需要根据技术更新、市场变化和团队反馈，进行动态调整和进化的“活标准”。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842000"/>
            <a:ext cx="10922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762000" y="5842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60198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1651000" y="5842000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下一步行动：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选择一个核心工序，尝试按照今天所学的八步法，撰写一份SOP草案。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欢迎提出您的疑问与建议，我们共同交流探讨，探索更多可能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1300</Words>
  <Application>Microsoft Office PowerPoint</Application>
  <PresentationFormat>宽屏</PresentationFormat>
  <Paragraphs>188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8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{"Label":"1","ContentProducer":"001191110102MACQD9K64010000","ProduceID":"7648880597197687740","ReservedCode1":"","ContentPropagator":"","PropagateID":"","ReservedCode2":""}</vt:lpwstr>
  </property>
</Properties>
</file>