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6S与目视化管理深度培训”。在今天的制造业，一个卓越的现场管理是企业的核心竞争力。这次培训将深入探讨如何通过6S和目视化管理，打造一个整洁、有序、安全、高效的工作环境，从而全面优化我们的质量、成本和交付能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五个部分。首先，我们将探讨为何需要6S与目视化管理。接着，会深入解析6S管理的每一个步骤和关键工具。然后，我们将学习目视化管理的详细设计标准和高级应用。之后，通过一个真实的案例来理解如何落地。最后进行总结并提出行动计划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为什么要做6S和目视化管理？因为一个混乱的现场会直接导致效率低、成本高、质量差和安全事故。而6S和目视化管理就是解决这些问题的有效方法。它们能帮助我们打造一个高效、安全的工作环境，最终提升我们的核心竞争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接下来，我们进入第二部分，深度解析6S管理。我们将逐一拆解整理、整顿、清扫、清洁、素养、安全这六个“S”，学习每个步骤的具体操作方法和关键要点。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6S的六个要素各有侧重。整理是优化空间，整顿是优化时间，清扫是优化环境，清洁是固化制度，素养是提升人员品质，而安全则是贯穿始终的红线。理解每个“S”的核心价值，是有效推行的第一步。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来看前两个“S”的详细步骤。整理的关键是“红牌作战”，通过悬挂红牌，直观地识别并处理掉不需要的物品。整顿的关键是“三定原则”和可视化，让留下的物品各就各位，一目了然，实现30秒内找到所需物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清扫不仅仅是搞卫生，更重要的是在清扫过程中检查设备状态，发现隐患。而清洁的核心是制度化，通过制定标准作业程序和检查评比机制，将前3S的成果固化下来，防止问题反弹。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素养是6S的终极目标，通过持续的培训、激励和领导带头，让遵守规则成为员工的自觉行为。而安全是所有工作的前提，必须通过系统性的危险源辨识和改善措施，将风险降至最低。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红牌作战是整理阶段的强力工具，它能直观地暴露问题。而三定原则是整顿阶段的核心方法，通过定点、定容、定量，实现物品放置的标准化。掌握这两个工具，是做好前两个“S”的关键。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推行6S过程中难免会遇到困难，比如员工抵触、流于形式等。针对这些问题，我们需要高层推动、制度化管理、统一标准，并建立与绩效挂钩的长效机制，确保6S能够持续有效地推行下去。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接下来，我们进入第三部分，深度解析目视化管理。如果说6S是骨架，那么目视化管理就是血肉，它让管理变得“看得见”。我们将学习颜色、划线、标识、看板等核心工具的详细设计标准。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颜色和划线是目视化管理最基础也是最重要的工具。我们必须严格遵守国家标准，比如红色代表禁止和危险，黄色代表警告。不同功能的通道和区域，要用不同宽度和颜色的线条来划分，这样才能让现场一目了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标识和看板是信息传递的核心。设备、物料、区域都需要有清晰的标识，让人一看就懂。而看板则是管理沟通的平台，无论是生产进度、质量状况还是6S评比结果，都应该通过看板实时、透明地展示出来，引导大家关注问题并共同解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目视化管理的高级应用是防错法，也叫防呆法。它的核心思想是从源头防止错误的发生。我们可以通过产品形状、颜色标识、动作顺序或者软件系统等多种方式来实现防错。比如我们常用的USB接口，就是一个典型的接触式防错设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理论讲了很多，现在我们来看一个真实的案例。第四部分，我们将详细剖析一家汽车零部件厂是如何通过系统性地推行6S与目视化管理，实现现场的彻底蜕变，并取得显著效益的。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案例的背景是一家生产发动机活塞的工厂，他们面临着典型的现场管理问题。在推行改善前，他们做了充分的准备工作，包括成立专门的推行组织、制定清晰的方针目标，以及对全体员工进行培训，为后续的成功推行奠定了坚实的基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在实施阶段，他们严格按照6S的顺序，一步一步推进。通过红牌作战完成了整理，通过三定原则完成了整顿，并同步导入了目视化工具。每一步都做得非常扎实，确保了改善效果。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终的成果是惊人的。通过系统性的改善，这家工厂的生产效率提升了近19%，产品不良率降低了超过一半，设备故障率和安全事故次数也大幅下降。这些实实在在的数据证明，6S与目视化管理能够带来巨大的经济效益和安全保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最后，我们来总结一下。6S是基础，目视化是手段，防错是升华，而持续改善是贯穿始终的关键。希望大家记住，6S和目视化管理不是一阵风，而是需要我们长期坚持、不断深化的日常工作。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学习的目的在于行动。我向大家提出下一步的行动计划：各部门立即成立推行小组，选定样板区，本周内就开始红牌作战。我们要有计划、有检查、有评比，真正把今天所学落到实处。让我们从现在开始，共同打造我们自己的卓越现场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sv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jpe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7.svg"/><Relationship Id="rId9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2.jpe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svg"/><Relationship Id="rId4" Type="http://schemas.openxmlformats.org/officeDocument/2006/relationships/image" Target="../media/image1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svg"/><Relationship Id="rId5" Type="http://schemas.openxmlformats.org/officeDocument/2006/relationships/image" Target="../media/image13.svg"/><Relationship Id="rId4" Type="http://schemas.openxmlformats.org/officeDocument/2006/relationships/image" Target="../media/image2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jpeg"/><Relationship Id="rId7" Type="http://schemas.openxmlformats.org/officeDocument/2006/relationships/image" Target="../media/image2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svg"/><Relationship Id="rId11" Type="http://schemas.openxmlformats.org/officeDocument/2006/relationships/image" Target="../media/image31.svg"/><Relationship Id="rId5" Type="http://schemas.openxmlformats.org/officeDocument/2006/relationships/image" Target="../media/image27.svg"/><Relationship Id="rId10" Type="http://schemas.openxmlformats.org/officeDocument/2006/relationships/image" Target="../media/image13.svg"/><Relationship Id="rId4" Type="http://schemas.openxmlformats.org/officeDocument/2006/relationships/image" Target="../media/image4.svg"/><Relationship Id="rId9" Type="http://schemas.openxmlformats.org/officeDocument/2006/relationships/image" Target="../media/image3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4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sv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.jpe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svg"/><Relationship Id="rId5" Type="http://schemas.openxmlformats.org/officeDocument/2006/relationships/image" Target="../media/image27.svg"/><Relationship Id="rId4" Type="http://schemas.openxmlformats.org/officeDocument/2006/relationships/image" Target="../media/image2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6S与目视化管理深度培训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461000" y="3810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445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22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打造卓越现场，提升核心竞争力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715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 · 生产管理系列专项培训课程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159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前言：管理的初心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946">
            <a:off x="1016014" y="2660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794000"/>
            <a:ext cx="292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深入剖析现场管理的核心痛点，阐述6S与目视化管理在提升效率、降低成本及保障安全方面的核心价值与必要性。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94200" y="2032000"/>
            <a:ext cx="33782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43942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648200" y="2159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6S管理深度解析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14946">
            <a:off x="4648214" y="2660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4648200" y="2794000"/>
            <a:ext cx="292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拆解整理、整顿、清扫、清洁、素养、安全的实施步骤，详解关键落地工具，并针对各阶段常见难点提供应对策略。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26400" y="2032000"/>
            <a:ext cx="33782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0264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280400" y="2159000"/>
            <a:ext cx="292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目视化管理进阶应用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14946">
            <a:off x="8280414" y="26606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280400" y="2794000"/>
            <a:ext cx="2921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掌握目视化设计的核心标准，结合防错法（Poka-Yoke）等高级思维，实现管理信息的直观呈现与问题的前置预防。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4318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620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1016000" y="4445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04. 实战复盘：汽车零部件厂的蜕变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9291">
            <a:off x="1016009" y="4946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1016000" y="5080000"/>
            <a:ext cx="469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以真实汽车零部件制造工厂为案例，全景展示从混乱现场到标准化精益现场的完整改造过程，提炼可复用的实施经验与关键节点。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223000" y="4318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62230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477000" y="4445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05. 总结回顾与行动蓝图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291">
            <a:off x="6477009" y="4946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6477000" y="5080000"/>
            <a:ext cx="469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系统回顾本次培训的核心知识点，梳理落地实施的关键路径，制定可执行的阶段性行动计划，确保理论知识有效转化为现场改善成果。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前言：为何需要6S与目视化管理？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76200" cy="1016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1968500"/>
            <a:ext cx="546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当今竞争激烈的制造业环境中，卓越的现场管理是企业核心竞争力的基石。一个混乱、无序的工作现场不仅导致生产效率低下、运营成本居高不下，更在设备操作、物料流转中埋下了巨大的安全隐患，制约企业发展。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7639">
            <a:off x="762007" y="3676650"/>
            <a:ext cx="571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62000" y="3937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16000" y="3873500"/>
            <a:ext cx="546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6S与目视化管理，作为精益生产的两大支柱，正是解决这些问题的利器。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它们从整理、整顿、清扫、清洁、素养、安全出发，结合可视化的标识与展示，构建标准化的现场秩序。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5334000"/>
            <a:ext cx="5715000" cy="1016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952500" y="5461000"/>
            <a:ext cx="533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通过创造整洁、有序、安全、高效的工作环境，将“浪费”降至最低，将“效率”提到最高，最终实现质量(Quality)、成本(Cost)、交付期(Delivery)的全面优化。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 t="345" b="-136"/>
          <a:stretch>
            <a:fillRect/>
          </a:stretch>
        </p:blipFill>
        <p:spPr>
          <a:xfrm>
            <a:off x="7112000" y="1968500"/>
            <a:ext cx="4318000" cy="3190354"/>
          </a:xfrm>
          <a:prstGeom prst="rect">
            <a:avLst/>
          </a:prstGeom>
          <a:noFill/>
          <a:ln w="38100" cap="flat" cmpd="sng">
            <a:solidFill>
              <a:srgbClr val="FFFFFF">
                <a:alpha val="80000"/>
              </a:srgbClr>
            </a:solidFill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7112000" y="5334000"/>
            <a:ext cx="431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标准化现场示范：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实施6S与目视化管理后的车间现场，设备排列规范，地面通道与区域划分清晰，物料与工具定置管理，有效提升了作业安全性与流转效率。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143000"/>
            <a:ext cx="1219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6S管理深度解析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5080000"/>
            <a:ext cx="1066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全面拆解整理(Seiri)、整顿(Seiton)、清扫(Seiso)、清洁(Seiketsu)、素养(Shitsuke)、安全(Security)六大核心要素，掌握现场管理标准化的关键路径与实施要点。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6S管理深度解析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0066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整理 (Seiri)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291">
            <a:off x="1016009" y="24320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540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区分现场物品“要”与“不要”，坚决清除冗余闲置品。其核心在于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空间优化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，为高效作业腾出基础环境。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190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223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477000" y="20066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整顿 (Seiton)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291">
            <a:off x="6477009" y="24320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77000" y="2540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对必要物品科学定置、定量摆放，实现“随手可取、随手可放”。核心是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时间优化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，大幅提升作业流转效率。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3429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342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1016000" y="35306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清扫 (Seiso)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291">
            <a:off x="1016009" y="39560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1016000" y="4064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彻底清洁设备与环境，同时点检异常、消除源头隐患。核心是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环境优化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，保持作业场所干净、安全、舒适。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23000" y="3429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223000" y="342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477000" y="35306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清洁 (Seiketsu)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9291">
            <a:off x="6477009" y="39560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6477000" y="40640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将前3S的成功做法标准化、制度化，纳入日常管理规范。核心是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制度固化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，确保成果长效维持不反弹。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62000" y="4889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762000" y="48895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1016000" y="49911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素养 (Shitsuke)</a:t>
            </a:r>
            <a:endParaRPr lang="en-US" sz="1100"/>
          </a:p>
        </p:txBody>
      </p:sp>
      <p:cxnSp>
        <p:nvCxnSpPr>
          <p:cNvPr id="27" name="Connector 27"/>
          <p:cNvCxnSpPr/>
          <p:nvPr/>
        </p:nvCxnSpPr>
        <p:spPr>
          <a:xfrm rot="-9291">
            <a:off x="1016009" y="54165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AutoShape 28"/>
          <p:cNvSpPr/>
          <p:nvPr/>
        </p:nvSpPr>
        <p:spPr>
          <a:xfrm>
            <a:off x="1016000" y="55245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引导员工自觉遵守规章制度，养成良好的职业习惯。核心是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人员品质提升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，是6S管理的最终落脚点。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223000" y="48895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6223000" y="48895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6477000" y="4991100"/>
            <a:ext cx="4699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安全 (Safety)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-9291">
            <a:off x="6477009" y="54165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6477000" y="5524500"/>
            <a:ext cx="4699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识别危险源，建立预防机制，保障人员与设备安全。核心是</a:t>
            </a: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风险预控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，是所有生产活动的前提与底线。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6S管理深度解析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270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22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87500" y="2184400"/>
            <a:ext cx="419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整理 (Seiri)：从“无”到“有”的第一步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167">
            <a:off x="1016008" y="2914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11500"/>
            <a:ext cx="47625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制定判定标准：</a:t>
            </a: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明确“要”与“不要”的规则，常用使用频率法界定物品留存必要性。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实施红牌作战：</a:t>
            </a: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对现场所有非必需品悬挂红牌，直观暴露问题，明确整改对象。</a:t>
            </a:r>
          </a:p>
          <a:p>
            <a:pPr marL="0" indent="0" algn="l">
              <a:lnSpc>
                <a:spcPct val="116666"/>
              </a:lnSpc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分类彻底处理：</a:t>
            </a: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对红牌物品及时处置，采取报废、变卖、归还或移至指定存放区等方式。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286500" y="1905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86500" y="1905000"/>
            <a:ext cx="52705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2222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112000" y="2184400"/>
            <a:ext cx="4191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整顿 (Seiton)：为每件物品找到“家”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167">
            <a:off x="6540508" y="2914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40500" y="3111500"/>
            <a:ext cx="47625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分析频率路径：</a:t>
            </a: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应用ABC分类法，根据使用频率和作业路径，确定物品的最佳放置位置。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落实三定原则：</a:t>
            </a: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定点（确定位置）、定容（确定容器）、定量（确定数量），规范物品摆放。</a:t>
            </a:r>
          </a:p>
          <a:p>
            <a:pPr marL="0" indent="0" algn="l">
              <a:lnSpc>
                <a:spcPct val="116666"/>
              </a:lnSpc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全维可视化管理：</a:t>
            </a: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通过划线定位、形迹管理、清晰标签标识，实现物品状态一目了然。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762000" y="5715000"/>
            <a:ext cx="52705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952500" y="58166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区分必需品与非必需品，现场只保留当下需要的物品，实现空间的高效释放。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86500" y="5715000"/>
            <a:ext cx="52705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477000" y="58166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6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让所有留存物品有其位、在其位，确保任何人都能在30秒内快速找到所需物品。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6S管理深度解析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52705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2197100"/>
            <a:ext cx="431800" cy="431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133600"/>
            <a:ext cx="42545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清扫 (Seiso)：点检式清扫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111500"/>
            <a:ext cx="508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143000" y="3048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制定《清扫责任地图》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明确责任区域、具体清扫内容、执行标准及第一责任人，确保清扫工作无死角、无推诿。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952500" y="4064000"/>
            <a:ext cx="508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43000" y="40005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执行彻底清扫，清洁即点检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遵循从上到下、从内到外的原则，在清洁设备的同时检查其运行状态，及时发现微小缺陷。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952500" y="5080000"/>
            <a:ext cx="508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1143000" y="50165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闭环处理发现的问题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将清扫中发现的设备异常或隐患，及时纳入改善流程，形成“发现-上报-解决”的闭环。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5389257">
            <a:off x="4064000" y="4057660"/>
            <a:ext cx="406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223000" y="2032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223000" y="2032000"/>
            <a:ext cx="52705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2197100"/>
            <a:ext cx="431800" cy="431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985000" y="2133600"/>
            <a:ext cx="42545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清洁 (Seiketsu)：制度化，维持成果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13500" y="3111500"/>
            <a:ext cx="508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604000" y="30480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制定6S标准作业程序(SOP)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将前3S的最佳实践整理成标准化文件，明确操作规范，让每一项工作都有章可循、有据可依。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13500" y="4064000"/>
            <a:ext cx="508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604000" y="4000500"/>
            <a:ext cx="469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建立检查与评比长效机制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设计《6S点检表》，实施员工自查、小组互查、部门督查的三级检查体系，并定期开展评比。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13500" y="5080000"/>
            <a:ext cx="50800" cy="50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604000" y="501650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推行标准化的目视化管理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通过看板、标识、颜色管理等视觉信号，强化标准执行，让现场状态一目了然，降低管理成本。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6S管理深度解析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968500"/>
            <a:ext cx="469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素养 (Shitsuke)：从“他律”到“自律”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175000"/>
            <a:ext cx="5207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365500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524000" y="32385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持续培训与教育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开展常态化6S培训，让员工深入理解管理意义，熟练掌握实施方法，为素养形成奠定认知基础。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318000"/>
            <a:ext cx="5207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4508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524000" y="43815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建立正向激励机制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设立“6S之星”评选、改善提案奖励等制度，鼓励全员参与，用正向反馈强化员工的良好行为习惯。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62000" y="5397500"/>
            <a:ext cx="5207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5588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524000" y="54610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领导带头，以身作则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管理层率先践行6S标准，自上而下推动执行，形成全员认同、主动维护的6S管理文化氛围。</a:t>
            </a:r>
          </a:p>
        </p:txBody>
      </p:sp>
      <p:cxnSp>
        <p:nvCxnSpPr>
          <p:cNvPr id="16" name="Connector 16"/>
          <p:cNvCxnSpPr/>
          <p:nvPr/>
        </p:nvCxnSpPr>
        <p:spPr>
          <a:xfrm rot="5390177">
            <a:off x="4000500" y="4121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477000" y="1905000"/>
            <a:ext cx="5207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477000" y="19050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6731000" y="1968500"/>
            <a:ext cx="469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安全 (Safety)：融入每一个环节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3175000"/>
            <a:ext cx="5207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67500" y="33655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7239000" y="32385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危险源辨识与风险评估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全面排查工作现场，系统性识别设备、环境、操作中的潜在风险点，科学评估风险等级与影响范围。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477000" y="4318000"/>
            <a:ext cx="5207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67500" y="4508500"/>
            <a:ext cx="406400" cy="4064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239000" y="43815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实施安全改善措施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综合运用工程技术控制、管理流程优化和个体防护装备等手段，从源头消除或降低各类安全隐患。</a:t>
            </a:r>
          </a:p>
        </p:txBody>
      </p:sp>
      <p:sp>
        <p:nvSpPr>
          <p:cNvPr id="26" name="AutoShape 26"/>
          <p:cNvSpPr/>
          <p:nvPr/>
        </p:nvSpPr>
        <p:spPr>
          <a:xfrm>
            <a:off x="6477000" y="5397500"/>
            <a:ext cx="5207000" cy="952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0" y="5588000"/>
            <a:ext cx="406400" cy="4064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7239000" y="5461000"/>
            <a:ext cx="4254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建立安全应急响应机制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制定完善的事故应急预案，定期组织实战演练，确保员工熟练掌握应急处置流程，保障突发状况下的安全。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6S管理深度解析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270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95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49400" y="2057400"/>
            <a:ext cx="4191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红牌作战：暴露问题的强力武器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167">
            <a:off x="1016008" y="2724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2984500"/>
            <a:ext cx="4762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使用醒目的红色标签，对工作现场的“问题点”（如不需要的物品、脏乱区域、安全隐患）进行直观标识，以此刺激视觉、激发全员改善意识。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4191000"/>
            <a:ext cx="22860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43000" y="4318000"/>
            <a:ext cx="203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实施流程：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准备红牌 → 现场贴红牌 → 跟踪整改 → 验收总结，形成闭环。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429000" y="4191000"/>
            <a:ext cx="23495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3556000" y="4318000"/>
            <a:ext cx="2095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关键要点：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坚持“对事不对人”，高层领导必须支持，对红牌问题快速响应处理。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86500" y="1778000"/>
            <a:ext cx="52705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6286500" y="1778000"/>
            <a:ext cx="5270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20955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7073900" y="2057400"/>
            <a:ext cx="4191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三定原则：整顿阶段的标准化核心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9167">
            <a:off x="6540508" y="27241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6540500" y="2984500"/>
            <a:ext cx="1587500" cy="1968500"/>
          </a:xfrm>
          <a:prstGeom prst="roundRect">
            <a:avLst>
              <a:gd name="adj" fmla="val 0"/>
            </a:avLst>
          </a:prstGeom>
          <a:solidFill>
            <a:srgbClr val="F3F4F6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7500" y="3111500"/>
            <a:ext cx="304800" cy="3048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7048500" y="3111500"/>
            <a:ext cx="101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定点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604000" y="3683000"/>
            <a:ext cx="146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明确物品具体的存放位置，做到“物有其位，物在其位”，避免随意摆放，减少寻找时间。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255000" y="2984500"/>
            <a:ext cx="1587500" cy="1968500"/>
          </a:xfrm>
          <a:prstGeom prst="roundRect">
            <a:avLst>
              <a:gd name="adj" fmla="val 0"/>
            </a:avLst>
          </a:prstGeom>
          <a:solidFill>
            <a:srgbClr val="F3F4F6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2000" y="3111500"/>
            <a:ext cx="304800" cy="3048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8763000" y="3111500"/>
            <a:ext cx="101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定容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318500" y="3683000"/>
            <a:ext cx="146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确定存放物品的容器类型、规格和材质，统一容器标准，便于管理、搬运和清点数量。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9842500" y="2984500"/>
            <a:ext cx="1587500" cy="1968500"/>
          </a:xfrm>
          <a:prstGeom prst="roundRect">
            <a:avLst>
              <a:gd name="adj" fmla="val 0"/>
            </a:avLst>
          </a:prstGeom>
          <a:solidFill>
            <a:srgbClr val="F3F4F6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69500" y="3111500"/>
            <a:ext cx="304800" cy="3048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10350500" y="3111500"/>
            <a:ext cx="101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定量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9906000" y="3683000"/>
            <a:ext cx="1460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规定容器内物品的最大和最小数量，既防止积压浪费，又保证生产使用的即时供应。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762000" y="5651500"/>
            <a:ext cx="10795000" cy="825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AutoShape 32"/>
          <p:cNvSpPr/>
          <p:nvPr/>
        </p:nvSpPr>
        <p:spPr>
          <a:xfrm>
            <a:off x="1016000" y="5753100"/>
            <a:ext cx="1028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核心价值总结：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红牌作战直击问题根源，破除“熟视无睹”的惯性；三定原则建立秩序标准，让每一件物品都有章可循。二者结合，为6S管理的推进打下坚实基础，实现现场管理的规范化与高效化。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6S管理深度解析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032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员工认知偏差，抵触情绪严重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291">
            <a:off x="1016009" y="2533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2667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难点：员工普遍将6S简单等同于“大扫除”，认为是增加额外工作负担，缺乏主动参与的内在动力。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对策：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由高层带头推动变革，开展全员理念宣贯培训，建立正向激励机制，让员工切实体会到6S带来的环境改善与效率提升。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6223000" y="1905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223000" y="1905000"/>
            <a:ext cx="762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477000" y="2032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执行流于形式，后期反弹频发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291">
            <a:off x="6477009" y="2533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77000" y="2667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难点：前期运动式执行，缺乏系统规划与常态化管理，导致整理、整顿效果难以维持，问题反复出现。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对策：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将6S要求制度化、标准化，严格执行PDCA循环（计划-执行-检查-处理），持续优化流程，固化管理成果，防止问题反弹。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762000" y="4191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4191000"/>
            <a:ext cx="762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1016000" y="4318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03. 执行标准模糊，落地尺度不一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9291">
            <a:off x="1016009" y="4819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1016000" y="4953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难点：各区域、各岗位缺乏统一的执行手册与判定基准，现场执行全凭个人经验，导致管理效果参差不齐。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对策：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制定统一的6S可视化标准手册，推行“样板先行”示范区域建设，开展全覆盖、分层次的实操培训，确保标准一致、执行到位。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223000" y="4191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223000" y="4191000"/>
            <a:ext cx="76200" cy="1968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477000" y="4318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04. 缺乏长效机制，考核监督乏力</a:t>
            </a:r>
            <a:endParaRPr lang="en-US" sz="1100"/>
          </a:p>
        </p:txBody>
      </p:sp>
      <p:cxnSp>
        <p:nvCxnSpPr>
          <p:cNvPr id="22" name="Connector 22"/>
          <p:cNvCxnSpPr/>
          <p:nvPr/>
        </p:nvCxnSpPr>
        <p:spPr>
          <a:xfrm rot="-9291">
            <a:off x="6477009" y="4819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23"/>
          <p:cNvSpPr/>
          <p:nvPr/>
        </p:nvSpPr>
        <p:spPr>
          <a:xfrm>
            <a:off x="6477000" y="4953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难点：检查评比走过场，结果不公开、不透明，且未与个人绩效挂钩，无法形成持续的约束力与推动力。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对策：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建立公司-部门-班组三级检查体系，定期公开检查结果，将6S执行情况直接纳入个人与团队的绩效考核范畴，形成闭环管理。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目视化管理深度解析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270000" y="4953000"/>
            <a:ext cx="965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如果说6S是现场管理的骨架，目视化管理就是赋予其生命力的血肉。通过颜色、划线、标识与看板的标准化设计，让管理状态一目了然，实现“看得见的管理”。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目视化管理深度解析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4191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2032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/ 颜色管理 (遵循GB 2893-2008)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9291">
            <a:off x="1016009" y="25971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1016000" y="2921000"/>
            <a:ext cx="2286000" cy="1079500"/>
          </a:xfrm>
          <a:prstGeom prst="roundRect">
            <a:avLst>
              <a:gd name="adj" fmla="val 0"/>
            </a:avLst>
          </a:prstGeom>
          <a:solidFill>
            <a:srgbClr val="EF4444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16000" y="2921000"/>
            <a:ext cx="76200" cy="1079500"/>
          </a:xfrm>
          <a:prstGeom prst="roundRect">
            <a:avLst>
              <a:gd name="adj" fmla="val 0"/>
            </a:avLst>
          </a:prstGeom>
          <a:solidFill>
            <a:srgbClr val="EF444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1206500" y="3022600"/>
            <a:ext cx="196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红色 · 禁止与危险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代表禁止操作、存在危险隐患或判定为不合格品的区域，起到强烈警示作用。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429000" y="2921000"/>
            <a:ext cx="2286000" cy="1079500"/>
          </a:xfrm>
          <a:prstGeom prst="roundRect">
            <a:avLst>
              <a:gd name="adj" fmla="val 0"/>
            </a:avLst>
          </a:prstGeom>
          <a:solidFill>
            <a:srgbClr val="F59E0B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429000" y="2921000"/>
            <a:ext cx="76200" cy="1079500"/>
          </a:xfrm>
          <a:prstGeom prst="roundRect">
            <a:avLst>
              <a:gd name="adj" fmla="val 0"/>
            </a:avLst>
          </a:prstGeom>
          <a:solidFill>
            <a:srgbClr val="F59E0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619500" y="3022600"/>
            <a:ext cx="196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黄色 · 警告与注意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用于提醒注意周围环境、潜在危险源，或作为设备检修、临时物料堆放的标识。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1016000" y="4445000"/>
            <a:ext cx="2286000" cy="1079500"/>
          </a:xfrm>
          <a:prstGeom prst="roundRect">
            <a:avLst>
              <a:gd name="adj" fmla="val 0"/>
            </a:avLst>
          </a:prstGeom>
          <a:solidFill>
            <a:srgbClr val="3B82F6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1016000" y="4445000"/>
            <a:ext cx="76200" cy="1079500"/>
          </a:xfrm>
          <a:prstGeom prst="roundRect">
            <a:avLst>
              <a:gd name="adj" fmla="val 0"/>
            </a:avLst>
          </a:prstGeom>
          <a:solidFill>
            <a:srgbClr val="3B82F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1206500" y="4546600"/>
            <a:ext cx="196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蓝色 · 指令与遵守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表示必须遵守的规定、操作指令，如佩戴防护用品、特定流程的指引标识。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3429000" y="4445000"/>
            <a:ext cx="22860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3429000" y="4445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3619500" y="4546600"/>
            <a:ext cx="1968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绿色 · 安全与提示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代表安全状态、通行方向、合格品区或急救设备存放点，传递安全放心的信号。</a:t>
            </a:r>
          </a:p>
        </p:txBody>
      </p:sp>
      <p:cxnSp>
        <p:nvCxnSpPr>
          <p:cNvPr id="19" name="Connector 19"/>
          <p:cNvCxnSpPr/>
          <p:nvPr/>
        </p:nvCxnSpPr>
        <p:spPr>
          <a:xfrm rot="5389582">
            <a:off x="4127500" y="3867160"/>
            <a:ext cx="419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6477000" y="1778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/ 现场划线管理规范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77000" y="2413000"/>
            <a:ext cx="50800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604000" y="2540000"/>
            <a:ext cx="4826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通道与定位：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主通道采用100-120mm黄色实线，辅助通道为60-80mm黄色实线；设备与区域定位使用50-60mm白色实线，清晰界定边界。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警示与隔离：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危险区域设黄黑相间斜纹斑马线，不合格品区则严格使用60mm宽红色实线隔离，杜绝混放风险。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4"/>
          <a:srcRect l="10369" r="10369"/>
          <a:stretch>
            <a:fillRect/>
          </a:stretch>
        </p:blipFill>
        <p:spPr>
          <a:xfrm>
            <a:off x="6477000" y="4318000"/>
            <a:ext cx="2476500" cy="1651000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5"/>
          <a:srcRect t="5583" b="5583"/>
          <a:stretch>
            <a:fillRect/>
          </a:stretch>
        </p:blipFill>
        <p:spPr>
          <a:xfrm>
            <a:off x="9080500" y="4318000"/>
            <a:ext cx="2476500" cy="1651000"/>
          </a:xfrm>
          <a:prstGeom prst="rect">
            <a:avLst/>
          </a:prstGeom>
          <a:noFill/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目视化管理深度解析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705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5270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320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98600" y="2006600"/>
            <a:ext cx="4191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核心一：标识管理体系构建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167">
            <a:off x="1016008" y="2660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2921000"/>
            <a:ext cx="47625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1143000" y="3022600"/>
            <a:ext cx="4508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设备标识标准化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统一规范设备名称、唯一编号、责任人员及运行状态，实现设备信息的快速识别与溯源管理，确保资产管控无死角。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016000" y="4064000"/>
            <a:ext cx="22860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1143000" y="4165600"/>
            <a:ext cx="2032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物料标识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涵盖名称、规格、数量、批号及检验状态，明确物料流转节点，杜绝错用、混用风险。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3429000" y="4064000"/>
            <a:ext cx="23495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3556000" y="4165600"/>
            <a:ext cx="20955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 区域标识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清晰界定区域名称与管理负责人，规范作业范围，提升现场空间利用率与管理秩序。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159500" y="1778000"/>
            <a:ext cx="5270500" cy="3937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159500" y="1778000"/>
            <a:ext cx="52705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20320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896100" y="2006600"/>
            <a:ext cx="4191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核心二：看板管理实践应用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9167">
            <a:off x="6413508" y="2660650"/>
            <a:ext cx="476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6413500" y="2921000"/>
            <a:ext cx="47625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540500" y="3022600"/>
            <a:ext cx="4508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核心设计原则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遵循信息分层、内容简洁、实时更新、问题导向的原则，让关键信息一目了然，推动现场问题的及时发现与快速解决。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413500" y="4064000"/>
            <a:ext cx="15240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477000" y="4165600"/>
            <a:ext cx="1397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生产看板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实时展示产量、计划达成率、OEE等核心指标，把控生产进度。</a:t>
            </a:r>
          </a:p>
        </p:txBody>
      </p:sp>
      <p:sp>
        <p:nvSpPr>
          <p:cNvPr id="24" name="AutoShape 24"/>
          <p:cNvSpPr/>
          <p:nvPr/>
        </p:nvSpPr>
        <p:spPr>
          <a:xfrm>
            <a:off x="8026400" y="4064000"/>
            <a:ext cx="15240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8089900" y="4165600"/>
            <a:ext cx="1397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质量看板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呈现合格率、不良项分布，聚焦质量隐患，落实质量追溯机制。</a:t>
            </a:r>
          </a:p>
        </p:txBody>
      </p:sp>
      <p:sp>
        <p:nvSpPr>
          <p:cNvPr id="26" name="AutoShape 26"/>
          <p:cNvSpPr/>
          <p:nvPr/>
        </p:nvSpPr>
        <p:spPr>
          <a:xfrm>
            <a:off x="9626600" y="4064000"/>
            <a:ext cx="15494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9690100" y="4165600"/>
            <a:ext cx="14224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6S评比看板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公示区域得分、排名及红黑榜，营造比学赶超的现场管理氛围。</a:t>
            </a:r>
          </a:p>
        </p:txBody>
      </p:sp>
      <p:sp>
        <p:nvSpPr>
          <p:cNvPr id="28" name="AutoShape 28"/>
          <p:cNvSpPr/>
          <p:nvPr/>
        </p:nvSpPr>
        <p:spPr>
          <a:xfrm>
            <a:off x="762000" y="5969000"/>
            <a:ext cx="10668000" cy="571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952500" y="6045200"/>
            <a:ext cx="10287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总结：标识是“静态信息的载体”，看板是“动态管理的窗口”，二者结合实现现场信息透明化、管理可视化。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目视化管理深度解析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651000"/>
            <a:ext cx="10668000" cy="1016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76200" cy="1016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1752600"/>
            <a:ext cx="10160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防错法（Poka-Yoke）是预防错误发生的核心方法论，通过设计工装、设备或流程，从源头杜绝错误产生，或在错误萌芽阶段立即发现并纠正，是目视化管理的高级应用形态。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3175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762000" y="3175000"/>
            <a:ext cx="50800" cy="1460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302000"/>
            <a:ext cx="355600" cy="3556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460500" y="3276600"/>
            <a:ext cx="438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接触式防错：物理特征干预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8929">
            <a:off x="952508" y="3803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952500" y="39370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利用产品形状、尺寸等物理属性限制错误操作，使错误的安装或使用方式无法进行。典型案例：USB接口的非对称结构设计，有效防止反向插入。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86500" y="3175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6286500" y="3175000"/>
            <a:ext cx="50800" cy="1460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33020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985000" y="3276600"/>
            <a:ext cx="438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标识式防错：视觉信号引导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8929">
            <a:off x="6477008" y="3803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6477000" y="39370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通过颜色、代码、标签等视觉信息强化识别，降低人为误判概率。典型案例：工厂中将不同规格的螺栓，用对应颜色的专用托盘进行分类盛放。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62000" y="4953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62000" y="4953000"/>
            <a:ext cx="50800" cy="1460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2500" y="5080000"/>
            <a:ext cx="355600" cy="3556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460500" y="5054600"/>
            <a:ext cx="438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动作式防错：流程顺序约束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8929">
            <a:off x="952508" y="5581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952500" y="56896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通过改变操作动作或设定强制顺序来规避失误。典型案例：工业设备设计为“安全门未关闭，主轴无法启动”，从动作逻辑上防止危险与错误。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286500" y="4953000"/>
            <a:ext cx="52705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286500" y="4953000"/>
            <a:ext cx="50800" cy="1460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5080000"/>
            <a:ext cx="355600" cy="3556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6985000" y="5054600"/>
            <a:ext cx="4381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信息式防错：系统逻辑预警</a:t>
            </a:r>
            <a:endParaRPr lang="en-US" sz="1100"/>
          </a:p>
        </p:txBody>
      </p:sp>
      <p:cxnSp>
        <p:nvCxnSpPr>
          <p:cNvPr id="29" name="Connector 29"/>
          <p:cNvCxnSpPr/>
          <p:nvPr/>
        </p:nvCxnSpPr>
        <p:spPr>
          <a:xfrm rot="-8929">
            <a:off x="6477008" y="5581650"/>
            <a:ext cx="488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AutoShape 30"/>
          <p:cNvSpPr/>
          <p:nvPr/>
        </p:nvSpPr>
        <p:spPr>
          <a:xfrm>
            <a:off x="6477000" y="5689600"/>
            <a:ext cx="4889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借助软件系统进行数据校验与逻辑判断。典型案例：MES系统通过“工单码、物料码、设备码”三码联动，自动校验投料信息，确保生产准确性。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综合案例研究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4826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深入剖析汽车零部件厂推行6S与目视化管理的实战全过程，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从现场混乱到精益有序，见证系统化管理带来的效率跃升与效益蜕变。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综合案例研究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10668000" cy="1524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524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79500" y="1905000"/>
            <a:ext cx="10096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案例背景：中型汽车零部件制造企业的现场痛点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4297">
            <a:off x="1079504" y="2406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79500" y="2540000"/>
            <a:ext cx="10096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该企业主营发动机活塞生产，在推行改善前，长期面临生产效率低下、产品不良率居高不下、车间安全事故频发等核心问题，现场管理混乱，缺乏标准化流程，亟需通过系统性的精益管理手段进行变革。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3810000"/>
            <a:ext cx="3429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62000" y="3810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4127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587500" y="40894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成立推行组织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4946">
            <a:off x="1016014" y="4756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1016000" y="4953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组建由总经理亲自挂帅的6S推行委员会，明确各部门负责人职责，确立“一把手工程”的管理地位，为项目推进提供核心组织保障。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381500" y="3810000"/>
            <a:ext cx="3429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4381500" y="3810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4127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5207000" y="40894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制定方针目标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14946">
            <a:off x="4635514" y="4756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4635500" y="4953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确立“打造精益现场，提质保障安全”的核心方针；设定量化目标：3个月内生产效率提升15%，产品不良率降低50%，明确改善方向。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001000" y="3810000"/>
            <a:ext cx="34290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8001000" y="3810000"/>
            <a:ext cx="3429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4127500"/>
            <a:ext cx="406400" cy="4064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8826500" y="4089400"/>
            <a:ext cx="24765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开展全员培训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14946">
            <a:off x="8255014" y="4756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8255000" y="4953000"/>
            <a:ext cx="2921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组织全体员工参与6S管理与目视化标准的专题培训，通过理论讲解、现场观摩与实操演练，统一认知，提升全员素养与执行能力。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综合案例研究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461000" cy="4064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4064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52500" y="1803400"/>
            <a:ext cx="495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分步实施：严格遵循6S推进逻辑，扎实落地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667000"/>
            <a:ext cx="1727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000" y="27940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270000" y="2794000"/>
            <a:ext cx="114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整理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29635">
            <a:off x="889027" y="3295650"/>
            <a:ext cx="147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889000" y="3429000"/>
            <a:ext cx="1473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实施“红牌作战”，清理闲置物品，成功释放200平米有效作业空间。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2616200" y="2667000"/>
            <a:ext cx="1727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43200" y="27940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3124200" y="2794000"/>
            <a:ext cx="114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整顿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29635">
            <a:off x="2743227" y="3295650"/>
            <a:ext cx="147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6" name="AutoShape 16"/>
          <p:cNvSpPr/>
          <p:nvPr/>
        </p:nvSpPr>
        <p:spPr>
          <a:xfrm>
            <a:off x="2743200" y="3429000"/>
            <a:ext cx="1473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应用“三定原则”和形迹管理，将寻找物料时间从15分钟大幅缩短至3分钟。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470400" y="2667000"/>
            <a:ext cx="1727200" cy="1714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97400" y="27940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4978400" y="2794000"/>
            <a:ext cx="114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清扫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29635">
            <a:off x="4597427" y="3295650"/>
            <a:ext cx="1473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4597400" y="3429000"/>
            <a:ext cx="1473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制定区域责任地图，彻底排查现场，发现并及时处理了15处设备漏油隐患。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762000" y="4699000"/>
            <a:ext cx="26416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000" y="4826000"/>
            <a:ext cx="304800" cy="3048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1270000" y="48260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清洁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-18285">
            <a:off x="889017" y="5264150"/>
            <a:ext cx="2387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889000" y="5397500"/>
            <a:ext cx="23876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编写《6S管理标准手册》，建立定期检查与考核制度，固化改善成果。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3556000" y="4699000"/>
            <a:ext cx="2641600" cy="1460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83000" y="4826000"/>
            <a:ext cx="304800" cy="3048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4064000" y="4826000"/>
            <a:ext cx="203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素养与安全</a:t>
            </a:r>
            <a:endParaRPr lang="en-US" sz="1100"/>
          </a:p>
        </p:txBody>
      </p:sp>
      <p:cxnSp>
        <p:nvCxnSpPr>
          <p:cNvPr id="30" name="Connector 30"/>
          <p:cNvCxnSpPr/>
          <p:nvPr/>
        </p:nvCxnSpPr>
        <p:spPr>
          <a:xfrm rot="-18285">
            <a:off x="3683017" y="5264150"/>
            <a:ext cx="2387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>
            <a:off x="3683000" y="5397500"/>
            <a:ext cx="23876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推行晨会分享机制，增设关键区域安全警示标识，提升全员安全与规范意识。</a:t>
            </a:r>
            <a:endParaRPr lang="en-US" sz="1100"/>
          </a:p>
        </p:txBody>
      </p:sp>
      <p:cxnSp>
        <p:nvCxnSpPr>
          <p:cNvPr id="32" name="Connector 32"/>
          <p:cNvCxnSpPr/>
          <p:nvPr/>
        </p:nvCxnSpPr>
        <p:spPr>
          <a:xfrm rot="5390177">
            <a:off x="4254500" y="3994159"/>
            <a:ext cx="444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3" name="AutoShape 33"/>
          <p:cNvSpPr/>
          <p:nvPr/>
        </p:nvSpPr>
        <p:spPr>
          <a:xfrm>
            <a:off x="6731000" y="1778000"/>
            <a:ext cx="4699000" cy="406400"/>
          </a:xfrm>
          <a:prstGeom prst="roundRect">
            <a:avLst>
              <a:gd name="adj" fmla="val 0"/>
            </a:avLst>
          </a:prstGeom>
          <a:solidFill>
            <a:srgbClr val="22C55E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6731000" y="1778000"/>
            <a:ext cx="76200" cy="4064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5" name="AutoShape 35"/>
          <p:cNvSpPr/>
          <p:nvPr/>
        </p:nvSpPr>
        <p:spPr>
          <a:xfrm>
            <a:off x="6921500" y="1803400"/>
            <a:ext cx="4445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目视化导入：构建直观高效的现场管理体系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6731000" y="2667000"/>
            <a:ext cx="4699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37" name="Picture 3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21500" y="2857500"/>
            <a:ext cx="406400" cy="406400"/>
          </a:xfrm>
          <a:prstGeom prst="rect">
            <a:avLst/>
          </a:prstGeom>
        </p:spPr>
      </p:pic>
      <p:sp>
        <p:nvSpPr>
          <p:cNvPr id="38" name="AutoShape 38"/>
          <p:cNvSpPr/>
          <p:nvPr/>
        </p:nvSpPr>
        <p:spPr>
          <a:xfrm>
            <a:off x="7493000" y="27940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颜色与划线标准化管理</a:t>
            </a:r>
            <a:endParaRPr lang="en-US" sz="1100"/>
          </a:p>
        </p:txBody>
      </p:sp>
      <p:cxnSp>
        <p:nvCxnSpPr>
          <p:cNvPr id="39" name="Connector 39"/>
          <p:cNvCxnSpPr/>
          <p:nvPr/>
        </p:nvCxnSpPr>
        <p:spPr>
          <a:xfrm rot="-11854">
            <a:off x="7493011" y="3232150"/>
            <a:ext cx="368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0" name="AutoShape 40"/>
          <p:cNvSpPr/>
          <p:nvPr/>
        </p:nvSpPr>
        <p:spPr>
          <a:xfrm>
            <a:off x="7493000" y="3365500"/>
            <a:ext cx="381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统一现场色彩规范，通过地面划线、区域着色，实现现场区域的快速识别与空间界定。</a:t>
            </a:r>
            <a:endParaRPr lang="en-US" sz="1100"/>
          </a:p>
        </p:txBody>
      </p:sp>
      <p:sp>
        <p:nvSpPr>
          <p:cNvPr id="41" name="AutoShape 41"/>
          <p:cNvSpPr/>
          <p:nvPr/>
        </p:nvSpPr>
        <p:spPr>
          <a:xfrm>
            <a:off x="6731000" y="4064000"/>
            <a:ext cx="4699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21500" y="4254500"/>
            <a:ext cx="406400" cy="406400"/>
          </a:xfrm>
          <a:prstGeom prst="rect">
            <a:avLst/>
          </a:prstGeom>
        </p:spPr>
      </p:pic>
      <p:sp>
        <p:nvSpPr>
          <p:cNvPr id="43" name="AutoShape 43"/>
          <p:cNvSpPr/>
          <p:nvPr/>
        </p:nvSpPr>
        <p:spPr>
          <a:xfrm>
            <a:off x="7493000" y="41910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全域标识系统建立</a:t>
            </a:r>
            <a:endParaRPr lang="en-US" sz="1100"/>
          </a:p>
        </p:txBody>
      </p:sp>
      <p:cxnSp>
        <p:nvCxnSpPr>
          <p:cNvPr id="44" name="Connector 44"/>
          <p:cNvCxnSpPr/>
          <p:nvPr/>
        </p:nvCxnSpPr>
        <p:spPr>
          <a:xfrm rot="-11854">
            <a:off x="7493011" y="4629150"/>
            <a:ext cx="368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5" name="AutoShape 45"/>
          <p:cNvSpPr/>
          <p:nvPr/>
        </p:nvSpPr>
        <p:spPr>
          <a:xfrm>
            <a:off x="7493000" y="4699000"/>
            <a:ext cx="3810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完善设备状态、物料信息及功能区域的可视化标识，让现场信息一目了然，减少误操作。</a:t>
            </a:r>
            <a:endParaRPr lang="en-US" sz="1100"/>
          </a:p>
        </p:txBody>
      </p:sp>
      <p:sp>
        <p:nvSpPr>
          <p:cNvPr id="46" name="AutoShape 46"/>
          <p:cNvSpPr/>
          <p:nvPr/>
        </p:nvSpPr>
        <p:spPr>
          <a:xfrm>
            <a:off x="6731000" y="5461000"/>
            <a:ext cx="4699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7" name="Picture 4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21500" y="5613400"/>
            <a:ext cx="406400" cy="406400"/>
          </a:xfrm>
          <a:prstGeom prst="rect">
            <a:avLst/>
          </a:prstGeom>
        </p:spPr>
      </p:pic>
      <p:sp>
        <p:nvSpPr>
          <p:cNvPr id="48" name="AutoShape 48"/>
          <p:cNvSpPr/>
          <p:nvPr/>
        </p:nvSpPr>
        <p:spPr>
          <a:xfrm>
            <a:off x="7493000" y="55626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多维管理看板体系</a:t>
            </a:r>
            <a:endParaRPr lang="en-US" sz="1100"/>
          </a:p>
        </p:txBody>
      </p:sp>
      <p:sp>
        <p:nvSpPr>
          <p:cNvPr id="49" name="AutoShape 49"/>
          <p:cNvSpPr/>
          <p:nvPr/>
        </p:nvSpPr>
        <p:spPr>
          <a:xfrm>
            <a:off x="7493000" y="5905500"/>
            <a:ext cx="3810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设置生产进度、质量监控及6S评比看板，实时展示关键指标，促进全员参与管理与改进。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综合案例研究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2006600"/>
            <a:ext cx="152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生产效率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5354166">
            <a:off x="2190750" y="2501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2794000" y="2032000"/>
            <a:ext cx="2095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改善前：人均80件/h</a:t>
            </a:r>
            <a:b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改善后：人均95件/h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5354166">
            <a:off x="4603750" y="2501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5143500" y="2095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+18.7%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86500" y="1905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2865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540500" y="2006600"/>
            <a:ext cx="152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物料寻找时间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5354166">
            <a:off x="7715250" y="2501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8318500" y="2032000"/>
            <a:ext cx="2095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改善前：15分钟/次</a:t>
            </a:r>
            <a:b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改善后：3分钟/次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5354166">
            <a:off x="10128250" y="2501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10668000" y="2095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-80%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62000" y="3302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762000" y="3302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1016000" y="3403600"/>
            <a:ext cx="152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产品不良率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5354166">
            <a:off x="2190750" y="3898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2794000" y="3429000"/>
            <a:ext cx="2095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改善前：2.4%</a:t>
            </a:r>
            <a:b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改善后：1.1%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5354166">
            <a:off x="4603750" y="3898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5143500" y="3492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-54.2%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286500" y="3302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286500" y="3302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540500" y="3403600"/>
            <a:ext cx="152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安全事故次数</a:t>
            </a:r>
            <a:endParaRPr lang="en-US" sz="1100"/>
          </a:p>
        </p:txBody>
      </p:sp>
      <p:cxnSp>
        <p:nvCxnSpPr>
          <p:cNvPr id="28" name="Connector 28"/>
          <p:cNvCxnSpPr/>
          <p:nvPr/>
        </p:nvCxnSpPr>
        <p:spPr>
          <a:xfrm rot="5354166">
            <a:off x="7715250" y="3898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AutoShape 29"/>
          <p:cNvSpPr/>
          <p:nvPr/>
        </p:nvSpPr>
        <p:spPr>
          <a:xfrm>
            <a:off x="8318500" y="3429000"/>
            <a:ext cx="2095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改善前：2起/季度</a:t>
            </a:r>
            <a:b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改善后：0起/半年</a:t>
            </a:r>
            <a:endParaRPr lang="en-US" sz="1100"/>
          </a:p>
        </p:txBody>
      </p:sp>
      <p:cxnSp>
        <p:nvCxnSpPr>
          <p:cNvPr id="30" name="Connector 30"/>
          <p:cNvCxnSpPr/>
          <p:nvPr/>
        </p:nvCxnSpPr>
        <p:spPr>
          <a:xfrm rot="5354166">
            <a:off x="10128250" y="3898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>
            <a:off x="10668000" y="3492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-100%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762000" y="4699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762000" y="469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1016000" y="4800600"/>
            <a:ext cx="152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设备故障率</a:t>
            </a:r>
            <a:endParaRPr lang="en-US" sz="1100"/>
          </a:p>
        </p:txBody>
      </p:sp>
      <p:cxnSp>
        <p:nvCxnSpPr>
          <p:cNvPr id="35" name="Connector 35"/>
          <p:cNvCxnSpPr/>
          <p:nvPr/>
        </p:nvCxnSpPr>
        <p:spPr>
          <a:xfrm rot="5354166">
            <a:off x="2190750" y="5295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6" name="AutoShape 36"/>
          <p:cNvSpPr/>
          <p:nvPr/>
        </p:nvSpPr>
        <p:spPr>
          <a:xfrm>
            <a:off x="2794000" y="4826000"/>
            <a:ext cx="2095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改善前：5%</a:t>
            </a:r>
            <a:b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改善后：1.5%</a:t>
            </a:r>
            <a:endParaRPr lang="en-US" sz="1100"/>
          </a:p>
        </p:txBody>
      </p:sp>
      <p:cxnSp>
        <p:nvCxnSpPr>
          <p:cNvPr id="37" name="Connector 37"/>
          <p:cNvCxnSpPr/>
          <p:nvPr/>
        </p:nvCxnSpPr>
        <p:spPr>
          <a:xfrm rot="5354166">
            <a:off x="4603750" y="5295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AutoShape 38"/>
          <p:cNvSpPr/>
          <p:nvPr/>
        </p:nvSpPr>
        <p:spPr>
          <a:xfrm>
            <a:off x="5143500" y="4889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-70%</a:t>
            </a:r>
            <a:endParaRPr lang="en-US" sz="1100"/>
          </a:p>
        </p:txBody>
      </p:sp>
      <p:sp>
        <p:nvSpPr>
          <p:cNvPr id="39" name="AutoShape 39"/>
          <p:cNvSpPr/>
          <p:nvPr/>
        </p:nvSpPr>
        <p:spPr>
          <a:xfrm>
            <a:off x="6286500" y="4699000"/>
            <a:ext cx="5270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0" name="AutoShape 40"/>
          <p:cNvSpPr/>
          <p:nvPr/>
        </p:nvSpPr>
        <p:spPr>
          <a:xfrm>
            <a:off x="6286500" y="469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1" name="AutoShape 41"/>
          <p:cNvSpPr/>
          <p:nvPr/>
        </p:nvSpPr>
        <p:spPr>
          <a:xfrm>
            <a:off x="6540500" y="4800600"/>
            <a:ext cx="1524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库存周转天数</a:t>
            </a:r>
            <a:endParaRPr lang="en-US" sz="1100"/>
          </a:p>
        </p:txBody>
      </p:sp>
      <p:cxnSp>
        <p:nvCxnSpPr>
          <p:cNvPr id="42" name="Connector 42"/>
          <p:cNvCxnSpPr/>
          <p:nvPr/>
        </p:nvCxnSpPr>
        <p:spPr>
          <a:xfrm rot="5354166">
            <a:off x="7715250" y="5295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AutoShape 43"/>
          <p:cNvSpPr/>
          <p:nvPr/>
        </p:nvSpPr>
        <p:spPr>
          <a:xfrm>
            <a:off x="8318500" y="4826000"/>
            <a:ext cx="2095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改善前：30天</a:t>
            </a:r>
            <a:b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改善后：18天</a:t>
            </a:r>
            <a:endParaRPr lang="en-US" sz="1100"/>
          </a:p>
        </p:txBody>
      </p:sp>
      <p:cxnSp>
        <p:nvCxnSpPr>
          <p:cNvPr id="44" name="Connector 44"/>
          <p:cNvCxnSpPr/>
          <p:nvPr/>
        </p:nvCxnSpPr>
        <p:spPr>
          <a:xfrm rot="5354166">
            <a:off x="10128250" y="5295942"/>
            <a:ext cx="952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" name="AutoShape 45"/>
          <p:cNvSpPr/>
          <p:nvPr/>
        </p:nvSpPr>
        <p:spPr>
          <a:xfrm>
            <a:off x="10668000" y="4889500"/>
            <a:ext cx="889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-40%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总结与行动计划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222500"/>
            <a:ext cx="457200" cy="4572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778000" y="2222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6S是基础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549">
            <a:off x="1079509" y="2851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79500" y="2984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整理、整顿、清扫、清洁、素养、安全，这六大要素相辅相成，是规范现场秩序、提升工作效率、打造卓越现场管理的核心基石。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2032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40500" y="2222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239000" y="2222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目视化是手段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549">
            <a:off x="6540509" y="2851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40500" y="2984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运用颜色区分、区域划线、清晰标识和管理看板等工具，将复杂的管理信息直观呈现，让问题“看得见”，让管理更高效、更透明。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4191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4191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4381500"/>
            <a:ext cx="457200" cy="4572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778000" y="4381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防错是升华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549">
            <a:off x="1079509" y="5010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79500" y="5143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从“事后补救”转向“事前预防”，通过流程优化和工具改进，从源头杜绝人为失误的可能性，这是质量管理和现场管控的更高境界。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23000" y="4191000"/>
            <a:ext cx="52070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223000" y="4191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4381500"/>
            <a:ext cx="457200" cy="4572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239000" y="4381500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持续改善是关键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549">
            <a:off x="6540509" y="5010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540500" y="5143500"/>
            <a:ext cx="4635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6S与目视化管理并非一次性的突击运动，而是需要全员参与、长期坚持、不断深化的PDCA循环，是永无止境的持续改进过程。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总结与行动计划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905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032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1968500"/>
            <a:ext cx="406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01. 成立推行小组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各部门立即组建6S专项推行小组，明确核心负责人与组员分工，确立组织架构，保障推行工作有人抓、有人管、有人落实。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429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62000" y="342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3556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651000" y="3492500"/>
            <a:ext cx="406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02. 选定样板区域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每个部门选取一处具有代表性的现场区域作为“6S样板区”，集中资源率先打造标杆，以点带面，形成可复制、可推广的实施经验。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2000" y="4953000"/>
            <a:ext cx="5207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62000" y="4953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5080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651000" y="5016500"/>
            <a:ext cx="406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03. 开展红牌作战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本周内完成样板区“红牌作战”部署，对区域内的非必需品、杂乱品、隐患点张贴红牌警示，限期整改，直观暴露并解决现场问题。</a:t>
            </a:r>
          </a:p>
        </p:txBody>
      </p:sp>
      <p:cxnSp>
        <p:nvCxnSpPr>
          <p:cNvPr id="16" name="Connector 16"/>
          <p:cNvCxnSpPr/>
          <p:nvPr/>
        </p:nvCxnSpPr>
        <p:spPr>
          <a:xfrm rot="5389738">
            <a:off x="4159250" y="4025909"/>
            <a:ext cx="4254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477000" y="1905000"/>
            <a:ext cx="4953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477000" y="1905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1000" y="2032000"/>
            <a:ext cx="406400" cy="406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7366000" y="19685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04. 制定实施计划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各推行小组结合部门实际，制定详细、分阶段的6S实施推进计划，明确时间节点、执行标准与验收要求，确保推行工作有序推进。</a:t>
            </a:r>
          </a:p>
        </p:txBody>
      </p:sp>
      <p:sp>
        <p:nvSpPr>
          <p:cNvPr id="21" name="AutoShape 21"/>
          <p:cNvSpPr/>
          <p:nvPr/>
        </p:nvSpPr>
        <p:spPr>
          <a:xfrm>
            <a:off x="6477000" y="3429000"/>
            <a:ext cx="4953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477000" y="3429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1000" y="3556000"/>
            <a:ext cx="406400" cy="4064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7366000" y="34925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05. 定期检查评比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自下月起实施“部门自查、小组互查、公司抽查”的三级检查机制，并开展月度评比，奖优罚劣，持续巩固6S管理成果。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6477000" y="4953000"/>
            <a:ext cx="49530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667500" y="5143500"/>
            <a:ext cx="457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15803D"/>
                </a:solidFill>
                <a:latin typeface="Noto Sans SC"/>
                <a:ea typeface="Noto Sans SC"/>
                <a:cs typeface="Noto Sans SC"/>
                <a:sym typeface="Noto Sans SC"/>
              </a:rPr>
              <a:t>“从今天开始，让我们共同行动，严格落实每一项计划，把规范融入日常，用行动铸就标准，共同打造我们自己的卓越现场！”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4445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5080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20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 · 欢迎提出宝贵意见，一起交流探讨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2086</Words>
  <Application>Microsoft Office PowerPoint</Application>
  <PresentationFormat>宽屏</PresentationFormat>
  <Paragraphs>276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5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2026-06-08T04:54:17Z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{"Label":"1","ContentProducer":"001191110102MACQD9K64010000","ProduceID":"7648875383098903530","ReservedCode1":"","ContentPropagator":"","PropagateID":"","ReservedCode2":""}</vt:lpwstr>
  </property>
</Properties>
</file>