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“生产管理体系工具思维”培训。在当前快速变化的制造业环境中，我们面临着个性化需求激增、成本压力增大、供应链不确定性增加以及技术变革加速等多重挑战。过去那种依赖零散工具和个人经验的管理方式已经难以为继。今天，我们将一起探讨如何完成从“工具使用者”到“系统思考者”的转变，掌握一套系统性的、数据驱动的思维模式，以应对复杂多变的生产环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培训将分为六个部分。首先，我们将探讨当前生产管理面临的挑战以及本次培训的目标。接着，我们会深入学习精益生产、六西格玛等核心管理体系。然后，我们将系统介绍价值流图、8D报告等实用工具。在此基础上，我们将重点讲解如何培养系统性、数据驱动等高级思维模式。最后，通过一个综合案例，将理论与实践相结合，并进行总结与行动倡议。希望通过这个结构，能帮助大家系统地掌握生产管理的精髓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来看一下为什么需要改变。在2026年的今天，生产管理正面临四大挑战：第一，客户需求越来越个性化，小批量、多品种成为常态；第二，成本不断攀升，我们必须精打细算；第三，全球供应链充满不确定性，我们需要更强的抗风险能力；第四，新技术层出不穷，我们需要学会驾驭它们。这些挑战共同指向一个结论：我们必须升级我们的管理思维和方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面对这些挑战，我们的培训目标非常明确：就是帮助大家构建一个“体系、工具、思维”三位一体的能力模型。体系是我们的指导思想，告诉我们为什么做；工具是我们的实用武器，告诉我们怎么做；而思维则是我们的核心能力，决定了我们能走多远。最终，我们希望大家不仅能学会工具，更能形成系统性的思维，成为能够驾驭复杂局面的卓越管理者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二部分，探讨生产管理的核心体系。这些体系就像航海中的罗盘，为我们指明方向，确保我们的改善活动不会偏离正确的轨道。我们将重点介绍精益生产、六西格玛、精益六西格玛以及约束理论这四种主流思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精益生产，它的核心非常简单，就是消除一切浪费。我们常说的八大浪费，比如过量生产、库存积压等，都是精益生产要消灭的目标。它的两大支柱——准时化生产和自働化，分别解决了“生产什么、生产多少”和“如何保证质量”的问题。看板管理和安灯系统就是这些理念的具体体现。精益的目标是实现高质量、低成本和短交期的完美结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是六西格玛，它的侧重点在于减少过程中的变异，从而提高质量。它的目标非常量化，就是将缺陷率降到极低的水平。DMAIC是它最经典的改进方法。而精益六西格玛则是将精益和六西格玛的优点结合起来，用精益的速度和六西格玛的精度，共同实现运营卓越。它要求我们不仅要消除浪费，还要保证过程的稳定可靠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约束理论，TOC，告诉我们一个非常朴素但深刻的道理：一个系统的产出，取决于它最薄弱的环节，也就是瓶颈。我们的精力不应该平均分配，而应该聚焦于瓶颈。通过识别、挖尽、迁就、打破和回头这五个步骤，我们可以系统性地提升整个系统的绩效。鼓-缓冲-绳系统就是TOC思想的具体应用，它像一个指挥家，让整个生产系统围绕瓶颈和谐地运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解了核心思想，我们还需要实用的工具来解决问题。第三部分，我们将打开我们的“工具箱”，学习一系列强大的生产管理工具。这些工具将帮助我们将理论转化为行动，精准地诊断和解决生产中的各种问题。我们将从流程效率、质量问题解决和设备现场管理三个方面来介绍这些工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价值流图，VSM。它就像是给我们的生产流程拍一张X光片，让我们能清晰地看到物料和信息是如何流动的，哪里存在浪费。通过绘制现状图、识别浪费、设计未来图和制定行动计划这四步，我们可以系统性地规划改善路径。比如案例中提到的，通过VSM分析，企业找到了库存浪费的根源，并成功将交付周期缩短了30%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是快速换模，SMED。它的目标是把设备换型时间压缩到极致，最好是10分钟以内。核心原则很简单：第一，把换模工作分成机器停着才能干的“内部作业”和机器运行时就能干的“外部作业”；第二，想尽办法把内部作业变成外部作业；第三，不断优化剩下的内外作业。一个经典的案例是，某注塑机通过SMED，将换线时间从90分钟缩短到25分钟，极大地提升了设备利用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质量问题解决方面，8D报告是一个非常强大的工具。它提供了一个结构化的、团队协作的问题解决流程。从D0的紧急措施保护客户，到D8的团队表彰，每一步都环环相扣，确保问题不仅被解决，而且能防止再次发生。特别是在D2环节，我们常用5W2H方法来精准描述问题；在D4环节，会用到后面要讲的鱼骨图和5Why来深挖根本原因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A3报告是丰田发明的一种非常高效的沟通和问题解决工具。它要求你把一个复杂的问题，从背景、现状、分析到解决方案，全部浓缩在一张A3纸上。这种形式强迫你进行结构化思考，抓住问题的核心。它不仅是一个报告工具，更是一种思维训练。通过A3报告，我们可以清晰地展示问题、分析原因、制定计划并跟踪结果，非常适合用于跨部门沟通和向上汇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鱼骨图和5Why是挖掘问题根本原因的黄金搭档。鱼骨图，也叫石川图，像鱼骨一样，帮助我们从人、机、料、法、环、测六个方面全面地寻找可能的原因，确保我们不会遗漏任何一个方向。而5Why分析法则像一把钻，对一个关键原因连续追问五个为什么，直到找到问题的根源。一个负责广度，一个负责深度，结合使用威力无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看看设备和现场管理的两大基石：TPM和5S。TPM，全员生产维护，强调设备不是维修工的事，而是每一位操作者的责任。通过自主维护和专业维护相结合，最大限度地提高设备综合效率OEE。而5S管理，则是打造高效现场的基础，通过整理、整顿、清扫、清洁、素养这五个步骤，创造一个整洁、有序、安全的工作环境。5S是TPM的基础，两者相辅相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掌握了体系和工具，我们就完成了从“工具使用者”到“系统思考者”的第一步。但真正的升华在于思维层面。第四部分，我们将探讨如何培养四种关键的思维模式：系统性思维、数据驱动思维、可视化思维和持续改善思维。这将决定我们能否真正驾驭这些工具，解决更复杂的问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系统性思维。这意味着我们要跳出自己的工序，从整个价值流的角度看问题。比如，一个工序的效率提升，如果导致了下游的库存积压，那就不是真正的改善。其次是数据驱动思维。我们要养成用数据说话的习惯，用OEE、不良率这些量化指标来评估现状和成果，而不是凭感觉。可视化的生产看板就是数据驱动思维的直观体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是可视化思维。我们大脑对图形的理解远快于文字。价值流图、看板、A3报告都是可视化思维的工具，它们能让问题“自己说话”。最后，也是最重要的，是持续改善思维，也就是Kaizen。改善不是一蹴而就的，而是融入日常工作的点点滴滴。我们要鼓励每个人都参与进来，庆祝每一个小进步，并把成功的经验固化下来，形成持续改进的良性循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讲了很多，现在我们来看一个真实的案例，看看这些体系、工具和思维是如何在实践中应用的。第五部分，我们将分析一个电子设备制造商的综合改善项目，看他们是如何一步步解决交付周期长、库存高、质量不稳定等问题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案例的背景是一家生产路由器的电子厂，他们面临交付周期长、库存高、质量不稳定这三个典型问题。他们采取的第一步，就是运用系统性和可视化思维，绘制了价值流图。通过VSM，他们很快就找到了问题的症结所在：注塑工序是瓶颈，SMT和装配之间有大量库存浪费，以及信息流不畅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诊断出问题后，我们运用数据驱动思维进行了深入的根因分析。针对换型时间长，我们用5Why分析法找到了是流程和工具的问题；针对质量问题，数据分析指向了人员操作和设备参数的双重因素。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明确根因后，我们综合运用了各种精益工具进行改善实施：首先用SMED快速换型法解决了生产瓶颈，将换型时间压缩了近80%；其次用JIT和电子看板系统解决了库存积压问题，释放了大量流动资金；最后通过TPM全员生产维护和标准化作业SOP的落地，彻底解决了质量波动问题，大幅提升了一次合格率并降低了返工成本。每一项改善都取得了可量化的显著成果，验证了方案的有效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他们用A3报告将整个项目进行了总结和固化，不仅展示了成果，更重要的是分享了方法论，并将成功经验推广到了全公司。最终，我们看到了惊人的成果：交付周期缩短了一半以上，库存降低了70%，OEE提升了18%，一次合格率也大幅提升。这个案例充分展示了体系、工具和思维结合的巨大威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今天的核心要点。体系是我们的灵魂，指引方向；工具是我们的武器，解决问题；思维是我们的根本，决定高度；而实践，则是将一切转化为价值的关键。希望大家记住这四点，体系、工具、思维、实践，它们共同构成了卓越生产管理者的核心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学习的最终目的是行动。我向大家提出四个倡议：第一，从一个小问题开始，动手用5Why或鱼骨图分析一下。第二，尝试为你负责的流程画一张价值流图。第三，和同事们一起成立一个改善小组。第四，关注数字化工具，思考如何用数据赋能管理。记住，改善之路没有终点，让我们从现在开始，迈出第一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我的分享到此结束，感谢大家的聆听。现在是问答环节，大家有任何问题都可以提出来，我们一起交流探讨。谢谢！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jpe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jpe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5" Type="http://schemas.openxmlformats.org/officeDocument/2006/relationships/image" Target="../media/image9.sv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sv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sv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2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svg"/><Relationship Id="rId5" Type="http://schemas.openxmlformats.org/officeDocument/2006/relationships/image" Target="../media/image9.svg"/><Relationship Id="rId4" Type="http://schemas.openxmlformats.org/officeDocument/2006/relationships/image" Target="../media/image36.jpeg"/><Relationship Id="rId9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svg"/><Relationship Id="rId4" Type="http://schemas.openxmlformats.org/officeDocument/2006/relationships/image" Target="../media/image1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svg"/><Relationship Id="rId5" Type="http://schemas.openxmlformats.org/officeDocument/2006/relationships/image" Target="../media/image42.sv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svg"/><Relationship Id="rId4" Type="http://schemas.openxmlformats.org/officeDocument/2006/relationships/image" Target="../media/image1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svg"/><Relationship Id="rId4" Type="http://schemas.openxmlformats.org/officeDocument/2006/relationships/image" Target="../media/image4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20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svg"/><Relationship Id="rId5" Type="http://schemas.openxmlformats.org/officeDocument/2006/relationships/image" Target="../media/image9.svg"/><Relationship Id="rId4" Type="http://schemas.openxmlformats.org/officeDocument/2006/relationships/image" Target="../media/image1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F172A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生产管理体系工具思维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826000" y="3683000"/>
            <a:ext cx="254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191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从“工具使用者”到“系统思考者”，重塑制造端的价值创造逻辑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715000"/>
            <a:ext cx="12192000" cy="762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0" y="5842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2026年度生产管理系列培训   |   系统整合   ·   流程优化   ·   智能决策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培训大纲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968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前言：挑战与目标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剖析当下生产管理面临的新挑战，明确构建“体系+工具+思维”三维能力的核心目标，为后续学习奠定方向。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762000" y="3429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62000" y="342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016000" y="3492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核心体系：思想的罗盘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系统讲解精益生产、六西格玛、精益六西格玛及约束理论的核心逻辑，掌握生产管理的底层思想体系。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4953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2000" y="4953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16000" y="5016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03. 核心工具：解决问题的工具箱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聚焦流程效率优化、质量问题解决、设备与现场管理三大场景，深入学习价值流图、8D报告等实用工具方法。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350000" y="190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350000" y="1905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604000" y="1968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04. 思维升华：从工具到思维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突破工具的表层应用，培养系统性、数据驱动、可视化及持续改善的思维模式，实现管理能力的质的飞跃。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350000" y="3429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350000" y="342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604000" y="3492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05. 实践落地：综合案例分析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以某电子设备制造商的真实改善项目为例，串联体系、工具与思维，完整复盘从问题识别到方案落地的全过程。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350000" y="4953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350000" y="4953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604000" y="5016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06. 总结与行动倡议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回顾本次培训的核心知识要点，梳理个人与团队的行动清单，将学习成果转化为日常工作中的持续动力。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前言：挑战与目标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20705" b="20705"/>
          <a:stretch>
            <a:fillRect/>
          </a:stretch>
        </p:blipFill>
        <p:spPr>
          <a:xfrm>
            <a:off x="762000" y="1778000"/>
            <a:ext cx="5207000" cy="2032000"/>
          </a:xfrm>
          <a:prstGeom prst="rect">
            <a:avLst/>
          </a:prstGeom>
          <a:noFill/>
          <a:ln w="25400" cap="flat" cmpd="sng">
            <a:solidFill>
              <a:srgbClr val="FFFFFF">
                <a:alpha val="8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4191000"/>
            <a:ext cx="2540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4191000"/>
            <a:ext cx="508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3434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33500" y="4318000"/>
            <a:ext cx="1841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个性化需求激增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4826000"/>
            <a:ext cx="222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市场转向“大规模定制”，生产线需具备极高柔性与快速响应能力，以满足小批量、多品种的客户需求。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429000" y="4191000"/>
            <a:ext cx="2540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429000" y="4191000"/>
            <a:ext cx="508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19500" y="43434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000500" y="4318000"/>
            <a:ext cx="1841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成本压力持续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619500" y="4826000"/>
            <a:ext cx="222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原材料与人力成本上涨挤压利润空间，精细化的成本控制、资源优化配置成为企业生存发展的关键。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5389889">
            <a:off x="4000500" y="3930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6" name="Picture 16"/>
          <p:cNvPicPr>
            <a:picLocks noChangeAspect="1"/>
          </p:cNvPicPr>
          <p:nvPr/>
        </p:nvPicPr>
        <p:blipFill>
          <a:blip r:embed="rId7"/>
          <a:srcRect t="16199" b="16199"/>
          <a:stretch>
            <a:fillRect/>
          </a:stretch>
        </p:blipFill>
        <p:spPr>
          <a:xfrm>
            <a:off x="6350000" y="1778000"/>
            <a:ext cx="5207000" cy="2032000"/>
          </a:xfrm>
          <a:prstGeom prst="rect">
            <a:avLst/>
          </a:prstGeom>
          <a:noFill/>
          <a:ln w="25400" cap="flat" cmpd="sng">
            <a:solidFill>
              <a:srgbClr val="FFFFFF">
                <a:alpha val="80000"/>
              </a:srgbClr>
            </a:solidFill>
            <a:prstDash val="solid"/>
            <a:round/>
          </a:ln>
        </p:spPr>
      </p:pic>
      <p:sp>
        <p:nvSpPr>
          <p:cNvPr id="17" name="AutoShape 17"/>
          <p:cNvSpPr/>
          <p:nvPr/>
        </p:nvSpPr>
        <p:spPr>
          <a:xfrm>
            <a:off x="6350000" y="4191000"/>
            <a:ext cx="2540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350000" y="4191000"/>
            <a:ext cx="508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0500" y="43434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6921500" y="4318000"/>
            <a:ext cx="1841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供应链不确定性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540500" y="4826000"/>
            <a:ext cx="222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地缘政治与突发事件加剧供应链脆弱性，企业必须构建更具韧性的供应体系，提升风险预判与应对能力。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017000" y="4191000"/>
            <a:ext cx="2540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9017000" y="4191000"/>
            <a:ext cx="508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7500" y="4343400"/>
            <a:ext cx="304800" cy="3048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9588500" y="4318000"/>
            <a:ext cx="1841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技术变革加速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9207500" y="4826000"/>
            <a:ext cx="222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AI、数字孪生等新技术不断涌现，如何有效融合应用，将技术优势转化为管理效能，是当前核心课题。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前言：挑战与目标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本次培训旨在帮助生产管理者建立全新认知框架，核心是构建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“体系+工具+思维”</a:t>
            </a: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的三维能力模型，实现从理念到落地、从工具到文化的全面提升。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660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3048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238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24000" y="32004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体系 (System)：指导思想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4323">
            <a:off x="952513" y="3803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952500" y="39370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理解精益生产、六西格玛等主流体系的核心理念，为改善活动提供统一的方法论基础与行动准则。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445000" y="3048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500" y="3238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207000" y="32004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工具 (Tool)：实用武器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323">
            <a:off x="4635513" y="3803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35500" y="39370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掌握VSM、SMED、TPM、8D等核心工具，精准匹配生产场景，将抽象理念转化为可落地的改善动作。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64500" y="3048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32385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826500" y="32004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思维 (Mindset)：核心能力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14323">
            <a:off x="8255013" y="3803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8255000" y="39370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培养数据驱动、可视化与持续改善的思维模式，融会贯通体系与工具，以系统性视角解决复杂生产难题。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62000" y="5334000"/>
            <a:ext cx="107315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5524500"/>
            <a:ext cx="304800" cy="3048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1460500" y="5486400"/>
            <a:ext cx="209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诊断流程瓶颈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系统性识别生产中的浪费，精准定位效率流失点。</a:t>
            </a:r>
          </a:p>
        </p:txBody>
      </p:sp>
      <p:cxnSp>
        <p:nvCxnSpPr>
          <p:cNvPr id="24" name="Connector 24"/>
          <p:cNvCxnSpPr/>
          <p:nvPr/>
        </p:nvCxnSpPr>
        <p:spPr>
          <a:xfrm rot="5342709">
            <a:off x="3365500" y="5899203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37000" y="5524500"/>
            <a:ext cx="304800" cy="3048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4381500" y="5486400"/>
            <a:ext cx="209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解决具体问题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灵活运用工具包，针对性攻克质量与效率核心问题。</a:t>
            </a:r>
          </a:p>
        </p:txBody>
      </p:sp>
      <p:cxnSp>
        <p:nvCxnSpPr>
          <p:cNvPr id="27" name="Connector 27"/>
          <p:cNvCxnSpPr/>
          <p:nvPr/>
        </p:nvCxnSpPr>
        <p:spPr>
          <a:xfrm rot="5342709">
            <a:off x="6286500" y="5899203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8" name="Picture 2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8000" y="5524500"/>
            <a:ext cx="304800" cy="3048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7302500" y="5486400"/>
            <a:ext cx="209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构建改善文化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激发全员参与意识，建立可持续的内生改善机制。</a:t>
            </a:r>
          </a:p>
        </p:txBody>
      </p:sp>
      <p:cxnSp>
        <p:nvCxnSpPr>
          <p:cNvPr id="30" name="Connector 30"/>
          <p:cNvCxnSpPr/>
          <p:nvPr/>
        </p:nvCxnSpPr>
        <p:spPr>
          <a:xfrm rot="5342709">
            <a:off x="8826500" y="5899203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1" name="Picture 3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34500" y="5524500"/>
            <a:ext cx="304800" cy="304800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9715500" y="5486400"/>
            <a:ext cx="190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赋能数字转型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驾驭新技术，以数据思维驱动生产管理升级。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核心体系：思想的罗盘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如同航海罗盘指引方向，精益生产、六西格玛、精益六西格玛与约束理论四大思想体系，为生产管理的持续改善锚定了科学的航向，确保每一步优化都有据可依、行之有效。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核心体系：思想的罗盘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952500" y="1968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核心理念：消除一切浪费 (Muda)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046">
            <a:off x="952508" y="2406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952500" y="2540000"/>
            <a:ext cx="4826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源于丰田生产方式(TPS)，核心是识别并消除八大浪费（过量生产、等待、搬运、过度加工、库存、不必要的动作、缺陷返工、未利用创造力），将资源集中于为客户创造真正价值的活动，构建高效、流动的生产系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44450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46355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524000" y="4597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核心目标：持续改善 (Kaizen)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9046">
            <a:off x="952508" y="5137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952500" y="5270500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通过全员参与的持续改进，打破现状，最终实现</a:t>
            </a:r>
            <a:r>
              <a:rPr lang="en-US" sz="14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高质量、低成本、短交期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的完美平衡，确立企业的核心竞争优势。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350000" y="1778000"/>
            <a:ext cx="5080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 t="1666" b="1666"/>
          <a:stretch>
            <a:fillRect/>
          </a:stretch>
        </p:blipFill>
        <p:spPr>
          <a:xfrm>
            <a:off x="6477000" y="1905000"/>
            <a:ext cx="1905000" cy="1841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8509000" y="1905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支柱一：准时化生产 (JIT)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5626">
            <a:off x="8509014" y="23431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8509000" y="2476500"/>
            <a:ext cx="2794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“在需要的时候，按需要的量，生产所需的产品”。通过看板管理拉动生产，彻底消除过量生产和库存积压，实现生产流程的精准匹配与高效流动。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0000" y="4191000"/>
            <a:ext cx="5080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6"/>
          <a:srcRect l="21066" r="21066"/>
          <a:stretch>
            <a:fillRect/>
          </a:stretch>
        </p:blipFill>
        <p:spPr>
          <a:xfrm>
            <a:off x="6477000" y="4318000"/>
            <a:ext cx="1905000" cy="1841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0" name="AutoShape 20"/>
          <p:cNvSpPr/>
          <p:nvPr/>
        </p:nvSpPr>
        <p:spPr>
          <a:xfrm>
            <a:off x="8509000" y="4318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03. 支柱二：自働化 (Jidoka)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5626">
            <a:off x="8509014" y="47561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509000" y="4889500"/>
            <a:ext cx="2794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赋予设备和员工“人字旁的自动化”，即异常时自动停止。利用Andon系统快速响应问题，防止不良品流入下工序，从源头保证质量，实现“零缺陷”管理。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核心体系：思想的罗盘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517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1905000"/>
            <a:ext cx="5207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六西格玛 (Six Sigma)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540000"/>
            <a:ext cx="520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核心理念是通过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消除过程变异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来提高质量，将过程缺陷率严苛地控制在百万分之3.4的水平，以数据驱动决策，减少波动，提升过程的稳定性与可预测性。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19704" r="19704"/>
          <a:stretch>
            <a:fillRect/>
          </a:stretch>
        </p:blipFill>
        <p:spPr>
          <a:xfrm>
            <a:off x="762000" y="3937000"/>
            <a:ext cx="2921000" cy="1905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3937000" y="3937000"/>
            <a:ext cx="20320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4064000" y="4064000"/>
            <a:ext cx="1778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核心方法论：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采用DMAIC（改进流程）与DMADV（设计流程）双模型，从问题定义到最终控制，形成闭环的质量改进体系。</a:t>
            </a:r>
          </a:p>
        </p:txBody>
      </p:sp>
      <p:cxnSp>
        <p:nvCxnSpPr>
          <p:cNvPr id="10" name="Connector 10"/>
          <p:cNvCxnSpPr/>
          <p:nvPr/>
        </p:nvCxnSpPr>
        <p:spPr>
          <a:xfrm rot="5389257">
            <a:off x="4254500" y="4057660"/>
            <a:ext cx="406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8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6604000" y="1905000"/>
            <a:ext cx="4826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精益六西格玛 (Lean Six Sigma)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604000" y="2794000"/>
            <a:ext cx="4826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4500" y="29845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302500" y="2921000"/>
            <a:ext cx="4000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优势互补的有机融合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精益生产负责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“消除浪费、加速流程”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，六西格玛负责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“减少变异、提升质量”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。二者相辅相成，兼顾速度与精度，共同追求运营系统的卓越表现。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604000" y="4572000"/>
            <a:ext cx="4826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94500" y="4762500"/>
            <a:ext cx="355600" cy="3556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7302500" y="4699000"/>
            <a:ext cx="4000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端到端的系统性思维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跳出局部效率的陷阱，从整体流程视角出发，识别并解决根本问题。不仅关注单点优化，更注重全价值链的顺畅流转与质量稳定，实现可持续的业务改进。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核心体系：思想的罗盘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631" r="2631"/>
          <a:stretch>
            <a:fillRect/>
          </a:stretch>
        </p:blipFill>
        <p:spPr>
          <a:xfrm>
            <a:off x="762000" y="1778000"/>
            <a:ext cx="4572000" cy="2413000"/>
          </a:xfrm>
          <a:prstGeom prst="rect">
            <a:avLst/>
          </a:prstGeom>
          <a:noFill/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4445000"/>
            <a:ext cx="45720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889000" y="4572000"/>
            <a:ext cx="4318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▍核心理念：系统的“木桶效应”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任何系统都存在制约整体绩效的“瓶颈（约束）”，系统的产出能力并非取决于最强的环节，而是由最薄弱的环节决定。管理的核心不在于修补所有短板，而在于聚焦瓶颈，释放其潜能。</a:t>
            </a:r>
          </a:p>
        </p:txBody>
      </p:sp>
      <p:cxnSp>
        <p:nvCxnSpPr>
          <p:cNvPr id="7" name="Connector 7"/>
          <p:cNvCxnSpPr/>
          <p:nvPr/>
        </p:nvCxnSpPr>
        <p:spPr>
          <a:xfrm rot="5390450">
            <a:off x="3556000" y="4057659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6096000" y="1778000"/>
            <a:ext cx="558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核心方法：五大聚焦步骤循环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096000" y="2413000"/>
            <a:ext cx="27305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197600" y="25146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识别 (Identify)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精准定位制约系统绩效的核心瓶颈，这是改进的起点。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8953500" y="2413000"/>
            <a:ext cx="27305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9055100" y="25146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挖尽 (Exploit)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充分利用现有瓶颈资源，不增加投资的前提下最大化其产能。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096000" y="3556000"/>
            <a:ext cx="27305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197600" y="36576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 迁就 (Subordinate)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调整系统其他非瓶颈环节的节奏，完全配合瓶颈的产出速度。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953500" y="3556000"/>
            <a:ext cx="27305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9055100" y="36576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 打破 (Elevate)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若瓶颈仍制约系统，采取投资或重组措施提升瓶颈产能。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6096000" y="4953000"/>
            <a:ext cx="55880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223000" y="5080000"/>
            <a:ext cx="533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05 回头 (Repeat) &amp; 核心工具 DBR 系统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回到第一步持续改进，避免惰性；运用“鼓-缓冲-绳(DBR)”系统：以瓶颈为“鼓”定节奏，用“缓冲”保护瓶颈，以“绳”控制上游投料，实现系统同步高效运转。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7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核心工具：解决问题的工具箱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461000" y="4191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从流程效率优化、质量根因分析到现场设备管理，掌握系统化的诊断与解决工具，将生产管理的理论认知转化为可落地的行动方案。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核心工具：解决问题的工具箱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76200" cy="1524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778000"/>
            <a:ext cx="4699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流程与效率工具：价值流图 (VSM)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VSM是诊断系统的“X光片”，它将从原材料到成品交付的全流程可视化，帮助团队精准识别信息流与物料流中的各类浪费，是精益改善的起点。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4823" b="14823"/>
          <a:stretch>
            <a:fillRect/>
          </a:stretch>
        </p:blipFill>
        <p:spPr>
          <a:xfrm>
            <a:off x="762000" y="3556000"/>
            <a:ext cx="5207000" cy="228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8" name="Connector 8"/>
          <p:cNvCxnSpPr/>
          <p:nvPr/>
        </p:nvCxnSpPr>
        <p:spPr>
          <a:xfrm rot="5389889">
            <a:off x="4191000" y="3803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6604000" y="1651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标准化绘制四步法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 l="26343" r="26343"/>
          <a:stretch>
            <a:fillRect/>
          </a:stretch>
        </p:blipFill>
        <p:spPr>
          <a:xfrm>
            <a:off x="6604000" y="2286000"/>
            <a:ext cx="4826000" cy="889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6604000" y="34290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从绘制现状图收集数据，到识别八大浪费，再基于精益原则设计理想的未来状态图，最后制定具体的行动计划，形成“现状-分析-规划-行动”的闭环逻辑。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604000" y="4826000"/>
            <a:ext cx="48260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94500" y="50165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239000" y="4953000"/>
            <a:ext cx="4000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实战案例：汽车零部件企业流程优化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822">
            <a:off x="6794509" y="5391150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6794500" y="5524500"/>
            <a:ext cx="4508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通过VSM分析，将工序间在制品从800件降至100件，等待时间缩减超24小时，整体交付周期成功缩短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30%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，大幅提升了资金周转效率。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核心工具：解决问题的工具箱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22C55E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5588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905000"/>
            <a:ext cx="762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16000" y="2032000"/>
            <a:ext cx="508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快速换模 (SMED)：生产柔性的关键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核心目的是将设备换型时间大幅压缩至10分钟以内，从而提高设备的柔性生产能力，让工厂能够高效适应小批量、多品种的现代市场需求。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810000"/>
            <a:ext cx="5588000" cy="825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40005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524000" y="3911600"/>
            <a:ext cx="4635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严格区分“内/外”作业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将必须停机才能进行的“内部作业”与设备运行时即可操作的“外部作业”彻底分离，杜绝停机等待浪费。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62000" y="4826000"/>
            <a:ext cx="27305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9784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397000" y="4953000"/>
            <a:ext cx="1968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内转外优化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通过流程分析与工具改良，尽最大可能将原本需要停机的内部作业转化为可并行的外部作业。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619500" y="4826000"/>
            <a:ext cx="27305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0000" y="49784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4254500" y="4953000"/>
            <a:ext cx="1968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简化与标准化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采用标准化工装夹具、快速锁紧装置，简化操作步骤，消除一切不必要的调整动作。</a:t>
            </a:r>
          </a:p>
        </p:txBody>
      </p:sp>
      <p:cxnSp>
        <p:nvCxnSpPr>
          <p:cNvPr id="17" name="Connector 17"/>
          <p:cNvCxnSpPr/>
          <p:nvPr/>
        </p:nvCxnSpPr>
        <p:spPr>
          <a:xfrm rot="5389889">
            <a:off x="4572000" y="4057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8" name="Picture 18"/>
          <p:cNvPicPr>
            <a:picLocks noChangeAspect="1"/>
          </p:cNvPicPr>
          <p:nvPr/>
        </p:nvPicPr>
        <p:blipFill>
          <a:blip r:embed="rId7"/>
          <a:srcRect l="17322" r="17322"/>
          <a:stretch>
            <a:fillRect/>
          </a:stretch>
        </p:blipFill>
        <p:spPr>
          <a:xfrm>
            <a:off x="6921500" y="1905000"/>
            <a:ext cx="4508500" cy="2032000"/>
          </a:xfrm>
          <a:prstGeom prst="rect">
            <a:avLst/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</p:pic>
      <p:sp>
        <p:nvSpPr>
          <p:cNvPr id="19" name="AutoShape 19"/>
          <p:cNvSpPr/>
          <p:nvPr/>
        </p:nvSpPr>
        <p:spPr>
          <a:xfrm>
            <a:off x="6921500" y="4318000"/>
            <a:ext cx="45085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7112000" y="4445000"/>
            <a:ext cx="4127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实战成效：注塑机换线效率飞跃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0577">
            <a:off x="7112010" y="4946650"/>
            <a:ext cx="4127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7112000" y="5143500"/>
            <a:ext cx="203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换线时间优化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2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90m → 25m</a:t>
            </a:r>
          </a:p>
        </p:txBody>
      </p:sp>
      <p:cxnSp>
        <p:nvCxnSpPr>
          <p:cNvPr id="23" name="Connector 23"/>
          <p:cNvCxnSpPr/>
          <p:nvPr/>
        </p:nvCxnSpPr>
        <p:spPr>
          <a:xfrm rot="5342709">
            <a:off x="8788400" y="5581703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9271000" y="5143500"/>
            <a:ext cx="203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月增有效工时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2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+20h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核心工具：解决问题的工具箱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825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762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714500"/>
            <a:ext cx="10287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质量与问题解决工具：8D报告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—— 一种系统性的团队问题解决方法，旨在通过结构化的八大步骤，彻底解决重大质量问题，防止问题再发生，保护客户利益并提升团队协作效率。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6040" b="6040"/>
          <a:stretch>
            <a:fillRect/>
          </a:stretch>
        </p:blipFill>
        <p:spPr>
          <a:xfrm>
            <a:off x="762000" y="2921000"/>
            <a:ext cx="3556000" cy="228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762000" y="5397500"/>
            <a:ext cx="355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完整闭环的8D流程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从D0紧急反应到D8团队表彰，形成标准化的问题解决闭环，确保每一个环节都有据可依、责任到人，让质量改进有迹可循。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5387267">
            <a:off x="2857500" y="4629162"/>
            <a:ext cx="342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4699000" y="2921000"/>
            <a:ext cx="330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关键核心步骤拆解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99000" y="3556000"/>
            <a:ext cx="33020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826000" y="36195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D0-D3：控制事态与精准描述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优先实施紧急措施保护客户，迅速组建跨职能团队，并用5W2H工具全面界定问题边界，落实有效的临时遏制措施以止损。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699000" y="4889500"/>
            <a:ext cx="33020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826000" y="4953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D4-D8：根因根治与长效预防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利用5Why、鱼骨图深挖根本原因，制定并验证永久纠正措施，固化为SOP或更新FMEA，最后表彰团队，沉淀组织经验。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5387267">
            <a:off x="6350000" y="4629162"/>
            <a:ext cx="342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rcRect t="4411" b="4411"/>
          <a:stretch>
            <a:fillRect/>
          </a:stretch>
        </p:blipFill>
        <p:spPr>
          <a:xfrm>
            <a:off x="8128000" y="2921000"/>
            <a:ext cx="3556000" cy="228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7" name="AutoShape 17"/>
          <p:cNvSpPr/>
          <p:nvPr/>
        </p:nvSpPr>
        <p:spPr>
          <a:xfrm>
            <a:off x="8128000" y="5397500"/>
            <a:ext cx="355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D2环节的关键支撑：5W2H法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在描述问题阶段，通过“何人、何事、何时、何地、为何、如何、多少”七个维度，全方位还原问题现场，精准定位问题本质，为后续根因分析奠定坚实基础。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核心工具：解决问题的工具箱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1" r="141"/>
          <a:stretch>
            <a:fillRect/>
          </a:stretch>
        </p:blipFill>
        <p:spPr>
          <a:xfrm>
            <a:off x="762000" y="1778000"/>
            <a:ext cx="4572000" cy="304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080000"/>
            <a:ext cx="457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图示为标准A3报告一页纸模板，它将复杂的问题解决过程结构化，强制思考者聚焦核心信息，是精益管理中高效的沟通与决策载体。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5390450">
            <a:off x="3556000" y="4057659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6096000" y="1778000"/>
            <a:ext cx="55880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6096000" y="1778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350000" y="1879600"/>
            <a:ext cx="520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工具定义：结构化的一页纸智慧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遵循PDCA循环的思维框架，将背景、现状、分析、对策及跟进浓缩于单页，不仅是报告工具，更是倒逼深度思考、对齐认知的管理方法。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096000" y="3175000"/>
            <a:ext cx="273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23000" y="3276600"/>
            <a:ext cx="254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洞察与分析阶段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明确问题背景与重要性，用数据还原现状；量化陈述问题，并通过5Why或鱼骨图深挖根本原因，确保分析精准。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953500" y="3175000"/>
            <a:ext cx="273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9080500" y="3276600"/>
            <a:ext cx="254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行动与闭环阶段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设定可量化的改善目标，制定具体对策与行动计划，明确时间节点与责任人；最后验证实施结果并标准化，形成知识沉淀。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096000" y="4953000"/>
            <a:ext cx="55880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223000" y="5080000"/>
            <a:ext cx="177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0.6%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订单错误率终值</a:t>
            </a:r>
          </a:p>
        </p:txBody>
      </p:sp>
      <p:cxnSp>
        <p:nvCxnSpPr>
          <p:cNvPr id="16" name="Connector 16"/>
          <p:cNvCxnSpPr/>
          <p:nvPr/>
        </p:nvCxnSpPr>
        <p:spPr>
          <a:xfrm rot="5357030">
            <a:off x="7556500" y="564519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8191500" y="5080000"/>
            <a:ext cx="3365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物流订单优化实战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某物流公司通过A3分析锁定73%的错误源于手动录入，推行标准化在线表单后，错误率从4.7%大幅下降，成效显著。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核心工具：解决问题的工具箱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705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52500" y="1968500"/>
            <a:ext cx="1905000" cy="1905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3048000" y="1968500"/>
            <a:ext cx="2794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鱼骨图 (Fishbone Diagram)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目的：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按人、机、料、法、环、测（5M1E）六大维度分类分析，层层分解以寻找潜在原因。</a:t>
            </a:r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作用：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发散思维，全面罗列问题的所有可能成因，避免遗漏。</a:t>
            </a:r>
          </a:p>
        </p:txBody>
      </p:sp>
      <p:cxnSp>
        <p:nvCxnSpPr>
          <p:cNvPr id="7" name="Connector 7"/>
          <p:cNvCxnSpPr/>
          <p:nvPr/>
        </p:nvCxnSpPr>
        <p:spPr>
          <a:xfrm rot="-9046">
            <a:off x="952508" y="4057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4191000"/>
            <a:ext cx="488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也被称为“石川图”或“因果图”，因其形状像鱼的骨架而得名，是结构化分析问题原因的基础工具。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86500" y="1778000"/>
            <a:ext cx="52705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 l="12012" r="12012"/>
          <a:stretch>
            <a:fillRect/>
          </a:stretch>
        </p:blipFill>
        <p:spPr>
          <a:xfrm>
            <a:off x="6477000" y="1968500"/>
            <a:ext cx="1905000" cy="1905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8572500" y="1968500"/>
            <a:ext cx="2794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5Why 分析法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目的：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对核心问题连续追问五个“为什么”，剥离表面现象，层层深入直至找到问题的根本原因。</a:t>
            </a:r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作用：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聚焦关键路径，对核心成因进行深度挖掘，直击问题本质。</a:t>
            </a:r>
          </a:p>
        </p:txBody>
      </p:sp>
      <p:cxnSp>
        <p:nvCxnSpPr>
          <p:cNvPr id="12" name="Connector 12"/>
          <p:cNvCxnSpPr/>
          <p:nvPr/>
        </p:nvCxnSpPr>
        <p:spPr>
          <a:xfrm rot="-9046">
            <a:off x="6477008" y="4057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77000" y="4191000"/>
            <a:ext cx="488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源于丰田生产系统的经典工具，强调“打破砂锅问到底”的思维方式，常用于解决单一、具体的核心问题。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5588000"/>
            <a:ext cx="107950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5778500"/>
            <a:ext cx="508000" cy="5080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778000" y="5689600"/>
            <a:ext cx="95250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协同应用：广度与深度的完美结合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— 鱼骨图负责“广撒网”，全面排查可能的原因；5Why负责“深钻探”，聚焦关键链条挖掘根本，二者结合能高效定位问题核心。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核心工具：解决问题的工具箱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70500" cy="438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2987" b="2987"/>
          <a:stretch>
            <a:fillRect/>
          </a:stretch>
        </p:blipFill>
        <p:spPr>
          <a:xfrm>
            <a:off x="952500" y="1968500"/>
            <a:ext cx="4889500" cy="2159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6" name="Connector 6"/>
          <p:cNvCxnSpPr/>
          <p:nvPr/>
        </p:nvCxnSpPr>
        <p:spPr>
          <a:xfrm rot="-8929">
            <a:off x="952508" y="43116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/>
          <p:nvPr/>
        </p:nvSpPr>
        <p:spPr>
          <a:xfrm>
            <a:off x="952500" y="4445000"/>
            <a:ext cx="488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全员生产维护 (TPM)：设备效率的最大化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4953000"/>
            <a:ext cx="4889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通过全员参与，以“零故障、零不良、零事故”为目标，提升设备综合效率(OEE)。核心在于操作人员的自主维护与维修部门的专业维护相结合，并针对慢性损失进行专项个别改善，建立设备全生命周期管理体系。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86500" y="1778000"/>
            <a:ext cx="5270500" cy="438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 t="16883" b="16883"/>
          <a:stretch>
            <a:fillRect/>
          </a:stretch>
        </p:blipFill>
        <p:spPr>
          <a:xfrm>
            <a:off x="6477000" y="1968500"/>
            <a:ext cx="4889500" cy="2159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11" name="Connector 11"/>
          <p:cNvCxnSpPr/>
          <p:nvPr/>
        </p:nvCxnSpPr>
        <p:spPr>
          <a:xfrm rot="-8929">
            <a:off x="6477008" y="43116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" name="AutoShape 12"/>
          <p:cNvSpPr/>
          <p:nvPr/>
        </p:nvSpPr>
        <p:spPr>
          <a:xfrm>
            <a:off x="6477000" y="4445000"/>
            <a:ext cx="488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5S管理：高效现场的基石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77000" y="4953000"/>
            <a:ext cx="4889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打造整洁、有序、安全的工作环境，提升效率与质量。通过整理(Seiri)、整顿(Seiton)、清扫(Seiso)、清洁(Seiketsu)、素养(Shitsuke)五个步骤，培养员工规范意识，是TPM实施的基础，两者相辅相成，共同构建精益现场。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思维升华：从工具到思维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953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跳出工具的使用局限，培养系统性、数据驱动、可视化与持续改善的核心思维模式，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实现从执行层操作到战略层思考的关键跨越。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思维升华：从工具到思维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5207000" cy="482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14877" r="14877"/>
          <a:stretch>
            <a:fillRect/>
          </a:stretch>
        </p:blipFill>
        <p:spPr>
          <a:xfrm>
            <a:off x="952500" y="1841500"/>
            <a:ext cx="2413000" cy="1905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3492500" y="1841500"/>
            <a:ext cx="23495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系统性思维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不再孤立看待问题，将生产流程视为相互关联的系统，深刻理解局部变化对整体效率与成本的影响，以全局视角统筹优化。</a:t>
            </a:r>
          </a:p>
        </p:txBody>
      </p:sp>
      <p:cxnSp>
        <p:nvCxnSpPr>
          <p:cNvPr id="7" name="Connector 7"/>
          <p:cNvCxnSpPr/>
          <p:nvPr/>
        </p:nvCxnSpPr>
        <p:spPr>
          <a:xfrm rot="-9046">
            <a:off x="952508" y="3994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191000"/>
            <a:ext cx="254000" cy="2540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333500" y="4165600"/>
            <a:ext cx="4508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端到端审视：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运用价值流图(VSM)梳理全流程，识别浪费与非增值环节，强制建立全局视野，而非局限于单一工序的优化。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500" y="5270500"/>
            <a:ext cx="254000" cy="2540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333500" y="5245100"/>
            <a:ext cx="450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聚焦瓶颈与副作用：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基于约束理论(TOC)锁定系统短板，同时预判改善措施对上下游的连锁反应，避免局部最优导致的整体失衡。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23000" y="1651000"/>
            <a:ext cx="5207000" cy="482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rcRect t="7565" b="7565"/>
          <a:stretch>
            <a:fillRect/>
          </a:stretch>
        </p:blipFill>
        <p:spPr>
          <a:xfrm>
            <a:off x="6413500" y="1841500"/>
            <a:ext cx="2413000" cy="1905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8953500" y="1841500"/>
            <a:ext cx="23495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数据驱动思维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摒弃主观经验与直觉判断，将客观数据作为决策核心依据，用可量化的指标描述现状、评估成果，实现科学管理。</a:t>
            </a:r>
          </a:p>
        </p:txBody>
      </p:sp>
      <p:cxnSp>
        <p:nvCxnSpPr>
          <p:cNvPr id="15" name="Connector 15"/>
          <p:cNvCxnSpPr/>
          <p:nvPr/>
        </p:nvCxnSpPr>
        <p:spPr>
          <a:xfrm rot="-9046">
            <a:off x="6413508" y="3994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3500" y="4191000"/>
            <a:ext cx="254000" cy="2540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794500" y="4165600"/>
            <a:ext cx="4508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量化一切要素：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将生产中的关键要素（如OEE、不良率、周转时间）转化为数字指标，让问题显性化，为决策提供精准支撑。</a:t>
            </a:r>
            <a:endParaRPr lang="en-US" sz="110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13500" y="5270500"/>
            <a:ext cx="254000" cy="2540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794500" y="5245100"/>
            <a:ext cx="450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善用工具赋能：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利用SPC监控过程稳定性，结合MES、IoT等数字化系统实时采集分析数据，从被动应对转向主动预测与管理。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思维升华：从工具到思维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705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368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095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057400"/>
            <a:ext cx="4127500" cy="482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可视化思维 (Visual Thinking)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291">
            <a:off x="1079509" y="2724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79500" y="29210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将复杂的信息和流程转化为直观的图形，化繁为简，让问题、状态和潜在风险一目了然，帮助团队快速理解、沟通和决策。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79500" y="4064000"/>
            <a:ext cx="46990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206500" y="4191000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培养路径：绘制价值流图梳理流程；建立可视化看板展示关键信息；运用A3报告，以一页纸清晰呈现问题解决的全过程，让思维“看得见”。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159500" y="1905000"/>
            <a:ext cx="52705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159500" y="1905000"/>
            <a:ext cx="76200" cy="368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0955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7048500" y="2057400"/>
            <a:ext cx="4127500" cy="482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持续改善思维 (Kaizen Thinking)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9291">
            <a:off x="6477009" y="2724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477000" y="29210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坚信“没有完美的流程，只有不断改进的流程”。改善不是一次性的运动，而是融入日常工作的一部分，是每个人的责任与习惯。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77000" y="4064000"/>
            <a:ext cx="46990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604000" y="4191000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落地关键：鼓励全员参与，让一线员工成为主角；庆祝每一个微小的成功，认可改进行为；将成功经验标准化为SOP，固化成果并持续迭代。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8420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22C55E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952500" y="5943600"/>
            <a:ext cx="10287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核心洞察：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从依赖工具的使用，进阶到构建可视化的认知框架与持续改善的行为模式，是实现管理效能质变的关键。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143000"/>
            <a:ext cx="1219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实践落地：综合案例分析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270000" y="4826000"/>
            <a:ext cx="965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深入剖析电子设备制造商的综合改善项目，拆解从交付周期优化、库存压降，到质量体系重构的全流程实践路径，见证理论方法转化为真实商业价值的完整过程。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实践落地：综合案例分析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7171" b="17171"/>
          <a:stretch>
            <a:fillRect/>
          </a:stretch>
        </p:blipFill>
        <p:spPr>
          <a:xfrm>
            <a:off x="762000" y="1778000"/>
            <a:ext cx="4572000" cy="2540000"/>
          </a:xfrm>
          <a:prstGeom prst="rect">
            <a:avLst/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4699000"/>
            <a:ext cx="14605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4699000"/>
            <a:ext cx="1460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25500" y="4889500"/>
            <a:ext cx="1333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15天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交付周期漫长，远超行业平均水平，客户响应滞后。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2311400" y="4699000"/>
            <a:ext cx="14605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2311400" y="4699000"/>
            <a:ext cx="1460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2374900" y="4889500"/>
            <a:ext cx="1333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5天产量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在制品(WIP)积压严重，占用大量资金与仓储空间。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873500" y="4699000"/>
            <a:ext cx="14605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3873500" y="4699000"/>
            <a:ext cx="1460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3937000" y="4889500"/>
            <a:ext cx="1333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93%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一次合格率偏低，返工返修频繁，大幅增加生产成本。</a:t>
            </a:r>
          </a:p>
        </p:txBody>
      </p:sp>
      <p:cxnSp>
        <p:nvCxnSpPr>
          <p:cNvPr id="14" name="Connector 14"/>
          <p:cNvCxnSpPr/>
          <p:nvPr/>
        </p:nvCxnSpPr>
        <p:spPr>
          <a:xfrm rot="5390177">
            <a:off x="3619500" y="3994159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096000" y="1778000"/>
            <a:ext cx="558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第一步：诊断与规划 —— 运用系统性与可视化思维绘制VSM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096000" y="2921000"/>
            <a:ext cx="5588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86500" y="31115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858000" y="30226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核心瓶颈：注塑外壳换型耗时过长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注塑工序换型时间长达2小时，严重制约整条产线的产出节奏，是导致交付周期拉长的关键瓶颈环节。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096000" y="4191000"/>
            <a:ext cx="5588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6500" y="4381500"/>
            <a:ext cx="406400" cy="4064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6858000" y="42926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库存浪费：工序间大量半成品积压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SMT与装配工序间存在大量半成品库存，等待时间超过3天，不仅占用资金，还隐藏了生产质量隐患。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096000" y="5334000"/>
            <a:ext cx="5588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86500" y="5524500"/>
            <a:ext cx="406400" cy="4064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6858000" y="54356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信息流阻塞：人工Excel传递计划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生产计划依赖Excel表格层层传递，信息延迟严重且极易出错，导致各工序生产节拍无法有效协同。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实践落地：综合案例分析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517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9050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根因分析：数据驱动定位核心问题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794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984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24000" y="2946400"/>
            <a:ext cx="4254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痛点一：注塑换型时间冗长，效率低下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046">
            <a:off x="952508" y="3486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952500" y="3619500"/>
            <a:ext cx="4826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通过数据回溯与现场调研，锁定根本原因为“缺乏标准化的换模流程”，且现场无专用工具车，导致作业动线混乱，大量时间浪费在寻找工具与重复调整上。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4699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889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524000" y="4851400"/>
            <a:ext cx="4254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痛点二：产品一次合格率偏低，成本高企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046">
            <a:off x="952508" y="5391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952500" y="5524500"/>
            <a:ext cx="4826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经质量数据钻取分析，主要源于“新员工操作不熟练”，且回流焊炉温曲线未根据新产品工艺及时更新，导致焊接不良率居高不下。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5389889">
            <a:off x="4127500" y="4184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477000" y="19050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实施改善：多维工具综合应用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77000" y="2794000"/>
            <a:ext cx="51435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477000" y="2794000"/>
            <a:ext cx="762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731000" y="2895600"/>
            <a:ext cx="469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应用SMED快速换型法，重塑换模流程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将换型时间从2小时大幅缩短至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25分钟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，设备综合效率(OEE)显著提升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18%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，彻底突破生产瓶颈。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77000" y="4127500"/>
            <a:ext cx="51435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477000" y="4127500"/>
            <a:ext cx="762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731000" y="4229100"/>
            <a:ext cx="469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推行JIT生产与电子看板系统，优化库存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在制品(WIP)库存从5天用量降至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1.5天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，成功释放企业流动资金约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80万元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，提升资金周转效率。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477000" y="5397500"/>
            <a:ext cx="51435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6477000" y="5397500"/>
            <a:ext cx="762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731000" y="5499100"/>
            <a:ext cx="469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落地TPM全员维护与标准化作业(SOP)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产品一次合格率从93%攀升至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98.5%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，生产返工成本大幅降低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70%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，质量稳定性显著增强。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实践落地：综合案例分析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644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2032000"/>
            <a:ext cx="5207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222500"/>
            <a:ext cx="4699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固化分享：沉淀方法论与标准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291">
            <a:off x="1016009" y="2787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31750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460500" y="31496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总结A3报告：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系统梳理改善项目的全过程、关键数据与最终成果，形成标准化的A3报告文档，为经验传承提供载体。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43180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460500" y="42926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全员分享推广：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在月度管理会汇报分享解决思路，将验证成功的流程更新为公司标准SOP，并复制推广至其他相关产品线。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350000" y="2032000"/>
            <a:ext cx="2603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350000" y="2032000"/>
            <a:ext cx="2603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540500" y="2286000"/>
            <a:ext cx="2222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交付周期优化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7天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(原15天 / -53%)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080500" y="2032000"/>
            <a:ext cx="2603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9080500" y="2032000"/>
            <a:ext cx="2603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9271000" y="2286000"/>
            <a:ext cx="2222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在制品库存压降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70%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库存显著降低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350000" y="4191000"/>
            <a:ext cx="2603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350000" y="4191000"/>
            <a:ext cx="2603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540500" y="4445000"/>
            <a:ext cx="2222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设备综合效率(OEE)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+18%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生产效能跃升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9080500" y="4191000"/>
            <a:ext cx="2603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9080500" y="4191000"/>
            <a:ext cx="2603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9271000" y="4445000"/>
            <a:ext cx="2222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一次合格率达成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98.5%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(同比提升5.5%)</a:t>
            </a:r>
          </a:p>
        </p:txBody>
      </p:sp>
      <p:sp>
        <p:nvSpPr>
          <p:cNvPr id="24" name="AutoShape 24"/>
          <p:cNvSpPr/>
          <p:nvPr/>
        </p:nvSpPr>
        <p:spPr>
          <a:xfrm>
            <a:off x="762000" y="6159500"/>
            <a:ext cx="109220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952500" y="6248400"/>
            <a:ext cx="10541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核心价值：通过体系化的复盘与标准固化，实现了效率、成本与质量的三重突破，构建可持续的精益改善闭环。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总结与行动倡议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2225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778000" y="2222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体系是灵魂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549">
            <a:off x="1079509" y="2851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79500" y="30480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精益、六西格玛等体系为我们提供了正确的价值观和方法论，是指引我们持续前行的核心精神内核。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50000" y="2032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350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7500" y="22225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366000" y="2222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工具是武器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549">
            <a:off x="6667509" y="2851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667500" y="30480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VSM、SMED、8D等专业工具是我们解决生产现场具体问题、优化流程、提升效率的实用且有力的手段。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318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431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500" y="4508500"/>
            <a:ext cx="457200" cy="457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778000" y="4508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思维是根本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549">
            <a:off x="1079509" y="5137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79500" y="52705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系统性、数据驱动、可视化、持续改善的思维模式，是我们应对复杂挑战、实现长远发展的根本保障。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50000" y="4318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350000" y="431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67500" y="4508500"/>
            <a:ext cx="457200" cy="4572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366000" y="4508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实践是关键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549">
            <a:off x="6667509" y="5137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6667500" y="52705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理论必须结合实践，在解决实际生产问题的过程中不断学习、复盘和成长，才能真正将知识转化为价值。</a:t>
            </a:r>
            <a:endParaRPr lang="en-US"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总结与行动倡议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095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0574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从一个小问题开始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418">
            <a:off x="1079509" y="26606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79500" y="2794000"/>
            <a:ext cx="4635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选择你工作中最困扰的一个小问题，尝试运用今天学到的工具（如5Why、鱼骨图）进行分析，在实践中掌握解决问题的逻辑。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50000" y="1905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350000" y="1905000"/>
            <a:ext cx="762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7500" y="2095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239000" y="20574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绘制一张价值流图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418">
            <a:off x="6667509" y="26606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667500" y="2794000"/>
            <a:ext cx="4635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选择你负责的一个产品或流程，组织团队绘制一张现状价值流图，直观呈现信息流与物流，精准定位流程中的各类浪费与瓶颈。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3810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3810000"/>
            <a:ext cx="762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500" y="40005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651000" y="39624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建立一个改善小组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418">
            <a:off x="1079509" y="45656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79500" y="4699000"/>
            <a:ext cx="4635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邀请不同岗位的同事，成立跨职能的改善小组。通过集体智慧，共同拆解、探讨并解决一个具体的业务痛点，实现团队协作共赢。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50000" y="3810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350000" y="3810000"/>
            <a:ext cx="762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67500" y="4000500"/>
            <a:ext cx="406400" cy="4064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239000" y="39624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拥抱数字化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418">
            <a:off x="6667509" y="45656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6667500" y="4699000"/>
            <a:ext cx="4635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关注所在领域的数字化管理工具，主动学习数据思维，思考如何通过数据采集、分析与应用，驱动决策优化，全面提升管理效率与精度。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62000" y="5842000"/>
            <a:ext cx="10795000" cy="635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762000" y="5842000"/>
            <a:ext cx="50800" cy="63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1016000" y="5842000"/>
            <a:ext cx="1028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“ 记住，生产管理的提升不是一蹴而就的革命，而是永不停歇的进化。让我们从当下的每一个行动开始，持续精进。”</a:t>
            </a:r>
            <a:endParaRPr lang="en-US" sz="1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304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778500" y="4318000"/>
            <a:ext cx="635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826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欢迎提出问题与建议，共同探讨持续改善与未来发展的更多可能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2455</Words>
  <Application>Microsoft Office PowerPoint</Application>
  <PresentationFormat>宽屏</PresentationFormat>
  <Paragraphs>293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29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2026-07-30T06:59:31Z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{"Label":"1","ContentProducer":"001191110102MACQD9K64010000","ProduceID":"7648858503692995556","ReservedCode1":"","ContentPropagator":"","PropagateID":"","ReservedCode2":""}</vt:lpwstr>
  </property>
</Properties>
</file>