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</p:sldMasterIdLst>
  <p:notesMasterIdLst>
    <p:notesMasterId r:id="rId23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30.07.2026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大家好，欢迎参加本次关于5M1E质量管理方法的培训。在当今竞争激烈的市场环境中，产品和服务质量是企业生存和发展的生命线。然而，质量问题的成因往往错综复杂，如何系统地分析和解决这些问题，是每个管理者面临的挑战。今天，我们将一起学习一个强大的工具——5M1E分析法，它被誉为质量管理的“六脉神剑”，将帮助我们从人、机、料、法、测、环六个维度，全面、系统地识别和管理影响质量的关键因素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本次分享将分为五个部分。首先，我们将通过引言部分，了解质量管理的普遍挑战以及5M1E框架的重要性。接着，我们会深入解析5M1E的六大核心要素。然后，我们将学习如何使用鱼骨图这一强大工具来应用5M1E。之后，通过两个实战案例，大家可以更直观地理解其应用方法。最后，我们会提供一些实用工具并进行总结。希望通过这次分享，大家能掌握这一经典的质量管理方法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首先，我们来看第一部分：引言。在日常工作中，我们经常会遇到各种质量问题。比如，生产线突然出现大量不良品，或者客户投诉某个产品性能不稳定。面对这些问题，我们常常感到困惑：问题到底出在哪里？是员工操作不当，还是设备老化？是原材料有问题，还是流程不合理？很多时候，我们习惯于就事论事，采取一些临时措施，但问题根源没有找到，导致同样的问题反复发生。这就是我们面临的第一个挑战：问题定位难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为了解决这些难题，我们引入了今天的主角——5M1E分析法。它就像一把“六脉神剑”，帮助我们系统地剖析问题。5M1E代表了影响质量的六个关键方面：人、机、料、法、测、环。这个框架的核心价值在于它的全面性和系统性。它确保我们在分析问题时不会遗漏任何一个环节，并且能够将复杂的问题分解成一个个具体的、可控的要素。无论是在工厂车间，还是在软件开发团队，5M1E都能提供一套通用的分析语言，让不同部门的同事能够高效协作，共同找到问题的根源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接下来，我们将进入第二部分，深入解析5M1E的每一个核心要素。我们将逐一探讨人、机、料、法、测、环这六个方面，看看每个要素在质量管理中扮演着怎样的角色，以及我们应该关注哪些关键点，如何进行有效的控制和改进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首先是“人”的因素。人是生产活动的主体，也是最关键的变量。一个产品的质量，很大程度上取决于操作者的技能、责任心和状态。我们需要关注员工是否具备必要的技能，是否经过了充分的培训。他们是否真正把“质量第一”放在心上，严格遵守标准作业流程？同时，我们也要关心员工的工作状态，避免疲劳作业或情绪问题影响工作质量。通过建立完善的培训体系、强化质量意识、明确岗位职责，我们可以最大限度地发挥人的积极作用，减少人为失误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接下来是“机”，也就是设备。设备是保证产品质量一致性的硬件基础。一台精度不足或不稳定的设备，很难生产出合格的产品。我们需要关注设备的精度是否满足工艺要求，性能是否稳定。更重要的是，设备的维护保养是否到位？很多故障都是因为缺乏预防性维护，导致小问题演变成大故障。通过实施全员生产维护（TPM），建立设备履历档案，我们可以确保设备始终处于最佳状态，为高质量生产提供保障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三是“料”，即原材料。常言道“巧妇难为无米之炊”，没有高质量的原材料，再好的工艺和设备也无法生产出高质量的产品。我们需要关注供应商的质量，确保来料稳定可靠。同时，要严格检验原材料的规格和性能，特别是不同批次之间的一致性。此外，物料的存储条件也至关重要，不当的存储可能导致物料生锈、变质，直接影响产品质量。通过严格的供应商管理和完善的来料检验，我们可以从源头把控质量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四是“法”，也就是方法。这里的方法包括工艺流程、作业标准（SOP）和操作规范。一个好的方法能够确保不同的人在不同的时间操作，都能得到一致的结果。我们需要检查是否有清晰、可操作的SOP，工艺参数是否经过优化并严格执行。流程是否合理，有没有可以简化的环节？更高级的是，我们是否在流程中设计了防错措施（Poka-Yoke），比如通过物理设计让错误的操作无法发生。通过不断优化方法，我们可以提高效率，保证质量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五是“测”，即测量。我们如何判断产品是否合格？这依赖于测量。如果测量本身就不准确，那么所有的质量判断都是空中楼阁。我们需要确保测量设备是准确的，并且在有效期内校准。检验方法是否标准统一？不同的检验员是否能得出相同的结果？更重要的是，我们是否有效地利用了测量数据？通过统计过程控制（SPC）等工具，我们可以从数据中发现质量趋势，提前预警，而不是等到问题发生后再去补救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最后是“环”，即环境。环境因素常常被忽视，但它对质量的影响是实实在在的。比如，电子车间的温湿度超标可能导致元器件性能漂移；食品车间的洁净度不够可能导致产品污染。此外，车间的照明、噪音、整洁度也会影响员工的工作状态和效率。通过推行5S管理，改善作业条件，我们不仅能提升产品质量，还能提高员工的满意度和归属感，形成一个良性循环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了解了5M1E的六个要素后，我们如何将它们系统地应用到实际问题分析中呢？最经典、最有效的工具就是鱼骨图，也叫因果图。接下来，我们将学习如何绘制鱼骨图，将5M1E的分析框架可视化。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绘制鱼骨图主要分为五个步骤。第一步，也是最关键的一步，是清晰地定义问题，也就是“鱼头”。问题描述必须具体、可衡量。第二步，我们将5M1E作为鱼骨的主骨，搭建分析框架。第三步，组织团队进行头脑风暴，在每个主骨上尽可能多地找出可能的原因。第四步，我们需要从这些原因中识别出关键的根本原因。最后一步，针对这些关键原因，制定并实施改进措施。这个过程能帮助我们系统性地从现象到本质，找到问题的根源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理论学习之后，让我们通过两个真实的案例，来看看5M1E和鱼骨图在实际工作中是如何应用的。这两个案例分别来自制造业和食品行业，希望能给大家带来一些启发。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一个案例来自一家汽车零部件企业，他们的一台注塑机频繁停机。通过5M1E分析，团队发现原因涉及人、机、料、法多个方面。比如，新员工培训不足，设备本身老化，维护不到位，原料处理不当等等。经过分析，他们识别出三个关键原因：设备老化、预防性维护缺失和新员工培训不足。针对这些原因，他们采取了更换老化部件、实施TPM、完善SOP和加强培训等措施。最终，设备故障率显著下降，生产效率大幅提升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二个案例来自一家食品加工企业，他们的产品不良率突然大幅上升。经过排查，发现人、机、法、环、测都没有明显变化。最终，通过对“料”的深入分析，发现是核心原料的供应商更换了产地，导致原料质量波动，而来料检验标准又没有覆盖相关指标。找到了根本原因后，他们立即采取措施，完善供应商管理、优化检验标准，并引入第二供应商。很快，产品不良率就恢复到正常水平。这个案例告诉我们，有时问题的根源可能隐藏在某个我们容易忽略的环节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最后，我们进入第五部分。在这里，我将为大家提供一个非常实用的5M1E检查清单，帮助大家在日常工作中进行过程审核或问题排查。同时，我们也会对今天的分享内容进行一个简要的总结。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这是一个简化版的5M1E检查清单。大家可以看到，它涵盖了六个要素的关键检查点。在日常工作中，我们可以定期使用这个清单对生产过程进行审核，或者在出现问题时，用它来快速排查可能的原因。这是一个非常实用的工具，可以帮助我们建立标准化的检查流程，确保质量管理的各个环节都处于受控状态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最后，我们来总结一下今天的内容。5M1E为我们提供了一个全面、系统的分析框架，而鱼骨图则是将这个框架付诸实践的强大工具。质量管理不是一次性的工作，而是一个持续改进的过程，需要我们每个人的参与。希望大家能将今天所学的知识应用到实际工作中，记住，质量是制造出来的，不是检验出来的。让我们共同努力，提升我们的产品和服务质量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我的分享到此结束，非常感谢大家的聆听。</a:t>
            </a:r>
          </a:p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现在是问答环节，如果大家对今天的内容有任何疑问，或者想分享自己的经验，欢迎随时提出。谢谢！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幻灯片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30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" name="Shape 31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4" name="Shape 3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" name="Shape 3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6" name="Shape 3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和内容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54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9" name="Shape 5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0" name="Shape 5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1" name="Shape 5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2" name="Shape 5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节标题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59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5" name="Shape 60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Shape 6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7" name="Shape 6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8" name="Shape 6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两栏内容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1" name="Shape 10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2" name="Shape 11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3" name="Shape 1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4" name="Shape 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5" name="Shape 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较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5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8" name="Shape 36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39" name="Shape 37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0" name="Shape 3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1" name="Shape 39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2" name="Shape 4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3" name="Shape 4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4" name="Shape 4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仅标题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20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7" name="Shape 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8" name="Shape 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9" name="Shape 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空白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2" name="Shape 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3" name="Shape 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内容与标题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43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6" name="Shape 44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57" name="Shape 45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58" name="Shape 4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9" name="Shape 4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0" name="Shape 4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图片与标题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24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3" name="Shape 25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Shape 26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65" name="Shape 2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6" name="Shape 2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7" name="Shape 2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和竖排文字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4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" name="Shape 50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1" name="Shape 5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2" name="Shape 5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3" name="Shape 5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竖排标题与文本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15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6" name="Shape 16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7" name="Shape 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8" name="Shape 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9" name="Shape 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sz="3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7" name="Shape 2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Shape 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Shape 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Shape 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默认主题"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5748369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svg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sv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svg"/><Relationship Id="rId5" Type="http://schemas.openxmlformats.org/officeDocument/2006/relationships/image" Target="../media/image10.sv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svg"/><Relationship Id="rId5" Type="http://schemas.openxmlformats.org/officeDocument/2006/relationships/image" Target="../media/image13.sv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svg"/><Relationship Id="rId5" Type="http://schemas.openxmlformats.org/officeDocument/2006/relationships/image" Target="../media/image10.sv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.svg"/><Relationship Id="rId5" Type="http://schemas.openxmlformats.org/officeDocument/2006/relationships/image" Target="../media/image10.svg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22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1.jpeg"/><Relationship Id="rId5" Type="http://schemas.openxmlformats.org/officeDocument/2006/relationships/image" Target="../media/image20.svg"/><Relationship Id="rId4" Type="http://schemas.openxmlformats.org/officeDocument/2006/relationships/image" Target="../media/image10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2.jpeg"/><Relationship Id="rId7" Type="http://schemas.openxmlformats.org/officeDocument/2006/relationships/image" Target="../media/image26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5.svg"/><Relationship Id="rId5" Type="http://schemas.openxmlformats.org/officeDocument/2006/relationships/image" Target="../media/image24.svg"/><Relationship Id="rId4" Type="http://schemas.openxmlformats.org/officeDocument/2006/relationships/image" Target="../media/image23.jpeg"/><Relationship Id="rId9" Type="http://schemas.openxmlformats.org/officeDocument/2006/relationships/image" Target="../media/image27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31.sv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0.svg"/><Relationship Id="rId5" Type="http://schemas.openxmlformats.org/officeDocument/2006/relationships/image" Target="../media/image29.svg"/><Relationship Id="rId4" Type="http://schemas.openxmlformats.org/officeDocument/2006/relationships/image" Target="../media/image28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svg"/><Relationship Id="rId3" Type="http://schemas.openxmlformats.org/officeDocument/2006/relationships/image" Target="../media/image2.jpeg"/><Relationship Id="rId7" Type="http://schemas.openxmlformats.org/officeDocument/2006/relationships/image" Target="../media/image35.sv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4.svg"/><Relationship Id="rId5" Type="http://schemas.openxmlformats.org/officeDocument/2006/relationships/image" Target="../media/image33.svg"/><Relationship Id="rId4" Type="http://schemas.openxmlformats.org/officeDocument/2006/relationships/image" Target="../media/image3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svg"/><Relationship Id="rId3" Type="http://schemas.openxmlformats.org/officeDocument/2006/relationships/image" Target="../media/image2.jpeg"/><Relationship Id="rId7" Type="http://schemas.openxmlformats.org/officeDocument/2006/relationships/image" Target="../media/image24.sv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8.svg"/><Relationship Id="rId5" Type="http://schemas.openxmlformats.org/officeDocument/2006/relationships/image" Target="../media/image20.svg"/><Relationship Id="rId4" Type="http://schemas.openxmlformats.org/officeDocument/2006/relationships/image" Target="../media/image37.svg"/><Relationship Id="rId9" Type="http://schemas.openxmlformats.org/officeDocument/2006/relationships/image" Target="../media/image40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43.sv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2.svg"/><Relationship Id="rId5" Type="http://schemas.openxmlformats.org/officeDocument/2006/relationships/image" Target="../media/image8.svg"/><Relationship Id="rId4" Type="http://schemas.openxmlformats.org/officeDocument/2006/relationships/image" Target="../media/image41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1F2937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0" y="1905000"/>
            <a:ext cx="12192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48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5M1E在质量管理方面的应用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5588000" y="3302000"/>
            <a:ext cx="1016000" cy="76200"/>
          </a:xfrm>
          <a:prstGeom prst="roundRect">
            <a:avLst>
              <a:gd name="adj" fmla="val 0"/>
            </a:avLst>
          </a:prstGeom>
          <a:solidFill>
            <a:srgbClr val="10B981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0" y="3937000"/>
            <a:ext cx="1219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3200" b="0" i="0" u="none" strike="noStrike">
                <a:solidFill>
                  <a:srgbClr val="FFFFFF">
                    <a:alpha val="9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系统化解决质量问题的经典框架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0" y="5334000"/>
            <a:ext cx="1219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600" b="0" i="0" u="none" strike="noStrike" spc="200">
                <a:solidFill>
                  <a:srgbClr val="E5E7EB">
                    <a:alpha val="7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THE 5M1E ANALYSIS FRAMEWORK</a:t>
            </a:r>
            <a:endParaRPr lang="en-US" sz="11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目录</a:t>
            </a:r>
            <a:r>
              <a:rPr lang="en-US" sz="24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CONTENTS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09600" y="2032000"/>
            <a:ext cx="2032000" cy="4064000"/>
          </a:xfrm>
          <a:prstGeom prst="roundRect">
            <a:avLst>
              <a:gd name="adj" fmla="val 7500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812800" y="2413000"/>
            <a:ext cx="16256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4800" b="1" i="0" u="none" strike="noStrike">
                <a:solidFill>
                  <a:srgbClr val="10B981"/>
                </a:solidFill>
                <a:latin typeface="Noto Sans SC"/>
                <a:ea typeface="Noto Sans SC"/>
                <a:cs typeface="Noto Sans SC"/>
                <a:sym typeface="Noto Sans SC"/>
              </a:rPr>
              <a:t>01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12800" y="3429000"/>
            <a:ext cx="16256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引言：质量管理的</a:t>
            </a:r>
            <a:br>
              <a:rPr lang="en-US" sz="16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6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“六脉神剑”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12800" y="4572000"/>
            <a:ext cx="16256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16666"/>
              </a:lnSpc>
              <a:defRPr/>
            </a:pP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探讨质量管理的挑战与核心问题，介绍5M1E框架的定义与价值。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2844800" y="2032000"/>
            <a:ext cx="2032000" cy="4064000"/>
          </a:xfrm>
          <a:prstGeom prst="roundRect">
            <a:avLst>
              <a:gd name="adj" fmla="val 7500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8" name="AutoShape 8"/>
          <p:cNvSpPr/>
          <p:nvPr/>
        </p:nvSpPr>
        <p:spPr>
          <a:xfrm>
            <a:off x="3048000" y="2413000"/>
            <a:ext cx="16256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4800" b="1" i="0" u="none" strike="noStrike">
                <a:solidFill>
                  <a:srgbClr val="10B981"/>
                </a:solidFill>
                <a:latin typeface="Noto Sans SC"/>
                <a:ea typeface="Noto Sans SC"/>
                <a:cs typeface="Noto Sans SC"/>
                <a:sym typeface="Noto Sans SC"/>
              </a:rPr>
              <a:t>02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3048000" y="3429000"/>
            <a:ext cx="16256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核心要素</a:t>
            </a:r>
            <a:br>
              <a:rPr lang="en-US" sz="16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6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深度解析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3048000" y="4572000"/>
            <a:ext cx="16256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16666"/>
              </a:lnSpc>
              <a:defRPr/>
            </a:pP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详细剖析人、机、料、法、测、环六大要素的关注点与改进措施。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5080000" y="2032000"/>
            <a:ext cx="2032000" cy="4064000"/>
          </a:xfrm>
          <a:prstGeom prst="roundRect">
            <a:avLst>
              <a:gd name="adj" fmla="val 7500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2" name="AutoShape 12"/>
          <p:cNvSpPr/>
          <p:nvPr/>
        </p:nvSpPr>
        <p:spPr>
          <a:xfrm>
            <a:off x="5283200" y="2413000"/>
            <a:ext cx="16256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4800" b="1" i="0" u="none" strike="noStrike">
                <a:solidFill>
                  <a:srgbClr val="10B981"/>
                </a:solidFill>
                <a:latin typeface="Noto Sans SC"/>
                <a:ea typeface="Noto Sans SC"/>
                <a:cs typeface="Noto Sans SC"/>
                <a:sym typeface="Noto Sans SC"/>
              </a:rPr>
              <a:t>03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5283200" y="3429000"/>
            <a:ext cx="16256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应用方法论：</a:t>
            </a:r>
            <a:br>
              <a:rPr lang="en-US" sz="16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6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绘制鱼骨图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5283200" y="4572000"/>
            <a:ext cx="16256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16666"/>
              </a:lnSpc>
              <a:defRPr/>
            </a:pP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学习如何运用鱼骨图进行根本原因分析的具体步骤。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315200" y="2032000"/>
            <a:ext cx="2032000" cy="4064000"/>
          </a:xfrm>
          <a:prstGeom prst="roundRect">
            <a:avLst>
              <a:gd name="adj" fmla="val 7500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6" name="AutoShape 16"/>
          <p:cNvSpPr/>
          <p:nvPr/>
        </p:nvSpPr>
        <p:spPr>
          <a:xfrm>
            <a:off x="7518400" y="2413000"/>
            <a:ext cx="16256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4800" b="1" i="0" u="none" strike="noStrike">
                <a:solidFill>
                  <a:srgbClr val="10B981"/>
                </a:solidFill>
                <a:latin typeface="Noto Sans SC"/>
                <a:ea typeface="Noto Sans SC"/>
                <a:cs typeface="Noto Sans SC"/>
                <a:sym typeface="Noto Sans SC"/>
              </a:rPr>
              <a:t>04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7518400" y="3429000"/>
            <a:ext cx="16256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实战</a:t>
            </a:r>
            <a:br>
              <a:rPr lang="en-US" sz="16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6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案例分析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7518400" y="4572000"/>
            <a:ext cx="16256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16666"/>
              </a:lnSpc>
              <a:defRPr/>
            </a:pP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通过两个真实案例，展示5M1E在实际问题解决中的应用。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9550400" y="2032000"/>
            <a:ext cx="2032000" cy="4064000"/>
          </a:xfrm>
          <a:prstGeom prst="roundRect">
            <a:avLst>
              <a:gd name="adj" fmla="val 7500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0" name="AutoShape 20"/>
          <p:cNvSpPr/>
          <p:nvPr/>
        </p:nvSpPr>
        <p:spPr>
          <a:xfrm>
            <a:off x="9753600" y="2413000"/>
            <a:ext cx="16256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4800" b="1" i="0" u="none" strike="noStrike">
                <a:solidFill>
                  <a:srgbClr val="10B981"/>
                </a:solidFill>
                <a:latin typeface="Noto Sans SC"/>
                <a:ea typeface="Noto Sans SC"/>
                <a:cs typeface="Noto Sans SC"/>
                <a:sym typeface="Noto Sans SC"/>
              </a:rPr>
              <a:t>05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9753600" y="3429000"/>
            <a:ext cx="16256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实践工具</a:t>
            </a:r>
            <a:br>
              <a:rPr lang="en-US" sz="16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6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与总结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9753600" y="4572000"/>
            <a:ext cx="16256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16666"/>
              </a:lnSpc>
              <a:defRPr/>
            </a:pP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提供实用的检查清单，并对本次分享进行总结。</a:t>
            </a:r>
            <a:endParaRPr lang="en-US" sz="11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01 引言：质量管理的“六脉神剑”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762000" y="1524000"/>
            <a:ext cx="1066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质量管理的挑战与核心问题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2413000"/>
            <a:ext cx="3302000" cy="3683000"/>
          </a:xfrm>
          <a:prstGeom prst="roundRect">
            <a:avLst>
              <a:gd name="adj" fmla="val 4615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E5E7EB">
                <a:alpha val="100000"/>
              </a:srgbClr>
            </a:solidFill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6000" y="2730500"/>
            <a:ext cx="457200" cy="45720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587500" y="2692400"/>
            <a:ext cx="2222500" cy="533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问题定位难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016000" y="3556000"/>
            <a:ext cx="2794000" cy="215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当出现质量异常时，如“产品不良率突然上升”，团队往往难以快速、准确地定位根本原因，导致问题反复出现，无法彻底根除。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445000" y="2413000"/>
            <a:ext cx="3302000" cy="3683000"/>
          </a:xfrm>
          <a:prstGeom prst="roundRect">
            <a:avLst>
              <a:gd name="adj" fmla="val 4615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E5E7EB">
                <a:alpha val="100000"/>
              </a:srgbClr>
            </a:solidFill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99000" y="2730500"/>
            <a:ext cx="457200" cy="457200"/>
          </a:xfrm>
          <a:prstGeom prst="rect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5270500" y="2692400"/>
            <a:ext cx="2222500" cy="533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分析不系统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699000" y="3556000"/>
            <a:ext cx="2794000" cy="215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习惯于“头痛医头、脚痛医脚”的单点思维，缺乏全局视角和结构化的分析框架，导致改进措施治标不治本，无法从流程和体系层面解决问题。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8128000" y="2413000"/>
            <a:ext cx="3302000" cy="3683000"/>
          </a:xfrm>
          <a:prstGeom prst="roundRect">
            <a:avLst>
              <a:gd name="adj" fmla="val 4615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E5E7EB">
                <a:alpha val="100000"/>
              </a:srgbClr>
            </a:solidFill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82000" y="2730500"/>
            <a:ext cx="457200" cy="457200"/>
          </a:xfrm>
          <a:prstGeom prst="rect">
            <a:avLst/>
          </a:prstGeom>
        </p:spPr>
      </p:pic>
      <p:sp>
        <p:nvSpPr>
          <p:cNvPr id="14" name="AutoShape 14"/>
          <p:cNvSpPr/>
          <p:nvPr/>
        </p:nvSpPr>
        <p:spPr>
          <a:xfrm>
            <a:off x="8953500" y="2692400"/>
            <a:ext cx="2222500" cy="533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跨部门协作难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8382000" y="3556000"/>
            <a:ext cx="2794000" cy="215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质量问题往往涉及生产、技术、采购、管理等多个部门，由于缺乏统一的沟通语言和标准化的分析工具，极易形成信息壁垒，甚至出现责任推诿现象。</a:t>
            </a:r>
            <a:endParaRPr lang="en-US" sz="11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5M1E：系统化解决质量问题的经典框架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778000"/>
            <a:ext cx="5080000" cy="4445000"/>
          </a:xfrm>
          <a:prstGeom prst="roundRect">
            <a:avLst>
              <a:gd name="adj" fmla="val 3428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E5E7EB">
                <a:alpha val="100000"/>
              </a:srgbClr>
            </a:solidFill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1016000" y="2032000"/>
            <a:ext cx="4572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10B981"/>
                </a:solidFill>
                <a:latin typeface="Noto Sans SC"/>
                <a:ea typeface="Noto Sans SC"/>
                <a:cs typeface="Noto Sans SC"/>
                <a:sym typeface="Noto Sans SC"/>
              </a:rPr>
              <a:t>▍什么是 5M1E？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1016000" y="2667000"/>
            <a:ext cx="4572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16666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为了应对复杂的质量挑战，质量管理领域发展出了这一经典分析框架，为问题诊断提供了结构化、无死角的分析视角。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016000" y="3810000"/>
            <a:ext cx="4572000" cy="203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33333"/>
              </a:lnSpc>
              <a:defRPr/>
            </a:pPr>
            <a:r>
              <a:rPr lang="en-US" sz="14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它涵盖了影响产品与服务质量的六大核心要素：</a:t>
            </a:r>
            <a:endParaRPr lang="en-US" sz="1100"/>
          </a:p>
          <a:p>
            <a:pPr indent="0" algn="l">
              <a:lnSpc>
                <a:spcPct val="125000"/>
              </a:lnSpc>
            </a:pPr>
            <a:r>
              <a:rPr lang="en-US" sz="1300" b="1" i="0" u="none" strike="noStrike">
                <a:solidFill>
                  <a:srgbClr val="10B981"/>
                </a:solidFill>
                <a:latin typeface="Noto Sans SC"/>
                <a:ea typeface="Noto Sans SC"/>
                <a:cs typeface="Noto Sans SC"/>
                <a:sym typeface="Noto Sans SC"/>
              </a:rPr>
              <a:t>人 (Man) · 机 (Machine) · 料 (Material)</a:t>
            </a:r>
          </a:p>
          <a:p>
            <a:pPr indent="0" algn="l">
              <a:lnSpc>
                <a:spcPct val="125000"/>
              </a:lnSpc>
            </a:pPr>
            <a:r>
              <a:rPr lang="en-US" sz="1300" b="1" i="0" u="none" strike="noStrike">
                <a:solidFill>
                  <a:srgbClr val="10B981"/>
                </a:solidFill>
                <a:latin typeface="Noto Sans SC"/>
                <a:ea typeface="Noto Sans SC"/>
                <a:cs typeface="Noto Sans SC"/>
                <a:sym typeface="Noto Sans SC"/>
              </a:rPr>
              <a:t>法 (Method) · 测 (Measurement) · 环 (Environment)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t="20566" b="20566"/>
          <a:stretch>
            <a:fillRect/>
          </a:stretch>
        </p:blipFill>
        <p:spPr>
          <a:xfrm>
            <a:off x="6223000" y="1778000"/>
            <a:ext cx="5207000" cy="2032000"/>
          </a:xfrm>
          <a:prstGeom prst="roundRect">
            <a:avLst>
              <a:gd name="adj" fmla="val 7500"/>
            </a:avLst>
          </a:prstGeom>
          <a:noFill/>
          <a:ln w="12700" cap="flat" cmpd="sng">
            <a:solidFill>
              <a:srgbClr val="E5E7EB">
                <a:alpha val="100000"/>
              </a:srgbClr>
            </a:solidFill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</p:pic>
      <p:sp>
        <p:nvSpPr>
          <p:cNvPr id="9" name="AutoShape 9"/>
          <p:cNvSpPr/>
          <p:nvPr/>
        </p:nvSpPr>
        <p:spPr>
          <a:xfrm>
            <a:off x="6223000" y="4064000"/>
            <a:ext cx="2476500" cy="2159000"/>
          </a:xfrm>
          <a:prstGeom prst="roundRect">
            <a:avLst>
              <a:gd name="adj" fmla="val 7058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E5E7EB">
                <a:alpha val="100000"/>
              </a:srgbClr>
            </a:solidFill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13500" y="4254500"/>
            <a:ext cx="304800" cy="304800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6858000" y="4216400"/>
            <a:ext cx="1651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全面性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413500" y="4826000"/>
            <a:ext cx="20955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8333"/>
              </a:lnSpc>
              <a:defRPr/>
            </a:pPr>
            <a:r>
              <a:rPr lang="en-US" sz="12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覆盖从“人、机、料”的硬要素，到“法、测、环”的软要素的所有环节，确保质量分析时无死角、无遗漏。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953500" y="4064000"/>
            <a:ext cx="2476500" cy="2159000"/>
          </a:xfrm>
          <a:prstGeom prst="roundRect">
            <a:avLst>
              <a:gd name="adj" fmla="val 7058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E5E7EB">
                <a:alpha val="100000"/>
              </a:srgbClr>
            </a:solidFill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144000" y="4254500"/>
            <a:ext cx="304800" cy="304800"/>
          </a:xfrm>
          <a:prstGeom prst="rect">
            <a:avLst/>
          </a:prstGeom>
        </p:spPr>
      </p:pic>
      <p:sp>
        <p:nvSpPr>
          <p:cNvPr id="15" name="AutoShape 15"/>
          <p:cNvSpPr/>
          <p:nvPr/>
        </p:nvSpPr>
        <p:spPr>
          <a:xfrm>
            <a:off x="9588500" y="4216400"/>
            <a:ext cx="1651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系统性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9144000" y="4826000"/>
            <a:ext cx="20955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8333"/>
              </a:lnSpc>
              <a:defRPr/>
            </a:pPr>
            <a:r>
              <a:rPr lang="en-US" sz="12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将复杂的质量问题分解为六个维度，帮助团队层层拆解，避免“头痛医头”，最终找到问题的根本原因。</a:t>
            </a:r>
            <a:endParaRPr lang="en-US" sz="11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1778000"/>
            <a:ext cx="12192000" cy="165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96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02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0" y="3683000"/>
            <a:ext cx="12192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核心要素深度解析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5588000" y="5207000"/>
            <a:ext cx="1016000" cy="50800"/>
          </a:xfrm>
          <a:prstGeom prst="roundRect">
            <a:avLst>
              <a:gd name="adj" fmla="val 0"/>
            </a:avLst>
          </a:prstGeom>
          <a:solidFill>
            <a:srgbClr val="10B981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人 (Man)：最活跃也最关键的变量</a:t>
            </a:r>
            <a:endParaRPr lang="en-US" sz="1100"/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4"/>
          <a:srcRect l="17885" r="17885"/>
          <a:stretch>
            <a:fillRect/>
          </a:stretch>
        </p:blipFill>
        <p:spPr>
          <a:xfrm>
            <a:off x="762000" y="1778000"/>
            <a:ext cx="5080000" cy="4445000"/>
          </a:xfrm>
          <a:prstGeom prst="roundRect">
            <a:avLst>
              <a:gd name="adj" fmla="val 3428"/>
            </a:avLst>
          </a:prstGeom>
          <a:noFill/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</p:pic>
      <p:sp>
        <p:nvSpPr>
          <p:cNvPr id="4" name="AutoShape 4"/>
          <p:cNvSpPr/>
          <p:nvPr/>
        </p:nvSpPr>
        <p:spPr>
          <a:xfrm>
            <a:off x="6223000" y="1778000"/>
            <a:ext cx="5207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16666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人是所有生产要素的核心，也是最具创造性和最不可控的因素。人的状态直接决定了质量的上限，是质量管理中不可忽视的一环。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223000" y="2921000"/>
            <a:ext cx="5207000" cy="1905000"/>
          </a:xfrm>
          <a:prstGeom prst="roundRect">
            <a:avLst>
              <a:gd name="adj" fmla="val 8000"/>
            </a:avLst>
          </a:prstGeom>
          <a:solidFill>
            <a:srgbClr val="FFFFFF">
              <a:alpha val="90000"/>
            </a:srgbClr>
          </a:solidFill>
          <a:ln w="12700" cap="flat" cmpd="sng">
            <a:solidFill>
              <a:srgbClr val="E5E7EB">
                <a:alpha val="100000"/>
              </a:srgbClr>
            </a:solidFill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13500" y="3111500"/>
            <a:ext cx="254000" cy="2540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6794500" y="3073400"/>
            <a:ext cx="4445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核心关注点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413500" y="3619500"/>
            <a:ext cx="23495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8333"/>
              </a:lnSpc>
              <a:defRPr/>
            </a:pPr>
            <a:r>
              <a:rPr lang="en-US" sz="12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🔹 技能与培训：</a:t>
            </a: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是否具备岗位所需的专业技能？是否经过充分的岗前培训？</a:t>
            </a:r>
            <a:endParaRPr lang="en-US" sz="1100"/>
          </a:p>
          <a:p>
            <a:pPr indent="0" algn="l">
              <a:lnSpc>
                <a:spcPct val="108333"/>
              </a:lnSpc>
              <a:spcBef>
                <a:spcPts val="800"/>
              </a:spcBef>
            </a:pPr>
            <a:r>
              <a:rPr lang="en-US" sz="12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🔹 意识与责任心：</a:t>
            </a: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是否具备“质量第一”意识？是否严格遵守SOP操作？</a:t>
            </a:r>
          </a:p>
        </p:txBody>
      </p:sp>
      <p:sp>
        <p:nvSpPr>
          <p:cNvPr id="9" name="AutoShape 9"/>
          <p:cNvSpPr/>
          <p:nvPr/>
        </p:nvSpPr>
        <p:spPr>
          <a:xfrm>
            <a:off x="8890000" y="3619500"/>
            <a:ext cx="23495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8333"/>
              </a:lnSpc>
              <a:defRPr/>
            </a:pPr>
            <a:r>
              <a:rPr lang="en-US" sz="12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🔹 状态与情绪：</a:t>
            </a: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是否存在疲劳作业、情绪波动等影响专注度的情况？</a:t>
            </a:r>
            <a:endParaRPr lang="en-US" sz="1100"/>
          </a:p>
          <a:p>
            <a:pPr indent="0" algn="l">
              <a:lnSpc>
                <a:spcPct val="108333"/>
              </a:lnSpc>
              <a:spcBef>
                <a:spcPts val="800"/>
              </a:spcBef>
            </a:pPr>
            <a:r>
              <a:rPr lang="en-US" sz="12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🔹 资质与配置：</a:t>
            </a: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关键工序是否持证上岗？人员配置是否科学合理？</a:t>
            </a:r>
          </a:p>
        </p:txBody>
      </p:sp>
      <p:sp>
        <p:nvSpPr>
          <p:cNvPr id="10" name="AutoShape 10"/>
          <p:cNvSpPr/>
          <p:nvPr/>
        </p:nvSpPr>
        <p:spPr>
          <a:xfrm>
            <a:off x="6223000" y="5080000"/>
            <a:ext cx="5207000" cy="1397000"/>
          </a:xfrm>
          <a:prstGeom prst="roundRect">
            <a:avLst>
              <a:gd name="adj" fmla="val 10909"/>
            </a:avLst>
          </a:prstGeom>
          <a:solidFill>
            <a:srgbClr val="FFFFFF">
              <a:alpha val="90000"/>
            </a:srgbClr>
          </a:solidFill>
          <a:ln w="12700" cap="flat" cmpd="sng">
            <a:solidFill>
              <a:srgbClr val="E5E7EB">
                <a:alpha val="100000"/>
              </a:srgbClr>
            </a:solidFill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13500" y="5270500"/>
            <a:ext cx="254000" cy="254000"/>
          </a:xfrm>
          <a:prstGeom prst="rect">
            <a:avLst/>
          </a:prstGeom>
        </p:spPr>
      </p:pic>
      <p:sp>
        <p:nvSpPr>
          <p:cNvPr id="12" name="AutoShape 12"/>
          <p:cNvSpPr/>
          <p:nvPr/>
        </p:nvSpPr>
        <p:spPr>
          <a:xfrm>
            <a:off x="6794500" y="5232400"/>
            <a:ext cx="4445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控制与改进措施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6413500" y="5715000"/>
            <a:ext cx="4826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16666"/>
              </a:lnSpc>
              <a:defRPr/>
            </a:pP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✅ 建立完善的岗前培训体系与严格的资质认证机制，确保持证上岗。</a:t>
            </a:r>
            <a:b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✅ 强化全员质量意识教育，明确岗位职责，将质量目标与个人绩效挂钩。</a:t>
            </a:r>
            <a:b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✅ 建立正向的激励与快速反馈机制，鼓励员工主动发现问题并上报。</a:t>
            </a:r>
            <a:endParaRPr lang="en-US" sz="11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635000"/>
            <a:ext cx="1066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机 (Machine)：质量的硬件基础</a:t>
            </a:r>
            <a:endParaRPr lang="en-US" sz="1100"/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4"/>
          <a:srcRect l="8758" r="8758"/>
          <a:stretch>
            <a:fillRect/>
          </a:stretch>
        </p:blipFill>
        <p:spPr>
          <a:xfrm>
            <a:off x="762000" y="1778000"/>
            <a:ext cx="5207000" cy="4318000"/>
          </a:xfrm>
          <a:prstGeom prst="roundRect">
            <a:avLst>
              <a:gd name="adj" fmla="val 3529"/>
            </a:avLst>
          </a:prstGeom>
          <a:noFill/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</p:pic>
      <p:sp>
        <p:nvSpPr>
          <p:cNvPr id="4" name="AutoShape 4"/>
          <p:cNvSpPr/>
          <p:nvPr/>
        </p:nvSpPr>
        <p:spPr>
          <a:xfrm>
            <a:off x="6350000" y="1778000"/>
            <a:ext cx="5080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16666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设备是生产的基石，其精度、稳定性与可靠性直接决定了产品质量的一致性，是质量保障体系中的物理基础。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350000" y="2921000"/>
            <a:ext cx="5080000" cy="1841500"/>
          </a:xfrm>
          <a:prstGeom prst="roundRect">
            <a:avLst>
              <a:gd name="adj" fmla="val 5517"/>
            </a:avLst>
          </a:prstGeom>
          <a:solidFill>
            <a:srgbClr val="F9FAFB">
              <a:alpha val="100000"/>
            </a:srgbClr>
          </a:solidFill>
          <a:ln w="12700" cap="flat" cmpd="sng">
            <a:solidFill>
              <a:srgbClr val="E5E7EB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540500" y="3111500"/>
            <a:ext cx="254000" cy="2540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6921500" y="3073400"/>
            <a:ext cx="4191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核心关注点 (Key Focus Areas)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540500" y="3619500"/>
            <a:ext cx="23495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8333"/>
              </a:lnSpc>
              <a:defRPr/>
            </a:pPr>
            <a:r>
              <a:rPr lang="en-US" sz="1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• 精度与性能：</a:t>
            </a: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是否满足工艺要求？关键指标(KPI)是否长期稳定？</a:t>
            </a:r>
            <a:endParaRPr lang="en-US" sz="1100"/>
          </a:p>
          <a:p>
            <a:pPr indent="0" algn="l">
              <a:lnSpc>
                <a:spcPct val="108333"/>
              </a:lnSpc>
            </a:pPr>
            <a:r>
              <a:rPr lang="en-US" sz="1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• 维护保养：</a:t>
            </a: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是否建立预防性维护计划？日常点检是否执行到位？</a:t>
            </a:r>
          </a:p>
        </p:txBody>
      </p:sp>
      <p:sp>
        <p:nvSpPr>
          <p:cNvPr id="9" name="AutoShape 9"/>
          <p:cNvSpPr/>
          <p:nvPr/>
        </p:nvSpPr>
        <p:spPr>
          <a:xfrm>
            <a:off x="8953500" y="3619500"/>
            <a:ext cx="23495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8333"/>
              </a:lnSpc>
              <a:defRPr/>
            </a:pPr>
            <a:r>
              <a:rPr lang="en-US" sz="1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• 状态与寿命：</a:t>
            </a: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设备是否老化严重？是否存在“带病运行”风险？</a:t>
            </a:r>
            <a:endParaRPr lang="en-US" sz="1100"/>
          </a:p>
          <a:p>
            <a:pPr indent="0" algn="l">
              <a:lnSpc>
                <a:spcPct val="108333"/>
              </a:lnSpc>
            </a:pPr>
            <a:r>
              <a:rPr lang="en-US" sz="1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• 工装夹具：</a:t>
            </a: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模具夹具是否磨损变形？定位基准是否准确无误？</a:t>
            </a:r>
          </a:p>
        </p:txBody>
      </p:sp>
      <p:sp>
        <p:nvSpPr>
          <p:cNvPr id="10" name="AutoShape 10"/>
          <p:cNvSpPr/>
          <p:nvPr/>
        </p:nvSpPr>
        <p:spPr>
          <a:xfrm>
            <a:off x="6350000" y="5016500"/>
            <a:ext cx="5080000" cy="1397000"/>
          </a:xfrm>
          <a:prstGeom prst="roundRect">
            <a:avLst>
              <a:gd name="adj" fmla="val 7272"/>
            </a:avLst>
          </a:prstGeom>
          <a:solidFill>
            <a:srgbClr val="EFF6FF">
              <a:alpha val="100000"/>
            </a:srgbClr>
          </a:solidFill>
          <a:ln w="12700" cap="flat" cmpd="sng">
            <a:solidFill>
              <a:srgbClr val="DBEAFE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40500" y="5207000"/>
            <a:ext cx="254000" cy="254000"/>
          </a:xfrm>
          <a:prstGeom prst="rect">
            <a:avLst/>
          </a:prstGeom>
        </p:spPr>
      </p:pic>
      <p:sp>
        <p:nvSpPr>
          <p:cNvPr id="12" name="AutoShape 12"/>
          <p:cNvSpPr/>
          <p:nvPr/>
        </p:nvSpPr>
        <p:spPr>
          <a:xfrm>
            <a:off x="6921500" y="5168900"/>
            <a:ext cx="4191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1E40AF"/>
                </a:solidFill>
                <a:latin typeface="Noto Sans SC"/>
                <a:ea typeface="Noto Sans SC"/>
                <a:cs typeface="Noto Sans SC"/>
                <a:sym typeface="Noto Sans SC"/>
              </a:rPr>
              <a:t>控制与改进措施 (Actions)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6540500" y="5651500"/>
            <a:ext cx="46990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16666"/>
              </a:lnSpc>
              <a:defRPr/>
            </a:pPr>
            <a:r>
              <a:rPr lang="en-US" sz="1200" b="0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1. 实施全员生产维护 (TPM)，落实维护责任到人 • 2. 建立设备履历档案，基于数据做趋势分析 • 3. 加强首件检验与优化备件管理体系</a:t>
            </a:r>
            <a:endParaRPr lang="en-US" sz="11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635000"/>
            <a:ext cx="10668000" cy="609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料 (Material)：质量的源头保障</a:t>
            </a:r>
            <a:endParaRPr lang="en-US" sz="1100"/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4"/>
          <a:srcRect l="6818" r="6818"/>
          <a:stretch>
            <a:fillRect/>
          </a:stretch>
        </p:blipFill>
        <p:spPr>
          <a:xfrm>
            <a:off x="762000" y="1905000"/>
            <a:ext cx="4826000" cy="4191000"/>
          </a:xfrm>
          <a:prstGeom prst="roundRect">
            <a:avLst>
              <a:gd name="adj" fmla="val 3636"/>
            </a:avLst>
          </a:prstGeom>
          <a:noFill/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</p:pic>
      <p:sp>
        <p:nvSpPr>
          <p:cNvPr id="4" name="AutoShape 4"/>
          <p:cNvSpPr/>
          <p:nvPr/>
        </p:nvSpPr>
        <p:spPr>
          <a:xfrm>
            <a:off x="5969000" y="1905000"/>
            <a:ext cx="5461000" cy="4191000"/>
          </a:xfrm>
          <a:prstGeom prst="roundRect">
            <a:avLst>
              <a:gd name="adj" fmla="val 3636"/>
            </a:avLst>
          </a:prstGeom>
          <a:solidFill>
            <a:srgbClr val="FFFFFF">
              <a:alpha val="92000"/>
            </a:srgbClr>
          </a:solidFill>
          <a:ln w="12700" cap="flat" cmpd="sng">
            <a:solidFill>
              <a:srgbClr val="E5E7EB">
                <a:alpha val="100000"/>
              </a:srgbClr>
            </a:solidFill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6223000" y="2159000"/>
            <a:ext cx="4953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16666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原材料是产品质量的起点，原材料的质量波动是导致最终产品缺陷的重要根源。把控好“料”的环节，是实现高质量生产的第一道防线。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223000" y="3302000"/>
            <a:ext cx="4953000" cy="1333500"/>
          </a:xfrm>
          <a:prstGeom prst="roundRect">
            <a:avLst>
              <a:gd name="adj" fmla="val 7619"/>
            </a:avLst>
          </a:prstGeom>
          <a:solidFill>
            <a:srgbClr val="F9FAF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13500" y="3492500"/>
            <a:ext cx="279400" cy="279400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6858000" y="3454400"/>
            <a:ext cx="4064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核心关注点 (Key Focus Areas)</a:t>
            </a:r>
            <a:endParaRPr lang="en-US" sz="1100"/>
          </a:p>
          <a:p>
            <a:pPr indent="0" algn="l">
              <a:lnSpc>
                <a:spcPct val="108333"/>
              </a:lnSpc>
              <a:spcBef>
                <a:spcPts val="600"/>
              </a:spcBef>
            </a:pPr>
            <a:r>
              <a:rPr lang="en-US" sz="12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•</a:t>
            </a:r>
            <a:r>
              <a:rPr lang="en-US" sz="1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供应商质量：</a:t>
            </a:r>
            <a:r>
              <a:rPr lang="en-US" sz="12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供应商质量体系是否健全？来料批次质量是否稳定可控？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2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•</a:t>
            </a:r>
            <a:r>
              <a:rPr lang="en-US" sz="1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物料规格与性能：</a:t>
            </a:r>
            <a:r>
              <a:rPr lang="en-US" sz="12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物料参数是否完全符合技术标准？批次间一致性如何？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2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•</a:t>
            </a:r>
            <a:r>
              <a:rPr lang="en-US" sz="1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仓储与防护：</a:t>
            </a:r>
            <a:r>
              <a:rPr lang="en-US" sz="12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存储环境是否满足物料要求？是否严格遵循先进先出(FIFO)原则？</a:t>
            </a:r>
          </a:p>
        </p:txBody>
      </p:sp>
      <p:sp>
        <p:nvSpPr>
          <p:cNvPr id="9" name="AutoShape 9"/>
          <p:cNvSpPr/>
          <p:nvPr/>
        </p:nvSpPr>
        <p:spPr>
          <a:xfrm>
            <a:off x="6223000" y="4826000"/>
            <a:ext cx="4953000" cy="1206500"/>
          </a:xfrm>
          <a:prstGeom prst="roundRect">
            <a:avLst>
              <a:gd name="adj" fmla="val 8421"/>
            </a:avLst>
          </a:prstGeom>
          <a:solidFill>
            <a:srgbClr val="F9FAF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13500" y="5016500"/>
            <a:ext cx="279400" cy="279400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6858000" y="4978400"/>
            <a:ext cx="4064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控制与改进措施 (Measures)</a:t>
            </a:r>
            <a:endParaRPr lang="en-US" sz="1100"/>
          </a:p>
          <a:p>
            <a:pPr indent="0" algn="l">
              <a:lnSpc>
                <a:spcPct val="108333"/>
              </a:lnSpc>
              <a:spcBef>
                <a:spcPts val="600"/>
              </a:spcBef>
            </a:pPr>
            <a:r>
              <a:rPr lang="en-US" sz="12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• 严格执行供应商准入、年度评审与动态考核，优胜劣汰。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2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• 完善来料检验(IQC)流程，制定明确、量化的检验判定标准。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2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• 实施物料全流程可追溯性管理，优化仓储环境与作业规范。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法 (Method)：流程的规范与优化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762000" y="1651000"/>
            <a:ext cx="5588000" cy="1079500"/>
          </a:xfrm>
          <a:prstGeom prst="roundRect">
            <a:avLst>
              <a:gd name="adj" fmla="val 9411"/>
            </a:avLst>
          </a:prstGeom>
          <a:solidFill>
            <a:srgbClr val="FFFFFF">
              <a:alpha val="9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1016000" y="1841500"/>
            <a:ext cx="5080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16666"/>
              </a:lnSpc>
              <a:defRPr/>
            </a:pPr>
            <a:r>
              <a:rPr lang="en-US" sz="14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方法是指生产过程中的工艺流程、作业标准和操作规范。一个科学、严谨的方法体系，是消除变异、保证产品质量一致性与生产效率的基石。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2984500"/>
            <a:ext cx="5588000" cy="1905000"/>
          </a:xfrm>
          <a:prstGeom prst="roundRect">
            <a:avLst>
              <a:gd name="adj" fmla="val 5333"/>
            </a:avLst>
          </a:prstGeom>
          <a:solidFill>
            <a:srgbClr val="FFFFFF">
              <a:alpha val="9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1016000" y="3111500"/>
            <a:ext cx="508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10B981"/>
                </a:solidFill>
                <a:latin typeface="Noto Sans SC"/>
                <a:ea typeface="Noto Sans SC"/>
                <a:cs typeface="Noto Sans SC"/>
                <a:sym typeface="Noto Sans SC"/>
              </a:rPr>
              <a:t>▍核心关注点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016000" y="3619500"/>
            <a:ext cx="2413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📄 作业标准 (SOP):</a:t>
            </a: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是否有清晰、可操作、图文并茂的作业指导书？</a:t>
            </a:r>
            <a:endParaRPr lang="en-US" sz="1100"/>
          </a:p>
          <a:p>
            <a:pPr indent="0" algn="l">
              <a:lnSpc>
                <a:spcPct val="125000"/>
              </a:lnSpc>
            </a:pPr>
            <a:r>
              <a:rPr lang="en-US" sz="13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⚙️ 工艺参数:</a:t>
            </a: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关键参数是否经过优化并处于严格受控状态？</a:t>
            </a:r>
          </a:p>
        </p:txBody>
      </p:sp>
      <p:sp>
        <p:nvSpPr>
          <p:cNvPr id="8" name="AutoShape 8"/>
          <p:cNvSpPr/>
          <p:nvPr/>
        </p:nvSpPr>
        <p:spPr>
          <a:xfrm>
            <a:off x="3556000" y="3619500"/>
            <a:ext cx="2413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🔄 流程合理性:</a:t>
            </a: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流程中是否存在效率瓶颈或非增值步骤？</a:t>
            </a:r>
            <a:endParaRPr lang="en-US" sz="1100"/>
          </a:p>
          <a:p>
            <a:pPr indent="0" algn="l">
              <a:lnSpc>
                <a:spcPct val="125000"/>
              </a:lnSpc>
            </a:pPr>
            <a:r>
              <a:rPr lang="en-US" sz="13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🛡️ 防错设计 (Poka-Yoke):</a:t>
            </a: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是否从源头设计了防止人为失误的装置或措施？</a:t>
            </a:r>
          </a:p>
        </p:txBody>
      </p:sp>
      <p:sp>
        <p:nvSpPr>
          <p:cNvPr id="9" name="AutoShape 9"/>
          <p:cNvSpPr/>
          <p:nvPr/>
        </p:nvSpPr>
        <p:spPr>
          <a:xfrm>
            <a:off x="762000" y="5080000"/>
            <a:ext cx="5588000" cy="1397000"/>
          </a:xfrm>
          <a:prstGeom prst="roundRect">
            <a:avLst>
              <a:gd name="adj" fmla="val 7272"/>
            </a:avLst>
          </a:prstGeom>
          <a:solidFill>
            <a:srgbClr val="FFFFFF">
              <a:alpha val="9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0" name="AutoShape 10"/>
          <p:cNvSpPr/>
          <p:nvPr/>
        </p:nvSpPr>
        <p:spPr>
          <a:xfrm>
            <a:off x="1016000" y="5207000"/>
            <a:ext cx="5080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16666"/>
              </a:lnSpc>
              <a:defRPr/>
            </a:pPr>
            <a:r>
              <a:rPr lang="en-US" sz="1600" b="1" i="0" u="none" strike="noStrike">
                <a:solidFill>
                  <a:srgbClr val="10B981"/>
                </a:solidFill>
                <a:latin typeface="Noto Sans SC"/>
                <a:ea typeface="Noto Sans SC"/>
                <a:cs typeface="Noto Sans SC"/>
                <a:sym typeface="Noto Sans SC"/>
              </a:rPr>
              <a:t>💡 关键行动：</a:t>
            </a:r>
            <a:r>
              <a:rPr lang="en-US" sz="12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1. 持续修订优化SOP，使其“傻瓜化”、易执行； 2. 实施工艺参数固化与流程再造； 3. 全面推广防错技术，从根本上消除缺陷隐患。</a:t>
            </a:r>
            <a:endParaRPr lang="en-US" sz="1100"/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t="15537" b="15537"/>
          <a:stretch>
            <a:fillRect/>
          </a:stretch>
        </p:blipFill>
        <p:spPr>
          <a:xfrm>
            <a:off x="6731000" y="1778000"/>
            <a:ext cx="4699000" cy="4191000"/>
          </a:xfrm>
          <a:prstGeom prst="roundRect">
            <a:avLst>
              <a:gd name="adj" fmla="val 3636"/>
            </a:avLst>
          </a:prstGeom>
          <a:noFill/>
          <a:ln w="50800" cap="flat" cmpd="sng">
            <a:solidFill>
              <a:srgbClr val="FFFFFF">
                <a:alpha val="100000"/>
              </a:srgbClr>
            </a:solidFill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</p:pic>
      <p:sp>
        <p:nvSpPr>
          <p:cNvPr id="12" name="AutoShape 12"/>
          <p:cNvSpPr/>
          <p:nvPr/>
        </p:nvSpPr>
        <p:spPr>
          <a:xfrm>
            <a:off x="6731000" y="6096000"/>
            <a:ext cx="4699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200" b="0" i="1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标准化作业程序 (SOP) 是质量与效率的基准</a:t>
            </a:r>
            <a:endParaRPr lang="en-US" sz="11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测 (Measurement)：数据驱动决策的基石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397000"/>
            <a:ext cx="1066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测量是判断质量的依据，测量系统的准确性和可靠性直接影响质量决策的科学性。</a:t>
            </a:r>
            <a:endParaRPr lang="en-US" sz="1100"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t="9417" b="9417"/>
          <a:stretch>
            <a:fillRect/>
          </a:stretch>
        </p:blipFill>
        <p:spPr>
          <a:xfrm>
            <a:off x="762000" y="2286000"/>
            <a:ext cx="3302000" cy="3937000"/>
          </a:xfrm>
          <a:prstGeom prst="roundRect">
            <a:avLst>
              <a:gd name="adj" fmla="val 6153"/>
            </a:avLst>
          </a:prstGeom>
          <a:noFill/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</p:pic>
      <p:sp>
        <p:nvSpPr>
          <p:cNvPr id="6" name="AutoShape 6"/>
          <p:cNvSpPr/>
          <p:nvPr/>
        </p:nvSpPr>
        <p:spPr>
          <a:xfrm>
            <a:off x="4572000" y="2286000"/>
            <a:ext cx="6858000" cy="1905000"/>
          </a:xfrm>
          <a:prstGeom prst="roundRect">
            <a:avLst>
              <a:gd name="adj" fmla="val 8000"/>
            </a:avLst>
          </a:prstGeom>
          <a:solidFill>
            <a:srgbClr val="FFFFFF">
              <a:alpha val="95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26000" y="2540000"/>
            <a:ext cx="457200" cy="457200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5588000" y="2413000"/>
            <a:ext cx="558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核心关注点 Key Focus Areas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5588000" y="2984500"/>
            <a:ext cx="5588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•</a:t>
            </a:r>
            <a:r>
              <a:rPr lang="en-US" sz="13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测量设备：</a:t>
            </a:r>
            <a:r>
              <a:rPr lang="en-US" sz="13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量具、仪器是否准确？是否定期校准并在有效期内？</a:t>
            </a:r>
            <a:endParaRPr lang="en-US" sz="1100"/>
          </a:p>
          <a:p>
            <a:pPr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•</a:t>
            </a:r>
            <a:r>
              <a:rPr lang="en-US" sz="13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测量方法：</a:t>
            </a:r>
            <a:r>
              <a:rPr lang="en-US" sz="13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检验方法是否标准、统一？抽样方案是否科学合理？</a:t>
            </a:r>
          </a:p>
          <a:p>
            <a:pPr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•</a:t>
            </a:r>
            <a:r>
              <a:rPr lang="en-US" sz="13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数据记录与分析：</a:t>
            </a:r>
            <a:r>
              <a:rPr lang="en-US" sz="13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数据是否真实、完整记录？是否运用SPC等工具分析？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572000" y="4445000"/>
            <a:ext cx="6858000" cy="1905000"/>
          </a:xfrm>
          <a:prstGeom prst="roundRect">
            <a:avLst>
              <a:gd name="adj" fmla="val 8000"/>
            </a:avLst>
          </a:prstGeom>
          <a:solidFill>
            <a:srgbClr val="FFFFFF">
              <a:alpha val="95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26000" y="4699000"/>
            <a:ext cx="457200" cy="457200"/>
          </a:xfrm>
          <a:prstGeom prst="rect">
            <a:avLst/>
          </a:prstGeom>
        </p:spPr>
      </p:pic>
      <p:sp>
        <p:nvSpPr>
          <p:cNvPr id="12" name="AutoShape 12"/>
          <p:cNvSpPr/>
          <p:nvPr/>
        </p:nvSpPr>
        <p:spPr>
          <a:xfrm>
            <a:off x="5588000" y="4572000"/>
            <a:ext cx="558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控制与改进措施 Control &amp; Improvement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5588000" y="5143500"/>
            <a:ext cx="5588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• 建立完善的测量设备管理体系，制定严格的周期校准与维护计划。</a:t>
            </a:r>
            <a:endParaRPr lang="en-US" sz="1100"/>
          </a:p>
          <a:p>
            <a:pPr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• 定期实施测量系统分析 (MSA)，评估数据的重复性与再现性，确保可靠性。</a:t>
            </a:r>
          </a:p>
          <a:p>
            <a:pPr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• 标准化检验作业流程(SOP)，全面推行统计过程控制 (SPC) 进行趋势分析。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环 (Environment)：生产的隐形影响者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4605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环境因素看似无形，却时刻通过物理条件、安全保障与团队氛围，潜移默化地影响着产品的最终质量与员工的工作状态。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2413000"/>
            <a:ext cx="5207000" cy="1968500"/>
          </a:xfrm>
          <a:prstGeom prst="roundRect">
            <a:avLst>
              <a:gd name="adj" fmla="val 7741"/>
            </a:avLst>
          </a:prstGeom>
          <a:solidFill>
            <a:srgbClr val="FFFFFF">
              <a:alpha val="90000"/>
            </a:srgbClr>
          </a:solidFill>
          <a:ln w="12700" cap="flat" cmpd="sng">
            <a:solidFill>
              <a:srgbClr val="E5E7EB">
                <a:alpha val="100000"/>
              </a:srgbClr>
            </a:solidFill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6000" y="2641600"/>
            <a:ext cx="304800" cy="3048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460500" y="2603500"/>
            <a:ext cx="4191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核心关注点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016000" y="3175000"/>
            <a:ext cx="4699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8333"/>
              </a:lnSpc>
              <a:defRPr/>
            </a:pPr>
            <a:r>
              <a:rPr lang="en-US" sz="1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• 物理环境：</a:t>
            </a: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温度、湿度、洁净度、照明、噪音、振动等生产现场条件。</a:t>
            </a:r>
            <a:endParaRPr lang="en-US" sz="1100"/>
          </a:p>
          <a:p>
            <a:pPr indent="0" algn="l">
              <a:lnSpc>
                <a:spcPct val="108333"/>
              </a:lnSpc>
            </a:pPr>
            <a:r>
              <a:rPr lang="en-US" sz="1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• 综合管理：</a:t>
            </a: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消除安全隐患、落实5S现场管理，并营造积极协作的组织氛围。</a:t>
            </a:r>
          </a:p>
        </p:txBody>
      </p:sp>
      <p:sp>
        <p:nvSpPr>
          <p:cNvPr id="9" name="AutoShape 9"/>
          <p:cNvSpPr/>
          <p:nvPr/>
        </p:nvSpPr>
        <p:spPr>
          <a:xfrm>
            <a:off x="762000" y="4572000"/>
            <a:ext cx="5207000" cy="1905000"/>
          </a:xfrm>
          <a:prstGeom prst="roundRect">
            <a:avLst>
              <a:gd name="adj" fmla="val 8000"/>
            </a:avLst>
          </a:prstGeom>
          <a:solidFill>
            <a:srgbClr val="FFFFFF">
              <a:alpha val="90000"/>
            </a:srgbClr>
          </a:solidFill>
          <a:ln w="12700" cap="flat" cmpd="sng">
            <a:solidFill>
              <a:srgbClr val="E5E7EB">
                <a:alpha val="100000"/>
              </a:srgbClr>
            </a:solidFill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16000" y="4800600"/>
            <a:ext cx="304800" cy="304800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1460500" y="4762500"/>
            <a:ext cx="4191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控制与改进措施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1016000" y="5334000"/>
            <a:ext cx="4699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16666"/>
              </a:lnSpc>
              <a:defRPr/>
            </a:pP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1. 建立环境参数的实时监控与报警系统，确保条件合规。</a:t>
            </a:r>
            <a:b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2. 全面推行5S管理，打造整洁、高效、低风险的作业现场。</a:t>
            </a:r>
            <a:b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3. 持续改善作业条件，增强员工归属感，构建正向组织文化。</a:t>
            </a:r>
            <a:endParaRPr lang="en-US" sz="1100"/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6"/>
          <a:srcRect t="11575" b="11575"/>
          <a:stretch>
            <a:fillRect/>
          </a:stretch>
        </p:blipFill>
        <p:spPr>
          <a:xfrm>
            <a:off x="6223000" y="2413000"/>
            <a:ext cx="5207000" cy="2286000"/>
          </a:xfrm>
          <a:prstGeom prst="roundRect">
            <a:avLst>
              <a:gd name="adj" fmla="val 6666"/>
            </a:avLst>
          </a:prstGeom>
          <a:noFill/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</p:pic>
      <p:sp>
        <p:nvSpPr>
          <p:cNvPr id="14" name="AutoShape 14"/>
          <p:cNvSpPr/>
          <p:nvPr/>
        </p:nvSpPr>
        <p:spPr>
          <a:xfrm>
            <a:off x="6223000" y="4889500"/>
            <a:ext cx="5207000" cy="1587500"/>
          </a:xfrm>
          <a:prstGeom prst="roundRect">
            <a:avLst>
              <a:gd name="adj" fmla="val 9600"/>
            </a:avLst>
          </a:prstGeom>
          <a:solidFill>
            <a:srgbClr val="1F2937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477000" y="5143500"/>
            <a:ext cx="304800" cy="304800"/>
          </a:xfrm>
          <a:prstGeom prst="rect">
            <a:avLst/>
          </a:prstGeom>
        </p:spPr>
      </p:pic>
      <p:sp>
        <p:nvSpPr>
          <p:cNvPr id="16" name="AutoShape 16"/>
          <p:cNvSpPr/>
          <p:nvPr/>
        </p:nvSpPr>
        <p:spPr>
          <a:xfrm>
            <a:off x="6985000" y="5080000"/>
            <a:ext cx="4191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16666"/>
              </a:lnSpc>
              <a:defRPr/>
            </a:pPr>
            <a:r>
              <a:rPr lang="en-US" sz="14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环境是基石</a:t>
            </a:r>
            <a:endParaRPr lang="en-US" sz="1100"/>
          </a:p>
          <a:p>
            <a:pPr indent="0" algn="l">
              <a:lnSpc>
                <a:spcPct val="116666"/>
              </a:lnSpc>
            </a:pPr>
            <a:r>
              <a:rPr lang="en-US" sz="1200" b="0" i="0" u="none" strike="noStrike">
                <a:solidFill>
                  <a:srgbClr val="D1D5DB"/>
                </a:solidFill>
                <a:latin typeface="Noto Sans SC"/>
                <a:ea typeface="Noto Sans SC"/>
                <a:cs typeface="Noto Sans SC"/>
                <a:sym typeface="Noto Sans SC"/>
              </a:rPr>
              <a:t>整洁有序、安全舒适的生产环境，不仅是产品质量稳定的保障，更是激发员工潜能、实现企业与员工共同发展的重要基石。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0" y="1397000"/>
            <a:ext cx="12192000" cy="177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20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03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0" y="3429000"/>
            <a:ext cx="1219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应用方法论：绘制鱼骨图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588000" y="4699000"/>
            <a:ext cx="1016000" cy="50800"/>
          </a:xfrm>
          <a:prstGeom prst="roundRect">
            <a:avLst>
              <a:gd name="adj" fmla="val 0"/>
            </a:avLst>
          </a:prstGeom>
          <a:solidFill>
            <a:srgbClr val="10B981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0" y="5207000"/>
            <a:ext cx="1219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20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从抽象的 5M1E 分析框架，到可视化的问题诊断工具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0" y="5969000"/>
            <a:ext cx="12192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将复杂的问题归因拆解为结构化的分析维度，实现系统性诊断</a:t>
            </a:r>
            <a:endParaRPr lang="en-US" sz="11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635000"/>
            <a:ext cx="1066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鱼骨图绘制步骤</a:t>
            </a:r>
            <a:endParaRPr lang="en-US" sz="1100"/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4"/>
          <a:srcRect l="10664" r="10664"/>
          <a:stretch>
            <a:fillRect/>
          </a:stretch>
        </p:blipFill>
        <p:spPr>
          <a:xfrm>
            <a:off x="762000" y="1778000"/>
            <a:ext cx="4572000" cy="4318000"/>
          </a:xfrm>
          <a:prstGeom prst="roundRect">
            <a:avLst>
              <a:gd name="adj" fmla="val 3529"/>
            </a:avLst>
          </a:prstGeom>
          <a:noFill/>
          <a:ln w="38100" cap="flat" cmpd="sng">
            <a:solidFill>
              <a:srgbClr val="FFFFFF">
                <a:alpha val="100000"/>
              </a:srgbClr>
            </a:solidFill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</p:pic>
      <p:sp>
        <p:nvSpPr>
          <p:cNvPr id="4" name="AutoShape 4"/>
          <p:cNvSpPr/>
          <p:nvPr/>
        </p:nvSpPr>
        <p:spPr>
          <a:xfrm>
            <a:off x="5715000" y="1778000"/>
            <a:ext cx="2794000" cy="1333500"/>
          </a:xfrm>
          <a:prstGeom prst="roundRect">
            <a:avLst>
              <a:gd name="adj" fmla="val 7619"/>
            </a:avLst>
          </a:prstGeom>
          <a:solidFill>
            <a:srgbClr val="FFFFFF">
              <a:alpha val="95000"/>
            </a:srgbClr>
          </a:solidFill>
          <a:ln w="12700" cap="flat" cmpd="sng">
            <a:solidFill>
              <a:srgbClr val="E5E7EB">
                <a:alpha val="100000"/>
              </a:srgbClr>
            </a:solidFill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867400" y="1955800"/>
            <a:ext cx="355600" cy="35560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6350000" y="1905000"/>
            <a:ext cx="2032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01. 定义问题 (鱼头)</a:t>
            </a:r>
            <a:endParaRPr lang="en-US" sz="1100"/>
          </a:p>
          <a:p>
            <a:pPr indent="0" algn="l">
              <a:lnSpc>
                <a:spcPct val="108333"/>
              </a:lnSpc>
              <a:spcBef>
                <a:spcPts val="600"/>
              </a:spcBef>
            </a:pP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将模糊问题转化为具体、可衡量的陈述。如“A产品3月外观划伤不良率升至5%”。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5715000" y="3302000"/>
            <a:ext cx="2794000" cy="1333500"/>
          </a:xfrm>
          <a:prstGeom prst="roundRect">
            <a:avLst>
              <a:gd name="adj" fmla="val 7619"/>
            </a:avLst>
          </a:prstGeom>
          <a:solidFill>
            <a:srgbClr val="FFFFFF">
              <a:alpha val="95000"/>
            </a:srgbClr>
          </a:solidFill>
          <a:ln w="12700" cap="flat" cmpd="sng">
            <a:solidFill>
              <a:srgbClr val="E5E7EB">
                <a:alpha val="100000"/>
              </a:srgbClr>
            </a:solidFill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67400" y="3479800"/>
            <a:ext cx="355600" cy="355600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6350000" y="3429000"/>
            <a:ext cx="2032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02. 确定主骨 (5M1E)</a:t>
            </a:r>
            <a:endParaRPr lang="en-US" sz="1100"/>
          </a:p>
          <a:p>
            <a:pPr indent="0" algn="l">
              <a:lnSpc>
                <a:spcPct val="108333"/>
              </a:lnSpc>
              <a:spcBef>
                <a:spcPts val="600"/>
              </a:spcBef>
            </a:pP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在鱼骨主骨上画出六个分支，即人(Man)、机(Machine)、料、法、测、环(Environment)。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5715000" y="4826000"/>
            <a:ext cx="2794000" cy="1333500"/>
          </a:xfrm>
          <a:prstGeom prst="roundRect">
            <a:avLst>
              <a:gd name="adj" fmla="val 7619"/>
            </a:avLst>
          </a:prstGeom>
          <a:solidFill>
            <a:srgbClr val="FFFFFF">
              <a:alpha val="95000"/>
            </a:srgbClr>
          </a:solidFill>
          <a:ln w="12700" cap="flat" cmpd="sng">
            <a:solidFill>
              <a:srgbClr val="E5E7EB">
                <a:alpha val="100000"/>
              </a:srgbClr>
            </a:solidFill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867400" y="5003800"/>
            <a:ext cx="355600" cy="355600"/>
          </a:xfrm>
          <a:prstGeom prst="rect">
            <a:avLst/>
          </a:prstGeom>
        </p:spPr>
      </p:pic>
      <p:sp>
        <p:nvSpPr>
          <p:cNvPr id="12" name="AutoShape 12"/>
          <p:cNvSpPr/>
          <p:nvPr/>
        </p:nvSpPr>
        <p:spPr>
          <a:xfrm>
            <a:off x="6350000" y="4953000"/>
            <a:ext cx="2032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03. 头脑风暴寻因</a:t>
            </a:r>
            <a:endParaRPr lang="en-US" sz="1100"/>
          </a:p>
          <a:p>
            <a:pPr indent="0" algn="l">
              <a:lnSpc>
                <a:spcPct val="108333"/>
              </a:lnSpc>
              <a:spcBef>
                <a:spcPts val="600"/>
              </a:spcBef>
            </a:pP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组织跨职能团队进行头脑风暴，围绕每个主骨层层深入挖掘大骨、中骨、小骨原因。</a:t>
            </a:r>
          </a:p>
        </p:txBody>
      </p:sp>
      <p:sp>
        <p:nvSpPr>
          <p:cNvPr id="13" name="AutoShape 13"/>
          <p:cNvSpPr/>
          <p:nvPr/>
        </p:nvSpPr>
        <p:spPr>
          <a:xfrm>
            <a:off x="8763000" y="1778000"/>
            <a:ext cx="2794000" cy="2413000"/>
          </a:xfrm>
          <a:prstGeom prst="roundRect">
            <a:avLst>
              <a:gd name="adj" fmla="val 4210"/>
            </a:avLst>
          </a:prstGeom>
          <a:solidFill>
            <a:srgbClr val="FFFFFF">
              <a:alpha val="95000"/>
            </a:srgbClr>
          </a:solidFill>
          <a:ln w="12700" cap="flat" cmpd="sng">
            <a:solidFill>
              <a:srgbClr val="E5E7EB">
                <a:alpha val="100000"/>
              </a:srgbClr>
            </a:solidFill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915400" y="2006600"/>
            <a:ext cx="355600" cy="355600"/>
          </a:xfrm>
          <a:prstGeom prst="rect">
            <a:avLst/>
          </a:prstGeom>
        </p:spPr>
      </p:pic>
      <p:sp>
        <p:nvSpPr>
          <p:cNvPr id="15" name="AutoShape 15"/>
          <p:cNvSpPr/>
          <p:nvPr/>
        </p:nvSpPr>
        <p:spPr>
          <a:xfrm>
            <a:off x="9398000" y="1955800"/>
            <a:ext cx="2032000" cy="190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04. 识别关键原因</a:t>
            </a:r>
            <a:endParaRPr lang="en-US" sz="1100"/>
          </a:p>
          <a:p>
            <a:pPr indent="0" algn="l">
              <a:lnSpc>
                <a:spcPct val="116666"/>
              </a:lnSpc>
              <a:spcBef>
                <a:spcPts val="1000"/>
              </a:spcBef>
            </a:pP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从众多原因中筛选出最可能的根本原因。方法包括：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• 数据验证分析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• 现场实地确认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• 团队投票表决</a:t>
            </a:r>
          </a:p>
        </p:txBody>
      </p:sp>
      <p:sp>
        <p:nvSpPr>
          <p:cNvPr id="16" name="AutoShape 16"/>
          <p:cNvSpPr/>
          <p:nvPr/>
        </p:nvSpPr>
        <p:spPr>
          <a:xfrm>
            <a:off x="8763000" y="4445000"/>
            <a:ext cx="2794000" cy="2413000"/>
          </a:xfrm>
          <a:prstGeom prst="roundRect">
            <a:avLst>
              <a:gd name="adj" fmla="val 4210"/>
            </a:avLst>
          </a:prstGeom>
          <a:solidFill>
            <a:srgbClr val="FFFFFF">
              <a:alpha val="95000"/>
            </a:srgbClr>
          </a:solidFill>
          <a:ln w="12700" cap="flat" cmpd="sng">
            <a:solidFill>
              <a:srgbClr val="E5E7EB">
                <a:alpha val="100000"/>
              </a:srgbClr>
            </a:solidFill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915400" y="4673600"/>
            <a:ext cx="355600" cy="355600"/>
          </a:xfrm>
          <a:prstGeom prst="rect">
            <a:avLst/>
          </a:prstGeom>
        </p:spPr>
      </p:pic>
      <p:sp>
        <p:nvSpPr>
          <p:cNvPr id="18" name="AutoShape 18"/>
          <p:cNvSpPr/>
          <p:nvPr/>
        </p:nvSpPr>
        <p:spPr>
          <a:xfrm>
            <a:off x="9398000" y="4622800"/>
            <a:ext cx="2032000" cy="190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05. 制定并实施措施</a:t>
            </a:r>
            <a:endParaRPr lang="en-US" sz="1100"/>
          </a:p>
          <a:p>
            <a:pPr indent="0" algn="l">
              <a:lnSpc>
                <a:spcPct val="116666"/>
              </a:lnSpc>
              <a:spcBef>
                <a:spcPts val="1000"/>
              </a:spcBef>
            </a:pP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针对筛选出的关键原因，制定具体的改进计划，并明确责任人和时间节点，落地实施并跟踪效果。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1651000"/>
            <a:ext cx="121920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9600" b="1" i="0" u="none" strike="noStrike">
                <a:solidFill>
                  <a:srgbClr val="10B981"/>
                </a:solidFill>
                <a:latin typeface="Noto Sans SC"/>
                <a:ea typeface="Noto Sans SC"/>
                <a:cs typeface="Noto Sans SC"/>
                <a:sym typeface="Noto Sans SC"/>
              </a:rPr>
              <a:t>04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0" y="3429000"/>
            <a:ext cx="1219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实战案例分析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0" y="4699000"/>
            <a:ext cx="1219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800" b="0" i="0" u="none" strike="noStrike" spc="400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CASE STUDY ANALYSIS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588000" y="5588000"/>
            <a:ext cx="1016000" cy="50800"/>
          </a:xfrm>
          <a:prstGeom prst="roundRect">
            <a:avLst>
              <a:gd name="adj" fmla="val 0"/>
            </a:avLst>
          </a:prstGeom>
          <a:solidFill>
            <a:srgbClr val="10B981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8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案例一：某汽车零部件企业注塑机频繁故障分析</a:t>
            </a:r>
            <a:endParaRPr lang="en-US" sz="1100"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2857" r="12857"/>
          <a:stretch>
            <a:fillRect/>
          </a:stretch>
        </p:blipFill>
        <p:spPr>
          <a:xfrm>
            <a:off x="762000" y="1651000"/>
            <a:ext cx="3302000" cy="4445000"/>
          </a:xfrm>
          <a:prstGeom prst="roundRect">
            <a:avLst>
              <a:gd name="adj" fmla="val 6153"/>
            </a:avLst>
          </a:prstGeom>
          <a:noFill/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</p:pic>
      <p:sp>
        <p:nvSpPr>
          <p:cNvPr id="5" name="AutoShape 5"/>
          <p:cNvSpPr/>
          <p:nvPr/>
        </p:nvSpPr>
        <p:spPr>
          <a:xfrm>
            <a:off x="4318000" y="1651000"/>
            <a:ext cx="7112000" cy="1778000"/>
          </a:xfrm>
          <a:prstGeom prst="roundRect">
            <a:avLst>
              <a:gd name="adj" fmla="val 8571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72000" y="1841500"/>
            <a:ext cx="304800" cy="3048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5016500" y="1803400"/>
            <a:ext cx="27940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痛点直击：生产受阻</a:t>
            </a:r>
            <a:endParaRPr lang="en-US" sz="1100"/>
          </a:p>
          <a:p>
            <a:pPr indent="0" algn="l">
              <a:lnSpc>
                <a:spcPct val="108333"/>
              </a:lnSpc>
              <a:spcBef>
                <a:spcPts val="800"/>
              </a:spcBef>
            </a:pP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3号注塑机近两月频繁停机，平均每周3-4次，严重扰乱排产计划，且故障多发于换班时段。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874000" y="1841500"/>
            <a:ext cx="304800" cy="304800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8318500" y="1803400"/>
            <a:ext cx="27940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5M1E 多维诊断</a:t>
            </a:r>
            <a:endParaRPr lang="en-US" sz="1100"/>
          </a:p>
          <a:p>
            <a:pPr indent="0" algn="l">
              <a:lnSpc>
                <a:spcPct val="108333"/>
              </a:lnSpc>
              <a:spcBef>
                <a:spcPts val="800"/>
              </a:spcBef>
            </a:pP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• 人/机：新人培训缺失，设备老化(&gt;8年)，维护缺失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• 料/法：原料干燥不充分，操作SOP不完善，异常流程模糊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318000" y="3683000"/>
            <a:ext cx="7112000" cy="1778000"/>
          </a:xfrm>
          <a:prstGeom prst="roundRect">
            <a:avLst>
              <a:gd name="adj" fmla="val 8571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572000" y="3937000"/>
            <a:ext cx="304800" cy="304800"/>
          </a:xfrm>
          <a:prstGeom prst="rect">
            <a:avLst/>
          </a:prstGeom>
        </p:spPr>
      </p:pic>
      <p:sp>
        <p:nvSpPr>
          <p:cNvPr id="12" name="AutoShape 12"/>
          <p:cNvSpPr/>
          <p:nvPr/>
        </p:nvSpPr>
        <p:spPr>
          <a:xfrm>
            <a:off x="5016500" y="3873500"/>
            <a:ext cx="6223000" cy="1460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关键对策：系统性改进</a:t>
            </a:r>
            <a:endParaRPr lang="en-US" sz="1100"/>
          </a:p>
          <a:p>
            <a:pPr indent="0" algn="l">
              <a:lnSpc>
                <a:spcPct val="116666"/>
              </a:lnSpc>
              <a:spcBef>
                <a:spcPts val="800"/>
              </a:spcBef>
            </a:pP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•</a:t>
            </a:r>
            <a:r>
              <a:rPr lang="en-US" sz="1200" b="1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根源治理：</a:t>
            </a: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实施全员生产维护(TPM)，更换关键老化部件，建立定期预防性维护机制。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•</a:t>
            </a:r>
            <a:r>
              <a:rPr lang="en-US" sz="1200" b="1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制度升级：</a:t>
            </a: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完善设备操作/维护SOP及异常处理流程；建立操作工资格认证体系，强化实操培训。</a:t>
            </a:r>
          </a:p>
        </p:txBody>
      </p:sp>
      <p:sp>
        <p:nvSpPr>
          <p:cNvPr id="13" name="AutoShape 13"/>
          <p:cNvSpPr/>
          <p:nvPr/>
        </p:nvSpPr>
        <p:spPr>
          <a:xfrm>
            <a:off x="4318000" y="5207000"/>
            <a:ext cx="7112000" cy="1270000"/>
          </a:xfrm>
          <a:prstGeom prst="roundRect">
            <a:avLst>
              <a:gd name="adj" fmla="val 12000"/>
            </a:avLst>
          </a:prstGeom>
          <a:solidFill>
            <a:srgbClr val="1F2937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4" name="AutoShape 14"/>
          <p:cNvSpPr/>
          <p:nvPr/>
        </p:nvSpPr>
        <p:spPr>
          <a:xfrm>
            <a:off x="4572000" y="5397500"/>
            <a:ext cx="2032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34D399"/>
                </a:solidFill>
                <a:latin typeface="Noto Sans SC"/>
                <a:ea typeface="Noto Sans SC"/>
                <a:cs typeface="Noto Sans SC"/>
                <a:sym typeface="Noto Sans SC"/>
              </a:rPr>
              <a:t>↓ 75%</a:t>
            </a:r>
            <a:endParaRPr lang="en-US" sz="1100"/>
          </a:p>
          <a:p>
            <a:pPr indent="0" algn="ctr">
              <a:lnSpc>
                <a:spcPct val="125000"/>
              </a:lnSpc>
            </a:pPr>
            <a:r>
              <a:rPr lang="en-US" sz="1300" b="0" i="0" u="none" strike="noStrike">
                <a:solidFill>
                  <a:srgbClr val="D1D5DB"/>
                </a:solidFill>
                <a:latin typeface="Noto Sans SC"/>
                <a:ea typeface="Noto Sans SC"/>
                <a:cs typeface="Noto Sans SC"/>
                <a:sym typeface="Noto Sans SC"/>
              </a:rPr>
              <a:t>设备故障率显著下降</a:t>
            </a:r>
          </a:p>
        </p:txBody>
      </p:sp>
      <p:sp>
        <p:nvSpPr>
          <p:cNvPr id="15" name="AutoShape 15"/>
          <p:cNvSpPr/>
          <p:nvPr/>
        </p:nvSpPr>
        <p:spPr>
          <a:xfrm>
            <a:off x="6731000" y="5461000"/>
            <a:ext cx="12700" cy="762000"/>
          </a:xfrm>
          <a:prstGeom prst="roundRect">
            <a:avLst>
              <a:gd name="adj" fmla="val 0"/>
            </a:avLst>
          </a:prstGeom>
          <a:solidFill>
            <a:srgbClr val="4B5563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6" name="AutoShape 16"/>
          <p:cNvSpPr/>
          <p:nvPr/>
        </p:nvSpPr>
        <p:spPr>
          <a:xfrm>
            <a:off x="6985000" y="5397500"/>
            <a:ext cx="4191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34D399"/>
                </a:solidFill>
                <a:latin typeface="Noto Sans SC"/>
                <a:ea typeface="Noto Sans SC"/>
                <a:cs typeface="Noto Sans SC"/>
                <a:sym typeface="Noto Sans SC"/>
              </a:rPr>
              <a:t>62% → 85%</a:t>
            </a:r>
            <a:endParaRPr lang="en-US" sz="1100"/>
          </a:p>
          <a:p>
            <a:pPr indent="0" algn="ctr">
              <a:lnSpc>
                <a:spcPct val="125000"/>
              </a:lnSpc>
            </a:pPr>
            <a:r>
              <a:rPr lang="en-US" sz="1300" b="0" i="0" u="none" strike="noStrike">
                <a:solidFill>
                  <a:srgbClr val="D1D5DB"/>
                </a:solidFill>
                <a:latin typeface="Noto Sans SC"/>
                <a:ea typeface="Noto Sans SC"/>
                <a:cs typeface="Noto Sans SC"/>
                <a:sym typeface="Noto Sans SC"/>
              </a:rPr>
              <a:t>设备综合效率 (OEE) 大幅提升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案例二：某食品加工企业产品不良率突升分析</a:t>
            </a:r>
            <a:endParaRPr lang="en-US" sz="1100"/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4"/>
          <a:srcRect l="12857" r="12857"/>
          <a:stretch>
            <a:fillRect/>
          </a:stretch>
        </p:blipFill>
        <p:spPr>
          <a:xfrm>
            <a:off x="762000" y="1778000"/>
            <a:ext cx="3302000" cy="4445000"/>
          </a:xfrm>
          <a:prstGeom prst="roundRect">
            <a:avLst>
              <a:gd name="adj" fmla="val 4615"/>
            </a:avLst>
          </a:prstGeom>
          <a:noFill/>
          <a:ln w="38100" cap="flat" cmpd="sng">
            <a:solidFill>
              <a:srgbClr val="FFFFFF">
                <a:alpha val="100000"/>
              </a:srgbClr>
            </a:solidFill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</p:pic>
      <p:sp>
        <p:nvSpPr>
          <p:cNvPr id="4" name="AutoShape 4"/>
          <p:cNvSpPr/>
          <p:nvPr/>
        </p:nvSpPr>
        <p:spPr>
          <a:xfrm>
            <a:off x="4318000" y="1778000"/>
            <a:ext cx="7112000" cy="1206500"/>
          </a:xfrm>
          <a:prstGeom prst="roundRect">
            <a:avLst>
              <a:gd name="adj" fmla="val 8421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08500" y="2032000"/>
            <a:ext cx="457200" cy="45720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5207000" y="1930400"/>
            <a:ext cx="5969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突发异常：不良率激增</a:t>
            </a:r>
            <a:endParaRPr lang="en-US" sz="1100"/>
          </a:p>
          <a:p>
            <a:pPr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第二季度产品不良率从 0.5% 跃升至 3.2%，主要缺陷表现为产品色泽不均、口感异常，严重影响客户满意度。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4318000" y="3175000"/>
            <a:ext cx="7112000" cy="1206500"/>
          </a:xfrm>
          <a:prstGeom prst="roundRect">
            <a:avLst>
              <a:gd name="adj" fmla="val 8421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508500" y="3429000"/>
            <a:ext cx="457200" cy="457200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5207000" y="3327400"/>
            <a:ext cx="5969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5M1E 排查与关键识别</a:t>
            </a:r>
            <a:endParaRPr lang="en-US" sz="1100"/>
          </a:p>
          <a:p>
            <a:pPr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经排查，人、机、法、环、测五要素均无异常变动。最终锁定“料”环节：核心原料供应商更换产地且未提前通知，同时检验标准未覆盖关键感官指标，导致质量波动未被拦截。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318000" y="4572000"/>
            <a:ext cx="7112000" cy="1206500"/>
          </a:xfrm>
          <a:prstGeom prst="roundRect">
            <a:avLst>
              <a:gd name="adj" fmla="val 8421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508500" y="4826000"/>
            <a:ext cx="457200" cy="457200"/>
          </a:xfrm>
          <a:prstGeom prst="rect">
            <a:avLst/>
          </a:prstGeom>
        </p:spPr>
      </p:pic>
      <p:sp>
        <p:nvSpPr>
          <p:cNvPr id="12" name="AutoShape 12"/>
          <p:cNvSpPr/>
          <p:nvPr/>
        </p:nvSpPr>
        <p:spPr>
          <a:xfrm>
            <a:off x="5207000" y="4699000"/>
            <a:ext cx="5969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三项核心改进措施</a:t>
            </a:r>
            <a:endParaRPr lang="en-US" sz="1100"/>
          </a:p>
          <a:p>
            <a:pPr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1. 完善供应商管理制度，强制变更申请与验证流程； 2. 优化检验方案，增加色泽、口感等感官指标检验； 3. 引入第二供应商，实施双源采购以增强供应链韧性。</a:t>
            </a:r>
          </a:p>
        </p:txBody>
      </p:sp>
      <p:sp>
        <p:nvSpPr>
          <p:cNvPr id="13" name="AutoShape 13"/>
          <p:cNvSpPr/>
          <p:nvPr/>
        </p:nvSpPr>
        <p:spPr>
          <a:xfrm>
            <a:off x="4318000" y="5842000"/>
            <a:ext cx="7112000" cy="889000"/>
          </a:xfrm>
          <a:prstGeom prst="roundRect">
            <a:avLst>
              <a:gd name="adj" fmla="val 11428"/>
            </a:avLst>
          </a:prstGeom>
          <a:solidFill>
            <a:srgbClr val="ECFDF5">
              <a:alpha val="100000"/>
            </a:srgbClr>
          </a:solidFill>
          <a:ln w="12700" cap="flat" cmpd="sng">
            <a:solidFill>
              <a:srgbClr val="10B981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508500" y="6032500"/>
            <a:ext cx="457200" cy="457200"/>
          </a:xfrm>
          <a:prstGeom prst="rect">
            <a:avLst/>
          </a:prstGeom>
        </p:spPr>
      </p:pic>
      <p:sp>
        <p:nvSpPr>
          <p:cNvPr id="15" name="AutoShape 15"/>
          <p:cNvSpPr/>
          <p:nvPr/>
        </p:nvSpPr>
        <p:spPr>
          <a:xfrm>
            <a:off x="5207000" y="5994400"/>
            <a:ext cx="5969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15803D"/>
                </a:solidFill>
                <a:latin typeface="Noto Sans SC"/>
                <a:ea typeface="Noto Sans SC"/>
                <a:cs typeface="Noto Sans SC"/>
                <a:sym typeface="Noto Sans SC"/>
              </a:rPr>
              <a:t>成效显著：不良率降至 0.6%，供应链稳定性大幅提升</a:t>
            </a:r>
            <a:endParaRPr lang="en-US" sz="11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1651000"/>
            <a:ext cx="12192000" cy="190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2000" b="1" i="0" u="none" strike="noStrike">
                <a:solidFill>
                  <a:srgbClr val="10B981"/>
                </a:solidFill>
                <a:latin typeface="Noto Sans SC"/>
                <a:ea typeface="Noto Sans SC"/>
                <a:cs typeface="Noto Sans SC"/>
                <a:sym typeface="Noto Sans SC"/>
              </a:rPr>
              <a:t>05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0" y="3683000"/>
            <a:ext cx="12192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实践工具与总结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0" y="5080000"/>
            <a:ext cx="12192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600" b="0" i="0" u="none" strike="noStrike" spc="300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PRACTICE TOOLS AND SUMMARY</a:t>
            </a:r>
            <a:endParaRPr lang="en-US" sz="11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5M1E 检查清单 (Checklist)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762000" y="1778000"/>
            <a:ext cx="3302000" cy="2159000"/>
          </a:xfrm>
          <a:prstGeom prst="roundRect">
            <a:avLst>
              <a:gd name="adj" fmla="val 4705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762000" y="1778000"/>
            <a:ext cx="3302000" cy="50800"/>
          </a:xfrm>
          <a:prstGeom prst="roundRect">
            <a:avLst>
              <a:gd name="adj" fmla="val 0"/>
            </a:avLst>
          </a:prstGeom>
          <a:solidFill>
            <a:srgbClr val="10B981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65200" y="2057400"/>
            <a:ext cx="304800" cy="30480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397000" y="2032000"/>
            <a:ext cx="2413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人 (Man)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965200" y="2667000"/>
            <a:ext cx="28956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8333"/>
              </a:lnSpc>
              <a:defRPr/>
            </a:pPr>
            <a:r>
              <a:rPr lang="en-US" sz="12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• 员工是否经过岗前培训并考核合格？</a:t>
            </a:r>
            <a:endParaRPr lang="en-US" sz="1100"/>
          </a:p>
          <a:p>
            <a:pPr indent="0" algn="l">
              <a:lnSpc>
                <a:spcPct val="108333"/>
              </a:lnSpc>
            </a:pPr>
            <a:r>
              <a:rPr lang="en-US" sz="12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• 关键工序员工是否持证上岗？</a:t>
            </a:r>
          </a:p>
          <a:p>
            <a:pPr indent="0" algn="l">
              <a:lnSpc>
                <a:spcPct val="108333"/>
              </a:lnSpc>
            </a:pPr>
            <a:r>
              <a:rPr lang="en-US" sz="12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• 员工是否理解并遵守SOP？</a:t>
            </a:r>
          </a:p>
        </p:txBody>
      </p:sp>
      <p:sp>
        <p:nvSpPr>
          <p:cNvPr id="8" name="AutoShape 8"/>
          <p:cNvSpPr/>
          <p:nvPr/>
        </p:nvSpPr>
        <p:spPr>
          <a:xfrm>
            <a:off x="4445000" y="1778000"/>
            <a:ext cx="3302000" cy="2159000"/>
          </a:xfrm>
          <a:prstGeom prst="roundRect">
            <a:avLst>
              <a:gd name="adj" fmla="val 4705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9" name="AutoShape 9"/>
          <p:cNvSpPr/>
          <p:nvPr/>
        </p:nvSpPr>
        <p:spPr>
          <a:xfrm>
            <a:off x="4445000" y="1778000"/>
            <a:ext cx="3302000" cy="50800"/>
          </a:xfrm>
          <a:prstGeom prst="roundRect">
            <a:avLst>
              <a:gd name="adj" fmla="val 0"/>
            </a:avLst>
          </a:prstGeom>
          <a:solidFill>
            <a:srgbClr val="10B981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48200" y="2057400"/>
            <a:ext cx="304800" cy="304800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5080000" y="2032000"/>
            <a:ext cx="2413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机 (Machine)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4648200" y="2667000"/>
            <a:ext cx="28956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8333"/>
              </a:lnSpc>
              <a:defRPr/>
            </a:pPr>
            <a:r>
              <a:rPr lang="en-US" sz="12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• 设备是否按计划进行点检和保养？</a:t>
            </a:r>
            <a:endParaRPr lang="en-US" sz="1100"/>
          </a:p>
          <a:p>
            <a:pPr indent="0" algn="l">
              <a:lnSpc>
                <a:spcPct val="108333"/>
              </a:lnSpc>
            </a:pPr>
            <a:r>
              <a:rPr lang="en-US" sz="12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• 设备关键精度是否满足工艺要求？</a:t>
            </a:r>
          </a:p>
          <a:p>
            <a:pPr indent="0" algn="l">
              <a:lnSpc>
                <a:spcPct val="108333"/>
              </a:lnSpc>
            </a:pPr>
            <a:r>
              <a:rPr lang="en-US" sz="12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• 工装夹具是否完好无损？</a:t>
            </a:r>
          </a:p>
        </p:txBody>
      </p:sp>
      <p:sp>
        <p:nvSpPr>
          <p:cNvPr id="13" name="AutoShape 13"/>
          <p:cNvSpPr/>
          <p:nvPr/>
        </p:nvSpPr>
        <p:spPr>
          <a:xfrm>
            <a:off x="8128000" y="1778000"/>
            <a:ext cx="3302000" cy="2159000"/>
          </a:xfrm>
          <a:prstGeom prst="roundRect">
            <a:avLst>
              <a:gd name="adj" fmla="val 4705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4" name="AutoShape 14"/>
          <p:cNvSpPr/>
          <p:nvPr/>
        </p:nvSpPr>
        <p:spPr>
          <a:xfrm>
            <a:off x="8128000" y="1778000"/>
            <a:ext cx="3302000" cy="50800"/>
          </a:xfrm>
          <a:prstGeom prst="roundRect">
            <a:avLst>
              <a:gd name="adj" fmla="val 0"/>
            </a:avLst>
          </a:prstGeom>
          <a:solidFill>
            <a:srgbClr val="10B981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31200" y="2057400"/>
            <a:ext cx="304800" cy="304800"/>
          </a:xfrm>
          <a:prstGeom prst="rect">
            <a:avLst/>
          </a:prstGeom>
        </p:spPr>
      </p:pic>
      <p:sp>
        <p:nvSpPr>
          <p:cNvPr id="16" name="AutoShape 16"/>
          <p:cNvSpPr/>
          <p:nvPr/>
        </p:nvSpPr>
        <p:spPr>
          <a:xfrm>
            <a:off x="8763000" y="2032000"/>
            <a:ext cx="2413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料 (Material)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8331200" y="2667000"/>
            <a:ext cx="28956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8333"/>
              </a:lnSpc>
              <a:defRPr/>
            </a:pPr>
            <a:r>
              <a:rPr lang="en-US" sz="12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• 原材料是否有合格证明？</a:t>
            </a:r>
            <a:endParaRPr lang="en-US" sz="1100"/>
          </a:p>
          <a:p>
            <a:pPr indent="0" algn="l">
              <a:lnSpc>
                <a:spcPct val="108333"/>
              </a:lnSpc>
            </a:pPr>
            <a:r>
              <a:rPr lang="en-US" sz="12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• 来料是否经过检验并记录？</a:t>
            </a:r>
          </a:p>
          <a:p>
            <a:pPr indent="0" algn="l">
              <a:lnSpc>
                <a:spcPct val="108333"/>
              </a:lnSpc>
            </a:pPr>
            <a:r>
              <a:rPr lang="en-US" sz="12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• 是否遵循先进先出 (FIFO) 原则？</a:t>
            </a:r>
          </a:p>
        </p:txBody>
      </p:sp>
      <p:sp>
        <p:nvSpPr>
          <p:cNvPr id="18" name="AutoShape 18"/>
          <p:cNvSpPr/>
          <p:nvPr/>
        </p:nvSpPr>
        <p:spPr>
          <a:xfrm>
            <a:off x="762000" y="4191000"/>
            <a:ext cx="3302000" cy="2159000"/>
          </a:xfrm>
          <a:prstGeom prst="roundRect">
            <a:avLst>
              <a:gd name="adj" fmla="val 4705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9" name="AutoShape 19"/>
          <p:cNvSpPr/>
          <p:nvPr/>
        </p:nvSpPr>
        <p:spPr>
          <a:xfrm>
            <a:off x="762000" y="4191000"/>
            <a:ext cx="3302000" cy="50800"/>
          </a:xfrm>
          <a:prstGeom prst="roundRect">
            <a:avLst>
              <a:gd name="adj" fmla="val 0"/>
            </a:avLst>
          </a:prstGeom>
          <a:solidFill>
            <a:srgbClr val="10B981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65200" y="4470400"/>
            <a:ext cx="304800" cy="304800"/>
          </a:xfrm>
          <a:prstGeom prst="rect">
            <a:avLst/>
          </a:prstGeom>
        </p:spPr>
      </p:pic>
      <p:sp>
        <p:nvSpPr>
          <p:cNvPr id="21" name="AutoShape 21"/>
          <p:cNvSpPr/>
          <p:nvPr/>
        </p:nvSpPr>
        <p:spPr>
          <a:xfrm>
            <a:off x="1397000" y="4445000"/>
            <a:ext cx="2413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法 (Method)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965200" y="5080000"/>
            <a:ext cx="28956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8333"/>
              </a:lnSpc>
              <a:defRPr/>
            </a:pPr>
            <a:r>
              <a:rPr lang="en-US" sz="12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• 是否有现行有效的SOP？</a:t>
            </a:r>
            <a:endParaRPr lang="en-US" sz="1100"/>
          </a:p>
          <a:p>
            <a:pPr indent="0" algn="l">
              <a:lnSpc>
                <a:spcPct val="108333"/>
              </a:lnSpc>
            </a:pPr>
            <a:r>
              <a:rPr lang="en-US" sz="12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• SOP是否清晰易懂，具有可操作性？</a:t>
            </a:r>
          </a:p>
          <a:p>
            <a:pPr indent="0" algn="l">
              <a:lnSpc>
                <a:spcPct val="108333"/>
              </a:lnSpc>
            </a:pPr>
            <a:r>
              <a:rPr lang="en-US" sz="12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• 是否有防错措施？</a:t>
            </a:r>
          </a:p>
        </p:txBody>
      </p:sp>
      <p:sp>
        <p:nvSpPr>
          <p:cNvPr id="23" name="AutoShape 23"/>
          <p:cNvSpPr/>
          <p:nvPr/>
        </p:nvSpPr>
        <p:spPr>
          <a:xfrm>
            <a:off x="4445000" y="4191000"/>
            <a:ext cx="3302000" cy="2159000"/>
          </a:xfrm>
          <a:prstGeom prst="roundRect">
            <a:avLst>
              <a:gd name="adj" fmla="val 4705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4" name="AutoShape 24"/>
          <p:cNvSpPr/>
          <p:nvPr/>
        </p:nvSpPr>
        <p:spPr>
          <a:xfrm>
            <a:off x="4445000" y="4191000"/>
            <a:ext cx="3302000" cy="50800"/>
          </a:xfrm>
          <a:prstGeom prst="roundRect">
            <a:avLst>
              <a:gd name="adj" fmla="val 0"/>
            </a:avLst>
          </a:prstGeom>
          <a:solidFill>
            <a:srgbClr val="10B981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5" name="Picture 25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648200" y="4470400"/>
            <a:ext cx="304800" cy="304800"/>
          </a:xfrm>
          <a:prstGeom prst="rect">
            <a:avLst/>
          </a:prstGeom>
        </p:spPr>
      </p:pic>
      <p:sp>
        <p:nvSpPr>
          <p:cNvPr id="26" name="AutoShape 26"/>
          <p:cNvSpPr/>
          <p:nvPr/>
        </p:nvSpPr>
        <p:spPr>
          <a:xfrm>
            <a:off x="5080000" y="4445000"/>
            <a:ext cx="2413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测 (Measurement)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4648200" y="5080000"/>
            <a:ext cx="28956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16666"/>
              </a:lnSpc>
              <a:defRPr/>
            </a:pPr>
            <a:r>
              <a:rPr lang="en-US" sz="12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• 测量设备是否在校准有效期内？</a:t>
            </a:r>
            <a:endParaRPr lang="en-US" sz="1100"/>
          </a:p>
          <a:p>
            <a:pPr indent="0" algn="l">
              <a:lnSpc>
                <a:spcPct val="116666"/>
              </a:lnSpc>
            </a:pPr>
            <a:r>
              <a:rPr lang="en-US" sz="12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• 检验员是否严格按照检验标准操作？</a:t>
            </a:r>
          </a:p>
        </p:txBody>
      </p:sp>
      <p:sp>
        <p:nvSpPr>
          <p:cNvPr id="28" name="AutoShape 28"/>
          <p:cNvSpPr/>
          <p:nvPr/>
        </p:nvSpPr>
        <p:spPr>
          <a:xfrm>
            <a:off x="8128000" y="4191000"/>
            <a:ext cx="3302000" cy="2159000"/>
          </a:xfrm>
          <a:prstGeom prst="roundRect">
            <a:avLst>
              <a:gd name="adj" fmla="val 4705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9" name="AutoShape 29"/>
          <p:cNvSpPr/>
          <p:nvPr/>
        </p:nvSpPr>
        <p:spPr>
          <a:xfrm>
            <a:off x="8128000" y="4191000"/>
            <a:ext cx="3302000" cy="50800"/>
          </a:xfrm>
          <a:prstGeom prst="roundRect">
            <a:avLst>
              <a:gd name="adj" fmla="val 0"/>
            </a:avLst>
          </a:prstGeom>
          <a:solidFill>
            <a:srgbClr val="10B981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30" name="Picture 30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331200" y="4470400"/>
            <a:ext cx="304800" cy="304800"/>
          </a:xfrm>
          <a:prstGeom prst="rect">
            <a:avLst/>
          </a:prstGeom>
        </p:spPr>
      </p:pic>
      <p:sp>
        <p:nvSpPr>
          <p:cNvPr id="31" name="AutoShape 31"/>
          <p:cNvSpPr/>
          <p:nvPr/>
        </p:nvSpPr>
        <p:spPr>
          <a:xfrm>
            <a:off x="8763000" y="4445000"/>
            <a:ext cx="2413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环 (Environment)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331200" y="5080000"/>
            <a:ext cx="28956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16666"/>
              </a:lnSpc>
              <a:defRPr/>
            </a:pPr>
            <a:r>
              <a:rPr lang="en-US" sz="12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• 车间温湿度、洁净度是否符合要求？</a:t>
            </a:r>
            <a:endParaRPr lang="en-US" sz="1100"/>
          </a:p>
          <a:p>
            <a:pPr indent="0" algn="l">
              <a:lnSpc>
                <a:spcPct val="116666"/>
              </a:lnSpc>
            </a:pPr>
            <a:r>
              <a:rPr lang="en-US" sz="12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• 现场是否整洁有序，推行5S管理？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635000"/>
            <a:ext cx="10668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总结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762000" y="1651000"/>
            <a:ext cx="5207000" cy="1968500"/>
          </a:xfrm>
          <a:prstGeom prst="roundRect">
            <a:avLst>
              <a:gd name="adj" fmla="val 7741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F3F4F6">
                <a:alpha val="100000"/>
              </a:srgbClr>
            </a:solidFill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6000" y="1905000"/>
            <a:ext cx="508000" cy="508000"/>
          </a:xfrm>
          <a:prstGeom prst="rect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1778000" y="1879600"/>
            <a:ext cx="3937000" cy="1460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全面、系统的分析框架</a:t>
            </a:r>
            <a:endParaRPr lang="en-US" sz="1100"/>
          </a:p>
          <a:p>
            <a:pPr indent="0" algn="l">
              <a:lnSpc>
                <a:spcPct val="116666"/>
              </a:lnSpc>
              <a:spcBef>
                <a:spcPts val="800"/>
              </a:spcBef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5M1E从人、机、料、法、测、环六个维度出发，帮助我们结构化地识别和管理所有影响产品质量的关键因素，避免遗漏。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6223000" y="1651000"/>
            <a:ext cx="5207000" cy="1968500"/>
          </a:xfrm>
          <a:prstGeom prst="roundRect">
            <a:avLst>
              <a:gd name="adj" fmla="val 7741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F3F4F6">
                <a:alpha val="100000"/>
              </a:srgbClr>
            </a:solidFill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77000" y="1905000"/>
            <a:ext cx="508000" cy="508000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7239000" y="1879600"/>
            <a:ext cx="3937000" cy="1460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鱼骨图：根本原因分析的黄金搭档</a:t>
            </a:r>
            <a:endParaRPr lang="en-US" sz="1100"/>
          </a:p>
          <a:p>
            <a:pPr indent="0" algn="l">
              <a:lnSpc>
                <a:spcPct val="116666"/>
              </a:lnSpc>
              <a:spcBef>
                <a:spcPts val="800"/>
              </a:spcBef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将抽象的5M1E框架转化为可视化的逻辑树，引导团队层层深入挖掘，打破“头痛医头”的局限，精准定位问题的根本原因。</a:t>
            </a:r>
          </a:p>
        </p:txBody>
      </p:sp>
      <p:sp>
        <p:nvSpPr>
          <p:cNvPr id="9" name="AutoShape 9"/>
          <p:cNvSpPr/>
          <p:nvPr/>
        </p:nvSpPr>
        <p:spPr>
          <a:xfrm>
            <a:off x="762000" y="3810000"/>
            <a:ext cx="5207000" cy="1968500"/>
          </a:xfrm>
          <a:prstGeom prst="roundRect">
            <a:avLst>
              <a:gd name="adj" fmla="val 7741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F3F4F6">
                <a:alpha val="100000"/>
              </a:srgbClr>
            </a:solidFill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16000" y="4064000"/>
            <a:ext cx="508000" cy="508000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1778000" y="4038600"/>
            <a:ext cx="3937000" cy="1460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持续改进，全员参与</a:t>
            </a:r>
            <a:endParaRPr lang="en-US" sz="1100"/>
          </a:p>
          <a:p>
            <a:pPr indent="0" algn="l">
              <a:lnSpc>
                <a:spcPct val="116666"/>
              </a:lnSpc>
              <a:spcBef>
                <a:spcPts val="800"/>
              </a:spcBef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质量管理不是一次性的突击行动，而是贯穿产品全生命周期的持续改进过程。需要全员将质量意识融入日常工作的每一个环节。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6223000" y="3810000"/>
            <a:ext cx="5207000" cy="1968500"/>
          </a:xfrm>
          <a:prstGeom prst="roundRect">
            <a:avLst>
              <a:gd name="adj" fmla="val 7741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F3F4F6">
                <a:alpha val="100000"/>
              </a:srgbClr>
            </a:solidFill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477000" y="4064000"/>
            <a:ext cx="508000" cy="508000"/>
          </a:xfrm>
          <a:prstGeom prst="rect">
            <a:avLst/>
          </a:prstGeom>
        </p:spPr>
      </p:pic>
      <p:sp>
        <p:nvSpPr>
          <p:cNvPr id="14" name="AutoShape 14"/>
          <p:cNvSpPr/>
          <p:nvPr/>
        </p:nvSpPr>
        <p:spPr>
          <a:xfrm>
            <a:off x="7239000" y="4038600"/>
            <a:ext cx="3937000" cy="1460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工具是手段，思维是核心</a:t>
            </a:r>
            <a:endParaRPr lang="en-US" sz="1100"/>
          </a:p>
          <a:p>
            <a:pPr indent="0" algn="l">
              <a:lnSpc>
                <a:spcPct val="116666"/>
              </a:lnSpc>
              <a:spcBef>
                <a:spcPts val="800"/>
              </a:spcBef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5M1E不仅仅是一个检查清单，更代表了一种系统、全面的结构化分析思维。掌握思维方式，比单纯记住工具的条条框框更重要。</a:t>
            </a:r>
          </a:p>
        </p:txBody>
      </p:sp>
      <p:sp>
        <p:nvSpPr>
          <p:cNvPr id="15" name="AutoShape 15"/>
          <p:cNvSpPr/>
          <p:nvPr/>
        </p:nvSpPr>
        <p:spPr>
          <a:xfrm>
            <a:off x="0" y="5969000"/>
            <a:ext cx="12192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2200" b="1" i="1" u="none" strike="noStrike">
                <a:solidFill>
                  <a:srgbClr val="10B981"/>
                </a:solidFill>
                <a:latin typeface="Noto Sans SC"/>
                <a:ea typeface="Noto Sans SC"/>
                <a:cs typeface="Noto Sans SC"/>
                <a:sym typeface="Noto Sans SC"/>
              </a:rPr>
              <a:t>“ 质量是制造出来的，不是检验出来的 ”</a:t>
            </a:r>
            <a:endParaRPr lang="en-US" sz="11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1F2937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0" y="1778000"/>
            <a:ext cx="12192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48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感谢聆听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0" y="3048000"/>
            <a:ext cx="12192000" cy="177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96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Q &amp; A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0" y="5207000"/>
            <a:ext cx="12192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2200" b="0" i="0" u="none" strike="noStrike">
                <a:solidFill>
                  <a:srgbClr val="FFFFFF">
                    <a:alpha val="85098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欢迎提问 · 共同探讨</a:t>
            </a:r>
            <a:endParaRPr lang="en-US" sz="11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1805</Words>
  <Application>Microsoft Office PowerPoint</Application>
  <PresentationFormat>宽屏</PresentationFormat>
  <Paragraphs>228</Paragraphs>
  <Slides>20</Slides>
  <Notes>20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20</vt:i4>
      </vt:variant>
    </vt:vector>
  </HeadingPairs>
  <TitlesOfParts>
    <vt:vector size="24" baseType="lpstr">
      <vt:lpstr>Noto Sans SC</vt:lpstr>
      <vt:lpstr>Arial</vt:lpstr>
      <vt:lpstr>Office 主题​​</vt:lpstr>
      <vt:lpstr>默认主题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 K</cp:lastModifiedBy>
  <cp:revision>1</cp:revision>
  <dcterms:modified xsi:type="dcterms:W3CDTF">2026-07-30T06:58:00Z</dcterms:modified>
</cp:coreProperties>
</file>