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12192000"/>
  <p:embeddedFontLst>
    <p:embeddedFont>
      <p:font typeface="Source Han Sans SC" panose="02010600030101010101" charset="-122"/>
      <p:regular r:id="rId3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5" d="100"/>
          <a:sy n="75" d="100"/>
        </p:scale>
        <p:origin x="43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2441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第3页(加载中)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第4页(加载中)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第5页(加载中)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第6页(加载中)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第7页(加载中)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第8页(加载中)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第9页(加载中)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第10页(加载中)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第11页(加载中)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第12页(加载中)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第13页(加载中)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第14页(加载中)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第15页(加载中)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第16页(加载中)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第17页(加载中)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第18页(加载中)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第19页(加载中)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第20页(加载中)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第21页(加载中)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第22页(加载中)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第23页(加载中)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第24页(加载中)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第25页(加载中)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第26页(加载中)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第27页(加载中)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第28页(加载中)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E0E0E0">
              <a:alpha val="3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E0E0E0">
              <a:alpha val="3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30" y="95280"/>
            <a:ext cx="1524030" cy="38103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0" y="571500"/>
            <a:ext cx="12191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1904970"/>
            <a:ext cx="7619970" cy="2857500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904970"/>
            <a:ext cx="1904970" cy="2857500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1428750" y="26673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Text 4"/>
          <p:cNvSpPr/>
          <p:nvPr/>
        </p:nvSpPr>
        <p:spPr>
          <a:xfrm>
            <a:off x="1600200" y="190470"/>
            <a:ext cx="1381110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IATF质量管理培训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1428750" y="2246230"/>
            <a:ext cx="4419570" cy="90826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400" b="1" dirty="0">
                <a:solidFill>
                  <a:schemeClr val="bg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IATF质量管理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13" name="Text 6"/>
          <p:cNvSpPr/>
          <p:nvPr/>
        </p:nvSpPr>
        <p:spPr>
          <a:xfrm>
            <a:off x="1428750" y="3074951"/>
            <a:ext cx="5686471" cy="908262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400" b="1" dirty="0">
                <a:solidFill>
                  <a:schemeClr val="bg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五大工具详解培训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14" name="Text 7"/>
          <p:cNvSpPr/>
          <p:nvPr/>
        </p:nvSpPr>
        <p:spPr>
          <a:xfrm>
            <a:off x="1428750" y="5799167"/>
            <a:ext cx="287652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dirty="0">
                <a:solidFill>
                  <a:schemeClr val="bg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「企业质量管理专家团队」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0" y="5924580"/>
            <a:ext cx="190470" cy="114300"/>
          </a:xfrm>
          <a:prstGeom prst="rect">
            <a:avLst/>
          </a:prstGeom>
        </p:spPr>
      </p:pic>
      <p:sp>
        <p:nvSpPr>
          <p:cNvPr id="16" name="Shape 8"/>
          <p:cNvSpPr/>
          <p:nvPr/>
        </p:nvSpPr>
        <p:spPr>
          <a:xfrm>
            <a:off x="1428750" y="6276990"/>
            <a:ext cx="3047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Text 9"/>
          <p:cNvSpPr/>
          <p:nvPr/>
        </p:nvSpPr>
        <p:spPr>
          <a:xfrm>
            <a:off x="7715250" y="5799167"/>
            <a:ext cx="1714500" cy="365036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dirty="0">
                <a:solidFill>
                  <a:schemeClr val="bg1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「2025年10月」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2750" y="5924580"/>
            <a:ext cx="190470" cy="114300"/>
          </a:xfrm>
          <a:prstGeom prst="rect">
            <a:avLst/>
          </a:prstGeom>
        </p:spPr>
      </p:pic>
      <p:sp>
        <p:nvSpPr>
          <p:cNvPr id="19" name="Shape 10"/>
          <p:cNvSpPr/>
          <p:nvPr/>
        </p:nvSpPr>
        <p:spPr>
          <a:xfrm>
            <a:off x="7715250" y="6276990"/>
            <a:ext cx="3047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Text 11"/>
          <p:cNvSpPr/>
          <p:nvPr/>
        </p:nvSpPr>
        <p:spPr>
          <a:xfrm>
            <a:off x="10906140" y="6467460"/>
            <a:ext cx="103821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第1页，共28页</a:t>
            </a:r>
            <a:endParaRPr lang="en-US" sz="1000" dirty="0"/>
          </a:p>
        </p:txBody>
      </p:sp>
      <p:sp>
        <p:nvSpPr>
          <p:cNvPr id="21" name="Text 12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5970" y="95280"/>
            <a:ext cx="3047970" cy="76197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6276990"/>
            <a:ext cx="12191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3220" y="5619720"/>
            <a:ext cx="1428750" cy="95253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0" y="838230"/>
            <a:ext cx="5362590" cy="5181630"/>
          </a:xfrm>
          <a:prstGeom prst="rect">
            <a:avLst/>
          </a:prstGeom>
          <a:solidFill>
            <a:srgbClr val="F5F5F5"/>
          </a:solidFill>
          <a:ln w="254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0" y="857250"/>
            <a:ext cx="5324460" cy="5143500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934090" y="381030"/>
            <a:ext cx="5886450" cy="8191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4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培训内容目录</a:t>
            </a:r>
            <a:endParaRPr lang="en-US" sz="5400" dirty="0"/>
          </a:p>
        </p:txBody>
      </p:sp>
      <p:sp>
        <p:nvSpPr>
          <p:cNvPr id="9" name="Shape 3"/>
          <p:cNvSpPr/>
          <p:nvPr/>
        </p:nvSpPr>
        <p:spPr>
          <a:xfrm>
            <a:off x="5934090" y="2228850"/>
            <a:ext cx="609630" cy="609630"/>
          </a:xfrm>
          <a:prstGeom prst="roundRect">
            <a:avLst>
              <a:gd name="adj" fmla="val 67497"/>
            </a:avLst>
          </a:prstGeom>
          <a:solidFill>
            <a:srgbClr val="22222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4"/>
          <p:cNvSpPr/>
          <p:nvPr/>
        </p:nvSpPr>
        <p:spPr>
          <a:xfrm>
            <a:off x="6076920" y="2381280"/>
            <a:ext cx="466710" cy="3047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2300" dirty="0"/>
          </a:p>
        </p:txBody>
      </p:sp>
      <p:sp>
        <p:nvSpPr>
          <p:cNvPr id="11" name="Text 5"/>
          <p:cNvSpPr/>
          <p:nvPr/>
        </p:nvSpPr>
        <p:spPr>
          <a:xfrm>
            <a:off x="6772321" y="2390790"/>
            <a:ext cx="4372021" cy="29526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IATF质量管理体系概述与五大工具框架</a:t>
            </a:r>
            <a:endParaRPr lang="en-US" sz="1900" dirty="0"/>
          </a:p>
        </p:txBody>
      </p:sp>
      <p:sp>
        <p:nvSpPr>
          <p:cNvPr id="12" name="Shape 6"/>
          <p:cNvSpPr/>
          <p:nvPr/>
        </p:nvSpPr>
        <p:spPr>
          <a:xfrm>
            <a:off x="5934090" y="3581430"/>
            <a:ext cx="609630" cy="609630"/>
          </a:xfrm>
          <a:prstGeom prst="roundRect">
            <a:avLst>
              <a:gd name="adj" fmla="val 67497"/>
            </a:avLst>
          </a:prstGeom>
          <a:solidFill>
            <a:srgbClr val="22222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7"/>
          <p:cNvSpPr/>
          <p:nvPr/>
        </p:nvSpPr>
        <p:spPr>
          <a:xfrm>
            <a:off x="6076920" y="3733770"/>
            <a:ext cx="466710" cy="3047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2300" dirty="0"/>
          </a:p>
        </p:txBody>
      </p:sp>
      <p:sp>
        <p:nvSpPr>
          <p:cNvPr id="14" name="Text 8"/>
          <p:cNvSpPr/>
          <p:nvPr/>
        </p:nvSpPr>
        <p:spPr>
          <a:xfrm>
            <a:off x="6772321" y="3743371"/>
            <a:ext cx="3362340" cy="29526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五大工具详细介绍与实施方法</a:t>
            </a:r>
            <a:endParaRPr lang="en-US" sz="1900" dirty="0"/>
          </a:p>
        </p:txBody>
      </p:sp>
      <p:sp>
        <p:nvSpPr>
          <p:cNvPr id="15" name="Shape 9"/>
          <p:cNvSpPr/>
          <p:nvPr/>
        </p:nvSpPr>
        <p:spPr>
          <a:xfrm>
            <a:off x="5934090" y="4933920"/>
            <a:ext cx="609630" cy="609630"/>
          </a:xfrm>
          <a:prstGeom prst="roundRect">
            <a:avLst>
              <a:gd name="adj" fmla="val 67497"/>
            </a:avLst>
          </a:prstGeom>
          <a:solidFill>
            <a:srgbClr val="22222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0"/>
          <p:cNvSpPr/>
          <p:nvPr/>
        </p:nvSpPr>
        <p:spPr>
          <a:xfrm>
            <a:off x="6076920" y="5086350"/>
            <a:ext cx="466710" cy="3047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2300" dirty="0"/>
          </a:p>
        </p:txBody>
      </p:sp>
      <p:sp>
        <p:nvSpPr>
          <p:cNvPr id="17" name="Text 11"/>
          <p:cNvSpPr/>
          <p:nvPr/>
        </p:nvSpPr>
        <p:spPr>
          <a:xfrm>
            <a:off x="6772321" y="5086350"/>
            <a:ext cx="2857500" cy="29526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实际案例分析与实施建议</a:t>
            </a:r>
            <a:endParaRPr lang="en-US" sz="1900" dirty="0"/>
          </a:p>
        </p:txBody>
      </p:sp>
      <p:sp>
        <p:nvSpPr>
          <p:cNvPr id="18" name="Text 12"/>
          <p:cNvSpPr/>
          <p:nvPr/>
        </p:nvSpPr>
        <p:spPr>
          <a:xfrm>
            <a:off x="10925160" y="6467460"/>
            <a:ext cx="101919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第2页，共28页</a:t>
            </a:r>
            <a:endParaRPr lang="en-US" sz="1000" dirty="0"/>
          </a:p>
        </p:txBody>
      </p:sp>
      <p:sp>
        <p:nvSpPr>
          <p:cNvPr id="19" name="Text 13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30" y="9528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571500"/>
            <a:ext cx="12191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1904970"/>
            <a:ext cx="7619970" cy="285750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04970"/>
            <a:ext cx="1904970" cy="2857500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750" y="5333970"/>
            <a:ext cx="1428750" cy="952530"/>
          </a:xfrm>
          <a:prstGeom prst="rect">
            <a:avLst/>
          </a:prstGeom>
        </p:spPr>
      </p:pic>
      <p:sp>
        <p:nvSpPr>
          <p:cNvPr id="8" name="Shape 1"/>
          <p:cNvSpPr/>
          <p:nvPr/>
        </p:nvSpPr>
        <p:spPr>
          <a:xfrm>
            <a:off x="1428750" y="26673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2"/>
          <p:cNvSpPr/>
          <p:nvPr/>
        </p:nvSpPr>
        <p:spPr>
          <a:xfrm>
            <a:off x="1600200" y="190470"/>
            <a:ext cx="2752710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IATF质量管理体系概述与五大工具框架</a:t>
            </a:r>
            <a:endParaRPr lang="en-US" sz="1200" dirty="0"/>
          </a:p>
        </p:txBody>
      </p:sp>
      <p:sp>
        <p:nvSpPr>
          <p:cNvPr id="10" name="Text 3"/>
          <p:cNvSpPr/>
          <p:nvPr/>
        </p:nvSpPr>
        <p:spPr>
          <a:xfrm>
            <a:off x="1428750" y="1904970"/>
            <a:ext cx="8829721" cy="109536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第一章：IATF质量管理体系概述与五大工具框架</a:t>
            </a:r>
            <a:endParaRPr lang="en-US" sz="38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8750" y="3667110"/>
            <a:ext cx="381030" cy="381030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2000250" y="3619470"/>
            <a:ext cx="8239110" cy="7334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「IATF 16949是汽车行业质量管理的通行证，五大工具构成完整的质量保证体系，从预防到控制再到验证，形成质量管理闭环」</a:t>
            </a:r>
            <a:endParaRPr lang="en-US" sz="1900" dirty="0"/>
          </a:p>
        </p:txBody>
      </p:sp>
      <p:sp>
        <p:nvSpPr>
          <p:cNvPr id="13" name="Text 5"/>
          <p:cNvSpPr/>
          <p:nvPr/>
        </p:nvSpPr>
        <p:spPr>
          <a:xfrm>
            <a:off x="10906140" y="6467460"/>
            <a:ext cx="103821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第3页，共28页</a:t>
            </a:r>
            <a:endParaRPr lang="en-US" sz="1000" dirty="0"/>
          </a:p>
        </p:txBody>
      </p:sp>
      <p:sp>
        <p:nvSpPr>
          <p:cNvPr id="14" name="Text 6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952530" y="476220"/>
            <a:ext cx="10582260" cy="60012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3100" b="1" dirty="0">
                <a:solidFill>
                  <a:srgbClr val="1A1A1A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IATF 16949标准背景</a:t>
            </a:r>
            <a:endParaRPr lang="en-US" sz="3100" dirty="0"/>
          </a:p>
        </p:txBody>
      </p:sp>
      <p:sp>
        <p:nvSpPr>
          <p:cNvPr id="7" name="Shape 1"/>
          <p:cNvSpPr/>
          <p:nvPr/>
        </p:nvSpPr>
        <p:spPr>
          <a:xfrm>
            <a:off x="952530" y="1457371"/>
            <a:ext cx="3171871" cy="3047970"/>
          </a:xfrm>
          <a:prstGeom prst="rect">
            <a:avLst/>
          </a:prstGeom>
          <a:solidFill>
            <a:srgbClr val="E8E8E8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2"/>
          <p:cNvSpPr/>
          <p:nvPr/>
        </p:nvSpPr>
        <p:spPr>
          <a:xfrm>
            <a:off x="952530" y="1457371"/>
            <a:ext cx="3171871" cy="3047970"/>
          </a:xfrm>
          <a:prstGeom prst="rect">
            <a:avLst/>
          </a:prstGeom>
          <a:solidFill>
            <a:srgbClr val="E8E8E8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530" y="1457371"/>
            <a:ext cx="3171871" cy="3047970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952530" y="4695810"/>
            <a:ext cx="3314700" cy="7715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2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由国际汽车工作组联合全球主要汽车制造商制定，2016年发布最新版本，2025年1月IATF规则第6版全面实施，是进入全球汽车供应链的必备资质</a:t>
            </a:r>
            <a:endParaRPr lang="en-US" sz="1200" dirty="0"/>
          </a:p>
        </p:txBody>
      </p:sp>
      <p:sp>
        <p:nvSpPr>
          <p:cNvPr id="11" name="Shape 4"/>
          <p:cNvSpPr/>
          <p:nvPr/>
        </p:nvSpPr>
        <p:spPr>
          <a:xfrm>
            <a:off x="4505340" y="1457371"/>
            <a:ext cx="3171871" cy="3047970"/>
          </a:xfrm>
          <a:prstGeom prst="rect">
            <a:avLst/>
          </a:prstGeom>
          <a:solidFill>
            <a:srgbClr val="E8E8E8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5"/>
          <p:cNvSpPr/>
          <p:nvPr/>
        </p:nvSpPr>
        <p:spPr>
          <a:xfrm>
            <a:off x="4505340" y="1457371"/>
            <a:ext cx="3171871" cy="3047970"/>
          </a:xfrm>
          <a:prstGeom prst="rect">
            <a:avLst/>
          </a:prstGeom>
          <a:solidFill>
            <a:srgbClr val="E8E8E8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5340" y="1457371"/>
            <a:ext cx="3171871" cy="304797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505340" y="4695810"/>
            <a:ext cx="3314700" cy="7715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2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以ISO 9001:2015为基础，增加汽车行业特殊要求，全球90%以上主流车企将其列为供应商必备资质</a:t>
            </a:r>
            <a:endParaRPr lang="en-US" sz="1200" dirty="0"/>
          </a:p>
        </p:txBody>
      </p:sp>
      <p:sp>
        <p:nvSpPr>
          <p:cNvPr id="15" name="Shape 7"/>
          <p:cNvSpPr/>
          <p:nvPr/>
        </p:nvSpPr>
        <p:spPr>
          <a:xfrm>
            <a:off x="8067660" y="1457371"/>
            <a:ext cx="3171871" cy="3047970"/>
          </a:xfrm>
          <a:prstGeom prst="rect">
            <a:avLst/>
          </a:prstGeom>
          <a:solidFill>
            <a:srgbClr val="E8E8E8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8"/>
          <p:cNvSpPr/>
          <p:nvPr/>
        </p:nvSpPr>
        <p:spPr>
          <a:xfrm>
            <a:off x="8067660" y="1457371"/>
            <a:ext cx="3171871" cy="3047970"/>
          </a:xfrm>
          <a:prstGeom prst="rect">
            <a:avLst/>
          </a:prstGeom>
          <a:solidFill>
            <a:srgbClr val="E8E8E8"/>
          </a:solidFill>
          <a:ln w="12700">
            <a:solidFill>
              <a:srgbClr val="D0D0D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7660" y="1457371"/>
            <a:ext cx="3171871" cy="3047970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8067660" y="4695810"/>
            <a:ext cx="3314700" cy="5143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2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适应汽车新四化转型，强化新能源汽车和智能网联汽车的质量管控要求</a:t>
            </a:r>
            <a:endParaRPr lang="en-US" sz="1200" dirty="0"/>
          </a:p>
        </p:txBody>
      </p:sp>
      <p:sp>
        <p:nvSpPr>
          <p:cNvPr id="19" name="Text 10"/>
          <p:cNvSpPr/>
          <p:nvPr/>
        </p:nvSpPr>
        <p:spPr>
          <a:xfrm>
            <a:off x="10925160" y="6467460"/>
            <a:ext cx="101919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第4页，共28页</a:t>
            </a:r>
            <a:endParaRPr lang="en-US" sz="1000" dirty="0"/>
          </a:p>
        </p:txBody>
      </p:sp>
      <p:sp>
        <p:nvSpPr>
          <p:cNvPr id="20" name="Text 11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71500" y="285750"/>
            <a:ext cx="443868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五大工具整体框架</a:t>
            </a:r>
            <a:endParaRPr lang="en-US" sz="4200" dirty="0"/>
          </a:p>
        </p:txBody>
      </p:sp>
      <p:sp>
        <p:nvSpPr>
          <p:cNvPr id="8" name="Text 2"/>
          <p:cNvSpPr/>
          <p:nvPr/>
        </p:nvSpPr>
        <p:spPr>
          <a:xfrm>
            <a:off x="1143000" y="1390620"/>
            <a:ext cx="6038880" cy="2762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五大工具相互依赖、相互支撑，形成策划-预防-保证-控制-验证的完整质量管理闭环系统</a:t>
            </a:r>
            <a:endParaRPr lang="en-US" sz="12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2095530"/>
            <a:ext cx="9877440" cy="4381530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2190720" y="4095780"/>
            <a:ext cx="571500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APQP</a:t>
            </a:r>
            <a:endParaRPr lang="en-US" sz="12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7080" y="4143421"/>
            <a:ext cx="133320" cy="133320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3648090" y="4095780"/>
            <a:ext cx="581010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FMEA</a:t>
            </a:r>
            <a:endParaRPr lang="en-US" sz="120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3870" y="4143421"/>
            <a:ext cx="133320" cy="133320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5105370" y="4095780"/>
            <a:ext cx="495330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MSA</a:t>
            </a:r>
            <a:endParaRPr lang="en-US" sz="1200" dirty="0"/>
          </a:p>
        </p:txBody>
      </p:sp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5470" y="4143421"/>
            <a:ext cx="133320" cy="133320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6476970" y="4095780"/>
            <a:ext cx="428671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SPC</a:t>
            </a:r>
            <a:endParaRPr lang="en-US" sz="1200" dirty="0"/>
          </a:p>
        </p:txBody>
      </p:sp>
      <p:pic>
        <p:nvPicPr>
          <p:cNvPr id="17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9920" y="4143421"/>
            <a:ext cx="133320" cy="133320"/>
          </a:xfrm>
          <a:prstGeom prst="rect">
            <a:avLst/>
          </a:prstGeom>
        </p:spPr>
      </p:pic>
      <p:sp>
        <p:nvSpPr>
          <p:cNvPr id="18" name="Text 7"/>
          <p:cNvSpPr/>
          <p:nvPr/>
        </p:nvSpPr>
        <p:spPr>
          <a:xfrm>
            <a:off x="7791420" y="4095780"/>
            <a:ext cx="542971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PPAP</a:t>
            </a:r>
            <a:endParaRPr lang="en-US" sz="1200" dirty="0"/>
          </a:p>
        </p:txBody>
      </p:sp>
      <p:pic>
        <p:nvPicPr>
          <p:cNvPr id="19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9650" y="4143421"/>
            <a:ext cx="133320" cy="133320"/>
          </a:xfrm>
          <a:prstGeom prst="rect">
            <a:avLst/>
          </a:prstGeom>
        </p:spPr>
      </p:pic>
      <p:sp>
        <p:nvSpPr>
          <p:cNvPr id="20" name="Text 8"/>
          <p:cNvSpPr/>
          <p:nvPr/>
        </p:nvSpPr>
        <p:spPr>
          <a:xfrm>
            <a:off x="9210660" y="4095780"/>
            <a:ext cx="742950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协同关系</a:t>
            </a:r>
            <a:endParaRPr lang="en-US" sz="1200" dirty="0"/>
          </a:p>
        </p:txBody>
      </p:sp>
      <p:sp>
        <p:nvSpPr>
          <p:cNvPr id="21" name="Text 9"/>
          <p:cNvSpPr/>
          <p:nvPr/>
        </p:nvSpPr>
        <p:spPr>
          <a:xfrm>
            <a:off x="2381280" y="2476470"/>
            <a:ext cx="241932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APQP</a:t>
            </a:r>
            <a:endParaRPr lang="en-US" sz="1200" dirty="0"/>
          </a:p>
        </p:txBody>
      </p:sp>
      <p:sp>
        <p:nvSpPr>
          <p:cNvPr id="22" name="Text 10"/>
          <p:cNvSpPr/>
          <p:nvPr/>
        </p:nvSpPr>
        <p:spPr>
          <a:xfrm>
            <a:off x="2381280" y="2714671"/>
            <a:ext cx="2419320" cy="1619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先期产品质量策划，提供总体规划框架</a:t>
            </a:r>
            <a:endParaRPr lang="en-US" sz="900" dirty="0"/>
          </a:p>
        </p:txBody>
      </p:sp>
      <p:sp>
        <p:nvSpPr>
          <p:cNvPr id="23" name="Text 11"/>
          <p:cNvSpPr/>
          <p:nvPr/>
        </p:nvSpPr>
        <p:spPr>
          <a:xfrm>
            <a:off x="5924580" y="2476470"/>
            <a:ext cx="280035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FMEA</a:t>
            </a:r>
            <a:endParaRPr lang="en-US" sz="1200" dirty="0"/>
          </a:p>
        </p:txBody>
      </p:sp>
      <p:sp>
        <p:nvSpPr>
          <p:cNvPr id="24" name="Text 12"/>
          <p:cNvSpPr/>
          <p:nvPr/>
        </p:nvSpPr>
        <p:spPr>
          <a:xfrm>
            <a:off x="5924580" y="2714671"/>
            <a:ext cx="2800350" cy="1619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潜在失效模式与后果分析，实现风险预防控制</a:t>
            </a:r>
            <a:endParaRPr lang="en-US" sz="900" dirty="0"/>
          </a:p>
        </p:txBody>
      </p:sp>
      <p:sp>
        <p:nvSpPr>
          <p:cNvPr id="25" name="Text 13"/>
          <p:cNvSpPr/>
          <p:nvPr/>
        </p:nvSpPr>
        <p:spPr>
          <a:xfrm>
            <a:off x="9344071" y="2476470"/>
            <a:ext cx="165735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MSA</a:t>
            </a:r>
            <a:endParaRPr lang="en-US" sz="1200" dirty="0"/>
          </a:p>
        </p:txBody>
      </p:sp>
      <p:sp>
        <p:nvSpPr>
          <p:cNvPr id="26" name="Text 14"/>
          <p:cNvSpPr/>
          <p:nvPr/>
        </p:nvSpPr>
        <p:spPr>
          <a:xfrm>
            <a:off x="9344071" y="2714671"/>
            <a:ext cx="1657350" cy="3238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测量系统分析，确保数据准确可靠</a:t>
            </a:r>
            <a:endParaRPr lang="en-US" sz="1000" dirty="0"/>
          </a:p>
        </p:txBody>
      </p:sp>
      <p:sp>
        <p:nvSpPr>
          <p:cNvPr id="27" name="Text 15"/>
          <p:cNvSpPr/>
          <p:nvPr/>
        </p:nvSpPr>
        <p:spPr>
          <a:xfrm>
            <a:off x="2381280" y="5343571"/>
            <a:ext cx="241932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协同关系</a:t>
            </a:r>
            <a:endParaRPr lang="en-US" sz="1200" dirty="0"/>
          </a:p>
        </p:txBody>
      </p:sp>
      <p:sp>
        <p:nvSpPr>
          <p:cNvPr id="28" name="Text 16"/>
          <p:cNvSpPr/>
          <p:nvPr/>
        </p:nvSpPr>
        <p:spPr>
          <a:xfrm>
            <a:off x="2381280" y="5581680"/>
            <a:ext cx="2419320" cy="3238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五大工具相互依赖、相互支撑，形成完整质量管理闭环系统</a:t>
            </a:r>
            <a:endParaRPr lang="en-US" sz="1000" dirty="0"/>
          </a:p>
        </p:txBody>
      </p:sp>
      <p:sp>
        <p:nvSpPr>
          <p:cNvPr id="29" name="Text 17"/>
          <p:cNvSpPr/>
          <p:nvPr/>
        </p:nvSpPr>
        <p:spPr>
          <a:xfrm>
            <a:off x="5924580" y="5505420"/>
            <a:ext cx="241932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PPAP</a:t>
            </a:r>
            <a:endParaRPr lang="en-US" sz="1200" dirty="0"/>
          </a:p>
        </p:txBody>
      </p:sp>
      <p:sp>
        <p:nvSpPr>
          <p:cNvPr id="30" name="Text 18"/>
          <p:cNvSpPr/>
          <p:nvPr/>
        </p:nvSpPr>
        <p:spPr>
          <a:xfrm>
            <a:off x="5924580" y="5743621"/>
            <a:ext cx="2419320" cy="1619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生产件批准程序，验证整体管理效果</a:t>
            </a:r>
            <a:endParaRPr lang="en-US" sz="900" dirty="0"/>
          </a:p>
        </p:txBody>
      </p:sp>
      <p:sp>
        <p:nvSpPr>
          <p:cNvPr id="31" name="Text 19"/>
          <p:cNvSpPr/>
          <p:nvPr/>
        </p:nvSpPr>
        <p:spPr>
          <a:xfrm>
            <a:off x="9344071" y="5343571"/>
            <a:ext cx="165735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SPC</a:t>
            </a:r>
            <a:endParaRPr lang="en-US" sz="1200" dirty="0"/>
          </a:p>
        </p:txBody>
      </p:sp>
      <p:sp>
        <p:nvSpPr>
          <p:cNvPr id="32" name="Text 20"/>
          <p:cNvSpPr/>
          <p:nvPr/>
        </p:nvSpPr>
        <p:spPr>
          <a:xfrm>
            <a:off x="9344071" y="5581680"/>
            <a:ext cx="1657350" cy="3238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统计过程控制，监控过程稳定运行</a:t>
            </a:r>
            <a:endParaRPr lang="en-US" sz="1000" dirty="0"/>
          </a:p>
        </p:txBody>
      </p:sp>
      <p:sp>
        <p:nvSpPr>
          <p:cNvPr id="33" name="Shape 21"/>
          <p:cNvSpPr/>
          <p:nvPr/>
        </p:nvSpPr>
        <p:spPr>
          <a:xfrm>
            <a:off x="2286000" y="2971800"/>
            <a:ext cx="438180" cy="438180"/>
          </a:xfrm>
          <a:prstGeom prst="roundRect">
            <a:avLst>
              <a:gd name="adj" fmla="val 93907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22"/>
          <p:cNvSpPr/>
          <p:nvPr/>
        </p:nvSpPr>
        <p:spPr>
          <a:xfrm>
            <a:off x="2447940" y="3067080"/>
            <a:ext cx="247620" cy="25722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1</a:t>
            </a:r>
            <a:endParaRPr lang="en-US" sz="1300" dirty="0"/>
          </a:p>
        </p:txBody>
      </p:sp>
      <p:sp>
        <p:nvSpPr>
          <p:cNvPr id="35" name="Shape 23"/>
          <p:cNvSpPr/>
          <p:nvPr/>
        </p:nvSpPr>
        <p:spPr>
          <a:xfrm>
            <a:off x="5781660" y="2971800"/>
            <a:ext cx="438180" cy="438180"/>
          </a:xfrm>
          <a:prstGeom prst="roundRect">
            <a:avLst>
              <a:gd name="adj" fmla="val 93907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Text 24"/>
          <p:cNvSpPr/>
          <p:nvPr/>
        </p:nvSpPr>
        <p:spPr>
          <a:xfrm>
            <a:off x="5943600" y="3067080"/>
            <a:ext cx="247620" cy="25722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2</a:t>
            </a:r>
            <a:endParaRPr lang="en-US" sz="1300" dirty="0"/>
          </a:p>
        </p:txBody>
      </p:sp>
      <p:sp>
        <p:nvSpPr>
          <p:cNvPr id="37" name="Shape 25"/>
          <p:cNvSpPr/>
          <p:nvPr/>
        </p:nvSpPr>
        <p:spPr>
          <a:xfrm>
            <a:off x="9286921" y="2971800"/>
            <a:ext cx="438180" cy="438180"/>
          </a:xfrm>
          <a:prstGeom prst="roundRect">
            <a:avLst>
              <a:gd name="adj" fmla="val 93907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26"/>
          <p:cNvSpPr/>
          <p:nvPr/>
        </p:nvSpPr>
        <p:spPr>
          <a:xfrm>
            <a:off x="9448770" y="3067080"/>
            <a:ext cx="247620" cy="25722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3</a:t>
            </a:r>
            <a:endParaRPr lang="en-US" sz="1300" dirty="0"/>
          </a:p>
        </p:txBody>
      </p:sp>
      <p:sp>
        <p:nvSpPr>
          <p:cNvPr id="39" name="Shape 27"/>
          <p:cNvSpPr/>
          <p:nvPr/>
        </p:nvSpPr>
        <p:spPr>
          <a:xfrm>
            <a:off x="2286000" y="4914900"/>
            <a:ext cx="438180" cy="438180"/>
          </a:xfrm>
          <a:prstGeom prst="roundRect">
            <a:avLst>
              <a:gd name="adj" fmla="val 93907"/>
            </a:avLst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28"/>
          <p:cNvSpPr/>
          <p:nvPr/>
        </p:nvSpPr>
        <p:spPr>
          <a:xfrm>
            <a:off x="2447940" y="5010180"/>
            <a:ext cx="247620" cy="25722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6</a:t>
            </a:r>
            <a:endParaRPr lang="en-US" sz="1300" dirty="0"/>
          </a:p>
        </p:txBody>
      </p:sp>
      <p:sp>
        <p:nvSpPr>
          <p:cNvPr id="41" name="Shape 29"/>
          <p:cNvSpPr/>
          <p:nvPr/>
        </p:nvSpPr>
        <p:spPr>
          <a:xfrm>
            <a:off x="5781660" y="4914900"/>
            <a:ext cx="438180" cy="438180"/>
          </a:xfrm>
          <a:prstGeom prst="roundRect">
            <a:avLst>
              <a:gd name="adj" fmla="val 93907"/>
            </a:avLst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30"/>
          <p:cNvSpPr/>
          <p:nvPr/>
        </p:nvSpPr>
        <p:spPr>
          <a:xfrm>
            <a:off x="5943600" y="5010180"/>
            <a:ext cx="247620" cy="25722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5</a:t>
            </a:r>
            <a:endParaRPr lang="en-US" sz="1300" dirty="0"/>
          </a:p>
        </p:txBody>
      </p:sp>
      <p:sp>
        <p:nvSpPr>
          <p:cNvPr id="43" name="Shape 31"/>
          <p:cNvSpPr/>
          <p:nvPr/>
        </p:nvSpPr>
        <p:spPr>
          <a:xfrm>
            <a:off x="9286921" y="4914900"/>
            <a:ext cx="438180" cy="438180"/>
          </a:xfrm>
          <a:prstGeom prst="roundRect">
            <a:avLst>
              <a:gd name="adj" fmla="val 93907"/>
            </a:avLst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32"/>
          <p:cNvSpPr/>
          <p:nvPr/>
        </p:nvSpPr>
        <p:spPr>
          <a:xfrm>
            <a:off x="9448770" y="5010180"/>
            <a:ext cx="247620" cy="25722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4</a:t>
            </a:r>
            <a:endParaRPr lang="en-US" sz="1300" dirty="0"/>
          </a:p>
        </p:txBody>
      </p:sp>
      <p:sp>
        <p:nvSpPr>
          <p:cNvPr id="45" name="Text 33"/>
          <p:cNvSpPr/>
          <p:nvPr/>
        </p:nvSpPr>
        <p:spPr>
          <a:xfrm>
            <a:off x="10925160" y="6467460"/>
            <a:ext cx="101919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第5页，共28页</a:t>
            </a:r>
            <a:endParaRPr lang="en-US" sz="1000" dirty="0"/>
          </a:p>
        </p:txBody>
      </p:sp>
      <p:sp>
        <p:nvSpPr>
          <p:cNvPr id="46" name="Text 34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培训目标与学习路径</a:t>
            </a:r>
            <a:endParaRPr lang="en-US" sz="42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314700"/>
            <a:ext cx="11048970" cy="3813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1457371" y="2209830"/>
            <a:ext cx="2047890" cy="9525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7500" dirty="0"/>
          </a:p>
        </p:txBody>
      </p:sp>
      <p:sp>
        <p:nvSpPr>
          <p:cNvPr id="10" name="Shape 3"/>
          <p:cNvSpPr/>
          <p:nvPr/>
        </p:nvSpPr>
        <p:spPr>
          <a:xfrm>
            <a:off x="2333640" y="325755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000000"/>
          </a:solidFill>
          <a:ln w="381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 4"/>
          <p:cNvSpPr/>
          <p:nvPr/>
        </p:nvSpPr>
        <p:spPr>
          <a:xfrm>
            <a:off x="1952610" y="3886200"/>
            <a:ext cx="1047720" cy="2762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培训目标</a:t>
            </a:r>
            <a:endParaRPr lang="en-US" sz="1800" dirty="0"/>
          </a:p>
        </p:txBody>
      </p:sp>
      <p:sp>
        <p:nvSpPr>
          <p:cNvPr id="12" name="Text 5"/>
          <p:cNvSpPr/>
          <p:nvPr/>
        </p:nvSpPr>
        <p:spPr>
          <a:xfrm>
            <a:off x="1609710" y="4257721"/>
            <a:ext cx="1743121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使企业管理者具备五大工具的</a:t>
            </a:r>
            <a:endParaRPr lang="en-US" sz="900" dirty="0"/>
          </a:p>
        </p:txBody>
      </p:sp>
      <p:sp>
        <p:nvSpPr>
          <p:cNvPr id="13" name="Text 6"/>
          <p:cNvSpPr/>
          <p:nvPr/>
        </p:nvSpPr>
        <p:spPr>
          <a:xfrm>
            <a:off x="1609710" y="4448190"/>
            <a:ext cx="1743121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系统性认知和实施指导能力，</a:t>
            </a:r>
            <a:endParaRPr lang="en-US" sz="900" dirty="0"/>
          </a:p>
        </p:txBody>
      </p:sp>
      <p:sp>
        <p:nvSpPr>
          <p:cNvPr id="14" name="Text 7"/>
          <p:cNvSpPr/>
          <p:nvPr/>
        </p:nvSpPr>
        <p:spPr>
          <a:xfrm>
            <a:off x="1609710" y="4638660"/>
            <a:ext cx="1743121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能够制定实施规划、指导团队</a:t>
            </a:r>
            <a:endParaRPr lang="en-US" sz="900" dirty="0"/>
          </a:p>
        </p:txBody>
      </p:sp>
      <p:sp>
        <p:nvSpPr>
          <p:cNvPr id="15" name="Text 8"/>
          <p:cNvSpPr/>
          <p:nvPr/>
        </p:nvSpPr>
        <p:spPr>
          <a:xfrm>
            <a:off x="1609710" y="4829221"/>
            <a:ext cx="149541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应用、建立评估改进机制</a:t>
            </a:r>
            <a:endParaRPr lang="en-US" sz="900" dirty="0"/>
          </a:p>
        </p:txBody>
      </p:sp>
      <p:sp>
        <p:nvSpPr>
          <p:cNvPr id="16" name="Text 9"/>
          <p:cNvSpPr/>
          <p:nvPr/>
        </p:nvSpPr>
        <p:spPr>
          <a:xfrm>
            <a:off x="5143500" y="2209830"/>
            <a:ext cx="2047890" cy="9525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7500" dirty="0"/>
          </a:p>
        </p:txBody>
      </p:sp>
      <p:sp>
        <p:nvSpPr>
          <p:cNvPr id="17" name="Shape 10"/>
          <p:cNvSpPr/>
          <p:nvPr/>
        </p:nvSpPr>
        <p:spPr>
          <a:xfrm>
            <a:off x="6019770" y="325755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000000"/>
          </a:solidFill>
          <a:ln w="381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1"/>
          <p:cNvSpPr/>
          <p:nvPr/>
        </p:nvSpPr>
        <p:spPr>
          <a:xfrm>
            <a:off x="5638830" y="3886200"/>
            <a:ext cx="1047720" cy="2762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学习路径</a:t>
            </a:r>
            <a:endParaRPr lang="en-US" sz="1800" dirty="0"/>
          </a:p>
        </p:txBody>
      </p:sp>
      <p:sp>
        <p:nvSpPr>
          <p:cNvPr id="19" name="Text 12"/>
          <p:cNvSpPr/>
          <p:nvPr/>
        </p:nvSpPr>
        <p:spPr>
          <a:xfrm>
            <a:off x="5381610" y="4257721"/>
            <a:ext cx="156207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基础认知建立（2小时）→</a:t>
            </a:r>
            <a:endParaRPr lang="en-US" sz="900" dirty="0"/>
          </a:p>
        </p:txBody>
      </p:sp>
      <p:sp>
        <p:nvSpPr>
          <p:cNvPr id="20" name="Text 13"/>
          <p:cNvSpPr/>
          <p:nvPr/>
        </p:nvSpPr>
        <p:spPr>
          <a:xfrm>
            <a:off x="5381610" y="4448190"/>
            <a:ext cx="156207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系统理解深化（3小时）→</a:t>
            </a:r>
            <a:endParaRPr lang="en-US" sz="900" dirty="0"/>
          </a:p>
        </p:txBody>
      </p:sp>
      <p:sp>
        <p:nvSpPr>
          <p:cNvPr id="21" name="Text 14"/>
          <p:cNvSpPr/>
          <p:nvPr/>
        </p:nvSpPr>
        <p:spPr>
          <a:xfrm>
            <a:off x="5381610" y="4638660"/>
            <a:ext cx="156207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实施规划制定（2小时）→</a:t>
            </a:r>
            <a:endParaRPr lang="en-US" sz="900" dirty="0"/>
          </a:p>
        </p:txBody>
      </p:sp>
      <p:sp>
        <p:nvSpPr>
          <p:cNvPr id="22" name="Text 15"/>
          <p:cNvSpPr/>
          <p:nvPr/>
        </p:nvSpPr>
        <p:spPr>
          <a:xfrm>
            <a:off x="5381610" y="4829221"/>
            <a:ext cx="156207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应用指导能力（2小时）→</a:t>
            </a:r>
            <a:endParaRPr lang="en-US" sz="900" dirty="0"/>
          </a:p>
        </p:txBody>
      </p:sp>
      <p:sp>
        <p:nvSpPr>
          <p:cNvPr id="23" name="Text 16"/>
          <p:cNvSpPr/>
          <p:nvPr/>
        </p:nvSpPr>
        <p:spPr>
          <a:xfrm>
            <a:off x="5381610" y="5019690"/>
            <a:ext cx="143826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持续改进机制（1小时）</a:t>
            </a:r>
            <a:endParaRPr lang="en-US" sz="900" dirty="0"/>
          </a:p>
        </p:txBody>
      </p:sp>
      <p:sp>
        <p:nvSpPr>
          <p:cNvPr id="24" name="Text 17"/>
          <p:cNvSpPr/>
          <p:nvPr/>
        </p:nvSpPr>
        <p:spPr>
          <a:xfrm>
            <a:off x="8829721" y="2209830"/>
            <a:ext cx="2047890" cy="9525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7500" dirty="0"/>
          </a:p>
        </p:txBody>
      </p:sp>
      <p:sp>
        <p:nvSpPr>
          <p:cNvPr id="25" name="Shape 18"/>
          <p:cNvSpPr/>
          <p:nvPr/>
        </p:nvSpPr>
        <p:spPr>
          <a:xfrm>
            <a:off x="9705990" y="325755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000000"/>
          </a:solidFill>
          <a:ln w="381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Text 19"/>
          <p:cNvSpPr/>
          <p:nvPr/>
        </p:nvSpPr>
        <p:spPr>
          <a:xfrm>
            <a:off x="9324960" y="3886200"/>
            <a:ext cx="1047720" cy="2762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预期收益</a:t>
            </a:r>
            <a:endParaRPr lang="en-US" sz="1800" dirty="0"/>
          </a:p>
        </p:txBody>
      </p:sp>
      <p:sp>
        <p:nvSpPr>
          <p:cNvPr id="27" name="Text 20"/>
          <p:cNvSpPr/>
          <p:nvPr/>
        </p:nvSpPr>
        <p:spPr>
          <a:xfrm>
            <a:off x="8915400" y="4257721"/>
            <a:ext cx="186693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短期提升管理认知和决策质量，</a:t>
            </a:r>
            <a:endParaRPr lang="en-US" sz="900" dirty="0"/>
          </a:p>
        </p:txBody>
      </p:sp>
      <p:sp>
        <p:nvSpPr>
          <p:cNvPr id="28" name="Text 21"/>
          <p:cNvSpPr/>
          <p:nvPr/>
        </p:nvSpPr>
        <p:spPr>
          <a:xfrm>
            <a:off x="8915400" y="4448190"/>
            <a:ext cx="1743121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中期建立完整体系提升运营效</a:t>
            </a:r>
            <a:endParaRPr lang="en-US" sz="900" dirty="0"/>
          </a:p>
        </p:txBody>
      </p:sp>
      <p:sp>
        <p:nvSpPr>
          <p:cNvPr id="29" name="Text 22"/>
          <p:cNvSpPr/>
          <p:nvPr/>
        </p:nvSpPr>
        <p:spPr>
          <a:xfrm>
            <a:off x="8915400" y="4638660"/>
            <a:ext cx="1743121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率，长期形成竞争优势降低质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8915400" y="4829221"/>
            <a:ext cx="93342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量成本15-25%</a:t>
            </a:r>
            <a:endParaRPr lang="en-US" sz="900" dirty="0"/>
          </a:p>
        </p:txBody>
      </p:sp>
      <p:sp>
        <p:nvSpPr>
          <p:cNvPr id="31" name="Text 24"/>
          <p:cNvSpPr/>
          <p:nvPr/>
        </p:nvSpPr>
        <p:spPr>
          <a:xfrm>
            <a:off x="10925160" y="6467460"/>
            <a:ext cx="101919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第6页，共28页</a:t>
            </a:r>
            <a:endParaRPr lang="en-US" sz="1000" dirty="0"/>
          </a:p>
        </p:txBody>
      </p:sp>
      <p:sp>
        <p:nvSpPr>
          <p:cNvPr id="32" name="Text 25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30" y="9528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571500"/>
            <a:ext cx="12191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1904970"/>
            <a:ext cx="7619970" cy="285750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04970"/>
            <a:ext cx="1904970" cy="2857500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750" y="5333970"/>
            <a:ext cx="1428750" cy="952530"/>
          </a:xfrm>
          <a:prstGeom prst="rect">
            <a:avLst/>
          </a:prstGeom>
        </p:spPr>
      </p:pic>
      <p:sp>
        <p:nvSpPr>
          <p:cNvPr id="8" name="Shape 1"/>
          <p:cNvSpPr/>
          <p:nvPr/>
        </p:nvSpPr>
        <p:spPr>
          <a:xfrm>
            <a:off x="1428750" y="26673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2"/>
          <p:cNvSpPr/>
          <p:nvPr/>
        </p:nvSpPr>
        <p:spPr>
          <a:xfrm>
            <a:off x="1600200" y="190470"/>
            <a:ext cx="742950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章节导语</a:t>
            </a:r>
            <a:endParaRPr lang="en-US" sz="1200" dirty="0"/>
          </a:p>
        </p:txBody>
      </p:sp>
      <p:sp>
        <p:nvSpPr>
          <p:cNvPr id="10" name="Text 3"/>
          <p:cNvSpPr/>
          <p:nvPr/>
        </p:nvSpPr>
        <p:spPr>
          <a:xfrm>
            <a:off x="1428750" y="2667030"/>
            <a:ext cx="5486400" cy="8382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第二章</a:t>
            </a:r>
            <a:endParaRPr lang="en-US" sz="6000" dirty="0"/>
          </a:p>
        </p:txBody>
      </p:sp>
      <p:sp>
        <p:nvSpPr>
          <p:cNvPr id="11" name="Text 4"/>
          <p:cNvSpPr/>
          <p:nvPr/>
        </p:nvSpPr>
        <p:spPr>
          <a:xfrm>
            <a:off x="1524030" y="3600450"/>
            <a:ext cx="5391120" cy="4190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五大工具详细介绍与实施方法</a:t>
            </a:r>
            <a:endParaRPr lang="en-US" sz="3000" dirty="0"/>
          </a:p>
        </p:txBody>
      </p:sp>
      <p:sp>
        <p:nvSpPr>
          <p:cNvPr id="12" name="Text 5"/>
          <p:cNvSpPr/>
          <p:nvPr/>
        </p:nvSpPr>
        <p:spPr>
          <a:xfrm>
            <a:off x="1428750" y="4953030"/>
            <a:ext cx="9601200" cy="6667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7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「深入理解每个工具的核心价值、实施方法和应用场景，掌握工具间的协同机制，为企业实际应用奠定坚实基础」</a:t>
            </a:r>
            <a:endParaRPr lang="en-US" sz="1700" dirty="0"/>
          </a:p>
        </p:txBody>
      </p:sp>
      <p:sp>
        <p:nvSpPr>
          <p:cNvPr id="13" name="Text 6"/>
          <p:cNvSpPr/>
          <p:nvPr/>
        </p:nvSpPr>
        <p:spPr>
          <a:xfrm>
            <a:off x="10906140" y="6467460"/>
            <a:ext cx="103821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第7页，共28页</a:t>
            </a:r>
            <a:endParaRPr lang="en-US" sz="1000" dirty="0"/>
          </a:p>
        </p:txBody>
      </p:sp>
      <p:sp>
        <p:nvSpPr>
          <p:cNvPr id="14" name="Text 7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SPC统计过程控制</a:t>
            </a:r>
            <a:endParaRPr lang="en-US" sz="4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076420"/>
            <a:ext cx="5381610" cy="2524110"/>
          </a:xfrm>
          <a:prstGeom prst="roundRect">
            <a:avLst>
              <a:gd name="adj" fmla="val 434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83848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86701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1" y="286701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核心理念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1628821" y="3371850"/>
            <a:ext cx="4190970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借助数理统计方法进行过程控制，通过3σ原理建立控制限，实现预防优于纠正和数据驱动决策</a:t>
            </a:r>
            <a:endParaRPr lang="en-US" sz="1100" dirty="0"/>
          </a:p>
        </p:txBody>
      </p:sp>
      <p:sp>
        <p:nvSpPr>
          <p:cNvPr id="12" name="Shape 7"/>
          <p:cNvSpPr/>
          <p:nvPr/>
        </p:nvSpPr>
        <p:spPr>
          <a:xfrm>
            <a:off x="6238860" y="2076420"/>
            <a:ext cx="5381610" cy="2524110"/>
          </a:xfrm>
          <a:prstGeom prst="roundRect">
            <a:avLst>
              <a:gd name="adj" fmla="val 434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83848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86701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80" y="286701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实施步骤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7296180" y="3371850"/>
            <a:ext cx="4190970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分析阶段：生产准备→数据收集→控制图制作→过程评估；监控阶段：控制用控制图→异常识别→持续改进，目标Cpk≥1.33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571500" y="4886371"/>
            <a:ext cx="5381610" cy="2524110"/>
          </a:xfrm>
          <a:prstGeom prst="roundRect">
            <a:avLst>
              <a:gd name="adj" fmla="val 434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564834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567687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1" y="567687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应用价值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1628821" y="6181710"/>
            <a:ext cx="4190970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实时监控过程稳定性，提供早期报警系统，平均降低废品率50%以上，减少对常规检验的依赖性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6238860" y="4886371"/>
            <a:ext cx="5381610" cy="2524110"/>
          </a:xfrm>
          <a:prstGeom prst="roundRect">
            <a:avLst>
              <a:gd name="adj" fmla="val 434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438930" y="508635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610380" y="5114971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00900" y="5114971"/>
            <a:ext cx="108585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控制图示例</a:t>
            </a:r>
            <a:endParaRPr lang="en-US" sz="1500" dirty="0"/>
          </a:p>
        </p:txBody>
      </p:sp>
      <p:sp>
        <p:nvSpPr>
          <p:cNvPr id="26" name="Text 21"/>
          <p:cNvSpPr/>
          <p:nvPr/>
        </p:nvSpPr>
        <p:spPr>
          <a:xfrm>
            <a:off x="7200900" y="5572171"/>
            <a:ext cx="4381530" cy="2095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X-R控制图监控关键参数，识别过程异常趋势</a:t>
            </a:r>
            <a:endParaRPr lang="en-US" sz="1000" dirty="0"/>
          </a:p>
        </p:txBody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930" y="5886450"/>
            <a:ext cx="5381610" cy="133347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10925160" y="6467460"/>
            <a:ext cx="101919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第8页，共28页</a:t>
            </a:r>
            <a:endParaRPr lang="en-US" sz="1000" dirty="0"/>
          </a:p>
        </p:txBody>
      </p:sp>
      <p:sp>
        <p:nvSpPr>
          <p:cNvPr id="29" name="Text 23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MSA测量系统分析</a:t>
            </a:r>
            <a:endParaRPr lang="en-US" sz="4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076420"/>
            <a:ext cx="5381610" cy="1924080"/>
          </a:xfrm>
          <a:prstGeom prst="roundRect">
            <a:avLst>
              <a:gd name="adj" fmla="val 7604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1" y="253362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核心目的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1628821" y="3038460"/>
            <a:ext cx="3209910" cy="2667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使用数理统计方法评估测量系统的准确性和可靠性，</a:t>
            </a:r>
            <a:endParaRPr lang="en-US" sz="1000" dirty="0"/>
          </a:p>
        </p:txBody>
      </p:sp>
      <p:sp>
        <p:nvSpPr>
          <p:cNvPr id="12" name="Text 7"/>
          <p:cNvSpPr/>
          <p:nvPr/>
        </p:nvSpPr>
        <p:spPr>
          <a:xfrm>
            <a:off x="1628821" y="3305190"/>
            <a:ext cx="2933670" cy="2667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确保数据质量，为其他工具提供可靠的数据基础</a:t>
            </a:r>
            <a:endParaRPr lang="en-US" sz="1000" dirty="0"/>
          </a:p>
        </p:txBody>
      </p:sp>
      <p:sp>
        <p:nvSpPr>
          <p:cNvPr id="13" name="Shape 8"/>
          <p:cNvSpPr/>
          <p:nvPr/>
        </p:nvSpPr>
        <p:spPr>
          <a:xfrm>
            <a:off x="6238860" y="2076420"/>
            <a:ext cx="5381610" cy="1924080"/>
          </a:xfrm>
          <a:prstGeom prst="roundRect">
            <a:avLst>
              <a:gd name="adj" fmla="val 7604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9"/>
          <p:cNvSpPr/>
          <p:nvPr/>
        </p:nvSpPr>
        <p:spPr>
          <a:xfrm>
            <a:off x="6534120" y="23717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0"/>
          <p:cNvSpPr/>
          <p:nvPr/>
        </p:nvSpPr>
        <p:spPr>
          <a:xfrm>
            <a:off x="6705570" y="24003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7296180" y="240030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关键指标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7296180" y="2905140"/>
            <a:ext cx="3067080" cy="2667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GRR≤10%为可接受，评估重复性（同一人多次测</a:t>
            </a:r>
            <a:endParaRPr lang="en-US" sz="1000" dirty="0"/>
          </a:p>
        </p:txBody>
      </p:sp>
      <p:sp>
        <p:nvSpPr>
          <p:cNvPr id="18" name="Text 13"/>
          <p:cNvSpPr/>
          <p:nvPr/>
        </p:nvSpPr>
        <p:spPr>
          <a:xfrm>
            <a:off x="7296180" y="3171871"/>
            <a:ext cx="3067080" cy="2667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量变差）和再现性（不同人测量变差），通常采用</a:t>
            </a:r>
            <a:endParaRPr lang="en-US" sz="1000" dirty="0"/>
          </a:p>
        </p:txBody>
      </p:sp>
      <p:sp>
        <p:nvSpPr>
          <p:cNvPr id="19" name="Text 14"/>
          <p:cNvSpPr/>
          <p:nvPr/>
        </p:nvSpPr>
        <p:spPr>
          <a:xfrm>
            <a:off x="7296180" y="3438510"/>
            <a:ext cx="2028871" cy="2667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3个操作员×10个零件×3次测量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571500" y="4286250"/>
            <a:ext cx="5381610" cy="1924080"/>
          </a:xfrm>
          <a:prstGeom prst="roundRect">
            <a:avLst>
              <a:gd name="adj" fmla="val 7604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6"/>
          <p:cNvSpPr/>
          <p:nvPr/>
        </p:nvSpPr>
        <p:spPr>
          <a:xfrm>
            <a:off x="866760" y="471492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17"/>
          <p:cNvSpPr/>
          <p:nvPr/>
        </p:nvSpPr>
        <p:spPr>
          <a:xfrm>
            <a:off x="1038210" y="474345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3" name="Text 18"/>
          <p:cNvSpPr/>
          <p:nvPr/>
        </p:nvSpPr>
        <p:spPr>
          <a:xfrm>
            <a:off x="1628821" y="474345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实施价值</a:t>
            </a:r>
            <a:endParaRPr lang="en-US" sz="1500" dirty="0"/>
          </a:p>
        </p:txBody>
      </p:sp>
      <p:sp>
        <p:nvSpPr>
          <p:cNvPr id="24" name="Text 19"/>
          <p:cNvSpPr/>
          <p:nvPr/>
        </p:nvSpPr>
        <p:spPr>
          <a:xfrm>
            <a:off x="1628821" y="5248290"/>
            <a:ext cx="3067080" cy="2667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验证测量设备可靠性，提高数据可信度，减少误判</a:t>
            </a:r>
            <a:endParaRPr lang="en-US" sz="1000" dirty="0"/>
          </a:p>
        </p:txBody>
      </p:sp>
      <p:sp>
        <p:nvSpPr>
          <p:cNvPr id="25" name="Text 20"/>
          <p:cNvSpPr/>
          <p:nvPr/>
        </p:nvSpPr>
        <p:spPr>
          <a:xfrm>
            <a:off x="1628821" y="5515021"/>
            <a:ext cx="2514600" cy="2667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风险，是SPC等工具正确实施的前提条件</a:t>
            </a:r>
            <a:endParaRPr lang="en-US" sz="1000" dirty="0"/>
          </a:p>
        </p:txBody>
      </p:sp>
      <p:sp>
        <p:nvSpPr>
          <p:cNvPr id="26" name="Shape 21"/>
          <p:cNvSpPr/>
          <p:nvPr/>
        </p:nvSpPr>
        <p:spPr>
          <a:xfrm>
            <a:off x="6238860" y="4286250"/>
            <a:ext cx="5381610" cy="1924080"/>
          </a:xfrm>
          <a:prstGeom prst="roundRect">
            <a:avLst>
              <a:gd name="adj" fmla="val 7604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Shape 22"/>
          <p:cNvSpPr/>
          <p:nvPr/>
        </p:nvSpPr>
        <p:spPr>
          <a:xfrm>
            <a:off x="6534120" y="484824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3"/>
          <p:cNvSpPr/>
          <p:nvPr/>
        </p:nvSpPr>
        <p:spPr>
          <a:xfrm>
            <a:off x="6705570" y="487677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9" name="Text 24"/>
          <p:cNvSpPr/>
          <p:nvPr/>
        </p:nvSpPr>
        <p:spPr>
          <a:xfrm>
            <a:off x="7296180" y="4876770"/>
            <a:ext cx="12763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测量系统评估</a:t>
            </a:r>
            <a:endParaRPr lang="en-US" sz="1500" dirty="0"/>
          </a:p>
        </p:txBody>
      </p:sp>
      <p:sp>
        <p:nvSpPr>
          <p:cNvPr id="30" name="Text 25"/>
          <p:cNvSpPr/>
          <p:nvPr/>
        </p:nvSpPr>
        <p:spPr>
          <a:xfrm>
            <a:off x="7296180" y="5381610"/>
            <a:ext cx="4190970" cy="2667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通过量具R&amp;R研究确保测量系统满足要求</a:t>
            </a:r>
            <a:endParaRPr lang="en-US" sz="1000" dirty="0"/>
          </a:p>
        </p:txBody>
      </p:sp>
      <p:sp>
        <p:nvSpPr>
          <p:cNvPr id="31" name="Text 26"/>
          <p:cNvSpPr/>
          <p:nvPr/>
        </p:nvSpPr>
        <p:spPr>
          <a:xfrm>
            <a:off x="10925160" y="6467460"/>
            <a:ext cx="101919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第9页，共28页</a:t>
            </a:r>
            <a:endParaRPr lang="en-US" sz="1000" dirty="0"/>
          </a:p>
        </p:txBody>
      </p:sp>
      <p:sp>
        <p:nvSpPr>
          <p:cNvPr id="32" name="Text 27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FMEA失效模式与效应分析</a:t>
            </a:r>
            <a:endParaRPr lang="en-US" sz="42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866930"/>
            <a:ext cx="1143000" cy="11430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571500" y="2457450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核心价值</a:t>
            </a:r>
            <a:endParaRPr lang="en-US" sz="1800" dirty="0"/>
          </a:p>
        </p:txBody>
      </p:sp>
      <p:sp>
        <p:nvSpPr>
          <p:cNvPr id="10" name="Text 3"/>
          <p:cNvSpPr/>
          <p:nvPr/>
        </p:nvSpPr>
        <p:spPr>
          <a:xfrm>
            <a:off x="571500" y="2990820"/>
            <a:ext cx="5229271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系统性识别产品或过程中潜在的故障模式，评估风险并制定预防措施，实现预防问题发生而非事后补救</a:t>
            </a:r>
            <a:endParaRPr lang="en-US" sz="1100" dirty="0"/>
          </a:p>
        </p:txBody>
      </p:sp>
      <p:sp>
        <p:nvSpPr>
          <p:cNvPr id="11" name="Text 4"/>
          <p:cNvSpPr/>
          <p:nvPr/>
        </p:nvSpPr>
        <p:spPr>
          <a:xfrm>
            <a:off x="6572250" y="2457450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实施方法</a:t>
            </a:r>
            <a:endParaRPr lang="en-US" sz="1800" dirty="0"/>
          </a:p>
        </p:txBody>
      </p:sp>
      <p:sp>
        <p:nvSpPr>
          <p:cNvPr id="12" name="Text 5"/>
          <p:cNvSpPr/>
          <p:nvPr/>
        </p:nvSpPr>
        <p:spPr>
          <a:xfrm>
            <a:off x="6572250" y="2990820"/>
            <a:ext cx="5229271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七步法：规划准备→结构分析→功能分析→失效分析→风险评估→优化→文档化，通过RPN=S×O×D评估风险优先级</a:t>
            </a:r>
            <a:endParaRPr lang="en-US" sz="1100" dirty="0"/>
          </a:p>
        </p:txBody>
      </p:sp>
      <p:sp>
        <p:nvSpPr>
          <p:cNvPr id="13" name="Text 6"/>
          <p:cNvSpPr/>
          <p:nvPr/>
        </p:nvSpPr>
        <p:spPr>
          <a:xfrm>
            <a:off x="571500" y="4733940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设计FMEA</a:t>
            </a:r>
            <a:endParaRPr lang="en-US" sz="1800" dirty="0"/>
          </a:p>
        </p:txBody>
      </p:sp>
      <p:sp>
        <p:nvSpPr>
          <p:cNvPr id="14" name="Text 7"/>
          <p:cNvSpPr/>
          <p:nvPr/>
        </p:nvSpPr>
        <p:spPr>
          <a:xfrm>
            <a:off x="571500" y="5267310"/>
            <a:ext cx="5229271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关注设计缺陷和功能失效，在产品设计阶段识别潜在风险</a:t>
            </a:r>
            <a:endParaRPr lang="en-US" sz="1000" dirty="0"/>
          </a:p>
        </p:txBody>
      </p:sp>
      <p:sp>
        <p:nvSpPr>
          <p:cNvPr id="15" name="Text 8"/>
          <p:cNvSpPr/>
          <p:nvPr/>
        </p:nvSpPr>
        <p:spPr>
          <a:xfrm>
            <a:off x="6572250" y="4733940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过程FMEA</a:t>
            </a:r>
            <a:endParaRPr lang="en-US" sz="1800" dirty="0"/>
          </a:p>
        </p:txBody>
      </p:sp>
      <p:sp>
        <p:nvSpPr>
          <p:cNvPr id="16" name="Text 9"/>
          <p:cNvSpPr/>
          <p:nvPr/>
        </p:nvSpPr>
        <p:spPr>
          <a:xfrm>
            <a:off x="6572250" y="5267310"/>
            <a:ext cx="5229271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关注工艺参数偏差和操作不当，在制造过程中预防质量问题</a:t>
            </a:r>
            <a:endParaRPr lang="en-US" sz="1000" dirty="0"/>
          </a:p>
        </p:txBody>
      </p:sp>
      <p:sp>
        <p:nvSpPr>
          <p:cNvPr id="17" name="Text 10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第10页，共28页</a:t>
            </a:r>
            <a:endParaRPr lang="en-US" sz="1000" dirty="0"/>
          </a:p>
        </p:txBody>
      </p:sp>
      <p:sp>
        <p:nvSpPr>
          <p:cNvPr id="18" name="Text 11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APQP产品质量先期策划</a:t>
            </a:r>
            <a:endParaRPr lang="en-US" sz="4200" dirty="0"/>
          </a:p>
        </p:txBody>
      </p:sp>
      <p:sp>
        <p:nvSpPr>
          <p:cNvPr id="6" name="Shape 2"/>
          <p:cNvSpPr/>
          <p:nvPr/>
        </p:nvSpPr>
        <p:spPr>
          <a:xfrm>
            <a:off x="571500" y="1676370"/>
            <a:ext cx="11048970" cy="19020"/>
          </a:xfrm>
          <a:prstGeom prst="rect">
            <a:avLst/>
          </a:prstGeom>
          <a:solidFill>
            <a:srgbClr val="E2E2E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3"/>
          <p:cNvSpPr/>
          <p:nvPr/>
        </p:nvSpPr>
        <p:spPr>
          <a:xfrm>
            <a:off x="1343071" y="161922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4"/>
          <p:cNvSpPr/>
          <p:nvPr/>
        </p:nvSpPr>
        <p:spPr>
          <a:xfrm>
            <a:off x="571500" y="1866930"/>
            <a:ext cx="1695480" cy="714421"/>
          </a:xfrm>
          <a:prstGeom prst="roundRect">
            <a:avLst>
              <a:gd name="adj" fmla="val 57596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5"/>
          <p:cNvSpPr/>
          <p:nvPr/>
        </p:nvSpPr>
        <p:spPr>
          <a:xfrm>
            <a:off x="1019190" y="2095530"/>
            <a:ext cx="933420" cy="2667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阶段一</a:t>
            </a:r>
            <a:endParaRPr lang="en-US" sz="2100" dirty="0"/>
          </a:p>
        </p:txBody>
      </p:sp>
      <p:sp>
        <p:nvSpPr>
          <p:cNvPr id="10" name="Shape 6"/>
          <p:cNvSpPr/>
          <p:nvPr/>
        </p:nvSpPr>
        <p:spPr>
          <a:xfrm>
            <a:off x="571500" y="2724180"/>
            <a:ext cx="1695480" cy="2667030"/>
          </a:xfrm>
          <a:prstGeom prst="roundRect">
            <a:avLst>
              <a:gd name="adj" fmla="val 5932"/>
            </a:avLst>
          </a:prstGeom>
          <a:solidFill>
            <a:srgbClr val="FFFFFF">
              <a:alpha val="0"/>
            </a:srgbClr>
          </a:solidFill>
          <a:ln w="254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 7"/>
          <p:cNvSpPr/>
          <p:nvPr/>
        </p:nvSpPr>
        <p:spPr>
          <a:xfrm>
            <a:off x="733440" y="2914650"/>
            <a:ext cx="1504920" cy="7239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计划确定项目：明确项目范围、目标和团队组建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3209910" y="161922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9"/>
          <p:cNvSpPr/>
          <p:nvPr/>
        </p:nvSpPr>
        <p:spPr>
          <a:xfrm>
            <a:off x="2438430" y="1866930"/>
            <a:ext cx="1695480" cy="714421"/>
          </a:xfrm>
          <a:prstGeom prst="roundRect">
            <a:avLst>
              <a:gd name="adj" fmla="val 57596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0"/>
          <p:cNvSpPr/>
          <p:nvPr/>
        </p:nvSpPr>
        <p:spPr>
          <a:xfrm>
            <a:off x="2886121" y="2095530"/>
            <a:ext cx="933420" cy="2667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阶段二</a:t>
            </a:r>
            <a:endParaRPr lang="en-US" sz="2100" dirty="0"/>
          </a:p>
        </p:txBody>
      </p:sp>
      <p:sp>
        <p:nvSpPr>
          <p:cNvPr id="15" name="Shape 11"/>
          <p:cNvSpPr/>
          <p:nvPr/>
        </p:nvSpPr>
        <p:spPr>
          <a:xfrm>
            <a:off x="2438430" y="2724180"/>
            <a:ext cx="1695480" cy="2667030"/>
          </a:xfrm>
          <a:prstGeom prst="roundRect">
            <a:avLst>
              <a:gd name="adj" fmla="val 5932"/>
            </a:avLst>
          </a:prstGeom>
          <a:solidFill>
            <a:srgbClr val="FFFFFF">
              <a:alpha val="0"/>
            </a:srgbClr>
          </a:solidFill>
          <a:ln w="254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2"/>
          <p:cNvSpPr/>
          <p:nvPr/>
        </p:nvSpPr>
        <p:spPr>
          <a:xfrm>
            <a:off x="2600371" y="2914650"/>
            <a:ext cx="1504920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产品设计验证：完成产品设计并进行验证测试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5086350" y="161922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4"/>
          <p:cNvSpPr/>
          <p:nvPr/>
        </p:nvSpPr>
        <p:spPr>
          <a:xfrm>
            <a:off x="4314871" y="1866930"/>
            <a:ext cx="1695480" cy="714421"/>
          </a:xfrm>
          <a:prstGeom prst="roundRect">
            <a:avLst>
              <a:gd name="adj" fmla="val 57596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5"/>
          <p:cNvSpPr/>
          <p:nvPr/>
        </p:nvSpPr>
        <p:spPr>
          <a:xfrm>
            <a:off x="4762470" y="2095530"/>
            <a:ext cx="933420" cy="2667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阶段三</a:t>
            </a:r>
            <a:endParaRPr lang="en-US" sz="2100" dirty="0"/>
          </a:p>
        </p:txBody>
      </p:sp>
      <p:sp>
        <p:nvSpPr>
          <p:cNvPr id="20" name="Shape 16"/>
          <p:cNvSpPr/>
          <p:nvPr/>
        </p:nvSpPr>
        <p:spPr>
          <a:xfrm>
            <a:off x="4314871" y="2724180"/>
            <a:ext cx="1695480" cy="2667030"/>
          </a:xfrm>
          <a:prstGeom prst="roundRect">
            <a:avLst>
              <a:gd name="adj" fmla="val 5932"/>
            </a:avLst>
          </a:prstGeom>
          <a:solidFill>
            <a:srgbClr val="FFFFFF">
              <a:alpha val="0"/>
            </a:srgbClr>
          </a:solidFill>
          <a:ln w="254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7"/>
          <p:cNvSpPr/>
          <p:nvPr/>
        </p:nvSpPr>
        <p:spPr>
          <a:xfrm>
            <a:off x="4476720" y="2914650"/>
            <a:ext cx="1504920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过程设计验证：开发制造工艺并验证过程能力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6953280" y="161922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9"/>
          <p:cNvSpPr/>
          <p:nvPr/>
        </p:nvSpPr>
        <p:spPr>
          <a:xfrm>
            <a:off x="6181710" y="1866930"/>
            <a:ext cx="1695480" cy="714421"/>
          </a:xfrm>
          <a:prstGeom prst="roundRect">
            <a:avLst>
              <a:gd name="adj" fmla="val 57596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0"/>
          <p:cNvSpPr/>
          <p:nvPr/>
        </p:nvSpPr>
        <p:spPr>
          <a:xfrm>
            <a:off x="6629400" y="2095530"/>
            <a:ext cx="933420" cy="2667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阶段四</a:t>
            </a:r>
            <a:endParaRPr lang="en-US" sz="2100" dirty="0"/>
          </a:p>
        </p:txBody>
      </p:sp>
      <p:sp>
        <p:nvSpPr>
          <p:cNvPr id="25" name="Shape 21"/>
          <p:cNvSpPr/>
          <p:nvPr/>
        </p:nvSpPr>
        <p:spPr>
          <a:xfrm>
            <a:off x="6181710" y="2724180"/>
            <a:ext cx="1695480" cy="2667030"/>
          </a:xfrm>
          <a:prstGeom prst="roundRect">
            <a:avLst>
              <a:gd name="adj" fmla="val 5932"/>
            </a:avLst>
          </a:prstGeom>
          <a:solidFill>
            <a:srgbClr val="FFFFFF">
              <a:alpha val="0"/>
            </a:srgbClr>
          </a:solidFill>
          <a:ln w="254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2"/>
          <p:cNvSpPr/>
          <p:nvPr/>
        </p:nvSpPr>
        <p:spPr>
          <a:xfrm>
            <a:off x="6343650" y="2914650"/>
            <a:ext cx="1504920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产品过程确认：试生产验证并提交PPAP</a:t>
            </a: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8820120" y="161922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Shape 24"/>
          <p:cNvSpPr/>
          <p:nvPr/>
        </p:nvSpPr>
        <p:spPr>
          <a:xfrm>
            <a:off x="8048640" y="1866930"/>
            <a:ext cx="1695480" cy="714421"/>
          </a:xfrm>
          <a:prstGeom prst="roundRect">
            <a:avLst>
              <a:gd name="adj" fmla="val 57596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5"/>
          <p:cNvSpPr/>
          <p:nvPr/>
        </p:nvSpPr>
        <p:spPr>
          <a:xfrm>
            <a:off x="8496330" y="2095530"/>
            <a:ext cx="933420" cy="2667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阶段五</a:t>
            </a:r>
            <a:endParaRPr lang="en-US" sz="2100" dirty="0"/>
          </a:p>
        </p:txBody>
      </p:sp>
      <p:sp>
        <p:nvSpPr>
          <p:cNvPr id="30" name="Shape 26"/>
          <p:cNvSpPr/>
          <p:nvPr/>
        </p:nvSpPr>
        <p:spPr>
          <a:xfrm>
            <a:off x="8048640" y="2724180"/>
            <a:ext cx="1695480" cy="2667030"/>
          </a:xfrm>
          <a:prstGeom prst="roundRect">
            <a:avLst>
              <a:gd name="adj" fmla="val 5932"/>
            </a:avLst>
          </a:prstGeom>
          <a:solidFill>
            <a:srgbClr val="FFFFFF">
              <a:alpha val="0"/>
            </a:srgbClr>
          </a:solidFill>
          <a:ln w="254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7"/>
          <p:cNvSpPr/>
          <p:nvPr/>
        </p:nvSpPr>
        <p:spPr>
          <a:xfrm>
            <a:off x="8210580" y="2914650"/>
            <a:ext cx="1504920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反馈评估改进：量产后持续监控和改进</a:t>
            </a:r>
            <a:endParaRPr lang="en-US" sz="1100" dirty="0"/>
          </a:p>
        </p:txBody>
      </p:sp>
      <p:sp>
        <p:nvSpPr>
          <p:cNvPr id="32" name="Shape 28"/>
          <p:cNvSpPr/>
          <p:nvPr/>
        </p:nvSpPr>
        <p:spPr>
          <a:xfrm>
            <a:off x="10696560" y="1619220"/>
            <a:ext cx="152430" cy="152430"/>
          </a:xfrm>
          <a:prstGeom prst="roundRect">
            <a:avLst>
              <a:gd name="adj" fmla="val 269947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29"/>
          <p:cNvSpPr/>
          <p:nvPr/>
        </p:nvSpPr>
        <p:spPr>
          <a:xfrm>
            <a:off x="9925080" y="1866930"/>
            <a:ext cx="1695480" cy="714421"/>
          </a:xfrm>
          <a:prstGeom prst="roundRect">
            <a:avLst>
              <a:gd name="adj" fmla="val 57596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0"/>
          <p:cNvSpPr/>
          <p:nvPr/>
        </p:nvSpPr>
        <p:spPr>
          <a:xfrm>
            <a:off x="10239360" y="2095530"/>
            <a:ext cx="1200150" cy="2667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实施价值</a:t>
            </a:r>
            <a:endParaRPr lang="en-US" sz="2100" dirty="0"/>
          </a:p>
        </p:txBody>
      </p:sp>
      <p:sp>
        <p:nvSpPr>
          <p:cNvPr id="35" name="Shape 31"/>
          <p:cNvSpPr/>
          <p:nvPr/>
        </p:nvSpPr>
        <p:spPr>
          <a:xfrm>
            <a:off x="9925080" y="2724180"/>
            <a:ext cx="1695480" cy="2667030"/>
          </a:xfrm>
          <a:prstGeom prst="roundRect">
            <a:avLst>
              <a:gd name="adj" fmla="val 5932"/>
            </a:avLst>
          </a:prstGeom>
          <a:solidFill>
            <a:srgbClr val="FFFFFF">
              <a:alpha val="0"/>
            </a:srgbClr>
          </a:solidFill>
          <a:ln w="254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2"/>
          <p:cNvSpPr/>
          <p:nvPr/>
        </p:nvSpPr>
        <p:spPr>
          <a:xfrm>
            <a:off x="10087021" y="2914650"/>
            <a:ext cx="1504920" cy="12001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促进跨部门沟通协调，实现缺陷预防，降低质量成本，平均缩短开发周期30%，提高客户满意度</a:t>
            </a:r>
            <a:endParaRPr lang="en-US" sz="1100" dirty="0"/>
          </a:p>
        </p:txBody>
      </p:sp>
      <p:sp>
        <p:nvSpPr>
          <p:cNvPr id="37" name="Text 33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第11页，共28页</a:t>
            </a:r>
            <a:endParaRPr lang="en-US" sz="1000" dirty="0"/>
          </a:p>
        </p:txBody>
      </p:sp>
      <p:sp>
        <p:nvSpPr>
          <p:cNvPr id="38" name="Text 34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PPAP生产件批准程序</a:t>
            </a:r>
            <a:endParaRPr lang="en-US" sz="42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866930"/>
            <a:ext cx="1143000" cy="11430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571500" y="2457450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核心目的</a:t>
            </a:r>
            <a:endParaRPr lang="en-US" sz="1800" dirty="0"/>
          </a:p>
        </p:txBody>
      </p:sp>
      <p:sp>
        <p:nvSpPr>
          <p:cNvPr id="10" name="Text 3"/>
          <p:cNvSpPr/>
          <p:nvPr/>
        </p:nvSpPr>
        <p:spPr>
          <a:xfrm>
            <a:off x="571500" y="2990820"/>
            <a:ext cx="5229271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验证供应商是否正确理解客户要求，确认生产过程具有持续满足要求的能力，在批量生产前发现并解决潜在问题</a:t>
            </a:r>
            <a:endParaRPr lang="en-US" sz="1100" dirty="0"/>
          </a:p>
        </p:txBody>
      </p:sp>
      <p:sp>
        <p:nvSpPr>
          <p:cNvPr id="11" name="Text 4"/>
          <p:cNvSpPr/>
          <p:nvPr/>
        </p:nvSpPr>
        <p:spPr>
          <a:xfrm>
            <a:off x="6572250" y="2457450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18项要件</a:t>
            </a:r>
            <a:endParaRPr lang="en-US" sz="1800" dirty="0"/>
          </a:p>
        </p:txBody>
      </p:sp>
      <p:sp>
        <p:nvSpPr>
          <p:cNvPr id="12" name="Text 5"/>
          <p:cNvSpPr/>
          <p:nvPr/>
        </p:nvSpPr>
        <p:spPr>
          <a:xfrm>
            <a:off x="6572250" y="2990820"/>
            <a:ext cx="5229271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包括设计记录、FMEA、控制计划、MSA研究、过程能力研究等完整支持文件，确保质量管理体系有效性</a:t>
            </a:r>
            <a:endParaRPr lang="en-US" sz="1100" dirty="0"/>
          </a:p>
        </p:txBody>
      </p:sp>
      <p:sp>
        <p:nvSpPr>
          <p:cNvPr id="13" name="Text 6"/>
          <p:cNvSpPr/>
          <p:nvPr/>
        </p:nvSpPr>
        <p:spPr>
          <a:xfrm>
            <a:off x="571500" y="4733940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提交等级</a:t>
            </a:r>
            <a:endParaRPr lang="en-US" sz="1800" dirty="0"/>
          </a:p>
        </p:txBody>
      </p:sp>
      <p:sp>
        <p:nvSpPr>
          <p:cNvPr id="14" name="Text 7"/>
          <p:cNvSpPr/>
          <p:nvPr/>
        </p:nvSpPr>
        <p:spPr>
          <a:xfrm>
            <a:off x="571500" y="5267310"/>
            <a:ext cx="5229271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从等级1（仅保证书）到等级5（现场评审），默认等级3要求提交完整支持数据</a:t>
            </a:r>
            <a:endParaRPr lang="en-US" sz="1000" dirty="0"/>
          </a:p>
        </p:txBody>
      </p:sp>
      <p:sp>
        <p:nvSpPr>
          <p:cNvPr id="15" name="Text 8"/>
          <p:cNvSpPr/>
          <p:nvPr/>
        </p:nvSpPr>
        <p:spPr>
          <a:xfrm>
            <a:off x="6572250" y="4733940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目标要求</a:t>
            </a:r>
            <a:endParaRPr lang="en-US" sz="1800" dirty="0"/>
          </a:p>
        </p:txBody>
      </p:sp>
      <p:sp>
        <p:nvSpPr>
          <p:cNvPr id="16" name="Text 9"/>
          <p:cNvSpPr/>
          <p:nvPr/>
        </p:nvSpPr>
        <p:spPr>
          <a:xfrm>
            <a:off x="6572250" y="5267310"/>
            <a:ext cx="5229271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一次提交通过率≥90%，确保供应商质量管理体系的成熟度</a:t>
            </a:r>
            <a:endParaRPr lang="en-US" sz="1000" dirty="0"/>
          </a:p>
        </p:txBody>
      </p:sp>
      <p:sp>
        <p:nvSpPr>
          <p:cNvPr id="17" name="Text 10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第12页，共28页</a:t>
            </a:r>
            <a:endParaRPr lang="en-US" sz="1000" dirty="0"/>
          </a:p>
        </p:txBody>
      </p:sp>
      <p:sp>
        <p:nvSpPr>
          <p:cNvPr id="18" name="Text 11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五大工具协同关系</a:t>
            </a:r>
            <a:endParaRPr lang="en-US" sz="42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866930"/>
            <a:ext cx="1143000" cy="114300"/>
          </a:xfrm>
          <a:prstGeom prst="rect">
            <a:avLst/>
          </a:prstGeom>
        </p:spPr>
      </p:pic>
      <p:sp>
        <p:nvSpPr>
          <p:cNvPr id="9" name="Shape 2"/>
          <p:cNvSpPr/>
          <p:nvPr/>
        </p:nvSpPr>
        <p:spPr>
          <a:xfrm>
            <a:off x="571500" y="2857500"/>
            <a:ext cx="4953030" cy="2857500"/>
          </a:xfrm>
          <a:prstGeom prst="rect">
            <a:avLst/>
          </a:prstGeom>
          <a:solidFill>
            <a:srgbClr val="E8E8E8"/>
          </a:solidFill>
          <a:ln w="254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3"/>
          <p:cNvSpPr/>
          <p:nvPr/>
        </p:nvSpPr>
        <p:spPr>
          <a:xfrm>
            <a:off x="571500" y="2857500"/>
            <a:ext cx="4953030" cy="2857500"/>
          </a:xfrm>
          <a:prstGeom prst="rect">
            <a:avLst/>
          </a:prstGeom>
          <a:solidFill>
            <a:srgbClr val="E8E8E8"/>
          </a:solidFill>
          <a:ln w="254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857500"/>
            <a:ext cx="4953030" cy="2857500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6096030" y="1714500"/>
            <a:ext cx="5715000" cy="2762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协同机制</a:t>
            </a:r>
            <a:endParaRPr lang="en-US" sz="1800" dirty="0"/>
          </a:p>
        </p:txBody>
      </p:sp>
      <p:sp>
        <p:nvSpPr>
          <p:cNvPr id="13" name="Text 5"/>
          <p:cNvSpPr/>
          <p:nvPr/>
        </p:nvSpPr>
        <p:spPr>
          <a:xfrm>
            <a:off x="6096030" y="2181210"/>
            <a:ext cx="5715000" cy="9239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400" dirty="0">
                <a:solidFill>
                  <a:srgbClr val="40404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APQP统领整个产品质量策划过程，FMEA识别风险点为其他工具提供输入，MSA确保测量基础为SPC提供可靠数据，SPC监控FMEA识别的关键参数，PPAP整合所有工具输出验证整体效果，形成完整的质量管理闭环</a:t>
            </a:r>
            <a:endParaRPr lang="en-US" sz="1400" dirty="0"/>
          </a:p>
        </p:txBody>
      </p:sp>
      <p:sp>
        <p:nvSpPr>
          <p:cNvPr id="14" name="Text 6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第13页，共28页</a:t>
            </a:r>
            <a:endParaRPr lang="en-US" sz="1000" dirty="0"/>
          </a:p>
        </p:txBody>
      </p:sp>
      <p:sp>
        <p:nvSpPr>
          <p:cNvPr id="15" name="Text 7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30" y="9528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571500"/>
            <a:ext cx="12191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1904970"/>
            <a:ext cx="7619970" cy="285750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04970"/>
            <a:ext cx="1904970" cy="2857500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750" y="5333970"/>
            <a:ext cx="1428750" cy="952530"/>
          </a:xfrm>
          <a:prstGeom prst="rect">
            <a:avLst/>
          </a:prstGeom>
        </p:spPr>
      </p:pic>
      <p:sp>
        <p:nvSpPr>
          <p:cNvPr id="8" name="Shape 1"/>
          <p:cNvSpPr/>
          <p:nvPr/>
        </p:nvSpPr>
        <p:spPr>
          <a:xfrm>
            <a:off x="1428750" y="26673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2"/>
          <p:cNvSpPr/>
          <p:nvPr/>
        </p:nvSpPr>
        <p:spPr>
          <a:xfrm>
            <a:off x="1600200" y="190470"/>
            <a:ext cx="742950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章节导语</a:t>
            </a:r>
            <a:endParaRPr lang="en-US" sz="1200" dirty="0"/>
          </a:p>
        </p:txBody>
      </p:sp>
      <p:sp>
        <p:nvSpPr>
          <p:cNvPr id="10" name="Text 3"/>
          <p:cNvSpPr/>
          <p:nvPr/>
        </p:nvSpPr>
        <p:spPr>
          <a:xfrm>
            <a:off x="1428750" y="2667030"/>
            <a:ext cx="4676790" cy="8382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第三章</a:t>
            </a:r>
            <a:endParaRPr lang="en-US" sz="6000" dirty="0"/>
          </a:p>
        </p:txBody>
      </p:sp>
      <p:sp>
        <p:nvSpPr>
          <p:cNvPr id="11" name="Text 4"/>
          <p:cNvSpPr/>
          <p:nvPr/>
        </p:nvSpPr>
        <p:spPr>
          <a:xfrm>
            <a:off x="1524030" y="3600450"/>
            <a:ext cx="4572000" cy="4190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实际案例分析与实施建议</a:t>
            </a:r>
            <a:endParaRPr lang="en-US" sz="3000" dirty="0"/>
          </a:p>
        </p:txBody>
      </p:sp>
      <p:sp>
        <p:nvSpPr>
          <p:cNvPr id="12" name="Text 5"/>
          <p:cNvSpPr/>
          <p:nvPr/>
        </p:nvSpPr>
        <p:spPr>
          <a:xfrm>
            <a:off x="1428750" y="4762470"/>
            <a:ext cx="8648670" cy="2762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3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「通过实际应用案例展示工具价值，提供系统性实施建议和操作指导，帮助企业管理者制定可执行的实施计划」</a:t>
            </a:r>
            <a:endParaRPr lang="en-US" sz="1300" dirty="0"/>
          </a:p>
        </p:txBody>
      </p:sp>
      <p:sp>
        <p:nvSpPr>
          <p:cNvPr id="13" name="Text 6"/>
          <p:cNvSpPr/>
          <p:nvPr/>
        </p:nvSpPr>
        <p:spPr>
          <a:xfrm>
            <a:off x="10829971" y="6467460"/>
            <a:ext cx="1114471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第14页，共28页</a:t>
            </a:r>
            <a:endParaRPr lang="en-US" sz="1000" dirty="0"/>
          </a:p>
        </p:txBody>
      </p:sp>
      <p:sp>
        <p:nvSpPr>
          <p:cNvPr id="14" name="Text 7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2438430" y="761970"/>
            <a:ext cx="7315200" cy="5295930"/>
          </a:xfrm>
          <a:prstGeom prst="roundRect">
            <a:avLst>
              <a:gd name="adj" fmla="val 1036"/>
            </a:avLst>
          </a:prstGeom>
          <a:solidFill>
            <a:srgbClr val="000000">
              <a:alpha val="5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1"/>
          <p:cNvSpPr/>
          <p:nvPr/>
        </p:nvSpPr>
        <p:spPr>
          <a:xfrm>
            <a:off x="3047970" y="1238280"/>
            <a:ext cx="2714671" cy="5715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SPC实际</a:t>
            </a:r>
            <a:endParaRPr lang="en-US" sz="3700" dirty="0"/>
          </a:p>
        </p:txBody>
      </p:sp>
      <p:sp>
        <p:nvSpPr>
          <p:cNvPr id="7" name="Text 2"/>
          <p:cNvSpPr/>
          <p:nvPr/>
        </p:nvSpPr>
        <p:spPr>
          <a:xfrm>
            <a:off x="3047970" y="1904970"/>
            <a:ext cx="2714671" cy="5715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应用案例</a:t>
            </a:r>
            <a:endParaRPr lang="en-US" sz="3700" dirty="0"/>
          </a:p>
        </p:txBody>
      </p:sp>
      <p:sp>
        <p:nvSpPr>
          <p:cNvPr id="8" name="Shape 3"/>
          <p:cNvSpPr/>
          <p:nvPr/>
        </p:nvSpPr>
        <p:spPr>
          <a:xfrm>
            <a:off x="3047970" y="2857500"/>
            <a:ext cx="2571750" cy="1902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4"/>
          <p:cNvSpPr/>
          <p:nvPr/>
        </p:nvSpPr>
        <p:spPr>
          <a:xfrm>
            <a:off x="3047970" y="3257550"/>
            <a:ext cx="57150" cy="57150"/>
          </a:xfrm>
          <a:prstGeom prst="roundRect">
            <a:avLst>
              <a:gd name="adj" fmla="val 7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5"/>
          <p:cNvSpPr/>
          <p:nvPr/>
        </p:nvSpPr>
        <p:spPr>
          <a:xfrm>
            <a:off x="3248040" y="3162270"/>
            <a:ext cx="2505090" cy="2476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发动机缸体加工案例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3248040" y="3457621"/>
            <a:ext cx="2505090" cy="4286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某合资车企通过X-R控制图监控轴承孔直径，发现刀具磨损和工装松动问题</a:t>
            </a:r>
            <a:endParaRPr lang="en-US" sz="1200" dirty="0"/>
          </a:p>
        </p:txBody>
      </p:sp>
      <p:sp>
        <p:nvSpPr>
          <p:cNvPr id="12" name="Shape 7"/>
          <p:cNvSpPr/>
          <p:nvPr/>
        </p:nvSpPr>
        <p:spPr>
          <a:xfrm>
            <a:off x="3047970" y="4219590"/>
            <a:ext cx="57150" cy="57150"/>
          </a:xfrm>
          <a:prstGeom prst="roundRect">
            <a:avLst>
              <a:gd name="adj" fmla="val 7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8"/>
          <p:cNvSpPr/>
          <p:nvPr/>
        </p:nvSpPr>
        <p:spPr>
          <a:xfrm>
            <a:off x="3248040" y="4124310"/>
            <a:ext cx="1990740" cy="2476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改进措施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248040" y="4410060"/>
            <a:ext cx="1990740" cy="21909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建立刀具寿命管理和点检制度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3047970" y="4962540"/>
            <a:ext cx="57150" cy="57150"/>
          </a:xfrm>
          <a:prstGeom prst="roundRect">
            <a:avLst>
              <a:gd name="adj" fmla="val 7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1"/>
          <p:cNvSpPr/>
          <p:nvPr/>
        </p:nvSpPr>
        <p:spPr>
          <a:xfrm>
            <a:off x="3248040" y="4867260"/>
            <a:ext cx="2505090" cy="2476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改进效果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3248040" y="5153010"/>
            <a:ext cx="2505090" cy="4286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3个月内废品率从3%降至0.8%，年节约成本200万元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6086521" y="952530"/>
            <a:ext cx="19020" cy="457200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6572250" y="1238280"/>
            <a:ext cx="2714671" cy="5715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PCB制造</a:t>
            </a:r>
            <a:endParaRPr lang="en-US" sz="3700" dirty="0"/>
          </a:p>
        </p:txBody>
      </p:sp>
      <p:sp>
        <p:nvSpPr>
          <p:cNvPr id="20" name="Text 15"/>
          <p:cNvSpPr/>
          <p:nvPr/>
        </p:nvSpPr>
        <p:spPr>
          <a:xfrm>
            <a:off x="6572250" y="1904970"/>
            <a:ext cx="2714671" cy="5715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质量控制</a:t>
            </a:r>
            <a:endParaRPr lang="en-US" sz="3700" dirty="0"/>
          </a:p>
        </p:txBody>
      </p:sp>
      <p:sp>
        <p:nvSpPr>
          <p:cNvPr id="21" name="Shape 16"/>
          <p:cNvSpPr/>
          <p:nvPr/>
        </p:nvSpPr>
        <p:spPr>
          <a:xfrm>
            <a:off x="6572250" y="2857500"/>
            <a:ext cx="2571750" cy="1902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17"/>
          <p:cNvSpPr/>
          <p:nvPr/>
        </p:nvSpPr>
        <p:spPr>
          <a:xfrm>
            <a:off x="6572250" y="3257550"/>
            <a:ext cx="57150" cy="57150"/>
          </a:xfrm>
          <a:prstGeom prst="roundRect">
            <a:avLst>
              <a:gd name="adj" fmla="val 7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18"/>
          <p:cNvSpPr/>
          <p:nvPr/>
        </p:nvSpPr>
        <p:spPr>
          <a:xfrm>
            <a:off x="6772321" y="3162270"/>
            <a:ext cx="2505090" cy="2476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PCB焊盘尺寸控制</a:t>
            </a:r>
            <a:endParaRPr lang="en-US" sz="1200" dirty="0"/>
          </a:p>
        </p:txBody>
      </p:sp>
      <p:sp>
        <p:nvSpPr>
          <p:cNvPr id="24" name="Text 19"/>
          <p:cNvSpPr/>
          <p:nvPr/>
        </p:nvSpPr>
        <p:spPr>
          <a:xfrm>
            <a:off x="6772321" y="3457621"/>
            <a:ext cx="2505090" cy="4286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某制造商采用Xbar-S控制图发现曝光工序偏移问题</a:t>
            </a:r>
            <a:endParaRPr lang="en-US" sz="1200" dirty="0"/>
          </a:p>
        </p:txBody>
      </p:sp>
      <p:sp>
        <p:nvSpPr>
          <p:cNvPr id="25" name="Shape 20"/>
          <p:cNvSpPr/>
          <p:nvPr/>
        </p:nvSpPr>
        <p:spPr>
          <a:xfrm>
            <a:off x="6572250" y="4219590"/>
            <a:ext cx="57150" cy="57150"/>
          </a:xfrm>
          <a:prstGeom prst="roundRect">
            <a:avLst>
              <a:gd name="adj" fmla="val 7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1"/>
          <p:cNvSpPr/>
          <p:nvPr/>
        </p:nvSpPr>
        <p:spPr>
          <a:xfrm>
            <a:off x="6772321" y="4124310"/>
            <a:ext cx="2228850" cy="2476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工艺优化</a:t>
            </a:r>
            <a:endParaRPr lang="en-US" sz="1200" dirty="0"/>
          </a:p>
        </p:txBody>
      </p:sp>
      <p:sp>
        <p:nvSpPr>
          <p:cNvPr id="27" name="Text 22"/>
          <p:cNvSpPr/>
          <p:nvPr/>
        </p:nvSpPr>
        <p:spPr>
          <a:xfrm>
            <a:off x="6772321" y="4410060"/>
            <a:ext cx="2228850" cy="21909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通过改进使Cpk从0.95提升至1.42</a:t>
            </a:r>
            <a:endParaRPr lang="en-US" sz="1100" dirty="0"/>
          </a:p>
        </p:txBody>
      </p:sp>
      <p:sp>
        <p:nvSpPr>
          <p:cNvPr id="28" name="Shape 23"/>
          <p:cNvSpPr/>
          <p:nvPr/>
        </p:nvSpPr>
        <p:spPr>
          <a:xfrm>
            <a:off x="6572250" y="4962540"/>
            <a:ext cx="57150" cy="57150"/>
          </a:xfrm>
          <a:prstGeom prst="roundRect">
            <a:avLst>
              <a:gd name="adj" fmla="val 7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4"/>
          <p:cNvSpPr/>
          <p:nvPr/>
        </p:nvSpPr>
        <p:spPr>
          <a:xfrm>
            <a:off x="6772321" y="4867260"/>
            <a:ext cx="2505090" cy="2476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质量提升</a:t>
            </a:r>
            <a:endParaRPr lang="en-US" sz="1200" dirty="0"/>
          </a:p>
        </p:txBody>
      </p:sp>
      <p:sp>
        <p:nvSpPr>
          <p:cNvPr id="30" name="Text 25"/>
          <p:cNvSpPr/>
          <p:nvPr/>
        </p:nvSpPr>
        <p:spPr>
          <a:xfrm>
            <a:off x="6772321" y="5153010"/>
            <a:ext cx="2505090" cy="4286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焊盘良率从89%升至99.2%，客户退货率下降90%</a:t>
            </a:r>
            <a:endParaRPr lang="en-US" sz="1200" dirty="0"/>
          </a:p>
        </p:txBody>
      </p:sp>
      <p:sp>
        <p:nvSpPr>
          <p:cNvPr id="31" name="Text 26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第15页，共28页</a:t>
            </a:r>
            <a:endParaRPr lang="en-US" sz="1000" dirty="0"/>
          </a:p>
        </p:txBody>
      </p:sp>
      <p:sp>
        <p:nvSpPr>
          <p:cNvPr id="32" name="Text 27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5" name="Shape 0"/>
          <p:cNvSpPr/>
          <p:nvPr/>
        </p:nvSpPr>
        <p:spPr>
          <a:xfrm>
            <a:off x="2438430" y="761970"/>
            <a:ext cx="7315200" cy="4733940"/>
          </a:xfrm>
          <a:prstGeom prst="roundRect">
            <a:avLst>
              <a:gd name="adj" fmla="val 1159"/>
            </a:avLst>
          </a:prstGeom>
          <a:solidFill>
            <a:srgbClr val="000000">
              <a:alpha val="5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1"/>
          <p:cNvSpPr/>
          <p:nvPr/>
        </p:nvSpPr>
        <p:spPr>
          <a:xfrm>
            <a:off x="3047970" y="1238280"/>
            <a:ext cx="2714671" cy="5429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动力电池</a:t>
            </a:r>
            <a:endParaRPr lang="en-US" sz="3900" dirty="0"/>
          </a:p>
        </p:txBody>
      </p:sp>
      <p:sp>
        <p:nvSpPr>
          <p:cNvPr id="7" name="Text 2"/>
          <p:cNvSpPr/>
          <p:nvPr/>
        </p:nvSpPr>
        <p:spPr>
          <a:xfrm>
            <a:off x="3047970" y="1876440"/>
            <a:ext cx="2714671" cy="5429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密封案例</a:t>
            </a:r>
            <a:endParaRPr lang="en-US" sz="3900" dirty="0"/>
          </a:p>
        </p:txBody>
      </p:sp>
      <p:sp>
        <p:nvSpPr>
          <p:cNvPr id="8" name="Shape 3"/>
          <p:cNvSpPr/>
          <p:nvPr/>
        </p:nvSpPr>
        <p:spPr>
          <a:xfrm>
            <a:off x="3047970" y="2800350"/>
            <a:ext cx="2571750" cy="1902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4"/>
          <p:cNvSpPr/>
          <p:nvPr/>
        </p:nvSpPr>
        <p:spPr>
          <a:xfrm>
            <a:off x="3047970" y="3200400"/>
            <a:ext cx="57150" cy="57150"/>
          </a:xfrm>
          <a:prstGeom prst="roundRect">
            <a:avLst>
              <a:gd name="adj" fmla="val 7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5"/>
          <p:cNvSpPr/>
          <p:nvPr/>
        </p:nvSpPr>
        <p:spPr>
          <a:xfrm>
            <a:off x="3248040" y="3105120"/>
            <a:ext cx="2505090" cy="48582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某车企针对电池进水召回问题，通过FMEA分析密封垫安装风险</a:t>
            </a:r>
            <a:endParaRPr lang="en-US" sz="1300" dirty="0"/>
          </a:p>
        </p:txBody>
      </p:sp>
      <p:sp>
        <p:nvSpPr>
          <p:cNvPr id="11" name="Shape 6"/>
          <p:cNvSpPr/>
          <p:nvPr/>
        </p:nvSpPr>
        <p:spPr>
          <a:xfrm>
            <a:off x="3047970" y="3914821"/>
            <a:ext cx="57150" cy="57150"/>
          </a:xfrm>
          <a:prstGeom prst="roundRect">
            <a:avLst>
              <a:gd name="adj" fmla="val 7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7"/>
          <p:cNvSpPr/>
          <p:nvPr/>
        </p:nvSpPr>
        <p:spPr>
          <a:xfrm>
            <a:off x="3248040" y="3819540"/>
            <a:ext cx="2505090" cy="48582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设计磁性定位销和CCD视觉监控系统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3047970" y="4629150"/>
            <a:ext cx="57150" cy="57150"/>
          </a:xfrm>
          <a:prstGeom prst="roundRect">
            <a:avLst>
              <a:gd name="adj" fmla="val 7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3248040" y="4533870"/>
            <a:ext cx="2505090" cy="48582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风险优先级从H降至M，风险降低70%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6086521" y="952530"/>
            <a:ext cx="19020" cy="457200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1"/>
          <p:cNvSpPr/>
          <p:nvPr/>
        </p:nvSpPr>
        <p:spPr>
          <a:xfrm>
            <a:off x="6572250" y="1238280"/>
            <a:ext cx="2714671" cy="5429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万向节</a:t>
            </a:r>
            <a:endParaRPr lang="en-US" sz="3900" dirty="0"/>
          </a:p>
        </p:txBody>
      </p:sp>
      <p:sp>
        <p:nvSpPr>
          <p:cNvPr id="17" name="Text 12"/>
          <p:cNvSpPr/>
          <p:nvPr/>
        </p:nvSpPr>
        <p:spPr>
          <a:xfrm>
            <a:off x="6572250" y="1876440"/>
            <a:ext cx="2714671" cy="5429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可靠性提升</a:t>
            </a:r>
            <a:endParaRPr lang="en-US" sz="3900" dirty="0"/>
          </a:p>
        </p:txBody>
      </p:sp>
      <p:sp>
        <p:nvSpPr>
          <p:cNvPr id="18" name="Shape 13"/>
          <p:cNvSpPr/>
          <p:nvPr/>
        </p:nvSpPr>
        <p:spPr>
          <a:xfrm>
            <a:off x="6572250" y="2800350"/>
            <a:ext cx="2571750" cy="1902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4"/>
          <p:cNvSpPr/>
          <p:nvPr/>
        </p:nvSpPr>
        <p:spPr>
          <a:xfrm>
            <a:off x="6572250" y="3200400"/>
            <a:ext cx="57150" cy="57150"/>
          </a:xfrm>
          <a:prstGeom prst="roundRect">
            <a:avLst>
              <a:gd name="adj" fmla="val 7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5"/>
          <p:cNvSpPr/>
          <p:nvPr/>
        </p:nvSpPr>
        <p:spPr>
          <a:xfrm>
            <a:off x="6772321" y="3105120"/>
            <a:ext cx="2505090" cy="48582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针对防尘罩破裂导致的传动异响，通过FMEA识别失效链条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6572250" y="3914821"/>
            <a:ext cx="57150" cy="57150"/>
          </a:xfrm>
          <a:prstGeom prst="roundRect">
            <a:avLst>
              <a:gd name="adj" fmla="val 7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17"/>
          <p:cNvSpPr/>
          <p:nvPr/>
        </p:nvSpPr>
        <p:spPr>
          <a:xfrm>
            <a:off x="6772321" y="3819540"/>
            <a:ext cx="2324130" cy="2476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优化设计使防尘罩寿命提升2倍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6572250" y="4391040"/>
            <a:ext cx="57150" cy="57150"/>
          </a:xfrm>
          <a:prstGeom prst="roundRect">
            <a:avLst>
              <a:gd name="adj" fmla="val 7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72321" y="4295760"/>
            <a:ext cx="2038380" cy="2476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保修索赔率从3%降至0.4%</a:t>
            </a:r>
            <a:endParaRPr lang="en-US" sz="1200" dirty="0"/>
          </a:p>
        </p:txBody>
      </p:sp>
      <p:sp>
        <p:nvSpPr>
          <p:cNvPr id="25" name="Text 20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第16页，共28页</a:t>
            </a:r>
            <a:endParaRPr lang="en-US" sz="1000" dirty="0"/>
          </a:p>
        </p:txBody>
      </p:sp>
      <p:sp>
        <p:nvSpPr>
          <p:cNvPr id="26" name="Text 21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实施准备与组织架构</a:t>
            </a:r>
            <a:endParaRPr lang="en-US" sz="4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1" y="253362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组织搭建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1628821" y="3038460"/>
            <a:ext cx="4190970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成立跨部门推进小组，设立工具推进负责人，建立定期汇报机制，确保每个工具有专人负责和充足资源投入</a:t>
            </a:r>
            <a:endParaRPr lang="en-US" sz="1100" dirty="0"/>
          </a:p>
        </p:txBody>
      </p:sp>
      <p:sp>
        <p:nvSpPr>
          <p:cNvPr id="12" name="Shape 7"/>
          <p:cNvSpPr/>
          <p:nvPr/>
        </p:nvSpPr>
        <p:spPr>
          <a:xfrm>
            <a:off x="623886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80" y="253362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培训体系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7296180" y="3038460"/>
            <a:ext cx="4190970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分层培训设计：高层4小时理念认知、中层16小时工具应用、基层8小时具体操作，理论与案例结合，重点强调工具关联关系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57150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46577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46863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1" y="468630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资源配置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1628821" y="5191140"/>
            <a:ext cx="4190970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人力资源：每工具至少1名专职人员；软件工具：Minitab等；硬件设备：测量设备；预算安排：培训、软件、校准费用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623886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534120" y="47720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05570" y="48006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96180" y="480060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推进机制</a:t>
            </a:r>
            <a:endParaRPr lang="en-US" sz="1500" dirty="0"/>
          </a:p>
        </p:txBody>
      </p:sp>
      <p:sp>
        <p:nvSpPr>
          <p:cNvPr id="26" name="Text 21"/>
          <p:cNvSpPr/>
          <p:nvPr/>
        </p:nvSpPr>
        <p:spPr>
          <a:xfrm>
            <a:off x="7296180" y="5305440"/>
            <a:ext cx="419097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建立定期评审和持续改进机制，确保实施效果</a:t>
            </a:r>
            <a:endParaRPr lang="en-US" sz="1000" dirty="0"/>
          </a:p>
        </p:txBody>
      </p:sp>
      <p:sp>
        <p:nvSpPr>
          <p:cNvPr id="27" name="Text 2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第17页，共28页</a:t>
            </a:r>
            <a:endParaRPr lang="en-US" sz="1000" dirty="0"/>
          </a:p>
        </p:txBody>
      </p:sp>
      <p:sp>
        <p:nvSpPr>
          <p:cNvPr id="28" name="Text 23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分阶段实施策略</a:t>
            </a:r>
            <a:endParaRPr lang="en-US" sz="4200" dirty="0"/>
          </a:p>
        </p:txBody>
      </p:sp>
      <p:sp>
        <p:nvSpPr>
          <p:cNvPr id="8" name="Text 2"/>
          <p:cNvSpPr/>
          <p:nvPr/>
        </p:nvSpPr>
        <p:spPr>
          <a:xfrm>
            <a:off x="571500" y="1676370"/>
            <a:ext cx="3571921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1-3个月</a:t>
            </a:r>
            <a:endParaRPr lang="en-US" sz="1000" dirty="0"/>
          </a:p>
        </p:txBody>
      </p:sp>
      <p:sp>
        <p:nvSpPr>
          <p:cNvPr id="9" name="Text 3"/>
          <p:cNvSpPr/>
          <p:nvPr/>
        </p:nvSpPr>
        <p:spPr>
          <a:xfrm>
            <a:off x="571500" y="1971721"/>
            <a:ext cx="3571921" cy="3619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01:</a:t>
            </a:r>
            <a:endParaRPr lang="en-US" sz="2400" dirty="0"/>
          </a:p>
        </p:txBody>
      </p:sp>
      <p:sp>
        <p:nvSpPr>
          <p:cNvPr id="10" name="Text 4"/>
          <p:cNvSpPr/>
          <p:nvPr/>
        </p:nvSpPr>
        <p:spPr>
          <a:xfrm>
            <a:off x="571500" y="2333640"/>
            <a:ext cx="3571921" cy="3619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第一阶段</a:t>
            </a:r>
            <a:endParaRPr lang="en-US" sz="2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800350"/>
            <a:ext cx="3429000" cy="9528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71500" y="2990820"/>
            <a:ext cx="3571921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基础夯实</a:t>
            </a:r>
            <a:endParaRPr lang="en-US" sz="1200" dirty="0"/>
          </a:p>
        </p:txBody>
      </p:sp>
      <p:sp>
        <p:nvSpPr>
          <p:cNvPr id="13" name="Shape 6"/>
          <p:cNvSpPr/>
          <p:nvPr/>
        </p:nvSpPr>
        <p:spPr>
          <a:xfrm>
            <a:off x="571500" y="3409980"/>
            <a:ext cx="3429000" cy="287652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7"/>
          <p:cNvSpPr/>
          <p:nvPr/>
        </p:nvSpPr>
        <p:spPr>
          <a:xfrm>
            <a:off x="761970" y="3600450"/>
            <a:ext cx="3190890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MSA实施</a:t>
            </a:r>
            <a:endParaRPr lang="en-US" sz="1200" dirty="0"/>
          </a:p>
        </p:txBody>
      </p:sp>
      <p:sp>
        <p:nvSpPr>
          <p:cNvPr id="15" name="Shape 8"/>
          <p:cNvSpPr/>
          <p:nvPr/>
        </p:nvSpPr>
        <p:spPr>
          <a:xfrm>
            <a:off x="761970" y="4000500"/>
            <a:ext cx="38130" cy="38130"/>
          </a:xfrm>
          <a:prstGeom prst="roundRect">
            <a:avLst>
              <a:gd name="adj" fmla="val 107915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9"/>
          <p:cNvSpPr/>
          <p:nvPr/>
        </p:nvSpPr>
        <p:spPr>
          <a:xfrm>
            <a:off x="895380" y="3924330"/>
            <a:ext cx="3047970" cy="4000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优先实施MSA确保数据质量基础，选择3-5个关键测量点</a:t>
            </a:r>
            <a:endParaRPr lang="en-US" sz="1100" dirty="0"/>
          </a:p>
        </p:txBody>
      </p:sp>
      <p:sp>
        <p:nvSpPr>
          <p:cNvPr id="17" name="Text 10"/>
          <p:cNvSpPr/>
          <p:nvPr/>
        </p:nvSpPr>
        <p:spPr>
          <a:xfrm>
            <a:off x="761970" y="4514850"/>
            <a:ext cx="3190890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SPC试点</a:t>
            </a:r>
            <a:endParaRPr lang="en-US" sz="1200" dirty="0"/>
          </a:p>
        </p:txBody>
      </p:sp>
      <p:sp>
        <p:nvSpPr>
          <p:cNvPr id="18" name="Shape 11"/>
          <p:cNvSpPr/>
          <p:nvPr/>
        </p:nvSpPr>
        <p:spPr>
          <a:xfrm>
            <a:off x="761970" y="4914900"/>
            <a:ext cx="38130" cy="38130"/>
          </a:xfrm>
          <a:prstGeom prst="roundRect">
            <a:avLst>
              <a:gd name="adj" fmla="val 107915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2"/>
          <p:cNvSpPr/>
          <p:nvPr/>
        </p:nvSpPr>
        <p:spPr>
          <a:xfrm>
            <a:off x="895380" y="4838730"/>
            <a:ext cx="298131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跟进SPC实现过程监控，选择2-3个关键工序试点</a:t>
            </a:r>
            <a:endParaRPr lang="en-US" sz="1000" dirty="0"/>
          </a:p>
        </p:txBody>
      </p:sp>
      <p:sp>
        <p:nvSpPr>
          <p:cNvPr id="20" name="Text 13"/>
          <p:cNvSpPr/>
          <p:nvPr/>
        </p:nvSpPr>
        <p:spPr>
          <a:xfrm>
            <a:off x="4381530" y="1676370"/>
            <a:ext cx="3571921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4-6个月</a:t>
            </a:r>
            <a:endParaRPr lang="en-US" sz="1000" dirty="0"/>
          </a:p>
        </p:txBody>
      </p:sp>
      <p:sp>
        <p:nvSpPr>
          <p:cNvPr id="21" name="Text 14"/>
          <p:cNvSpPr/>
          <p:nvPr/>
        </p:nvSpPr>
        <p:spPr>
          <a:xfrm>
            <a:off x="4381530" y="1971721"/>
            <a:ext cx="3571921" cy="3619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02:</a:t>
            </a:r>
            <a:endParaRPr lang="en-US" sz="2400" dirty="0"/>
          </a:p>
        </p:txBody>
      </p:sp>
      <p:sp>
        <p:nvSpPr>
          <p:cNvPr id="22" name="Text 15"/>
          <p:cNvSpPr/>
          <p:nvPr/>
        </p:nvSpPr>
        <p:spPr>
          <a:xfrm>
            <a:off x="4381530" y="2333640"/>
            <a:ext cx="3571921" cy="3619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第二阶段</a:t>
            </a:r>
            <a:endParaRPr lang="en-US" sz="240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530" y="2800350"/>
            <a:ext cx="3429000" cy="95280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4381530" y="2990820"/>
            <a:ext cx="3571921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风险管控</a:t>
            </a:r>
            <a:endParaRPr lang="en-US" sz="1200" dirty="0"/>
          </a:p>
        </p:txBody>
      </p:sp>
      <p:sp>
        <p:nvSpPr>
          <p:cNvPr id="25" name="Shape 17"/>
          <p:cNvSpPr/>
          <p:nvPr/>
        </p:nvSpPr>
        <p:spPr>
          <a:xfrm>
            <a:off x="4381530" y="3409980"/>
            <a:ext cx="3429000" cy="287652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18"/>
          <p:cNvSpPr/>
          <p:nvPr/>
        </p:nvSpPr>
        <p:spPr>
          <a:xfrm>
            <a:off x="4572000" y="3600450"/>
            <a:ext cx="3190890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FMEA实施</a:t>
            </a:r>
            <a:endParaRPr lang="en-US" sz="1200" dirty="0"/>
          </a:p>
        </p:txBody>
      </p:sp>
      <p:sp>
        <p:nvSpPr>
          <p:cNvPr id="27" name="Shape 19"/>
          <p:cNvSpPr/>
          <p:nvPr/>
        </p:nvSpPr>
        <p:spPr>
          <a:xfrm>
            <a:off x="4572000" y="4000500"/>
            <a:ext cx="38130" cy="38130"/>
          </a:xfrm>
          <a:prstGeom prst="roundRect">
            <a:avLst>
              <a:gd name="adj" fmla="val 107915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0"/>
          <p:cNvSpPr/>
          <p:nvPr/>
        </p:nvSpPr>
        <p:spPr>
          <a:xfrm>
            <a:off x="4705320" y="3924330"/>
            <a:ext cx="3047970" cy="4000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全面实施FMEA，从设计FMEA开始逐步扩展到过程FMEA</a:t>
            </a:r>
            <a:endParaRPr lang="en-US" sz="1100" dirty="0"/>
          </a:p>
        </p:txBody>
      </p:sp>
      <p:sp>
        <p:nvSpPr>
          <p:cNvPr id="29" name="Text 21"/>
          <p:cNvSpPr/>
          <p:nvPr/>
        </p:nvSpPr>
        <p:spPr>
          <a:xfrm>
            <a:off x="4572000" y="4514850"/>
            <a:ext cx="3190890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团队建设</a:t>
            </a:r>
            <a:endParaRPr lang="en-US" sz="1200" dirty="0"/>
          </a:p>
        </p:txBody>
      </p:sp>
      <p:sp>
        <p:nvSpPr>
          <p:cNvPr id="30" name="Shape 22"/>
          <p:cNvSpPr/>
          <p:nvPr/>
        </p:nvSpPr>
        <p:spPr>
          <a:xfrm>
            <a:off x="4572000" y="4914900"/>
            <a:ext cx="38130" cy="38130"/>
          </a:xfrm>
          <a:prstGeom prst="roundRect">
            <a:avLst>
              <a:gd name="adj" fmla="val 107915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3"/>
          <p:cNvSpPr/>
          <p:nvPr/>
        </p:nvSpPr>
        <p:spPr>
          <a:xfrm>
            <a:off x="4705320" y="4838730"/>
            <a:ext cx="213357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组建跨部门团队建立风险评估标准</a:t>
            </a:r>
            <a:endParaRPr lang="en-US" sz="1000" dirty="0"/>
          </a:p>
        </p:txBody>
      </p:sp>
      <p:sp>
        <p:nvSpPr>
          <p:cNvPr id="32" name="Text 24"/>
          <p:cNvSpPr/>
          <p:nvPr/>
        </p:nvSpPr>
        <p:spPr>
          <a:xfrm>
            <a:off x="8191470" y="1676370"/>
            <a:ext cx="3571921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7-12个月</a:t>
            </a:r>
            <a:endParaRPr lang="en-US" sz="1000" dirty="0"/>
          </a:p>
        </p:txBody>
      </p:sp>
      <p:sp>
        <p:nvSpPr>
          <p:cNvPr id="33" name="Text 25"/>
          <p:cNvSpPr/>
          <p:nvPr/>
        </p:nvSpPr>
        <p:spPr>
          <a:xfrm>
            <a:off x="8191470" y="1971721"/>
            <a:ext cx="3571921" cy="3619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03:</a:t>
            </a:r>
            <a:endParaRPr lang="en-US" sz="2400" dirty="0"/>
          </a:p>
        </p:txBody>
      </p:sp>
      <p:sp>
        <p:nvSpPr>
          <p:cNvPr id="34" name="Text 26"/>
          <p:cNvSpPr/>
          <p:nvPr/>
        </p:nvSpPr>
        <p:spPr>
          <a:xfrm>
            <a:off x="8191470" y="2333640"/>
            <a:ext cx="3571921" cy="3619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第三阶段</a:t>
            </a:r>
            <a:endParaRPr lang="en-US" sz="2400" dirty="0"/>
          </a:p>
        </p:txBody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470" y="2800350"/>
            <a:ext cx="3429000" cy="95280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8191470" y="2990820"/>
            <a:ext cx="3571921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系统整合</a:t>
            </a:r>
            <a:endParaRPr lang="en-US" sz="1200" dirty="0"/>
          </a:p>
        </p:txBody>
      </p:sp>
      <p:sp>
        <p:nvSpPr>
          <p:cNvPr id="37" name="Shape 28"/>
          <p:cNvSpPr/>
          <p:nvPr/>
        </p:nvSpPr>
        <p:spPr>
          <a:xfrm>
            <a:off x="8191470" y="3409980"/>
            <a:ext cx="3429000" cy="287652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29"/>
          <p:cNvSpPr/>
          <p:nvPr/>
        </p:nvSpPr>
        <p:spPr>
          <a:xfrm>
            <a:off x="8382030" y="3600450"/>
            <a:ext cx="3190890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APQP实施</a:t>
            </a:r>
            <a:endParaRPr lang="en-US" sz="1200" dirty="0"/>
          </a:p>
        </p:txBody>
      </p:sp>
      <p:sp>
        <p:nvSpPr>
          <p:cNvPr id="39" name="Shape 30"/>
          <p:cNvSpPr/>
          <p:nvPr/>
        </p:nvSpPr>
        <p:spPr>
          <a:xfrm>
            <a:off x="8382030" y="4000500"/>
            <a:ext cx="38130" cy="38130"/>
          </a:xfrm>
          <a:prstGeom prst="roundRect">
            <a:avLst>
              <a:gd name="adj" fmla="val 107915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1"/>
          <p:cNvSpPr/>
          <p:nvPr/>
        </p:nvSpPr>
        <p:spPr>
          <a:xfrm>
            <a:off x="8515350" y="3924330"/>
            <a:ext cx="261939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实施APQP，将前期工具整合到项目管理中</a:t>
            </a:r>
            <a:endParaRPr lang="en-US" sz="1000" dirty="0"/>
          </a:p>
        </p:txBody>
      </p:sp>
      <p:sp>
        <p:nvSpPr>
          <p:cNvPr id="41" name="Text 32"/>
          <p:cNvSpPr/>
          <p:nvPr/>
        </p:nvSpPr>
        <p:spPr>
          <a:xfrm>
            <a:off x="8382030" y="4314871"/>
            <a:ext cx="3190890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PPAP建立</a:t>
            </a:r>
            <a:endParaRPr lang="en-US" sz="1200" dirty="0"/>
          </a:p>
        </p:txBody>
      </p:sp>
      <p:sp>
        <p:nvSpPr>
          <p:cNvPr id="42" name="Shape 33"/>
          <p:cNvSpPr/>
          <p:nvPr/>
        </p:nvSpPr>
        <p:spPr>
          <a:xfrm>
            <a:off x="8382030" y="4714921"/>
            <a:ext cx="38130" cy="38130"/>
          </a:xfrm>
          <a:prstGeom prst="roundRect">
            <a:avLst>
              <a:gd name="adj" fmla="val 107915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34"/>
          <p:cNvSpPr/>
          <p:nvPr/>
        </p:nvSpPr>
        <p:spPr>
          <a:xfrm>
            <a:off x="8515350" y="4638660"/>
            <a:ext cx="232413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建立PPAP体系，实现供应链质量协同</a:t>
            </a:r>
            <a:endParaRPr lang="en-US" sz="1000" dirty="0"/>
          </a:p>
        </p:txBody>
      </p:sp>
      <p:sp>
        <p:nvSpPr>
          <p:cNvPr id="44" name="Text 35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第18页，共28页</a:t>
            </a:r>
            <a:endParaRPr lang="en-US" sz="1000" dirty="0"/>
          </a:p>
        </p:txBody>
      </p:sp>
      <p:sp>
        <p:nvSpPr>
          <p:cNvPr id="45" name="Text 36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关键成功因素</a:t>
            </a:r>
            <a:endParaRPr lang="en-US" sz="4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1" y="2533620"/>
            <a:ext cx="108585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领导层承诺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1628821" y="3038460"/>
            <a:ext cx="4190970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高层管理者深度参与推动，确保充足资源投入和时间保证，建立质量优先的企业文化，长期坚持不因短期困难放弃</a:t>
            </a:r>
            <a:endParaRPr lang="en-US" sz="1100" dirty="0"/>
          </a:p>
        </p:txBody>
      </p:sp>
      <p:sp>
        <p:nvSpPr>
          <p:cNvPr id="12" name="Shape 7"/>
          <p:cNvSpPr/>
          <p:nvPr/>
        </p:nvSpPr>
        <p:spPr>
          <a:xfrm>
            <a:off x="623886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50509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53362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80" y="2533620"/>
            <a:ext cx="12763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全员参与机制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7296180" y="3038460"/>
            <a:ext cx="4190970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系统培训确保理解工具价值，建立质量改进奖励制度，及时分享成功经验，培养内部专家和推广大使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57150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46577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46863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1" y="4686300"/>
            <a:ext cx="108585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数字化转型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1628821" y="5191140"/>
            <a:ext cx="4190970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选择合适软件平台（Minitab、XFMEA等），建立系统集成方案，实现数据自动采集、实时分析报告、异常自动预警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623886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534120" y="4772071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05570" y="480060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96180" y="480060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持续改进</a:t>
            </a:r>
            <a:endParaRPr lang="en-US" sz="1500" dirty="0"/>
          </a:p>
        </p:txBody>
      </p:sp>
      <p:sp>
        <p:nvSpPr>
          <p:cNvPr id="26" name="Text 21"/>
          <p:cNvSpPr/>
          <p:nvPr/>
        </p:nvSpPr>
        <p:spPr>
          <a:xfrm>
            <a:off x="7296180" y="5305440"/>
            <a:ext cx="419097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建立PDCA循环机制，定期评估效果，持续优化流程</a:t>
            </a:r>
            <a:endParaRPr lang="en-US" sz="1000" dirty="0"/>
          </a:p>
        </p:txBody>
      </p:sp>
      <p:sp>
        <p:nvSpPr>
          <p:cNvPr id="27" name="Text 2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第19页，共28页</a:t>
            </a:r>
            <a:endParaRPr lang="en-US" sz="1000" dirty="0"/>
          </a:p>
        </p:txBody>
      </p:sp>
      <p:sp>
        <p:nvSpPr>
          <p:cNvPr id="28" name="Text 23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效果评估体系</a:t>
            </a:r>
            <a:endParaRPr lang="en-US" sz="42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057400"/>
            <a:ext cx="1143000" cy="114300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71500" y="2762220"/>
            <a:ext cx="325755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1. 关键指标</a:t>
            </a:r>
            <a:endParaRPr lang="en-US" sz="1500" dirty="0"/>
          </a:p>
        </p:txBody>
      </p:sp>
      <p:sp>
        <p:nvSpPr>
          <p:cNvPr id="9" name="Text 3"/>
          <p:cNvSpPr/>
          <p:nvPr/>
        </p:nvSpPr>
        <p:spPr>
          <a:xfrm>
            <a:off x="571500" y="3238530"/>
            <a:ext cx="325755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SPC指标：Cpk≥1.33，废品率降低50%</a:t>
            </a:r>
            <a:endParaRPr lang="en-US" sz="1000" dirty="0"/>
          </a:p>
        </p:txBody>
      </p:sp>
      <p:sp>
        <p:nvSpPr>
          <p:cNvPr id="10" name="Text 4"/>
          <p:cNvSpPr/>
          <p:nvPr/>
        </p:nvSpPr>
        <p:spPr>
          <a:xfrm>
            <a:off x="571500" y="3619470"/>
            <a:ext cx="325755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MSA指标：GRR≤10%</a:t>
            </a:r>
            <a:endParaRPr lang="en-US" sz="1000" dirty="0"/>
          </a:p>
        </p:txBody>
      </p:sp>
      <p:sp>
        <p:nvSpPr>
          <p:cNvPr id="11" name="Text 5"/>
          <p:cNvSpPr/>
          <p:nvPr/>
        </p:nvSpPr>
        <p:spPr>
          <a:xfrm>
            <a:off x="571500" y="4000500"/>
            <a:ext cx="3257550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FMEA指标：高风险项RPN≥200数量，风险降低率</a:t>
            </a:r>
            <a:endParaRPr lang="en-US" sz="1000" dirty="0"/>
          </a:p>
        </p:txBody>
      </p:sp>
      <p:sp>
        <p:nvSpPr>
          <p:cNvPr id="12" name="Text 6"/>
          <p:cNvSpPr/>
          <p:nvPr/>
        </p:nvSpPr>
        <p:spPr>
          <a:xfrm>
            <a:off x="4543471" y="2762220"/>
            <a:ext cx="325755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2. 项目管理指标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4543471" y="3238530"/>
            <a:ext cx="325755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APQP指标：项目按时完成率≥95%</a:t>
            </a:r>
            <a:endParaRPr lang="en-US" sz="1000" dirty="0"/>
          </a:p>
        </p:txBody>
      </p:sp>
      <p:sp>
        <p:nvSpPr>
          <p:cNvPr id="14" name="Text 8"/>
          <p:cNvSpPr/>
          <p:nvPr/>
        </p:nvSpPr>
        <p:spPr>
          <a:xfrm>
            <a:off x="4543471" y="3619470"/>
            <a:ext cx="325755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PPAP指标：一次提交通过率≥90%</a:t>
            </a:r>
            <a:endParaRPr lang="en-US" sz="1000" dirty="0"/>
          </a:p>
        </p:txBody>
      </p:sp>
      <p:sp>
        <p:nvSpPr>
          <p:cNvPr id="15" name="Text 9"/>
          <p:cNvSpPr/>
          <p:nvPr/>
        </p:nvSpPr>
        <p:spPr>
          <a:xfrm>
            <a:off x="8505840" y="2762220"/>
            <a:ext cx="325755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3. 评审与改进</a:t>
            </a:r>
            <a:endParaRPr lang="en-US" sz="1500" dirty="0"/>
          </a:p>
        </p:txBody>
      </p:sp>
      <p:sp>
        <p:nvSpPr>
          <p:cNvPr id="16" name="Text 10"/>
          <p:cNvSpPr/>
          <p:nvPr/>
        </p:nvSpPr>
        <p:spPr>
          <a:xfrm>
            <a:off x="8505840" y="3238530"/>
            <a:ext cx="325755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月度评审：实施进展和关键指标评审</a:t>
            </a:r>
            <a:endParaRPr lang="en-US" sz="1000" dirty="0"/>
          </a:p>
        </p:txBody>
      </p:sp>
      <p:sp>
        <p:nvSpPr>
          <p:cNvPr id="17" name="Text 11"/>
          <p:cNvSpPr/>
          <p:nvPr/>
        </p:nvSpPr>
        <p:spPr>
          <a:xfrm>
            <a:off x="8505840" y="3619470"/>
            <a:ext cx="325755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季度评审：整体效果和最佳实践分享</a:t>
            </a:r>
            <a:endParaRPr lang="en-US" sz="1000" dirty="0"/>
          </a:p>
        </p:txBody>
      </p:sp>
      <p:sp>
        <p:nvSpPr>
          <p:cNvPr id="18" name="Text 12"/>
          <p:cNvSpPr/>
          <p:nvPr/>
        </p:nvSpPr>
        <p:spPr>
          <a:xfrm>
            <a:off x="8505840" y="4000500"/>
            <a:ext cx="325755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年度评审：投资回报分析和体系成熟度评估</a:t>
            </a:r>
            <a:endParaRPr lang="en-US" sz="1000" dirty="0"/>
          </a:p>
        </p:txBody>
      </p:sp>
      <p:sp>
        <p:nvSpPr>
          <p:cNvPr id="19" name="Text 13"/>
          <p:cNvSpPr/>
          <p:nvPr/>
        </p:nvSpPr>
        <p:spPr>
          <a:xfrm>
            <a:off x="8505840" y="4391040"/>
            <a:ext cx="3257550" cy="4762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持续改进：建立PDCA循环机制，基于数据分析持续改进流程，将成功经验标准化推广</a:t>
            </a:r>
            <a:endParaRPr lang="en-US" sz="1100" dirty="0"/>
          </a:p>
        </p:txBody>
      </p:sp>
      <p:sp>
        <p:nvSpPr>
          <p:cNvPr id="20" name="Text 14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第20页，共28页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571500" y="647670"/>
            <a:ext cx="498156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常见问题与解决方案</a:t>
            </a:r>
            <a:endParaRPr lang="en-US" sz="4200" dirty="0"/>
          </a:p>
        </p:txBody>
      </p:sp>
      <p:sp>
        <p:nvSpPr>
          <p:cNvPr id="6" name="Shape 1"/>
          <p:cNvSpPr/>
          <p:nvPr/>
        </p:nvSpPr>
        <p:spPr>
          <a:xfrm>
            <a:off x="5543550" y="381030"/>
            <a:ext cx="6076920" cy="1066830"/>
          </a:xfrm>
          <a:prstGeom prst="roundRect">
            <a:avLst>
              <a:gd name="adj" fmla="val 12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2"/>
          <p:cNvSpPr/>
          <p:nvPr/>
        </p:nvSpPr>
        <p:spPr>
          <a:xfrm>
            <a:off x="5734020" y="571500"/>
            <a:ext cx="5886450" cy="6858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本页汇总了六西格玛实施中的常见问题及其解决方案，包括控制图报警、数据收集不及时、改进措施无效等技术问题，以及不同规模企业的实施策略和需要避免的误区，帮助企业顺利推进六西格玛管理。</a:t>
            </a:r>
            <a:endParaRPr lang="en-US" sz="1200" dirty="0"/>
          </a:p>
        </p:txBody>
      </p:sp>
      <p:sp>
        <p:nvSpPr>
          <p:cNvPr id="8" name="Shape 3"/>
          <p:cNvSpPr/>
          <p:nvPr/>
        </p:nvSpPr>
        <p:spPr>
          <a:xfrm>
            <a:off x="571500" y="1828800"/>
            <a:ext cx="11048970" cy="1902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4"/>
          <p:cNvSpPr/>
          <p:nvPr/>
        </p:nvSpPr>
        <p:spPr>
          <a:xfrm>
            <a:off x="571500" y="230502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5"/>
          <p:cNvSpPr/>
          <p:nvPr/>
        </p:nvSpPr>
        <p:spPr>
          <a:xfrm>
            <a:off x="790590" y="2228850"/>
            <a:ext cx="1600200" cy="2095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控制图频繁报警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790590" y="2466960"/>
            <a:ext cx="160020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重新收集数据计算控制限</a:t>
            </a:r>
            <a:endParaRPr lang="en-US" sz="1000" dirty="0"/>
          </a:p>
        </p:txBody>
      </p:sp>
      <p:sp>
        <p:nvSpPr>
          <p:cNvPr id="12" name="Shape 7"/>
          <p:cNvSpPr/>
          <p:nvPr/>
        </p:nvSpPr>
        <p:spPr>
          <a:xfrm>
            <a:off x="571500" y="296229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8"/>
          <p:cNvSpPr/>
          <p:nvPr/>
        </p:nvSpPr>
        <p:spPr>
          <a:xfrm>
            <a:off x="790590" y="2886121"/>
            <a:ext cx="1466880" cy="2095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数据收集不及时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790590" y="3124230"/>
            <a:ext cx="146688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加强培训建立激励机制</a:t>
            </a:r>
            <a:endParaRPr lang="en-US" sz="1000" dirty="0"/>
          </a:p>
        </p:txBody>
      </p:sp>
      <p:sp>
        <p:nvSpPr>
          <p:cNvPr id="15" name="Shape 10"/>
          <p:cNvSpPr/>
          <p:nvPr/>
        </p:nvSpPr>
        <p:spPr>
          <a:xfrm>
            <a:off x="571500" y="361947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1"/>
          <p:cNvSpPr/>
          <p:nvPr/>
        </p:nvSpPr>
        <p:spPr>
          <a:xfrm>
            <a:off x="790590" y="3543300"/>
            <a:ext cx="1943100" cy="2095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改进措施无效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790590" y="3781410"/>
            <a:ext cx="194310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使用鱼骨图5Why分析根本原因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571500" y="427674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790590" y="4200571"/>
            <a:ext cx="1466880" cy="2095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大型企业策略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790590" y="4438680"/>
            <a:ext cx="146688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并行推进设立专门部门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571500" y="493392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17"/>
          <p:cNvSpPr/>
          <p:nvPr/>
        </p:nvSpPr>
        <p:spPr>
          <a:xfrm>
            <a:off x="790590" y="4857750"/>
            <a:ext cx="1600200" cy="2095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中型企业策略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790590" y="5095860"/>
            <a:ext cx="160020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分阶段实施培养内部专家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571500" y="559119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0"/>
          <p:cNvSpPr/>
          <p:nvPr/>
        </p:nvSpPr>
        <p:spPr>
          <a:xfrm>
            <a:off x="790590" y="5515021"/>
            <a:ext cx="1733520" cy="2095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小型企业策略</a:t>
            </a:r>
            <a:endParaRPr lang="en-US" sz="1200" dirty="0"/>
          </a:p>
        </p:txBody>
      </p:sp>
      <p:sp>
        <p:nvSpPr>
          <p:cNvPr id="26" name="Text 21"/>
          <p:cNvSpPr/>
          <p:nvPr/>
        </p:nvSpPr>
        <p:spPr>
          <a:xfrm>
            <a:off x="790590" y="5753130"/>
            <a:ext cx="173352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精简实施重点关注直接效益</a:t>
            </a:r>
            <a:endParaRPr lang="en-US" sz="1000" dirty="0"/>
          </a:p>
        </p:txBody>
      </p:sp>
      <p:sp>
        <p:nvSpPr>
          <p:cNvPr id="27" name="Shape 22"/>
          <p:cNvSpPr/>
          <p:nvPr/>
        </p:nvSpPr>
        <p:spPr>
          <a:xfrm>
            <a:off x="6381780" y="230502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3"/>
          <p:cNvSpPr/>
          <p:nvPr/>
        </p:nvSpPr>
        <p:spPr>
          <a:xfrm>
            <a:off x="6600871" y="2228850"/>
            <a:ext cx="1866930" cy="2095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避免形式主义</a:t>
            </a:r>
            <a:endParaRPr lang="en-US" sz="1200" dirty="0"/>
          </a:p>
        </p:txBody>
      </p:sp>
      <p:sp>
        <p:nvSpPr>
          <p:cNvPr id="29" name="Text 24"/>
          <p:cNvSpPr/>
          <p:nvPr/>
        </p:nvSpPr>
        <p:spPr>
          <a:xfrm>
            <a:off x="6600871" y="2466960"/>
            <a:ext cx="186693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注重实际效果而非文档完整性</a:t>
            </a:r>
            <a:endParaRPr lang="en-US" sz="1000" dirty="0"/>
          </a:p>
        </p:txBody>
      </p:sp>
      <p:sp>
        <p:nvSpPr>
          <p:cNvPr id="30" name="Shape 25"/>
          <p:cNvSpPr/>
          <p:nvPr/>
        </p:nvSpPr>
        <p:spPr>
          <a:xfrm>
            <a:off x="6381780" y="296229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6"/>
          <p:cNvSpPr/>
          <p:nvPr/>
        </p:nvSpPr>
        <p:spPr>
          <a:xfrm>
            <a:off x="6600871" y="2886121"/>
            <a:ext cx="1733520" cy="2095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避免一刀切</a:t>
            </a:r>
            <a:endParaRPr lang="en-US" sz="1200" dirty="0"/>
          </a:p>
        </p:txBody>
      </p:sp>
      <p:sp>
        <p:nvSpPr>
          <p:cNvPr id="32" name="Text 27"/>
          <p:cNvSpPr/>
          <p:nvPr/>
        </p:nvSpPr>
        <p:spPr>
          <a:xfrm>
            <a:off x="6600871" y="3124230"/>
            <a:ext cx="173352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根据企业实际情况灵活调整</a:t>
            </a:r>
            <a:endParaRPr lang="en-US" sz="1000" dirty="0"/>
          </a:p>
        </p:txBody>
      </p:sp>
      <p:sp>
        <p:nvSpPr>
          <p:cNvPr id="33" name="Shape 28"/>
          <p:cNvSpPr/>
          <p:nvPr/>
        </p:nvSpPr>
        <p:spPr>
          <a:xfrm>
            <a:off x="6381780" y="361947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29"/>
          <p:cNvSpPr/>
          <p:nvPr/>
        </p:nvSpPr>
        <p:spPr>
          <a:xfrm>
            <a:off x="6600871" y="3543300"/>
            <a:ext cx="2000250" cy="2095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保持耐心</a:t>
            </a:r>
            <a:endParaRPr lang="en-US" sz="1200" dirty="0"/>
          </a:p>
        </p:txBody>
      </p:sp>
      <p:sp>
        <p:nvSpPr>
          <p:cNvPr id="35" name="Text 30"/>
          <p:cNvSpPr/>
          <p:nvPr/>
        </p:nvSpPr>
        <p:spPr>
          <a:xfrm>
            <a:off x="6600871" y="3781410"/>
            <a:ext cx="200025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不期望短期显著效果，持续坚持</a:t>
            </a:r>
            <a:endParaRPr lang="en-US" sz="1000" dirty="0"/>
          </a:p>
        </p:txBody>
      </p:sp>
      <p:sp>
        <p:nvSpPr>
          <p:cNvPr id="36" name="Shape 31"/>
          <p:cNvSpPr/>
          <p:nvPr/>
        </p:nvSpPr>
        <p:spPr>
          <a:xfrm>
            <a:off x="6381780" y="427674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2"/>
          <p:cNvSpPr/>
          <p:nvPr/>
        </p:nvSpPr>
        <p:spPr>
          <a:xfrm>
            <a:off x="6600871" y="4200571"/>
            <a:ext cx="1866930" cy="2095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系统使用</a:t>
            </a:r>
            <a:endParaRPr lang="en-US" sz="1200" dirty="0"/>
          </a:p>
        </p:txBody>
      </p:sp>
      <p:sp>
        <p:nvSpPr>
          <p:cNvPr id="38" name="Text 33"/>
          <p:cNvSpPr/>
          <p:nvPr/>
        </p:nvSpPr>
        <p:spPr>
          <a:xfrm>
            <a:off x="6600871" y="4438680"/>
            <a:ext cx="186693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避免孤立应用，注重工具协同</a:t>
            </a:r>
            <a:endParaRPr lang="en-US" sz="1000" dirty="0"/>
          </a:p>
        </p:txBody>
      </p:sp>
      <p:sp>
        <p:nvSpPr>
          <p:cNvPr id="39" name="Shape 34"/>
          <p:cNvSpPr/>
          <p:nvPr/>
        </p:nvSpPr>
        <p:spPr>
          <a:xfrm>
            <a:off x="6381780" y="493392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5"/>
          <p:cNvSpPr/>
          <p:nvPr/>
        </p:nvSpPr>
        <p:spPr>
          <a:xfrm>
            <a:off x="6600871" y="4857750"/>
            <a:ext cx="2000250" cy="2095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重视培训</a:t>
            </a:r>
            <a:endParaRPr lang="en-US" sz="1200" dirty="0"/>
          </a:p>
        </p:txBody>
      </p:sp>
      <p:sp>
        <p:nvSpPr>
          <p:cNvPr id="41" name="Text 36"/>
          <p:cNvSpPr/>
          <p:nvPr/>
        </p:nvSpPr>
        <p:spPr>
          <a:xfrm>
            <a:off x="6600871" y="5095860"/>
            <a:ext cx="200025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0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不忽视基础能力建设，系统培训</a:t>
            </a:r>
            <a:endParaRPr lang="en-US" sz="1000" dirty="0"/>
          </a:p>
        </p:txBody>
      </p:sp>
      <p:sp>
        <p:nvSpPr>
          <p:cNvPr id="42" name="Text 37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第21页，共28页</a:t>
            </a:r>
            <a:endParaRPr lang="en-US" sz="1000" dirty="0"/>
          </a:p>
        </p:txBody>
      </p:sp>
      <p:sp>
        <p:nvSpPr>
          <p:cNvPr id="43" name="Text 38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行动计划模板</a:t>
            </a:r>
            <a:endParaRPr lang="en-US" sz="4200" dirty="0"/>
          </a:p>
        </p:txBody>
      </p:sp>
      <p:sp>
        <p:nvSpPr>
          <p:cNvPr id="6" name="Shape 2"/>
          <p:cNvSpPr/>
          <p:nvPr/>
        </p:nvSpPr>
        <p:spPr>
          <a:xfrm>
            <a:off x="4667280" y="1676370"/>
            <a:ext cx="19020" cy="4610130"/>
          </a:xfrm>
          <a:prstGeom prst="rect">
            <a:avLst/>
          </a:prstGeom>
          <a:solidFill>
            <a:srgbClr val="E2E2E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3"/>
          <p:cNvSpPr/>
          <p:nvPr/>
        </p:nvSpPr>
        <p:spPr>
          <a:xfrm>
            <a:off x="571500" y="2181210"/>
            <a:ext cx="338136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1-2月</a:t>
            </a:r>
            <a:endParaRPr lang="en-US" sz="2700" dirty="0"/>
          </a:p>
        </p:txBody>
      </p:sp>
      <p:sp>
        <p:nvSpPr>
          <p:cNvPr id="8" name="Shape 4"/>
          <p:cNvSpPr/>
          <p:nvPr/>
        </p:nvSpPr>
        <p:spPr>
          <a:xfrm>
            <a:off x="4610130" y="2390790"/>
            <a:ext cx="114300" cy="114300"/>
          </a:xfrm>
          <a:prstGeom prst="roundRect">
            <a:avLst>
              <a:gd name="adj" fmla="val 360000"/>
            </a:avLst>
          </a:prstGeom>
          <a:solidFill>
            <a:srgbClr val="E2E2E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5"/>
          <p:cNvSpPr/>
          <p:nvPr/>
        </p:nvSpPr>
        <p:spPr>
          <a:xfrm>
            <a:off x="5048220" y="2276490"/>
            <a:ext cx="2857500" cy="33339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组织准备培训，建立推进团队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571500" y="3714750"/>
            <a:ext cx="338136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3-4月</a:t>
            </a:r>
            <a:endParaRPr lang="en-US" sz="2700" dirty="0"/>
          </a:p>
        </p:txBody>
      </p:sp>
      <p:sp>
        <p:nvSpPr>
          <p:cNvPr id="11" name="Shape 7"/>
          <p:cNvSpPr/>
          <p:nvPr/>
        </p:nvSpPr>
        <p:spPr>
          <a:xfrm>
            <a:off x="4610130" y="3924330"/>
            <a:ext cx="114300" cy="114300"/>
          </a:xfrm>
          <a:prstGeom prst="roundRect">
            <a:avLst>
              <a:gd name="adj" fmla="val 360000"/>
            </a:avLst>
          </a:prstGeom>
          <a:solidFill>
            <a:srgbClr val="E2E2E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8"/>
          <p:cNvSpPr/>
          <p:nvPr/>
        </p:nvSpPr>
        <p:spPr>
          <a:xfrm>
            <a:off x="5048220" y="3810030"/>
            <a:ext cx="3771900" cy="33339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MSA/SPC试点，选择关键测量点和工序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71500" y="5257800"/>
            <a:ext cx="338136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5-6月</a:t>
            </a:r>
            <a:endParaRPr lang="en-US" sz="2700" dirty="0"/>
          </a:p>
        </p:txBody>
      </p:sp>
      <p:sp>
        <p:nvSpPr>
          <p:cNvPr id="14" name="Shape 10"/>
          <p:cNvSpPr/>
          <p:nvPr/>
        </p:nvSpPr>
        <p:spPr>
          <a:xfrm>
            <a:off x="4610130" y="5457871"/>
            <a:ext cx="114300" cy="114300"/>
          </a:xfrm>
          <a:prstGeom prst="roundRect">
            <a:avLst>
              <a:gd name="adj" fmla="val 360000"/>
            </a:avLst>
          </a:prstGeom>
          <a:solidFill>
            <a:srgbClr val="E2E2E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1"/>
          <p:cNvSpPr/>
          <p:nvPr/>
        </p:nvSpPr>
        <p:spPr>
          <a:xfrm>
            <a:off x="5048220" y="5353080"/>
            <a:ext cx="2971800" cy="33339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FMEA推广，建立风险评估体系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第22页，共28页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行动计划模板（续）</a:t>
            </a:r>
            <a:endParaRPr lang="en-US" sz="4200" dirty="0"/>
          </a:p>
        </p:txBody>
      </p:sp>
      <p:sp>
        <p:nvSpPr>
          <p:cNvPr id="6" name="Shape 2"/>
          <p:cNvSpPr/>
          <p:nvPr/>
        </p:nvSpPr>
        <p:spPr>
          <a:xfrm>
            <a:off x="4667280" y="1676370"/>
            <a:ext cx="19020" cy="4610130"/>
          </a:xfrm>
          <a:prstGeom prst="rect">
            <a:avLst/>
          </a:prstGeom>
          <a:solidFill>
            <a:srgbClr val="E2E2E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3"/>
          <p:cNvSpPr/>
          <p:nvPr/>
        </p:nvSpPr>
        <p:spPr>
          <a:xfrm>
            <a:off x="571500" y="2181210"/>
            <a:ext cx="338136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7-9月</a:t>
            </a:r>
            <a:endParaRPr lang="en-US" sz="2700" dirty="0"/>
          </a:p>
        </p:txBody>
      </p:sp>
      <p:sp>
        <p:nvSpPr>
          <p:cNvPr id="8" name="Shape 4"/>
          <p:cNvSpPr/>
          <p:nvPr/>
        </p:nvSpPr>
        <p:spPr>
          <a:xfrm>
            <a:off x="4610130" y="2390790"/>
            <a:ext cx="114300" cy="114300"/>
          </a:xfrm>
          <a:prstGeom prst="roundRect">
            <a:avLst>
              <a:gd name="adj" fmla="val 360000"/>
            </a:avLst>
          </a:prstGeom>
          <a:solidFill>
            <a:srgbClr val="E2E2E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5"/>
          <p:cNvSpPr/>
          <p:nvPr/>
        </p:nvSpPr>
        <p:spPr>
          <a:xfrm>
            <a:off x="5048220" y="2276490"/>
            <a:ext cx="3629071" cy="33339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APQP实施，整合前期工具到项目管理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571500" y="3714750"/>
            <a:ext cx="338136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10-11月</a:t>
            </a:r>
            <a:endParaRPr lang="en-US" sz="2700" dirty="0"/>
          </a:p>
        </p:txBody>
      </p:sp>
      <p:sp>
        <p:nvSpPr>
          <p:cNvPr id="11" name="Shape 7"/>
          <p:cNvSpPr/>
          <p:nvPr/>
        </p:nvSpPr>
        <p:spPr>
          <a:xfrm>
            <a:off x="4610130" y="3924330"/>
            <a:ext cx="114300" cy="114300"/>
          </a:xfrm>
          <a:prstGeom prst="roundRect">
            <a:avLst>
              <a:gd name="adj" fmla="val 360000"/>
            </a:avLst>
          </a:prstGeom>
          <a:solidFill>
            <a:srgbClr val="E2E2E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8"/>
          <p:cNvSpPr/>
          <p:nvPr/>
        </p:nvSpPr>
        <p:spPr>
          <a:xfrm>
            <a:off x="5048220" y="3810030"/>
            <a:ext cx="3171871" cy="33339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PPAP建立，完善供应商管理体系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571500" y="5257800"/>
            <a:ext cx="338136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12月</a:t>
            </a:r>
            <a:endParaRPr lang="en-US" sz="2700" dirty="0"/>
          </a:p>
        </p:txBody>
      </p:sp>
      <p:sp>
        <p:nvSpPr>
          <p:cNvPr id="14" name="Shape 10"/>
          <p:cNvSpPr/>
          <p:nvPr/>
        </p:nvSpPr>
        <p:spPr>
          <a:xfrm>
            <a:off x="4610130" y="5457871"/>
            <a:ext cx="114300" cy="114300"/>
          </a:xfrm>
          <a:prstGeom prst="roundRect">
            <a:avLst>
              <a:gd name="adj" fmla="val 360000"/>
            </a:avLst>
          </a:prstGeom>
          <a:solidFill>
            <a:srgbClr val="E2E2E2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1"/>
          <p:cNvSpPr/>
          <p:nvPr/>
        </p:nvSpPr>
        <p:spPr>
          <a:xfrm>
            <a:off x="5048220" y="5353080"/>
            <a:ext cx="3286171" cy="33339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6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总结评估，制定下一年度改进计划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第23页，共28页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70" y="5905470"/>
            <a:ext cx="1428750" cy="95253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里程碑与资源需求</a:t>
            </a:r>
            <a:endParaRPr lang="en-US" sz="42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866930"/>
            <a:ext cx="1143000" cy="11430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571500" y="2457450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3个月里程碑</a:t>
            </a:r>
            <a:endParaRPr lang="en-US" sz="1800" dirty="0"/>
          </a:p>
        </p:txBody>
      </p:sp>
      <p:sp>
        <p:nvSpPr>
          <p:cNvPr id="10" name="Text 3"/>
          <p:cNvSpPr/>
          <p:nvPr/>
        </p:nvSpPr>
        <p:spPr>
          <a:xfrm>
            <a:off x="571500" y="2990820"/>
            <a:ext cx="5229271" cy="2476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「基础工具见效，MSA和SPC初步应用」</a:t>
            </a:r>
            <a:endParaRPr lang="en-US" sz="1200" dirty="0"/>
          </a:p>
        </p:txBody>
      </p:sp>
      <p:sp>
        <p:nvSpPr>
          <p:cNvPr id="11" name="Text 4"/>
          <p:cNvSpPr/>
          <p:nvPr/>
        </p:nvSpPr>
        <p:spPr>
          <a:xfrm>
            <a:off x="6572250" y="2457450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6个月里程碑</a:t>
            </a:r>
            <a:endParaRPr lang="en-US" sz="1800" dirty="0"/>
          </a:p>
        </p:txBody>
      </p:sp>
      <p:sp>
        <p:nvSpPr>
          <p:cNvPr id="12" name="Text 5"/>
          <p:cNvSpPr/>
          <p:nvPr/>
        </p:nvSpPr>
        <p:spPr>
          <a:xfrm>
            <a:off x="6572250" y="2990820"/>
            <a:ext cx="5229271" cy="2476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「风险管控体系建立，FMEA全面推广」</a:t>
            </a:r>
            <a:endParaRPr lang="en-US" sz="1200" dirty="0"/>
          </a:p>
        </p:txBody>
      </p:sp>
      <p:sp>
        <p:nvSpPr>
          <p:cNvPr id="13" name="Text 6"/>
          <p:cNvSpPr/>
          <p:nvPr/>
        </p:nvSpPr>
        <p:spPr>
          <a:xfrm>
            <a:off x="571500" y="4657771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9个月里程碑</a:t>
            </a:r>
            <a:endParaRPr lang="en-US" sz="1800" dirty="0"/>
          </a:p>
        </p:txBody>
      </p:sp>
      <p:sp>
        <p:nvSpPr>
          <p:cNvPr id="14" name="Text 7"/>
          <p:cNvSpPr/>
          <p:nvPr/>
        </p:nvSpPr>
        <p:spPr>
          <a:xfrm>
            <a:off x="571500" y="5191140"/>
            <a:ext cx="5229271" cy="2476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「项目管理流程成熟，APQP融入开发流程」</a:t>
            </a:r>
            <a:endParaRPr lang="en-US" sz="1200" dirty="0"/>
          </a:p>
        </p:txBody>
      </p:sp>
      <p:sp>
        <p:nvSpPr>
          <p:cNvPr id="15" name="Text 8"/>
          <p:cNvSpPr/>
          <p:nvPr/>
        </p:nvSpPr>
        <p:spPr>
          <a:xfrm>
            <a:off x="6572250" y="4657771"/>
            <a:ext cx="5229271" cy="3429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12个月里程碑</a:t>
            </a:r>
            <a:endParaRPr lang="en-US" sz="1800" dirty="0"/>
          </a:p>
        </p:txBody>
      </p:sp>
      <p:sp>
        <p:nvSpPr>
          <p:cNvPr id="16" name="Text 9"/>
          <p:cNvSpPr/>
          <p:nvPr/>
        </p:nvSpPr>
        <p:spPr>
          <a:xfrm>
            <a:off x="6572250" y="5191140"/>
            <a:ext cx="5229271" cy="2476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「供应商管理体系完善，PPAP体系建立」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第24页，共28页</a:t>
            </a:r>
            <a:endParaRPr lang="en-US" sz="1000" dirty="0"/>
          </a:p>
        </p:txBody>
      </p:sp>
      <p:sp>
        <p:nvSpPr>
          <p:cNvPr id="18" name="Text 11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资源需求计划</a:t>
            </a:r>
            <a:endParaRPr lang="en-US" sz="4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60988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63841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1" y="2638410"/>
            <a:ext cx="108585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项目负责人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1628821" y="3143250"/>
            <a:ext cx="4190970" cy="2762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40小时系统培训，全面掌握五大工具</a:t>
            </a:r>
            <a:endParaRPr lang="en-US" sz="1200" dirty="0"/>
          </a:p>
        </p:txBody>
      </p:sp>
      <p:sp>
        <p:nvSpPr>
          <p:cNvPr id="12" name="Shape 7"/>
          <p:cNvSpPr/>
          <p:nvPr/>
        </p:nvSpPr>
        <p:spPr>
          <a:xfrm>
            <a:off x="623886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60988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63841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80" y="263841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工具专员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7296180" y="3143250"/>
            <a:ext cx="4190970" cy="2762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每工具16小时专项培训，培养内部专家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57150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476247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479109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1" y="479109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操作人员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1628821" y="5295930"/>
            <a:ext cx="4190970" cy="2762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8小时基础培训，掌握基本操作方法</a:t>
            </a:r>
            <a:endParaRPr lang="en-US" sz="1200" dirty="0"/>
          </a:p>
        </p:txBody>
      </p:sp>
      <p:sp>
        <p:nvSpPr>
          <p:cNvPr id="22" name="Shape 17"/>
          <p:cNvSpPr/>
          <p:nvPr/>
        </p:nvSpPr>
        <p:spPr>
          <a:xfrm>
            <a:off x="623886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534120" y="476247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05570" y="479109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96180" y="479109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预算安排</a:t>
            </a:r>
            <a:endParaRPr lang="en-US" sz="1500" dirty="0"/>
          </a:p>
        </p:txBody>
      </p:sp>
      <p:sp>
        <p:nvSpPr>
          <p:cNvPr id="26" name="Text 21"/>
          <p:cNvSpPr/>
          <p:nvPr/>
        </p:nvSpPr>
        <p:spPr>
          <a:xfrm>
            <a:off x="7296180" y="5295930"/>
            <a:ext cx="4190970" cy="2762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包含内外部培训、软件采购、咨询服务费用</a:t>
            </a:r>
            <a:endParaRPr lang="en-US" sz="1200" dirty="0"/>
          </a:p>
        </p:txBody>
      </p:sp>
      <p:sp>
        <p:nvSpPr>
          <p:cNvPr id="27" name="Text 2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第25页，共28页</a:t>
            </a:r>
            <a:endParaRPr lang="en-US" sz="1000" dirty="0"/>
          </a:p>
        </p:txBody>
      </p:sp>
      <p:sp>
        <p:nvSpPr>
          <p:cNvPr id="28" name="Text 23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80" y="5429250"/>
            <a:ext cx="2381280" cy="142875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培训总结与后续支持</a:t>
            </a:r>
            <a:endParaRPr lang="en-US" sz="42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057400"/>
            <a:ext cx="1143000" cy="114300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71500" y="2762220"/>
            <a:ext cx="34480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核心要点</a:t>
            </a:r>
            <a:endParaRPr lang="en-US" sz="1500" dirty="0"/>
          </a:p>
        </p:txBody>
      </p:sp>
      <p:sp>
        <p:nvSpPr>
          <p:cNvPr id="9" name="Text 3"/>
          <p:cNvSpPr/>
          <p:nvPr/>
        </p:nvSpPr>
        <p:spPr>
          <a:xfrm>
            <a:off x="571500" y="3238530"/>
            <a:ext cx="344802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五大工具构成完整质量管理闭环</a:t>
            </a:r>
            <a:endParaRPr lang="en-US" sz="1000" dirty="0"/>
          </a:p>
        </p:txBody>
      </p:sp>
      <p:sp>
        <p:nvSpPr>
          <p:cNvPr id="10" name="Text 4"/>
          <p:cNvSpPr/>
          <p:nvPr/>
        </p:nvSpPr>
        <p:spPr>
          <a:xfrm>
            <a:off x="571500" y="3619470"/>
            <a:ext cx="344802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SPC和MSA夯实数据基础</a:t>
            </a:r>
            <a:endParaRPr lang="en-US" sz="1000" dirty="0"/>
          </a:p>
        </p:txBody>
      </p:sp>
      <p:sp>
        <p:nvSpPr>
          <p:cNvPr id="11" name="Text 5"/>
          <p:cNvSpPr/>
          <p:nvPr/>
        </p:nvSpPr>
        <p:spPr>
          <a:xfrm>
            <a:off x="571500" y="4000500"/>
            <a:ext cx="344802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FMEA实现风险预防</a:t>
            </a:r>
            <a:endParaRPr lang="en-US" sz="1000" dirty="0"/>
          </a:p>
        </p:txBody>
      </p:sp>
      <p:sp>
        <p:nvSpPr>
          <p:cNvPr id="12" name="Text 6"/>
          <p:cNvSpPr/>
          <p:nvPr/>
        </p:nvSpPr>
        <p:spPr>
          <a:xfrm>
            <a:off x="571500" y="4391040"/>
            <a:ext cx="344802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APQP和PPAP确保系统管理</a:t>
            </a:r>
            <a:endParaRPr lang="en-US" sz="1000" dirty="0"/>
          </a:p>
        </p:txBody>
      </p:sp>
      <p:sp>
        <p:nvSpPr>
          <p:cNvPr id="13" name="Text 7"/>
          <p:cNvSpPr/>
          <p:nvPr/>
        </p:nvSpPr>
        <p:spPr>
          <a:xfrm>
            <a:off x="4448190" y="2762220"/>
            <a:ext cx="34480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成功关键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4448190" y="3238530"/>
            <a:ext cx="344802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高层承诺、全员培训、数据驱动</a:t>
            </a:r>
            <a:endParaRPr lang="en-US" sz="1000" dirty="0"/>
          </a:p>
        </p:txBody>
      </p:sp>
      <p:sp>
        <p:nvSpPr>
          <p:cNvPr id="15" name="Text 9"/>
          <p:cNvSpPr/>
          <p:nvPr/>
        </p:nvSpPr>
        <p:spPr>
          <a:xfrm>
            <a:off x="4448190" y="3619470"/>
            <a:ext cx="344802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持续坚持、客户导向</a:t>
            </a:r>
            <a:endParaRPr lang="en-US" sz="1000" dirty="0"/>
          </a:p>
        </p:txBody>
      </p:sp>
      <p:sp>
        <p:nvSpPr>
          <p:cNvPr id="16" name="Text 10"/>
          <p:cNvSpPr/>
          <p:nvPr/>
        </p:nvSpPr>
        <p:spPr>
          <a:xfrm>
            <a:off x="8315371" y="2762220"/>
            <a:ext cx="34480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避免误区</a:t>
            </a:r>
            <a:endParaRPr lang="en-US" sz="1500" dirty="0"/>
          </a:p>
        </p:txBody>
      </p:sp>
      <p:sp>
        <p:nvSpPr>
          <p:cNvPr id="17" name="Text 11"/>
          <p:cNvSpPr/>
          <p:nvPr/>
        </p:nvSpPr>
        <p:spPr>
          <a:xfrm>
            <a:off x="8315371" y="3238530"/>
            <a:ext cx="344802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形式主义、一刀切、缺乏耐心</a:t>
            </a:r>
            <a:endParaRPr lang="en-US" sz="1000" dirty="0"/>
          </a:p>
        </p:txBody>
      </p:sp>
      <p:sp>
        <p:nvSpPr>
          <p:cNvPr id="18" name="Text 12"/>
          <p:cNvSpPr/>
          <p:nvPr/>
        </p:nvSpPr>
        <p:spPr>
          <a:xfrm>
            <a:off x="8315371" y="3619470"/>
            <a:ext cx="3448020" cy="23811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• 孤立使用、忽视培训</a:t>
            </a:r>
            <a:endParaRPr lang="en-US" sz="1000" dirty="0"/>
          </a:p>
        </p:txBody>
      </p:sp>
      <p:sp>
        <p:nvSpPr>
          <p:cNvPr id="19" name="Text 13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第26页，共28页</a:t>
            </a:r>
            <a:endParaRPr lang="en-US" sz="1000" dirty="0"/>
          </a:p>
        </p:txBody>
      </p:sp>
      <p:sp>
        <p:nvSpPr>
          <p:cNvPr id="20" name="Text 14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470" y="381030"/>
            <a:ext cx="1524030" cy="38103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71500" y="1143000"/>
            <a:ext cx="11048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1"/>
          <p:cNvSpPr/>
          <p:nvPr/>
        </p:nvSpPr>
        <p:spPr>
          <a:xfrm>
            <a:off x="571500" y="381030"/>
            <a:ext cx="1135383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后续支持与学习资源</a:t>
            </a:r>
            <a:endParaRPr lang="en-US" sz="4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676370"/>
            <a:ext cx="1143000" cy="1143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7150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3"/>
          <p:cNvSpPr/>
          <p:nvPr/>
        </p:nvSpPr>
        <p:spPr>
          <a:xfrm>
            <a:off x="866760" y="247647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4"/>
          <p:cNvSpPr/>
          <p:nvPr/>
        </p:nvSpPr>
        <p:spPr>
          <a:xfrm>
            <a:off x="1038210" y="250509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1628821" y="250509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学习资源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1628821" y="3009930"/>
            <a:ext cx="419097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专业书籍：IATF 16949标准解读、五大工具实施指南；在线培训：质量管理专业课程；认证课程：六西格玛、质量工程师认证</a:t>
            </a:r>
            <a:endParaRPr lang="en-US" sz="1100" dirty="0"/>
          </a:p>
        </p:txBody>
      </p:sp>
      <p:sp>
        <p:nvSpPr>
          <p:cNvPr id="12" name="Shape 7"/>
          <p:cNvSpPr/>
          <p:nvPr/>
        </p:nvSpPr>
        <p:spPr>
          <a:xfrm>
            <a:off x="6238860" y="207642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8"/>
          <p:cNvSpPr/>
          <p:nvPr/>
        </p:nvSpPr>
        <p:spPr>
          <a:xfrm>
            <a:off x="6534120" y="247647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9"/>
          <p:cNvSpPr/>
          <p:nvPr/>
        </p:nvSpPr>
        <p:spPr>
          <a:xfrm>
            <a:off x="6705570" y="250509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7296180" y="250509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外部支持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7296180" y="3009930"/>
            <a:ext cx="419097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咨询服务：专业质量管理咨询；软件技术支持：Minitab、XFMEA等工具厂商；行业协会：汽车行业质量管理协会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57150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3"/>
          <p:cNvSpPr/>
          <p:nvPr/>
        </p:nvSpPr>
        <p:spPr>
          <a:xfrm>
            <a:off x="866760" y="462915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4"/>
          <p:cNvSpPr/>
          <p:nvPr/>
        </p:nvSpPr>
        <p:spPr>
          <a:xfrm>
            <a:off x="1038210" y="4657771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03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1628821" y="4657771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内部机制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1628821" y="5162520"/>
            <a:ext cx="4190970" cy="5333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建立内部知识分享平台，定期组织经验交流会，培养内部专家团队，建立持续改进机制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6238860" y="4229100"/>
            <a:ext cx="5381610" cy="1866930"/>
          </a:xfrm>
          <a:prstGeom prst="roundRect">
            <a:avLst>
              <a:gd name="adj" fmla="val 7837"/>
            </a:avLst>
          </a:prstGeom>
          <a:solidFill>
            <a:srgbClr val="FFFFFF">
              <a:alpha val="0"/>
            </a:srgbClr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Shape 18"/>
          <p:cNvSpPr/>
          <p:nvPr/>
        </p:nvSpPr>
        <p:spPr>
          <a:xfrm>
            <a:off x="6534120" y="4762470"/>
            <a:ext cx="571500" cy="342900"/>
          </a:xfrm>
          <a:prstGeom prst="roundRect">
            <a:avLst>
              <a:gd name="adj" fmla="val 120000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19"/>
          <p:cNvSpPr/>
          <p:nvPr/>
        </p:nvSpPr>
        <p:spPr>
          <a:xfrm>
            <a:off x="6705570" y="4791090"/>
            <a:ext cx="36192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04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7296180" y="4791090"/>
            <a:ext cx="895380" cy="2857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联系方式</a:t>
            </a:r>
            <a:endParaRPr lang="en-US" sz="1500" dirty="0"/>
          </a:p>
        </p:txBody>
      </p:sp>
      <p:sp>
        <p:nvSpPr>
          <p:cNvPr id="26" name="Text 21"/>
          <p:cNvSpPr/>
          <p:nvPr/>
        </p:nvSpPr>
        <p:spPr>
          <a:xfrm>
            <a:off x="7296180" y="5295930"/>
            <a:ext cx="4190970" cy="2667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培训后续问题可联系培训团队获得支持</a:t>
            </a:r>
            <a:endParaRPr lang="en-US" sz="1000" dirty="0"/>
          </a:p>
        </p:txBody>
      </p:sp>
      <p:sp>
        <p:nvSpPr>
          <p:cNvPr id="27" name="Text 22"/>
          <p:cNvSpPr/>
          <p:nvPr/>
        </p:nvSpPr>
        <p:spPr>
          <a:xfrm>
            <a:off x="10848990" y="6467460"/>
            <a:ext cx="1095360" cy="200071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000" dirty="0">
                <a:solidFill>
                  <a:srgbClr val="7F7F7F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第27页，共28页</a:t>
            </a:r>
            <a:endParaRPr lang="en-US" sz="1000" dirty="0"/>
          </a:p>
        </p:txBody>
      </p:sp>
      <p:sp>
        <p:nvSpPr>
          <p:cNvPr id="28" name="Text 23"/>
          <p:cNvSpPr/>
          <p:nvPr/>
        </p:nvSpPr>
        <p:spPr>
          <a:xfrm>
            <a:off x="10363170" y="6686550"/>
            <a:ext cx="1771650" cy="15243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E8E8E8">
              <a:alpha val="3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E8E8E8">
              <a:alpha val="3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70" cy="685800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30" y="95280"/>
            <a:ext cx="1524030" cy="38103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0" y="571500"/>
            <a:ext cx="12191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1904970"/>
            <a:ext cx="7619970" cy="2857500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904970"/>
            <a:ext cx="1904970" cy="2857500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1428750" y="266730"/>
            <a:ext cx="76170" cy="76170"/>
          </a:xfrm>
          <a:prstGeom prst="roundRect">
            <a:avLst>
              <a:gd name="adj" fmla="val 540213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4"/>
          <p:cNvSpPr/>
          <p:nvPr/>
        </p:nvSpPr>
        <p:spPr>
          <a:xfrm>
            <a:off x="1600200" y="190470"/>
            <a:ext cx="1657350" cy="22860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质量管理五大工具培训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1428750" y="2286000"/>
            <a:ext cx="2962290" cy="81912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5400" b="1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感谢聆听</a:t>
            </a:r>
            <a:endParaRPr lang="en-US" sz="5400" dirty="0"/>
          </a:p>
        </p:txBody>
      </p:sp>
      <p:sp>
        <p:nvSpPr>
          <p:cNvPr id="13" name="Text 6"/>
          <p:cNvSpPr/>
          <p:nvPr/>
        </p:nvSpPr>
        <p:spPr>
          <a:xfrm>
            <a:off x="1428750" y="4705320"/>
            <a:ext cx="4743450" cy="55248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「质量管理是企业持续发展的基石，五大工具的系统应用将助力企业实现质量管理的全面提升」</a:t>
            </a:r>
            <a:endParaRPr lang="en-US" sz="1400" dirty="0"/>
          </a:p>
        </p:txBody>
      </p:sp>
      <p:sp>
        <p:nvSpPr>
          <p:cNvPr id="14" name="Text 7"/>
          <p:cNvSpPr/>
          <p:nvPr/>
        </p:nvSpPr>
        <p:spPr>
          <a:xfrm>
            <a:off x="1428750" y="5343571"/>
            <a:ext cx="4743450" cy="27624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60000"/>
              </a:lnSpc>
              <a:buNone/>
            </a:pPr>
            <a:r>
              <a:rPr lang="en-US" sz="1300" dirty="0">
                <a:solidFill>
                  <a:srgbClr val="333333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「如有问题欢迎随时交流」</a:t>
            </a:r>
            <a:endParaRPr lang="en-US" sz="1300" dirty="0"/>
          </a:p>
        </p:txBody>
      </p:sp>
      <p:sp>
        <p:nvSpPr>
          <p:cNvPr id="15" name="Text 8"/>
          <p:cNvSpPr/>
          <p:nvPr/>
        </p:nvSpPr>
        <p:spPr>
          <a:xfrm>
            <a:off x="1428750" y="5781660"/>
            <a:ext cx="819120" cy="40005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演讲人</a:t>
            </a:r>
            <a:endParaRPr lang="en-US" sz="18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0" y="5924580"/>
            <a:ext cx="190470" cy="114300"/>
          </a:xfrm>
          <a:prstGeom prst="rect">
            <a:avLst/>
          </a:prstGeom>
        </p:spPr>
      </p:pic>
      <p:sp>
        <p:nvSpPr>
          <p:cNvPr id="17" name="Shape 9"/>
          <p:cNvSpPr/>
          <p:nvPr/>
        </p:nvSpPr>
        <p:spPr>
          <a:xfrm>
            <a:off x="1428750" y="6276990"/>
            <a:ext cx="3047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250" y="5781660"/>
            <a:ext cx="1428750" cy="400050"/>
          </a:xfrm>
          <a:prstGeom prst="rect">
            <a:avLst/>
          </a:prstGeom>
        </p:spPr>
      </p:pic>
      <p:sp>
        <p:nvSpPr>
          <p:cNvPr id="20" name="Shape 10"/>
          <p:cNvSpPr/>
          <p:nvPr/>
        </p:nvSpPr>
        <p:spPr>
          <a:xfrm>
            <a:off x="7715250" y="6276990"/>
            <a:ext cx="3047970" cy="9510"/>
          </a:xfrm>
          <a:prstGeom prst="rect">
            <a:avLst/>
          </a:prstGeom>
          <a:solidFill>
            <a:srgbClr val="7F7F7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12"/>
          <p:cNvSpPr/>
          <p:nvPr/>
        </p:nvSpPr>
        <p:spPr>
          <a:xfrm>
            <a:off x="10363170" y="6686550"/>
            <a:ext cx="1771650" cy="190470"/>
          </a:xfrm>
          <a:prstGeom prst="rect">
            <a:avLst/>
          </a:prstGeom>
          <a:solidFill>
            <a:srgbClr val="FFFFFF">
              <a:alpha val="0"/>
            </a:srgbClr>
          </a:solidFill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00" dirty="0">
                <a:solidFill>
                  <a:srgbClr val="A2A0A0"/>
                </a:solidFill>
                <a:latin typeface="Source Han Sans SC" pitchFamily="34" charset="0"/>
                <a:ea typeface="Source Han Sans SC" pitchFamily="34" charset="-122"/>
                <a:cs typeface="Source Han Sans SC" pitchFamily="34" charset="-120"/>
              </a:rPr>
              <a:t>以上内容由人工智能生成合成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1425</Words>
  <Application>Microsoft Office PowerPoint</Application>
  <PresentationFormat>宽屏</PresentationFormat>
  <Paragraphs>428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1" baseType="lpstr">
      <vt:lpstr>Source Han Sans SC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 K</cp:lastModifiedBy>
  <cp:revision>2</cp:revision>
  <dcterms:created xsi:type="dcterms:W3CDTF">2026-02-04T08:57:52Z</dcterms:created>
  <dcterms:modified xsi:type="dcterms:W3CDTF">2026-07-30T06:57:21Z</dcterms:modified>
</cp:coreProperties>
</file>