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们将深入探讨一个在质量管理领域至关重要的工具——8D工作法。本次分享将全面解析8D的定义、流程、实践方法和应用案例，帮助大家掌握这一强大的问题解决方法论，从而提升我们的质量水平和团队协作效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分享将分为四个部分。首先，我们将介绍8D工作法的基本概念、起源和核心原则。接着，我们会详细拆解从D0到D8的每一个步骤。然后，我们将通过一个实际案例来展示8D的应用。最后，进行总结并探讨成功实施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来明确一下什么是8D工作法。简单来说，它是一个团队合作解决问题的系统性方法。它的核心不是简单地处理问题的表面现象，而是强调找到根本原因，并采取永久性措施来杜绝问题的再次发生，从而实现真正的质量改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8D方法并非凭空产生，它最早可以追溯到美国军方的标准。而真正让它发扬光大的是福特汽车公司。在上世纪80年代，为了解决严重的质量问题，福特正式推出了8D方法，并取得了巨大成功。从此，8D成为了全球公认的质量工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实施8D的核心目的非常明确：解决根本问题、防止再发、促进团队协作，并将经验转化为组织知识。要实现这些目的，必须遵循四个核心原则：系统性、数据驱动、团队合作和预防为主。这四个原则是8D方法成功的基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详细了解8D的每一个步骤。首先是D0到D2。D0是准备阶段，核心是评估问题并采取紧急措施。D1是建立团队，确保有合适的人来解决问题。D2是清晰地描述问题，这是后续所有分析的基础，必须客观、量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继续看D3到D5。D3是实施临时遏制措施，目的是“围堵”问题，防止进一步扩散。D4是整个流程的核心，通过系统性分析找到根本原因。D5则是针对根本原因，设计并验证有效的永久解决方案。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最后是D6到D8，标志着问题的彻底解决和流程的闭环。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D6是全面实施永久措施，并验证其长期有效性，确保改善成果落地。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D7是至关重要的一步，我们要把解决问题的经验固化到SOP、标准、流程和系统中，实现“预防再发”，防止同类问题再次发生。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最后，D8是正式关闭项目，表彰团队的努力，总结经验教训并分享，完成整个8D闭环。这不仅解决了一个问题，更提升了整个团队的能力。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张图直观地展示了8D工作法的完整流程。从D0的准备开始，经过D1到D8的八个步骤，形成一个完整的闭环。特别注意D4到D5之间的反馈循环，以及D7的预防再发生是如何作用于整个系统的。这个流程图清晰地揭示了8D方法的系统性和逻辑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在D4步骤中，我们需要强大的分析工具来找到根本原因。鱼骨图帮助我们从多个维度全面地列出潜在原因，而5 Why分析法则像剥洋葱一样，引导我们层层深入，找到最底层的根本原因。记住，找到原因后一定要验证，确保我们的结论是正确的。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学习之后，我们来看如何在实践中应用。一份标准的8D报告是整个过程的核心产出。这张表格展示了报告的基本结构和每一部分的填写要点。填写时应力求清晰、准确、完整，确保所有相关方都能理解问题的全貌和解决方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让我们通过一个真实的案例来感受8D的威力。这是一个关于汽车保险杠划痕的问题。从接到投诉的紧急反应，到组建团队、描述问题、采取临时措施，再到深入分析找到工装设计流程不完善这一根本原因，最终通过修改设计和更新标准，彻底解决了问题。这个案例完美展示了8D流程的实际应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成功实施8D的关键和需要避免的常见误区。成功的关键在于管理层的支持、有效的团队协作、充分的数据、深入的分析和严格的验证。而常见的误区包括满足于临时措施、跳过步骤、凭感觉决策以及忽视预防再发生的重要性。希望大家在实践中能够牢记这些要点，切实提升解决问题的能力和质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来说，8D工作法的价值远不止于解决单个问题。它更是一种文化的塑造，培养我们系统性思考和团队协作的能力。在组织中推广8D，将帮助我们提升整体的质量水平，降低成本，赢得客户信任，并最终构建一个能够持续学习和改进的优秀组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我的分享到此结束，感谢大家的聆听。希望这次关于8D工作法的解析能对大家有所帮助。谢谢！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sv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svg"/><Relationship Id="rId5" Type="http://schemas.openxmlformats.org/officeDocument/2006/relationships/image" Target="../media/image3.sv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svg"/><Relationship Id="rId5" Type="http://schemas.openxmlformats.org/officeDocument/2006/relationships/image" Target="../media/image10.sv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sv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svg"/><Relationship Id="rId3" Type="http://schemas.openxmlformats.org/officeDocument/2006/relationships/image" Target="../media/image2.jpeg"/><Relationship Id="rId7" Type="http://schemas.openxmlformats.org/officeDocument/2006/relationships/image" Target="../media/image3.sv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svg"/><Relationship Id="rId11" Type="http://schemas.openxmlformats.org/officeDocument/2006/relationships/image" Target="../media/image32.svg"/><Relationship Id="rId5" Type="http://schemas.openxmlformats.org/officeDocument/2006/relationships/image" Target="../media/image27.svg"/><Relationship Id="rId10" Type="http://schemas.openxmlformats.org/officeDocument/2006/relationships/image" Target="../media/image31.svg"/><Relationship Id="rId4" Type="http://schemas.openxmlformats.org/officeDocument/2006/relationships/image" Target="../media/image26.svg"/><Relationship Id="rId9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svg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11182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6858000" y="2540000"/>
            <a:ext cx="457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8D工作法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858000" y="3937000"/>
            <a:ext cx="1016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858000" y="4445000"/>
            <a:ext cx="457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E5E7EB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全面解析与实践指南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8000" y="5715000"/>
            <a:ext cx="457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PROBLEM SOLVING METHODOLOGY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r>
              <a:rPr lang="en-US" sz="2800" b="1" i="0" u="none" strike="noStrike">
                <a:solidFill>
                  <a:srgbClr val="9CA3AF"/>
                </a:solidFill>
                <a:latin typeface="Noto Sans SC"/>
                <a:ea typeface="Noto Sans SC"/>
                <a:cs typeface="Noto Sans SC"/>
                <a:sym typeface="Noto Sans SC"/>
              </a:rPr>
              <a:t>CONTENTS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651000"/>
            <a:ext cx="5207000" cy="22225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1600" cy="2222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143000" y="1968500"/>
            <a:ext cx="1143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413000" y="1968500"/>
            <a:ext cx="3302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引言：什么是8D工作法？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1200"/>
              </a:spcBef>
            </a:pPr>
            <a:r>
              <a:rPr lang="en-US" sz="1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定义、起源与核心原则</a:t>
            </a:r>
          </a:p>
        </p:txBody>
      </p:sp>
      <p:sp>
        <p:nvSpPr>
          <p:cNvPr id="7" name="AutoShape 7"/>
          <p:cNvSpPr/>
          <p:nvPr/>
        </p:nvSpPr>
        <p:spPr>
          <a:xfrm>
            <a:off x="6223000" y="1651000"/>
            <a:ext cx="5207000" cy="22225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6223000" y="1651000"/>
            <a:ext cx="101600" cy="2222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604000" y="1968500"/>
            <a:ext cx="1143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874000" y="1968500"/>
            <a:ext cx="3302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8D流程详解 (D0-D8)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1200"/>
              </a:spcBef>
            </a:pPr>
            <a:r>
              <a:rPr lang="en-US" sz="1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从准备启动到总结表彰的完整步骤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62000" y="4191000"/>
            <a:ext cx="5207000" cy="22225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62000" y="4191000"/>
            <a:ext cx="101600" cy="2222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143000" y="4508500"/>
            <a:ext cx="1143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413000" y="4508500"/>
            <a:ext cx="3302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实践应用与案例分析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1200"/>
              </a:spcBef>
            </a:pPr>
            <a:r>
              <a:rPr lang="en-US" sz="1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报告模板与汽车行业案例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223000" y="4191000"/>
            <a:ext cx="5207000" cy="22225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223000" y="4191000"/>
            <a:ext cx="101600" cy="2222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604000" y="4508500"/>
            <a:ext cx="1143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874000" y="4508500"/>
            <a:ext cx="3302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总结与展望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1200"/>
              </a:spcBef>
            </a:pPr>
            <a:r>
              <a:rPr lang="en-US" sz="1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成功关键、常见误区与未来发展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01 引言：什么是8D工作法？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778000"/>
            <a:ext cx="4064000" cy="4445000"/>
          </a:xfrm>
          <a:prstGeom prst="roundRect">
            <a:avLst>
              <a:gd name="adj" fmla="val 375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76200" cy="444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143000" y="2159000"/>
            <a:ext cx="330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定义与核心理念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3000" y="3048000"/>
            <a:ext cx="330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8D工作法（Eight Disciplines）是一种</a:t>
            </a:r>
            <a:r>
              <a:rPr lang="en-US" sz="13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系统性、团队导向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的问题解决方法论。它提供了一个结构化的框架，旨在帮助组织识别、分析、解决并最终预防问题的再次发生。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43000" y="4953000"/>
            <a:ext cx="330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200" b="0" i="1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它本质上是一个闭环的问题解决流程，引导团队透过表象深挖根源，制定并执行系统性解决方案，实现组织能力的提升。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207000" y="1778000"/>
            <a:ext cx="2095500" cy="4445000"/>
          </a:xfrm>
          <a:prstGeom prst="roundRect">
            <a:avLst>
              <a:gd name="adj" fmla="val 727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7400" y="2159000"/>
            <a:ext cx="762000" cy="762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397500" y="3302000"/>
            <a:ext cx="1714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深入挖掘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397500" y="4191000"/>
            <a:ext cx="17145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拒绝停留在表面问题，通过系统性的分析逻辑，层层抽丝剥茧，精准锁定问题的</a:t>
            </a:r>
            <a:r>
              <a:rPr lang="en-US" sz="12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根本原因 (Root Cause)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556500" y="1778000"/>
            <a:ext cx="2095500" cy="4445000"/>
          </a:xfrm>
          <a:prstGeom prst="roundRect">
            <a:avLst>
              <a:gd name="adj" fmla="val 727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16900" y="2159000"/>
            <a:ext cx="762000" cy="762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747000" y="3302000"/>
            <a:ext cx="1714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永久措施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747000" y="4191000"/>
            <a:ext cx="17145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摒弃“头痛医头”的临时对策，实施</a:t>
            </a:r>
            <a:r>
              <a:rPr lang="en-US" sz="12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可验证、可持续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的纠正与预防措施，彻底防止问题在生产或业务流程中复发。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906000" y="1778000"/>
            <a:ext cx="2095500" cy="4445000"/>
          </a:xfrm>
          <a:prstGeom prst="roundRect">
            <a:avLst>
              <a:gd name="adj" fmla="val 727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66400" y="2159000"/>
            <a:ext cx="762000" cy="7620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0096500" y="3302000"/>
            <a:ext cx="1714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持续改进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096500" y="4191000"/>
            <a:ext cx="17145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将解决单个问题的成功经验总结固化，反哺到组织的流程标准中，推动整个体系的</a:t>
            </a:r>
            <a:r>
              <a:rPr lang="en-US" sz="12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优化与组织学习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起源与发展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02000" cy="3556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0955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600200" y="2057400"/>
            <a:ext cx="215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前身：MIL-STD-1520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9210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起源于</a:t>
            </a:r>
            <a:r>
              <a:rPr lang="en-US" sz="13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20世纪70年代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，由美国军方提出，最初仅作为处理不合格材料的纠正措施标准，为后续方法论的诞生奠定了基础。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45000" y="1778000"/>
            <a:ext cx="3302000" cy="3556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99000" y="2032000"/>
            <a:ext cx="762000" cy="762000"/>
          </a:xfrm>
          <a:prstGeom prst="roundRect">
            <a:avLst>
              <a:gd name="adj" fmla="val 13333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5588000" y="2057400"/>
            <a:ext cx="190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成型：福特汽车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99000" y="30480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20世纪80年代，福特汽车面临严峻的质量挑战，在军方标准基础上整合优化，正式开发并推行了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8D工作法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。凭借极强的系统性和有效性，迅速成为汽车行业的标杆。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0" y="1778000"/>
            <a:ext cx="3302000" cy="3556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0955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9017000" y="2057400"/>
            <a:ext cx="215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现状：全球通用标准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82000" y="29210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从汽车行业扩展至电子、机械、化工等全球各主要制造业，成为企业内部及供应链协同中，解决复杂质量问题的首选标准工具。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588000"/>
            <a:ext cx="10668000" cy="889000"/>
          </a:xfrm>
          <a:prstGeom prst="roundRect">
            <a:avLst>
              <a:gd name="adj" fmla="val 11428"/>
            </a:avLst>
          </a:prstGeom>
          <a:solidFill>
            <a:srgbClr val="F0FDF4">
              <a:alpha val="100000"/>
            </a:srgbClr>
          </a:solidFill>
          <a:ln w="12700" cap="flat" cmpd="sng">
            <a:solidFill>
              <a:srgbClr val="BBF7D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58166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524000" y="5740400"/>
            <a:ext cx="965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行业共识：如今，大众、通用、三星、华为等全球绝大多数大型企业，均要求其一级供应商使用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8D报告格式</a:t>
            </a:r>
            <a:r>
              <a:rPr lang="en-US" sz="1400" b="0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来进行问题汇报与解决闭环。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核心目的与原则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524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5207000" cy="76200"/>
          </a:xfrm>
          <a:prstGeom prst="roundRect">
            <a:avLst>
              <a:gd name="adj" fmla="val 20000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66800" y="18415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核心目的 · CORE PURPOSE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667000"/>
            <a:ext cx="2349500" cy="1524000"/>
          </a:xfrm>
          <a:prstGeom prst="roundRect">
            <a:avLst>
              <a:gd name="adj" fmla="val 6666"/>
            </a:avLst>
          </a:prstGeom>
          <a:solidFill>
            <a:srgbClr val="F9FA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8400" y="2857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714500" y="2819400"/>
            <a:ext cx="152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解决根本问题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不只是治标，而是彻底消除问题的根源，确保质量可靠。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3492500" y="2667000"/>
            <a:ext cx="2349500" cy="1524000"/>
          </a:xfrm>
          <a:prstGeom prst="roundRect">
            <a:avLst>
              <a:gd name="adj" fmla="val 6666"/>
            </a:avLst>
          </a:prstGeom>
          <a:solidFill>
            <a:srgbClr val="F9FA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44900" y="2857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191000" y="2819400"/>
            <a:ext cx="152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防止问题再发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实施长期且永久性的纠正措施，杜绝同类问题再次发生。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016000" y="4445000"/>
            <a:ext cx="2349500" cy="1524000"/>
          </a:xfrm>
          <a:prstGeom prst="roundRect">
            <a:avLst>
              <a:gd name="adj" fmla="val 6666"/>
            </a:avLst>
          </a:prstGeom>
          <a:solidFill>
            <a:srgbClr val="F9FA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8400" y="4635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714500" y="4597400"/>
            <a:ext cx="152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促进团队协作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汇集跨职能部门的专业知识，发挥集体智慧解决复杂难题。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3492500" y="4445000"/>
            <a:ext cx="2349500" cy="1524000"/>
          </a:xfrm>
          <a:prstGeom prst="roundRect">
            <a:avLst>
              <a:gd name="adj" fmla="val 6666"/>
            </a:avLst>
          </a:prstGeom>
          <a:solidFill>
            <a:srgbClr val="F9FA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44900" y="46355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4191000" y="4597400"/>
            <a:ext cx="152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积累组织知识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将宝贵的经验教训标准化、文档化，转化为企业的无形资产。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223000" y="1524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223000" y="1524000"/>
            <a:ext cx="5207000" cy="76200"/>
          </a:xfrm>
          <a:prstGeom prst="roundRect">
            <a:avLst>
              <a:gd name="adj" fmla="val 20000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527800" y="18415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核心原则 · CORE PRINCIPLES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77000" y="2667000"/>
            <a:ext cx="2349500" cy="1524000"/>
          </a:xfrm>
          <a:prstGeom prst="roundRect">
            <a:avLst>
              <a:gd name="adj" fmla="val 6666"/>
            </a:avLst>
          </a:prstGeom>
          <a:solidFill>
            <a:srgbClr val="F9FA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400" y="28575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7175500" y="2819400"/>
            <a:ext cx="152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系统性 (Systematic)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遵循逻辑严密的8个步骤，循序渐进，避免遗漏关键环节。</a:t>
            </a:r>
          </a:p>
        </p:txBody>
      </p:sp>
      <p:sp>
        <p:nvSpPr>
          <p:cNvPr id="24" name="AutoShape 24"/>
          <p:cNvSpPr/>
          <p:nvPr/>
        </p:nvSpPr>
        <p:spPr>
          <a:xfrm>
            <a:off x="8953500" y="2667000"/>
            <a:ext cx="2349500" cy="1524000"/>
          </a:xfrm>
          <a:prstGeom prst="roundRect">
            <a:avLst>
              <a:gd name="adj" fmla="val 6666"/>
            </a:avLst>
          </a:prstGeom>
          <a:solidFill>
            <a:srgbClr val="F9FA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05900" y="2857500"/>
            <a:ext cx="406400" cy="4064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9652000" y="2819400"/>
            <a:ext cx="152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数据驱动 (Data-Driven)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基于客观事实和数据分析进行决策，拒绝主观臆断。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477000" y="4445000"/>
            <a:ext cx="2349500" cy="1524000"/>
          </a:xfrm>
          <a:prstGeom prst="roundRect">
            <a:avLst>
              <a:gd name="adj" fmla="val 6666"/>
            </a:avLst>
          </a:prstGeom>
          <a:solidFill>
            <a:srgbClr val="F9FA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29400" y="4635500"/>
            <a:ext cx="406400" cy="4064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7175500" y="4597400"/>
            <a:ext cx="152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团队合作 (Teamwork)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鼓励销售、研发、生产等不同背景的专业人员共同参与。</a:t>
            </a:r>
          </a:p>
        </p:txBody>
      </p:sp>
      <p:sp>
        <p:nvSpPr>
          <p:cNvPr id="30" name="AutoShape 30"/>
          <p:cNvSpPr/>
          <p:nvPr/>
        </p:nvSpPr>
        <p:spPr>
          <a:xfrm>
            <a:off x="8953500" y="4445000"/>
            <a:ext cx="2349500" cy="1524000"/>
          </a:xfrm>
          <a:prstGeom prst="roundRect">
            <a:avLst>
              <a:gd name="adj" fmla="val 6666"/>
            </a:avLst>
          </a:prstGeom>
          <a:solidFill>
            <a:srgbClr val="F9FA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05900" y="4635500"/>
            <a:ext cx="406400" cy="406400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9652000" y="4597400"/>
            <a:ext cx="152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预防为主 (Prevention)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重心从“救火”转移到“防火”，致力于避免未来问题发生。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02 8D流程详解 (D0-D8)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3302000" cy="4572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3302000" cy="1016000"/>
          </a:xfrm>
          <a:prstGeom prst="roundRect">
            <a:avLst>
              <a:gd name="adj" fmla="val 1500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1841500"/>
            <a:ext cx="292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D0</a:t>
            </a: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准备与启动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F0FDF4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Plan &amp; Prepare</a:t>
            </a:r>
          </a:p>
        </p:txBody>
      </p:sp>
      <p:sp>
        <p:nvSpPr>
          <p:cNvPr id="7" name="AutoShape 7"/>
          <p:cNvSpPr/>
          <p:nvPr/>
        </p:nvSpPr>
        <p:spPr>
          <a:xfrm>
            <a:off x="952500" y="2921000"/>
            <a:ext cx="2921000" cy="292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🎯 核心目的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快速评估问题的严重性与影响范围，判断是否需要启动完整的8D流程。同时，立即实施</a:t>
            </a: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紧急反应措施 (ERA)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，防止问题进一步扩大，最大程度保护客户利益。</a:t>
            </a:r>
          </a:p>
          <a:p>
            <a:pPr indent="0" algn="l">
              <a:lnSpc>
                <a:spcPct val="116666"/>
              </a:lnSpc>
              <a:spcBef>
                <a:spcPts val="1600"/>
              </a:spcBef>
            </a:pPr>
            <a:r>
              <a:rPr lang="en-US" sz="1400" b="1" i="0" u="none" strike="noStrike">
                <a:solidFill>
                  <a:srgbClr val="F59E0B"/>
                </a:solidFill>
                <a:latin typeface="Noto Sans SC"/>
                <a:ea typeface="Noto Sans SC"/>
                <a:cs typeface="Noto Sans SC"/>
                <a:sym typeface="Noto Sans SC"/>
              </a:rPr>
              <a:t>🔑 关键要点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ERA 只是临时的“止血”与“止损”手段，不代表根本解决。它的核心作用是为后续D1-D8的根本原因分析与永久对策争取宝贵的缓冲时间。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445000" y="1651000"/>
            <a:ext cx="3302000" cy="4572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4445000" y="1651000"/>
            <a:ext cx="3302000" cy="1016000"/>
          </a:xfrm>
          <a:prstGeom prst="roundRect">
            <a:avLst>
              <a:gd name="adj" fmla="val 1500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635500" y="1841500"/>
            <a:ext cx="292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D1</a:t>
            </a: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建立团队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F0FDF4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Establish the Team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635500" y="2921000"/>
            <a:ext cx="2921000" cy="292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🎯 核心目的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组建一支具备解决问题所需专业知识、技能和执行权限的</a:t>
            </a: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跨职能小组 (CFT)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，群策群力解决复杂问题。</a:t>
            </a:r>
          </a:p>
          <a:p>
            <a:pPr indent="0" algn="l">
              <a:lnSpc>
                <a:spcPct val="116666"/>
              </a:lnSpc>
              <a:spcBef>
                <a:spcPts val="1600"/>
              </a:spcBef>
            </a:pPr>
            <a:r>
              <a:rPr lang="en-US" sz="1400" b="1" i="0" u="none" strike="noStrike">
                <a:solidFill>
                  <a:srgbClr val="F59E0B"/>
                </a:solidFill>
                <a:latin typeface="Noto Sans SC"/>
                <a:ea typeface="Noto Sans SC"/>
                <a:cs typeface="Noto Sans SC"/>
                <a:sym typeface="Noto Sans SC"/>
              </a:rPr>
              <a:t>🔑 关键要点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明确指定一位</a:t>
            </a: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团队组长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负责统筹；清晰界定每位成员的角色与职责分工；并确保团队拥有解决问题所需的必要资源与管理层授权。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28000" y="1651000"/>
            <a:ext cx="3302000" cy="4572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8128000" y="1651000"/>
            <a:ext cx="3302000" cy="1016000"/>
          </a:xfrm>
          <a:prstGeom prst="roundRect">
            <a:avLst>
              <a:gd name="adj" fmla="val 1500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18500" y="1841500"/>
            <a:ext cx="292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D2</a:t>
            </a: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描述问题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F0FDF4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Describe the Problem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318500" y="2921000"/>
            <a:ext cx="2921000" cy="292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🎯 核心目的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对当前存在的异常状况进行客观、准确且可量化的描述，确保所有团队成员对“问题是什么”达成共识。</a:t>
            </a:r>
          </a:p>
          <a:p>
            <a:pPr indent="0" algn="l">
              <a:lnSpc>
                <a:spcPct val="116666"/>
              </a:lnSpc>
              <a:spcBef>
                <a:spcPts val="1600"/>
              </a:spcBef>
            </a:pPr>
            <a:r>
              <a:rPr lang="en-US" sz="1400" b="1" i="0" u="none" strike="noStrike">
                <a:solidFill>
                  <a:srgbClr val="F59E0B"/>
                </a:solidFill>
                <a:latin typeface="Noto Sans SC"/>
                <a:ea typeface="Noto Sans SC"/>
                <a:cs typeface="Noto Sans SC"/>
                <a:sym typeface="Noto Sans SC"/>
              </a:rPr>
              <a:t>🔑 关键要点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严格遵循“</a:t>
            </a: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只描述事实，不猜测原因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”的原则。推荐使用</a:t>
            </a: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5W2H 分析法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（What/Where/When/Who/Why/How/How many）来全面、系统地还原问题现场。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8D流程详解 (D3-D5)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02000" cy="4318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3302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1590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00200" y="2108200"/>
            <a:ext cx="228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D3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实施并验证临时遏制措施 (ICA)</a:t>
            </a:r>
          </a:p>
        </p:txBody>
      </p:sp>
      <p:sp>
        <p:nvSpPr>
          <p:cNvPr id="8" name="AutoShape 8"/>
          <p:cNvSpPr/>
          <p:nvPr/>
        </p:nvSpPr>
        <p:spPr>
          <a:xfrm>
            <a:off x="1016000" y="3302000"/>
            <a:ext cx="2794000" cy="241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spcBef>
                <a:spcPts val="1000"/>
              </a:spcBef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🎯 目的：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在永久措施实施前，快速控制问题范围，防止不合格品流出，避免对客户造成持续影响。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600"/>
              </a:spcBef>
            </a:pPr>
            <a:r>
              <a:rPr lang="en-US" sz="13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🔑 关键行动：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常用隔离、100%筛选、全检等手段。必须收集数据，从时效性和有效性两方面严格验证措施是否真正遏制了问题。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445000" y="1778000"/>
            <a:ext cx="3302000" cy="4318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445000" y="1778000"/>
            <a:ext cx="3302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2159000"/>
            <a:ext cx="457200" cy="4572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283200" y="2108200"/>
            <a:ext cx="228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D4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确定并验证根本原因 (Root Cause)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699000" y="3302000"/>
            <a:ext cx="2794000" cy="241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spcBef>
                <a:spcPts val="1000"/>
              </a:spcBef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🎯 目的：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找到导致问题发生的真正根源，这是整个8D流程中最关键的一步，决定了解决方案的彻底性。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600"/>
              </a:spcBef>
            </a:pPr>
            <a:r>
              <a:rPr lang="en-US" sz="13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🔑 关键行动：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运用鱼骨图、5 Why分析法等工具进行系统性分析。找到潜在原因后，必须通过DOE实验或真实数据来验证其真伪，排除干扰因素。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8128000" y="1778000"/>
            <a:ext cx="3302000" cy="4318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8128000" y="1778000"/>
            <a:ext cx="3302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159000"/>
            <a:ext cx="457200" cy="4572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966200" y="2108200"/>
            <a:ext cx="228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D5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选择并验证永久纠正措施 (PCA)</a:t>
            </a:r>
          </a:p>
        </p:txBody>
      </p:sp>
      <p:sp>
        <p:nvSpPr>
          <p:cNvPr id="18" name="AutoShape 18"/>
          <p:cNvSpPr/>
          <p:nvPr/>
        </p:nvSpPr>
        <p:spPr>
          <a:xfrm>
            <a:off x="8382000" y="3302000"/>
            <a:ext cx="2794000" cy="241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spcBef>
                <a:spcPts val="1000"/>
              </a:spcBef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🎯 目的：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针对已验证的根本原因，制定多种方案，从中评估并选择最佳的、可持续的永久解决方案。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600"/>
              </a:spcBef>
            </a:pPr>
            <a:r>
              <a:rPr lang="en-US" sz="13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🔑 关键行动：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综合评估成本、实施难度、效果和风险。选定方案后，先在小范围内进行试运行和验证，确保其能有效防止问题复发且不会产生新的副作用。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8D流程详解 (D0-D8)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02000" cy="4445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0955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651000" y="2032000"/>
            <a:ext cx="215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D6</a:t>
            </a: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实施并验证永久纠正措施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(Permanent Corrective Action)</a:t>
            </a:r>
          </a:p>
        </p:txBody>
      </p:sp>
      <p:sp>
        <p:nvSpPr>
          <p:cNvPr id="7" name="AutoShape 7"/>
          <p:cNvSpPr/>
          <p:nvPr/>
        </p:nvSpPr>
        <p:spPr>
          <a:xfrm>
            <a:off x="952500" y="3175000"/>
            <a:ext cx="2921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🎯 目的：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将经过验证的永久措施全面落实，并持续监控其长期效果，确保问题不再复发。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500"/>
              </a:spcBef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🔑 关键：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制定周密的实施计划，全面执行并跟踪；通过客观数据验证改善效果，确认问题已被彻底解决。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445000" y="1778000"/>
            <a:ext cx="3302000" cy="4445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2095500"/>
            <a:ext cx="457200" cy="4572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334000" y="2032000"/>
            <a:ext cx="215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D7</a:t>
            </a: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预防再发生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(Prevent Recurrence)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635500" y="3175000"/>
            <a:ext cx="2921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🎯 目的：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将本次改善方案彻底制度化、标准化，更新相关系统、流程和设计规范，从根源上消除隐患。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500"/>
              </a:spcBef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🔑 关键：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更新SOP、FMEA、图纸等文件；将经验教训在公司内部横向展开，防止同类问题在其他产品线或工序发生。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28000" y="1778000"/>
            <a:ext cx="3302000" cy="4445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0955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9017000" y="2032000"/>
            <a:ext cx="215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D8</a:t>
            </a: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表彰团队与总结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(Close the Case)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318500" y="3175000"/>
            <a:ext cx="2921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🎯 目的：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正式结束整个问题解决流程，认可团队成员的努力与贡献，提炼并分享成功经验。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500"/>
              </a:spcBef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🔑 关键：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召开总结表彰会议，分享解决问题过程中的经验与教训；公开认可团队付出，提升全员士气与解决问题的能力。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8D工作法完整流程图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270000"/>
            <a:ext cx="762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10668000" cy="4572000"/>
          </a:xfrm>
          <a:prstGeom prst="roundRect">
            <a:avLst>
              <a:gd name="adj" fmla="val 3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t="20080" b="20080"/>
          <a:stretch>
            <a:fillRect/>
          </a:stretch>
        </p:blipFill>
        <p:spPr>
          <a:xfrm>
            <a:off x="1143000" y="2095500"/>
            <a:ext cx="9906000" cy="393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D4：确定并验证根本原因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651000"/>
            <a:ext cx="3429000" cy="4318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2318" b="12318"/>
          <a:stretch>
            <a:fillRect/>
          </a:stretch>
        </p:blipFill>
        <p:spPr>
          <a:xfrm>
            <a:off x="1016000" y="1905000"/>
            <a:ext cx="2921000" cy="1651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016000" y="3810000"/>
            <a:ext cx="2921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分析工具：鱼骨图 (Ishikawa Diagram)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000"/>
              </a:spcBef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🔍 作用：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系统性地列出所有可能的潜在原因，避免遗漏。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🧩 维度：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从人(Man)、机(Machine)、料(Material)、法(Method)、环(Environment)、测(Measurement)六大维度进行全面分析。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4381500" y="1651000"/>
            <a:ext cx="3429000" cy="4318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l="6432" r="6432"/>
          <a:stretch>
            <a:fillRect/>
          </a:stretch>
        </p:blipFill>
        <p:spPr>
          <a:xfrm>
            <a:off x="4635500" y="1905000"/>
            <a:ext cx="2921000" cy="1651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4635500" y="3810000"/>
            <a:ext cx="2921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分析工具：5 Why 分析法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000"/>
              </a:spcBef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📝 作用：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连续追问“为什么”，层层深入，剥离表象，找到问题最底层的根本原因。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💡 示例：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机器停机→保险丝断→机器超载→轴承润滑不足→油泵失效 →</a:t>
            </a:r>
            <a:r>
              <a:rPr lang="en-US" sz="1200" b="1" i="0" u="none" strike="noStrike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根本原因：润滑油过滤系统失效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8001000" y="1651000"/>
            <a:ext cx="3429000" cy="4318000"/>
          </a:xfrm>
          <a:prstGeom prst="roundRect">
            <a:avLst>
              <a:gd name="adj" fmla="val 4444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07500" y="2159000"/>
            <a:ext cx="1016000" cy="1016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255000" y="3556000"/>
            <a:ext cx="2921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2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关键：验证根本原因</a:t>
            </a:r>
            <a:endParaRPr lang="en-US" sz="1100"/>
          </a:p>
          <a:p>
            <a:pPr indent="0" algn="ctr">
              <a:lnSpc>
                <a:spcPct val="133333"/>
              </a:lnSpc>
              <a:spcBef>
                <a:spcPts val="2500"/>
              </a:spcBef>
            </a:pPr>
            <a:r>
              <a:rPr lang="en-US" sz="1400" b="0" i="0" u="none" strike="noStrike">
                <a:solidFill>
                  <a:srgbClr val="F0FDF4"/>
                </a:solidFill>
                <a:latin typeface="Noto Sans SC"/>
                <a:ea typeface="Noto Sans SC"/>
                <a:cs typeface="Noto Sans SC"/>
                <a:sym typeface="Noto Sans SC"/>
              </a:rPr>
              <a:t>“找到原因”并不等于“解决问题”。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F0FDF4"/>
                </a:solidFill>
                <a:latin typeface="Noto Sans SC"/>
                <a:ea typeface="Noto Sans SC"/>
                <a:cs typeface="Noto Sans SC"/>
                <a:sym typeface="Noto Sans SC"/>
              </a:rPr>
              <a:t>找到的根本原因必须通过严谨的</a:t>
            </a:r>
            <a:r>
              <a:rPr lang="en-US" sz="1400" b="1" i="0" u="none" strike="noStrike">
                <a:solidFill>
                  <a:srgbClr val="F0FDF4"/>
                </a:solidFill>
                <a:latin typeface="Noto Sans SC"/>
                <a:ea typeface="Noto Sans SC"/>
                <a:cs typeface="Noto Sans SC"/>
                <a:sym typeface="Noto Sans SC"/>
              </a:rPr>
              <a:t>实验验证</a:t>
            </a:r>
            <a:r>
              <a:rPr lang="en-US" sz="1400" b="0" i="0" u="none" strike="noStrike">
                <a:solidFill>
                  <a:srgbClr val="F0FDF4"/>
                </a:solidFill>
                <a:latin typeface="Noto Sans SC"/>
                <a:ea typeface="Noto Sans SC"/>
                <a:cs typeface="Noto Sans SC"/>
                <a:sym typeface="Noto Sans SC"/>
              </a:rPr>
              <a:t>或真实的</a:t>
            </a:r>
            <a:r>
              <a:rPr lang="en-US" sz="1400" b="1" i="0" u="none" strike="noStrike">
                <a:solidFill>
                  <a:srgbClr val="F0FDF4"/>
                </a:solidFill>
                <a:latin typeface="Noto Sans SC"/>
                <a:ea typeface="Noto Sans SC"/>
                <a:cs typeface="Noto Sans SC"/>
                <a:sym typeface="Noto Sans SC"/>
              </a:rPr>
              <a:t>数据佐证</a:t>
            </a:r>
            <a:r>
              <a:rPr lang="en-US" sz="1400" b="0" i="0" u="none" strike="noStrike">
                <a:solidFill>
                  <a:srgbClr val="F0FDF4"/>
                </a:solidFill>
                <a:latin typeface="Noto Sans SC"/>
                <a:ea typeface="Noto Sans SC"/>
                <a:cs typeface="Noto Sans SC"/>
                <a:sym typeface="Noto Sans SC"/>
              </a:rPr>
              <a:t>，才能确保解决方案的有效性。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03 实践应用：报告模板与填写指南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3302000" cy="1587500"/>
          </a:xfrm>
          <a:prstGeom prst="roundRect">
            <a:avLst>
              <a:gd name="adj" fmla="val 64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711200" cy="1587500"/>
          </a:xfrm>
          <a:prstGeom prst="roundRect">
            <a:avLst>
              <a:gd name="adj" fmla="val 14285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524000"/>
            <a:ext cx="711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D0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600200" y="1651000"/>
            <a:ext cx="228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问题识别与紧急反应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描述初步症状，评估严重性，说明已采取的紧急反应措施(ERA)及其实施效果。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4445000" y="1524000"/>
            <a:ext cx="3302000" cy="1587500"/>
          </a:xfrm>
          <a:prstGeom prst="roundRect">
            <a:avLst>
              <a:gd name="adj" fmla="val 64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4445000" y="1524000"/>
            <a:ext cx="711200" cy="1587500"/>
          </a:xfrm>
          <a:prstGeom prst="roundRect">
            <a:avLst>
              <a:gd name="adj" fmla="val 14285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445000" y="1524000"/>
            <a:ext cx="711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283200" y="1651000"/>
            <a:ext cx="228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团队成员组建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列出项目负责人和所有相关成员的姓名、所属部门、具体职位以及有效的联系方式。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8128000" y="1524000"/>
            <a:ext cx="3302000" cy="1587500"/>
          </a:xfrm>
          <a:prstGeom prst="roundRect">
            <a:avLst>
              <a:gd name="adj" fmla="val 64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8128000" y="1524000"/>
            <a:ext cx="711200" cy="1587500"/>
          </a:xfrm>
          <a:prstGeom prst="roundRect">
            <a:avLst>
              <a:gd name="adj" fmla="val 14285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128000" y="1524000"/>
            <a:ext cx="711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D2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66200" y="1651000"/>
            <a:ext cx="228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问题描述 (Problem Description)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使用5W2H方法，对问题进行详细、客观、量化的描述，并附上支持描述的相关数据与图片证据。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762000" y="3302000"/>
            <a:ext cx="3302000" cy="1587500"/>
          </a:xfrm>
          <a:prstGeom prst="roundRect">
            <a:avLst>
              <a:gd name="adj" fmla="val 64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3302000"/>
            <a:ext cx="711200" cy="1587500"/>
          </a:xfrm>
          <a:prstGeom prst="roundRect">
            <a:avLst>
              <a:gd name="adj" fmla="val 14285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762000" y="3302000"/>
            <a:ext cx="711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D3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600200" y="3429000"/>
            <a:ext cx="228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临时遏制措施 (ICA)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描述具体的ICA执行方案、负责人及完成时间节点，并提供验证数据证明其有效性。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4445000" y="3302000"/>
            <a:ext cx="3302000" cy="1587500"/>
          </a:xfrm>
          <a:prstGeom prst="roundRect">
            <a:avLst>
              <a:gd name="adj" fmla="val 64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4445000" y="3302000"/>
            <a:ext cx="711200" cy="1587500"/>
          </a:xfrm>
          <a:prstGeom prst="roundRect">
            <a:avLst>
              <a:gd name="adj" fmla="val 14285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4445000" y="3302000"/>
            <a:ext cx="711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D4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283200" y="3429000"/>
            <a:ext cx="228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根本原因分析 (Root Cause)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展示鱼骨图、5 Why等分析过程，并清晰陈述经过验证确认的问题根本原因。</a:t>
            </a:r>
          </a:p>
        </p:txBody>
      </p:sp>
      <p:sp>
        <p:nvSpPr>
          <p:cNvPr id="24" name="AutoShape 24"/>
          <p:cNvSpPr/>
          <p:nvPr/>
        </p:nvSpPr>
        <p:spPr>
          <a:xfrm>
            <a:off x="8128000" y="3302000"/>
            <a:ext cx="3302000" cy="1587500"/>
          </a:xfrm>
          <a:prstGeom prst="roundRect">
            <a:avLst>
              <a:gd name="adj" fmla="val 64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8128000" y="3302000"/>
            <a:ext cx="711200" cy="1587500"/>
          </a:xfrm>
          <a:prstGeom prst="roundRect">
            <a:avLst>
              <a:gd name="adj" fmla="val 14285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8128000" y="3302000"/>
            <a:ext cx="711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D5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966200" y="3429000"/>
            <a:ext cx="228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永久纠正措施(PCA)选择与验证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说明最终选定的PCA方案，并详细描述在小范围试运行中的验证过程与结果。</a:t>
            </a:r>
          </a:p>
        </p:txBody>
      </p:sp>
      <p:sp>
        <p:nvSpPr>
          <p:cNvPr id="28" name="AutoShape 28"/>
          <p:cNvSpPr/>
          <p:nvPr/>
        </p:nvSpPr>
        <p:spPr>
          <a:xfrm>
            <a:off x="762000" y="5080000"/>
            <a:ext cx="3302000" cy="1587500"/>
          </a:xfrm>
          <a:prstGeom prst="roundRect">
            <a:avLst>
              <a:gd name="adj" fmla="val 64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762000" y="5080000"/>
            <a:ext cx="711200" cy="1587500"/>
          </a:xfrm>
          <a:prstGeom prst="roundRect">
            <a:avLst>
              <a:gd name="adj" fmla="val 14285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762000" y="5080000"/>
            <a:ext cx="711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D6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1600200" y="5207000"/>
            <a:ext cx="228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PCA实施与验证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阐述永久纠正措施(PCA)的全面推广实施计划，以及长期的效果监控数据。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4445000" y="5080000"/>
            <a:ext cx="3302000" cy="1587500"/>
          </a:xfrm>
          <a:prstGeom prst="roundRect">
            <a:avLst>
              <a:gd name="adj" fmla="val 64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4445000" y="5080000"/>
            <a:ext cx="711200" cy="1587500"/>
          </a:xfrm>
          <a:prstGeom prst="roundRect">
            <a:avLst>
              <a:gd name="adj" fmla="val 14285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4445000" y="5080000"/>
            <a:ext cx="711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D7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5283200" y="5207000"/>
            <a:ext cx="228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预防再发生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说明如何将有效的纠正措施标准化纳入体系文件，并在同类产品或部门进行横向展开。</a:t>
            </a:r>
          </a:p>
        </p:txBody>
      </p:sp>
      <p:sp>
        <p:nvSpPr>
          <p:cNvPr id="36" name="AutoShape 36"/>
          <p:cNvSpPr/>
          <p:nvPr/>
        </p:nvSpPr>
        <p:spPr>
          <a:xfrm>
            <a:off x="8128000" y="5080000"/>
            <a:ext cx="3302000" cy="1587500"/>
          </a:xfrm>
          <a:prstGeom prst="roundRect">
            <a:avLst>
              <a:gd name="adj" fmla="val 64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7" name="AutoShape 37"/>
          <p:cNvSpPr/>
          <p:nvPr/>
        </p:nvSpPr>
        <p:spPr>
          <a:xfrm>
            <a:off x="8128000" y="5080000"/>
            <a:ext cx="711200" cy="1587500"/>
          </a:xfrm>
          <a:prstGeom prst="roundRect">
            <a:avLst>
              <a:gd name="adj" fmla="val 14285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8" name="AutoShape 38"/>
          <p:cNvSpPr/>
          <p:nvPr/>
        </p:nvSpPr>
        <p:spPr>
          <a:xfrm>
            <a:off x="8128000" y="5080000"/>
            <a:ext cx="7112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D8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8966200" y="5207000"/>
            <a:ext cx="228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团队表彰与总结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全面总结项目解决过程中的经验与教训，并正式列出对所有团队成员的感谢与表彰。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应用案例分析：汽车保险杠划痕问题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3302000" cy="4953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52500" y="15875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📝 突发客诉背景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接到某4S店客户投诉，反馈其购买的车辆前保险杠存在深度划痕，经排查确认该批次下线车辆存在质量隐患。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t="23913" b="23913"/>
          <a:stretch>
            <a:fillRect/>
          </a:stretch>
        </p:blipFill>
        <p:spPr>
          <a:xfrm>
            <a:off x="952500" y="2921000"/>
            <a:ext cx="2921000" cy="1524000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 t="10869" b="10869"/>
          <a:stretch>
            <a:fillRect/>
          </a:stretch>
        </p:blipFill>
        <p:spPr>
          <a:xfrm>
            <a:off x="952500" y="4572000"/>
            <a:ext cx="2921000" cy="1524000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4318000" y="1397000"/>
            <a:ext cx="3556000" cy="1143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4318000" y="1397000"/>
            <a:ext cx="762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572000" y="1524000"/>
            <a:ext cx="317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D0 紧急响应 (ERA)</a:t>
            </a:r>
            <a:endParaRPr lang="en-US" sz="1100"/>
          </a:p>
          <a:p>
            <a:pPr indent="0" algn="l">
              <a:lnSpc>
                <a:spcPct val="100000"/>
              </a:lnSpc>
              <a:spcBef>
                <a:spcPts val="4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立即通知所有销售渠道暂停该批次车辆销售，防止不良品流出，同步启动内部调查。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8128000" y="1397000"/>
            <a:ext cx="3556000" cy="1143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8128000" y="1397000"/>
            <a:ext cx="762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8382000" y="1524000"/>
            <a:ext cx="317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D1 组建团队</a:t>
            </a:r>
            <a:endParaRPr lang="en-US" sz="1100"/>
          </a:p>
          <a:p>
            <a:pPr indent="0" algn="l">
              <a:lnSpc>
                <a:spcPct val="100000"/>
              </a:lnSpc>
              <a:spcBef>
                <a:spcPts val="4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快速成立跨部门8D小组，涵盖生产、质量控制、工装设计及工艺工程四大核心部门。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318000" y="2794000"/>
            <a:ext cx="3556000" cy="1143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4318000" y="2794000"/>
            <a:ext cx="76200" cy="1143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4572000" y="2921000"/>
            <a:ext cx="317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D2 问题描述 (5W2H)</a:t>
            </a:r>
            <a:endParaRPr lang="en-US" sz="1100"/>
          </a:p>
          <a:p>
            <a:pPr indent="0" algn="l">
              <a:lnSpc>
                <a:spcPct val="100000"/>
              </a:lnSpc>
              <a:spcBef>
                <a:spcPts val="4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“自2026年3月1日起，下线车辆中约有5%的前保险杠左侧出现深度超过0.5mm的线性划痕。”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128000" y="2794000"/>
            <a:ext cx="3556000" cy="1143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8128000" y="2794000"/>
            <a:ext cx="76200" cy="1143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382000" y="2921000"/>
            <a:ext cx="317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D3 临时遏制措施</a:t>
            </a:r>
            <a:endParaRPr lang="en-US" sz="1100"/>
          </a:p>
          <a:p>
            <a:pPr indent="0" algn="l">
              <a:lnSpc>
                <a:spcPct val="100000"/>
              </a:lnSpc>
              <a:spcBef>
                <a:spcPts val="4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在保险杠总成安装工位末端增加100%人工外观全检，即时挑出并隔离划痕不良品，避免流入下工序。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4318000" y="4191000"/>
            <a:ext cx="3556000" cy="1143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4318000" y="4191000"/>
            <a:ext cx="76200" cy="11430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4572000" y="4318000"/>
            <a:ext cx="317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D4 根本原因分析 (RCA)</a:t>
            </a:r>
            <a:endParaRPr lang="en-US" sz="1100"/>
          </a:p>
          <a:p>
            <a:pPr indent="0" algn="l">
              <a:lnSpc>
                <a:spcPct val="100000"/>
              </a:lnSpc>
              <a:spcBef>
                <a:spcPts val="4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经现场复现：后保夹具复位撞击前保。根因：</a:t>
            </a:r>
            <a:r>
              <a:rPr lang="en-US" sz="1200" b="1" i="0" u="none" strike="noStrike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工装设计验证流程不完善</a:t>
            </a: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，未包含多工位干涉场景测试。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8128000" y="4191000"/>
            <a:ext cx="3556000" cy="1143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8128000" y="4191000"/>
            <a:ext cx="76200" cy="11430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8382000" y="4318000"/>
            <a:ext cx="317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D5 制定并验证永久措施</a:t>
            </a:r>
            <a:endParaRPr lang="en-US" sz="1100"/>
          </a:p>
          <a:p>
            <a:pPr indent="0" algn="l">
              <a:lnSpc>
                <a:spcPct val="100000"/>
              </a:lnSpc>
              <a:spcBef>
                <a:spcPts val="4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修改夹具机械结构以增加避让空间，并在产线一台验证夹具上进行连续300次循环测试，确认无碰撞风险。</a:t>
            </a:r>
          </a:p>
        </p:txBody>
      </p:sp>
      <p:sp>
        <p:nvSpPr>
          <p:cNvPr id="26" name="AutoShape 26"/>
          <p:cNvSpPr/>
          <p:nvPr/>
        </p:nvSpPr>
        <p:spPr>
          <a:xfrm>
            <a:off x="4318000" y="5461000"/>
            <a:ext cx="3556000" cy="1143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4318000" y="5461000"/>
            <a:ext cx="76200" cy="11430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>
            <a:off x="4572000" y="5588000"/>
            <a:ext cx="317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D6 永久措施实施与确认</a:t>
            </a:r>
            <a:endParaRPr lang="en-US" sz="1100"/>
          </a:p>
          <a:p>
            <a:pPr indent="0" algn="l">
              <a:lnSpc>
                <a:spcPct val="100000"/>
              </a:lnSpc>
              <a:spcBef>
                <a:spcPts val="4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完成所有相关夹具的改造，连续两周质量跟踪“0不良”，正式取消D3阶段增加的人工全检，恢复正常生产节拍。</a:t>
            </a:r>
          </a:p>
        </p:txBody>
      </p:sp>
      <p:sp>
        <p:nvSpPr>
          <p:cNvPr id="29" name="AutoShape 29"/>
          <p:cNvSpPr/>
          <p:nvPr/>
        </p:nvSpPr>
        <p:spPr>
          <a:xfrm>
            <a:off x="8128000" y="5461000"/>
            <a:ext cx="3556000" cy="1143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8128000" y="5461000"/>
            <a:ext cx="76200" cy="11430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8382000" y="5588000"/>
            <a:ext cx="317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D7 预防再发 &amp; D8 结案</a:t>
            </a:r>
            <a:endParaRPr lang="en-US" sz="1100"/>
          </a:p>
          <a:p>
            <a:pPr indent="0" algn="l">
              <a:lnSpc>
                <a:spcPct val="100000"/>
              </a:lnSpc>
              <a:spcBef>
                <a:spcPts val="4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更新《工装设计验证标准》加入“多工位干涉检查”项；表彰项目团队，案例收录进新员工质量培训库。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04 总结：成功关键与常见误区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524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5207000" cy="889000"/>
          </a:xfrm>
          <a:prstGeom prst="roundRect">
            <a:avLst>
              <a:gd name="adj" fmla="val 17142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520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✅ 成功关键 Key Success Factors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667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641600"/>
            <a:ext cx="190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管理层支持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提供必要的资源和授权，为问题解决提供坚实后盾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56000" y="26670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064000" y="2641600"/>
            <a:ext cx="177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跨职能协作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打破部门壁垒，汇集不同视角的集体智慧与力量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3937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524000" y="3911600"/>
            <a:ext cx="190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数据充分性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拒绝主观臆断，确保所有结论均有客观数据支撑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56000" y="3937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064000" y="3911600"/>
            <a:ext cx="177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深入根因分析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坚持“5Why”等工具，深挖根本原因，不浅尝辄止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5207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524000" y="5181600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有效验证 (Verify)：</a:t>
            </a: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对ICA（临时措施）和PCA（永久措施）进行严格验证，确保有效后再关闭问题。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1524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223000" y="1524000"/>
            <a:ext cx="5207000" cy="889000"/>
          </a:xfrm>
          <a:prstGeom prst="roundRect">
            <a:avLst>
              <a:gd name="adj" fmla="val 17142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223000" y="1651000"/>
            <a:ext cx="520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⚠️ 常见误区 Common Pitfalls</a:t>
            </a:r>
            <a:endParaRPr lang="en-US" sz="1100"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77000" y="2667000"/>
            <a:ext cx="406400" cy="4064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6985000" y="2641600"/>
            <a:ext cx="190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混淆 ICA &amp; PCA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将纠正措施当作解决措施，满足于临时救火，不去寻找根本原因。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17000" y="26670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9525000" y="2641600"/>
            <a:ext cx="177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盲目跳过步骤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急于求成，省略关键的分析、验证步骤，导致问题解决不彻底。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77000" y="3937000"/>
            <a:ext cx="406400" cy="4064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6985000" y="3911600"/>
            <a:ext cx="190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缺乏数据支撑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过度依赖个人经验或直觉做判断，缺乏客观依据，容易产生偏差。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17000" y="3937000"/>
            <a:ext cx="406400" cy="4064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9525000" y="3911600"/>
            <a:ext cx="177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团队角色不清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小组成员职责不明，导致沟通效率低下，甚至出现责任推诿现象。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477000" y="5207000"/>
            <a:ext cx="406400" cy="4064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6985000" y="5181600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忽视 D7 (标准化)：</a:t>
            </a: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未将成功的解决措施纳入标准化体系，导致问题解决后依然重复发生。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总结与展望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8D工作法是一个强大而实用的质量管理工具。它不仅提供了一套解决问题的标准化流程，更重要的是，它培养了一种</a:t>
            </a: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系统性思考</a:t>
            </a:r>
            <a:r>
              <a:rPr lang="en-US" sz="18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和</a:t>
            </a: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团队协作</a:t>
            </a:r>
            <a:r>
              <a:rPr lang="en-US" sz="18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的文化。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175000"/>
            <a:ext cx="2540000" cy="279400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3556000"/>
            <a:ext cx="508000" cy="508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16000" y="4445000"/>
            <a:ext cx="203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7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提升解决效率与质量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000"/>
              </a:spcBef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建立标准化的流程，显著提升组织内解决问题的整体效率和最终的解决方案质量。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3556000" y="3175000"/>
            <a:ext cx="2540000" cy="279400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10000" y="3556000"/>
            <a:ext cx="508000" cy="508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3810000" y="4445000"/>
            <a:ext cx="203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7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大幅减少质量成本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000"/>
              </a:spcBef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通过从源头分析和解决根本原因，有效避免问题重复发生，从而降低长期的质量成本与损失。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350000" y="3175000"/>
            <a:ext cx="2540000" cy="279400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4000" y="3556000"/>
            <a:ext cx="508000" cy="508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604000" y="4445000"/>
            <a:ext cx="203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7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增强客户满意度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000"/>
              </a:spcBef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快速响应并彻底解决客户痛点，展示组织解决问题的专业性与决心，从而提升客户信任度与满意度。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8890000" y="3175000"/>
            <a:ext cx="2540000" cy="279400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44000" y="3556000"/>
            <a:ext cx="508000" cy="5080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9144000" y="4445000"/>
            <a:ext cx="203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7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构建持续改进型组织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000"/>
              </a:spcBef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将问题转化为组织经验与知识库，沉淀方法论，促进全员成长，构建持续学习与改进的组织能力。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4445000" y="3175000"/>
            <a:ext cx="330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感谢观看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4318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400" b="1" i="0" u="none" strike="noStrike" spc="20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THANKS FOR WATCHING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54610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期待与您共同进步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1419</Words>
  <Application>Microsoft Office PowerPoint</Application>
  <PresentationFormat>宽屏</PresentationFormat>
  <Paragraphs>237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9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2026-07-30T06:56:28Z</dcterms:modified>
</cp:coreProperties>
</file>