
<file path=[Content_Types].xml><?xml version="1.0" encoding="utf-8"?>
<Types xmlns="http://schemas.openxmlformats.org/package/2006/content-types">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欢迎参加本次关于六西格玛质量管理的深度解析报告。在接下来的时间里，我们将系统地探讨六西格玛的核心理念、强大的方法论、关键工具以及在不同行业的实践应用。本报告旨在为大家提供一个全面的框架，帮助理解如何通过数据驱动的方法，实现卓越运营和持续改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报告将分为八个部分。首先，我们将从六西格玛的基本定义和理念入手。接着，深入探讨其两大核心方法论：DMAIC和DMADV。然后，我们会介绍各个阶段常用的工具。之后，我们将讨论实施框架和组织角色。报告的重点之一是通过详实的案例分析，展示六西格玛的实际效果。我们也会客观分析其挑战与失败原因，并探讨它与其他管理体系的关系。最后，进行总结并展望未来趋势。</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现在，我们进入第一部分：引言。在这一章，我们将回答一个最基本的问题：什么是六西格玛？我们将从它的核心定义、理念、统计学含义以及发展历史四个方面，为大家建立一个全面的认知基础。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那么，六西格玛到底是什么？简单来说，它是一种数据驱动的管理哲学。它的核心目标非常明确：消除流程中的变异，从而减少缺陷和浪费，最终实现近乎完美的质量。这背后有四大核心理念支撑：首先，一切以客户为中心；其次，坚持用数据说话，而不是凭感觉；第三，将所有业务看作流程来进行优化；最后，永不满足，持续追求卓越。这四大理念构成了六西格玛的基石。</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“六西格玛”这个名字听起来很技术，它到底意味着什么？从统计学上讲，它代表了一个极其严苛的质量标准。大家可以看到这个表格，从1西格玛到6西格玛，每百万次机会中的缺陷数（DPMO）急剧下降。</a:t>
            </a:r>
          </a:p>
          <a:p>
            <a:pPr indent="0" algn="l">
              <a:lnSpc>
                <a:spcPct val="100000"/>
              </a:lnSpc>
            </a:pPr>
            <a:r>
              <a:rPr lang="en-US" sz="1400" b="0" i="0" u="none" strike="noStrike">
                <a:solidFill>
                  <a:srgbClr val="000000"/>
                </a:solidFill>
              </a:rPr>
              <a:t>3西格玛，也就是我们常说的良品率99.73%，听起来不错，但实际上每百万次机会中仍有超过6万个缺陷，这在复杂的供应链或服务流程中是无法接受的。</a:t>
            </a:r>
          </a:p>
          <a:p>
            <a:pPr indent="0" algn="l">
              <a:lnSpc>
                <a:spcPct val="100000"/>
              </a:lnSpc>
            </a:pPr>
            <a:r>
              <a:rPr lang="en-US" sz="1400" b="0" i="0" u="none" strike="noStrike">
                <a:solidFill>
                  <a:srgbClr val="000000"/>
                </a:solidFill>
              </a:rPr>
              <a:t>而六西格玛的目标，是将这个数字降到惊人的3.4。这是一个世界一流的质量水平，也是所有追求卓越运营、以客户为中心的企业的终极目标。实现这一目标，需要系统性的方法来消除流程中的变异。</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六西格玛并非凭空出现，它的发展经历了三个关键阶段。它起源于上世纪80年代的摩托罗拉，当时是为了应对日本企业的质量挑战。真正让它发扬光大的是90年代的通用电气，在传奇CEO杰克·韦尔奇的推动下，六西格玛从一个质量工具上升为公司的核心战略，并取得了巨大的商业成功。进入21世纪，六西格玛迅速全球化，并与其他管理思想如精益生产相结合，演变成今天我们所熟知的精益六西格玛，应用范围也从制造业扩展到了几乎所有行业。</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了解了六西格玛的基本概念后，我们进入第二部分，也是六西格玛的核心——它的方法论。我们将重点介绍两大结构化流程：用于改进现有流程的DMAIC，以及用于设计全新产品或流程的DMADV。这是六西格玛解决问题的“行动指南”。</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当我们需要改进一个现有的流程时，六西格玛提供了一个非常清晰的五步法，也就是DMAIC。它代表定义、测量、分析、改进和控制。这个流程就像一个寻宝地图，引导我们一步步从明确问题开始，到量化现状，再到深挖根本原因，然后设计解决方案，最后确保改进能够长期维持。接下来，我们将详细拆解每一步的具体工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我们先看DMAIC的前两步。第一步是“定义”，这一步至关重要，决定了项目的方向。我们需要明确到底要解决什么问题，为谁解决，以及成功的标准是什么。常用的工具包括项目章程和SIPOC图。</a:t>
            </a:r>
          </a:p>
          <a:p>
            <a:pPr indent="0" algn="l">
              <a:lnSpc>
                <a:spcPct val="100000"/>
              </a:lnSpc>
            </a:pPr>
            <a:r>
              <a:rPr lang="en-US" sz="1400" b="0" i="0" u="none" strike="noStrike">
                <a:solidFill>
                  <a:srgbClr val="000000"/>
                </a:solidFill>
              </a:rPr>
              <a:t>第二步是“测量”，这一步要求我们用数据说话。我们需要量化当前的状况，建立一个改进前的基准线，同时还要确保我们用来测量的工具和方法本身是准确可靠的，这就是MSA要做的事情。</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有了可靠的数据后，我们进入第三步“分析”。这一步的核心是找出问题的根本原因，而不是停留在表面。我们会用到鱼骨图、5 Whys等工具，像侦探一样层层深入。找到根本原因后，第四步就是“改进”。我们需要针对根本原因设计出有效的解决方案，并通过实验设计等方法找到最优的改进方案，然后进行小范围试点，确保方案可行。</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DMAIC的最后一步，也是最容易被忽视的一步，是“控制”。如果没有有效的控制，所有的改进都可能付诸东流。这一步的目标是确保改进后的流程能够长期稳定地运行。我们会制定详细的控制计划，将新流程标准化，并建立监控机制。右边的这张图就是典型的统计过程控制图（SPC），它能帮助我们实时监控流程是否处于稳定状态，一旦出现异常波动，就能及时预警并采取措施，从而真正固化我们的改进成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当我们需要开发一个全新的产品或流程，或者现有流程已经无法通过改进满足要求时，我们就需要用到六西格玛设计，也就是DFSS。它的一个核心流程是DMADV。与DMAIC的改进导向不同，DMADV是设计导向，它从定义客户需求开始，通过测量、分析、设计，最终到验证，确保我们从一开始就设计出满足六西格玛质量水平的产品或流程。这是一种更高阶的、从源头保证质量的方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接下来，我们进入第三部分，了解一下六西格玛庞大的“工具箱”。我们将按照DMAIC的五个阶段，介绍每个阶段最常用的核心工具，帮助大家对这些强大的分析和解决问题的工具有一个直观的认识。</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这张图清晰地展示了DMAIC各阶段对应的核心工具。在定义阶段，我们用SIPOC图和卡诺模型来明确方向；测量阶段，MSA和过程能力分析帮助我们获取可靠数据；分析阶段，鱼骨图、5 Whys和帕累托图是我们寻找根本原因的利器；改进阶段，DOE和防错法帮助我们设计最优方案；最后在控制阶段，SPC和控制计划确保成果的固化。这些工具共同构成了六西格玛解决问题的强大武器库。</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有了方法论和工具，如何在组织内有效推行六西格玛呢？第四部分，我们将探讨成功实施六西格玛所需的组织架构和管理体系。这包括明确的角色分工和清晰的实施流程，它们是确保六西格玛项目能够顺利开展并取得成果的组织保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六西格玛的推行需要一个专业的团队。这个团队通常被组织成一个金字塔结构。</a:t>
            </a:r>
          </a:p>
          <a:p>
            <a:pPr indent="0" algn="l">
              <a:lnSpc>
                <a:spcPct val="100000"/>
              </a:lnSpc>
            </a:pPr>
            <a:r>
              <a:rPr lang="en-US" sz="1400" b="0" i="0" u="none" strike="noStrike">
                <a:solidFill>
                  <a:srgbClr val="000000"/>
                </a:solidFill>
              </a:rPr>
              <a:t>塔尖是“倡导者”，通常是公司高层，负责提供战略支持和资源。往下是“黑带大师”，他们是方法论的专家和教练。再往下是全职的项目领导者“黑带”，他们是变革的核心力量。基层是大量的“绿带”，他们在自己的工作岗位上推动改进。最广泛的是“黄带”或“白带”，他们是参与改进活动的普通员工。这个人才梯队确保了六西格玛能够在组织内系统性地展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理论说再多，不如看实际效果。在第五部分，我们将通过几个真实的案例，来看看六西格玛在不同行业是如何创造价值的。我们将分析制造业的唐纳森公司、服务业的美国银行，以及战略推广的典范通用电气，看看它们是如何通过六西格玛实现成本节约、效率提升和客户满意度改善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来看两个典型案例。左边是制造业的唐纳森公司，他们通过六西格玛项目，成功将关键产品的废品率降低了近一半，从2.9%降至1.5%，且单个项目就带来了超过18万美元的年收益，更难得的是实现了客户投诉率“清零”。右边是服务业的巨头美国银行，他们利用精益六西格玛优化流程，账单错误大幅减少70%，抵押贷款审批周期缩短了15天，累计收益超过20亿美元。这些数据雄辩地证明了六西格玛方法论在不同行业的普适性和巨大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谈到六西格玛，就不能不提通用电气（GE）。在杰克·韦尔奇的领导下，GE将六西格玛推向了全球，取得了巨大的成功。但韦尔奇本人也坦诚地反思了其中的挑战。这告诉我们，一方面，最高管理层的坚定承诺是成功推行六西格玛的决定性因素；另一方面，我们也必须正视实施过程中可能遇到的成本、文化冲突等问题。GE的经验是宝贵的，它既有成功的启示，也有失败的教训。</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尽管六西格玛威力巨大，但现实中实施失败的案例也屡见不鲜。据统计，自主推行的失败率可能高达60-70%。</a:t>
            </a:r>
          </a:p>
          <a:p>
            <a:pPr indent="0" algn="l">
              <a:lnSpc>
                <a:spcPct val="100000"/>
              </a:lnSpc>
            </a:pPr>
            <a:r>
              <a:rPr lang="en-US" sz="1400" b="0" i="0" u="none" strike="noStrike">
                <a:solidFill>
                  <a:srgbClr val="000000"/>
                </a:solidFill>
              </a:rPr>
              <a:t>在第六部分，我们将深入剖析导致六西格玛实施失败的常见原因，并探讨相应的对策，帮助大家规避这些陷阱。</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为什么这么多公司推行六西格玛会失败？根据美国质量协会的调研，自主推行的失败率高达60-70%。我们总结了三大核心原因。</a:t>
            </a:r>
          </a:p>
          <a:p>
            <a:pPr indent="0" algn="l">
              <a:lnSpc>
                <a:spcPct val="100000"/>
              </a:lnSpc>
            </a:pPr>
            <a:r>
              <a:rPr lang="en-US" sz="1400" b="0" i="0" u="none" strike="noStrike">
                <a:solidFill>
                  <a:srgbClr val="000000"/>
                </a:solidFill>
              </a:rPr>
              <a:t>首先，也是最重要的，是缺乏真正的高层承诺。如果高层只是喊口号，没有实际投入，项目注定失败。</a:t>
            </a:r>
          </a:p>
          <a:p>
            <a:pPr indent="0" algn="l">
              <a:lnSpc>
                <a:spcPct val="100000"/>
              </a:lnSpc>
            </a:pPr>
            <a:r>
              <a:rPr lang="en-US" sz="1400" b="0" i="0" u="none" strike="noStrike">
                <a:solidFill>
                  <a:srgbClr val="000000"/>
                </a:solidFill>
              </a:rPr>
              <a:t>其次，是项目选择与公司战略脱节，解决了一堆无关痛痒的小问题，却对核心业务没有帮助。</a:t>
            </a:r>
          </a:p>
          <a:p>
            <a:pPr indent="0" algn="l">
              <a:lnSpc>
                <a:spcPct val="100000"/>
              </a:lnSpc>
            </a:pPr>
            <a:r>
              <a:rPr lang="en-US" sz="1400" b="0" i="0" u="none" strike="noStrike">
                <a:solidFill>
                  <a:srgbClr val="000000"/>
                </a:solidFill>
              </a:rPr>
              <a:t>最后，是组织内部的阻力和文化冲突，中层管理者的不配合、员工的消极应对，都会让变革举步维艰。</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六西格玛不是孤立存在的。在第七部分，我们将探讨它与另外两种重要管理体系的关系：精益生产和ISO9000。理解它们之间的区别和联系，有助于我们更有效地整合和应用这些管理工具。</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六西格玛如何与其他管理体系协同工作？这页PPT从两个维度给出了答案。</a:t>
            </a:r>
          </a:p>
          <a:p>
            <a:pPr indent="0" algn="l">
              <a:lnSpc>
                <a:spcPct val="100000"/>
              </a:lnSpc>
            </a:pPr>
            <a:r>
              <a:rPr lang="en-US" sz="1400" b="0" i="0" u="none" strike="noStrike">
                <a:solidFill>
                  <a:srgbClr val="000000"/>
                </a:solidFill>
              </a:rPr>
              <a:t>首先，左边展示了它与精益生产的结合——“精益六西格玛”。这是一种“双轮驱动”模式：精益关注消除浪费，解决“快不快”的速度问题；六西格玛关注减少变异，解决“好不好”的质量问题。两者结合，既快又好，构成了当今运营管理领域最主流的改进方法论。</a:t>
            </a:r>
          </a:p>
          <a:p>
            <a:pPr indent="0" algn="l">
              <a:lnSpc>
                <a:spcPct val="100000"/>
              </a:lnSpc>
            </a:pPr>
            <a:r>
              <a:rPr lang="en-US" sz="1400" b="0" i="0" u="none" strike="noStrike">
                <a:solidFill>
                  <a:srgbClr val="000000"/>
                </a:solidFill>
              </a:rPr>
              <a:t>其次，右边展示了它与ISO9000的关系——“地基与跃升”。ISO9000是质量管理的国际标准，回答“应该做什么”，是企业合规经营的基础框架；而六西格玛回答“如何做得更好”，提供了一套强大的问题解决工具，帮助企业在合规的基础上实现绩效的突破性提升。</a:t>
            </a:r>
          </a:p>
          <a:p>
            <a:pPr indent="0" algn="l">
              <a:lnSpc>
                <a:spcPct val="100000"/>
              </a:lnSpc>
            </a:pPr>
            <a:r>
              <a:rPr lang="en-US" sz="1400" b="0" i="0" u="none" strike="noStrike">
                <a:solidFill>
                  <a:srgbClr val="000000"/>
                </a:solidFill>
              </a:rPr>
              <a:t>总结来说，六西格玛不是孤立存在的，它既能与精益互补，也能在ISO9000的基础上进一步赋能，共同帮助企业构建卓越的运营体系。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最后，我们来到第八部分，对本次报告进行总结，并探讨在AI和大数据时代，六西格玛的未来发展趋势。</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总结一下，六西格玛不仅仅是一套工具，它更是一种管理哲学，其核心价值在于帮助企业提升质量、降低成本、提高效率，并最终塑造一种持续改进的文化。展望未来，六西格玛将与AI和大数据深度融合。AI的预测性分析和智能控制能力将为六西格玛注入新的活力，尽管也带来了如“黑箱”问题等挑战。未来的六西格玛，将是传统智慧与前沿技术的深度融合，继续作为企业追求卓越运营的核心引擎。</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我的报告到此结束，感谢大家的聆听。现在是问答环节，欢迎大家提问交流。</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3.sv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2.svg"/><Relationship Id="rId5" Type="http://schemas.openxmlformats.org/officeDocument/2006/relationships/image" Target="../media/image10.svg"/><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4.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7.svg"/><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215900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400" b="1" i="0" u="none" strike="noStrike">
                <a:solidFill>
                  <a:srgbClr val="1A1A1A"/>
                </a:solidFill>
                <a:latin typeface="Noto Sans SC"/>
                <a:ea typeface="Noto Sans SC"/>
                <a:cs typeface="Noto Sans SC"/>
                <a:sym typeface="Noto Sans SC"/>
              </a:rPr>
              <a:t>六西格玛质量管理</a:t>
            </a:r>
            <a:endParaRPr lang="en-US" sz="1100"/>
          </a:p>
        </p:txBody>
      </p:sp>
      <p:sp>
        <p:nvSpPr>
          <p:cNvPr id="3" name="AutoShape 3"/>
          <p:cNvSpPr/>
          <p:nvPr/>
        </p:nvSpPr>
        <p:spPr>
          <a:xfrm>
            <a:off x="5334000" y="3429000"/>
            <a:ext cx="1524000" cy="508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0" y="4064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0" i="0" u="none" strike="noStrike">
                <a:solidFill>
                  <a:srgbClr val="6B6B6B"/>
                </a:solidFill>
                <a:latin typeface="Noto Sans SC"/>
                <a:ea typeface="Noto Sans SC"/>
                <a:cs typeface="Noto Sans SC"/>
                <a:sym typeface="Noto Sans SC"/>
              </a:rPr>
              <a:t>从理论到实践的深度解析</a:t>
            </a:r>
            <a:endParaRPr lang="en-US" sz="1100"/>
          </a:p>
        </p:txBody>
      </p:sp>
      <p:sp>
        <p:nvSpPr>
          <p:cNvPr id="5" name="AutoShape 5"/>
          <p:cNvSpPr/>
          <p:nvPr/>
        </p:nvSpPr>
        <p:spPr>
          <a:xfrm>
            <a:off x="609600" y="5588000"/>
            <a:ext cx="381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6B6B6B"/>
                </a:solidFill>
                <a:latin typeface="Noto Sans SC"/>
                <a:ea typeface="Noto Sans SC"/>
                <a:cs typeface="Noto Sans SC"/>
                <a:sym typeface="Noto Sans SC"/>
              </a:rPr>
              <a:t>专业级战略研究报告</a:t>
            </a:r>
            <a:endParaRPr lang="en-US" sz="1100"/>
          </a:p>
        </p:txBody>
      </p:sp>
      <p:sp>
        <p:nvSpPr>
          <p:cNvPr id="6" name="AutoShape 6"/>
          <p:cNvSpPr/>
          <p:nvPr/>
        </p:nvSpPr>
        <p:spPr>
          <a:xfrm>
            <a:off x="7772400" y="5588000"/>
            <a:ext cx="3810000" cy="508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2026年第三季度</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905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目录</a:t>
            </a:r>
            <a:endParaRPr lang="en-US" sz="1100"/>
          </a:p>
        </p:txBody>
      </p:sp>
      <p:sp>
        <p:nvSpPr>
          <p:cNvPr id="3" name="AutoShape 3"/>
          <p:cNvSpPr/>
          <p:nvPr/>
        </p:nvSpPr>
        <p:spPr>
          <a:xfrm>
            <a:off x="762000" y="1270000"/>
            <a:ext cx="762000" cy="508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1778000"/>
            <a:ext cx="5207000" cy="1079500"/>
          </a:xfrm>
          <a:prstGeom prst="roundRect">
            <a:avLst>
              <a:gd name="adj" fmla="val 0"/>
            </a:avLst>
          </a:prstGeom>
          <a:solidFill>
            <a:srgbClr val="FFFFFF">
              <a:alpha val="100000"/>
            </a:srgbClr>
          </a:solidFill>
          <a:ln w="12700" cap="flat" cmpd="sng">
            <a:solidFill>
              <a:srgbClr val="E2DFDB">
                <a:alpha val="100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1016000" y="1968500"/>
            <a:ext cx="76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2F4F4F"/>
                </a:solidFill>
                <a:latin typeface="Noto Sans SC"/>
                <a:ea typeface="Noto Sans SC"/>
                <a:cs typeface="Noto Sans SC"/>
                <a:sym typeface="Noto Sans SC"/>
              </a:rPr>
              <a:t>01</a:t>
            </a:r>
            <a:endParaRPr lang="en-US" sz="1100"/>
          </a:p>
        </p:txBody>
      </p:sp>
      <p:sp>
        <p:nvSpPr>
          <p:cNvPr id="6" name="AutoShape 6"/>
          <p:cNvSpPr/>
          <p:nvPr/>
        </p:nvSpPr>
        <p:spPr>
          <a:xfrm>
            <a:off x="2032000" y="1930400"/>
            <a:ext cx="254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引言：什么是六西格玛？</a:t>
            </a:r>
            <a:endParaRPr lang="en-US" sz="1100"/>
          </a:p>
        </p:txBody>
      </p:sp>
      <p:sp>
        <p:nvSpPr>
          <p:cNvPr id="7" name="AutoShape 7"/>
          <p:cNvSpPr/>
          <p:nvPr/>
        </p:nvSpPr>
        <p:spPr>
          <a:xfrm>
            <a:off x="4699000" y="2032000"/>
            <a:ext cx="1016000" cy="635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P. 05</a:t>
            </a:r>
            <a:endParaRPr lang="en-US" sz="1100"/>
          </a:p>
        </p:txBody>
      </p:sp>
      <p:sp>
        <p:nvSpPr>
          <p:cNvPr id="8" name="AutoShape 8"/>
          <p:cNvSpPr/>
          <p:nvPr/>
        </p:nvSpPr>
        <p:spPr>
          <a:xfrm>
            <a:off x="762000" y="3111500"/>
            <a:ext cx="5207000" cy="1079500"/>
          </a:xfrm>
          <a:prstGeom prst="roundRect">
            <a:avLst>
              <a:gd name="adj" fmla="val 0"/>
            </a:avLst>
          </a:prstGeom>
          <a:solidFill>
            <a:srgbClr val="FFFFFF">
              <a:alpha val="100000"/>
            </a:srgbClr>
          </a:solidFill>
          <a:ln w="12700" cap="flat" cmpd="sng">
            <a:solidFill>
              <a:srgbClr val="E2DFDB">
                <a:alpha val="100000"/>
              </a:srgbClr>
            </a:solid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1016000" y="3302000"/>
            <a:ext cx="76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2F4F4F"/>
                </a:solidFill>
                <a:latin typeface="Noto Sans SC"/>
                <a:ea typeface="Noto Sans SC"/>
                <a:cs typeface="Noto Sans SC"/>
                <a:sym typeface="Noto Sans SC"/>
              </a:rPr>
              <a:t>02</a:t>
            </a:r>
            <a:endParaRPr lang="en-US" sz="1100"/>
          </a:p>
        </p:txBody>
      </p:sp>
      <p:sp>
        <p:nvSpPr>
          <p:cNvPr id="10" name="AutoShape 10"/>
          <p:cNvSpPr/>
          <p:nvPr/>
        </p:nvSpPr>
        <p:spPr>
          <a:xfrm>
            <a:off x="2032000" y="3263900"/>
            <a:ext cx="254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核心方法论：DMAIC 与 DMADV</a:t>
            </a:r>
            <a:endParaRPr lang="en-US" sz="1100"/>
          </a:p>
        </p:txBody>
      </p:sp>
      <p:sp>
        <p:nvSpPr>
          <p:cNvPr id="11" name="AutoShape 11"/>
          <p:cNvSpPr/>
          <p:nvPr/>
        </p:nvSpPr>
        <p:spPr>
          <a:xfrm>
            <a:off x="4699000" y="3365500"/>
            <a:ext cx="1016000" cy="635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P. 12</a:t>
            </a:r>
            <a:endParaRPr lang="en-US" sz="1100"/>
          </a:p>
        </p:txBody>
      </p:sp>
      <p:sp>
        <p:nvSpPr>
          <p:cNvPr id="12" name="AutoShape 12"/>
          <p:cNvSpPr/>
          <p:nvPr/>
        </p:nvSpPr>
        <p:spPr>
          <a:xfrm>
            <a:off x="762000" y="4318000"/>
            <a:ext cx="5207000" cy="1079500"/>
          </a:xfrm>
          <a:prstGeom prst="roundRect">
            <a:avLst>
              <a:gd name="adj" fmla="val 0"/>
            </a:avLst>
          </a:prstGeom>
          <a:solidFill>
            <a:srgbClr val="FFFFFF">
              <a:alpha val="100000"/>
            </a:srgbClr>
          </a:solidFill>
          <a:ln w="12700" cap="flat" cmpd="sng">
            <a:solidFill>
              <a:srgbClr val="E2DFDB">
                <a:alpha val="100000"/>
              </a:srgbClr>
            </a:solid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1016000" y="4508500"/>
            <a:ext cx="76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2F4F4F"/>
                </a:solidFill>
                <a:latin typeface="Noto Sans SC"/>
                <a:ea typeface="Noto Sans SC"/>
                <a:cs typeface="Noto Sans SC"/>
                <a:sym typeface="Noto Sans SC"/>
              </a:rPr>
              <a:t>03</a:t>
            </a:r>
            <a:endParaRPr lang="en-US" sz="1100"/>
          </a:p>
        </p:txBody>
      </p:sp>
      <p:sp>
        <p:nvSpPr>
          <p:cNvPr id="14" name="AutoShape 14"/>
          <p:cNvSpPr/>
          <p:nvPr/>
        </p:nvSpPr>
        <p:spPr>
          <a:xfrm>
            <a:off x="2032000" y="4470400"/>
            <a:ext cx="254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核心工具与技术</a:t>
            </a:r>
            <a:endParaRPr lang="en-US" sz="1100"/>
          </a:p>
        </p:txBody>
      </p:sp>
      <p:sp>
        <p:nvSpPr>
          <p:cNvPr id="15" name="AutoShape 15"/>
          <p:cNvSpPr/>
          <p:nvPr/>
        </p:nvSpPr>
        <p:spPr>
          <a:xfrm>
            <a:off x="4699000" y="4572000"/>
            <a:ext cx="1016000" cy="635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P. 28</a:t>
            </a:r>
            <a:endParaRPr lang="en-US" sz="1100"/>
          </a:p>
        </p:txBody>
      </p:sp>
      <p:sp>
        <p:nvSpPr>
          <p:cNvPr id="16" name="AutoShape 16"/>
          <p:cNvSpPr/>
          <p:nvPr/>
        </p:nvSpPr>
        <p:spPr>
          <a:xfrm>
            <a:off x="762000" y="5461000"/>
            <a:ext cx="5207000" cy="1079500"/>
          </a:xfrm>
          <a:prstGeom prst="roundRect">
            <a:avLst>
              <a:gd name="adj" fmla="val 0"/>
            </a:avLst>
          </a:prstGeom>
          <a:solidFill>
            <a:srgbClr val="FFFFFF">
              <a:alpha val="100000"/>
            </a:srgbClr>
          </a:solidFill>
          <a:ln w="12700" cap="flat" cmpd="sng">
            <a:solidFill>
              <a:srgbClr val="E2DFDB">
                <a:alpha val="100000"/>
              </a:srgbClr>
            </a:solid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1016000" y="5651500"/>
            <a:ext cx="76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2F4F4F"/>
                </a:solidFill>
                <a:latin typeface="Noto Sans SC"/>
                <a:ea typeface="Noto Sans SC"/>
                <a:cs typeface="Noto Sans SC"/>
                <a:sym typeface="Noto Sans SC"/>
              </a:rPr>
              <a:t>04</a:t>
            </a:r>
            <a:endParaRPr lang="en-US" sz="1100"/>
          </a:p>
        </p:txBody>
      </p:sp>
      <p:sp>
        <p:nvSpPr>
          <p:cNvPr id="18" name="AutoShape 18"/>
          <p:cNvSpPr/>
          <p:nvPr/>
        </p:nvSpPr>
        <p:spPr>
          <a:xfrm>
            <a:off x="2032000" y="5613400"/>
            <a:ext cx="254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实施框架与组织架构</a:t>
            </a:r>
            <a:endParaRPr lang="en-US" sz="1100"/>
          </a:p>
        </p:txBody>
      </p:sp>
      <p:sp>
        <p:nvSpPr>
          <p:cNvPr id="19" name="AutoShape 19"/>
          <p:cNvSpPr/>
          <p:nvPr/>
        </p:nvSpPr>
        <p:spPr>
          <a:xfrm>
            <a:off x="4699000" y="5715000"/>
            <a:ext cx="1016000" cy="635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P. 45</a:t>
            </a:r>
            <a:endParaRPr lang="en-US" sz="1100"/>
          </a:p>
        </p:txBody>
      </p:sp>
      <p:sp>
        <p:nvSpPr>
          <p:cNvPr id="20" name="AutoShape 20"/>
          <p:cNvSpPr/>
          <p:nvPr/>
        </p:nvSpPr>
        <p:spPr>
          <a:xfrm>
            <a:off x="6223000" y="1778000"/>
            <a:ext cx="5207000" cy="1079500"/>
          </a:xfrm>
          <a:prstGeom prst="roundRect">
            <a:avLst>
              <a:gd name="adj" fmla="val 0"/>
            </a:avLst>
          </a:prstGeom>
          <a:solidFill>
            <a:srgbClr val="FFFFFF">
              <a:alpha val="100000"/>
            </a:srgbClr>
          </a:solidFill>
          <a:ln w="12700" cap="flat" cmpd="sng">
            <a:solidFill>
              <a:srgbClr val="E2DFDB">
                <a:alpha val="100000"/>
              </a:srgbClr>
            </a:solid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6477000" y="1968500"/>
            <a:ext cx="76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2F4F4F"/>
                </a:solidFill>
                <a:latin typeface="Noto Sans SC"/>
                <a:ea typeface="Noto Sans SC"/>
                <a:cs typeface="Noto Sans SC"/>
                <a:sym typeface="Noto Sans SC"/>
              </a:rPr>
              <a:t>05</a:t>
            </a:r>
            <a:endParaRPr lang="en-US" sz="1100"/>
          </a:p>
        </p:txBody>
      </p:sp>
      <p:sp>
        <p:nvSpPr>
          <p:cNvPr id="22" name="AutoShape 22"/>
          <p:cNvSpPr/>
          <p:nvPr/>
        </p:nvSpPr>
        <p:spPr>
          <a:xfrm>
            <a:off x="7493000" y="1930400"/>
            <a:ext cx="254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成功案例分析：数据驱动的卓越运营</a:t>
            </a:r>
            <a:endParaRPr lang="en-US" sz="1100"/>
          </a:p>
        </p:txBody>
      </p:sp>
      <p:sp>
        <p:nvSpPr>
          <p:cNvPr id="23" name="AutoShape 23"/>
          <p:cNvSpPr/>
          <p:nvPr/>
        </p:nvSpPr>
        <p:spPr>
          <a:xfrm>
            <a:off x="10160000" y="2032000"/>
            <a:ext cx="1016000" cy="635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P. 62</a:t>
            </a:r>
            <a:endParaRPr lang="en-US" sz="1100"/>
          </a:p>
        </p:txBody>
      </p:sp>
      <p:sp>
        <p:nvSpPr>
          <p:cNvPr id="24" name="AutoShape 24"/>
          <p:cNvSpPr/>
          <p:nvPr/>
        </p:nvSpPr>
        <p:spPr>
          <a:xfrm>
            <a:off x="6223000" y="3111500"/>
            <a:ext cx="5207000" cy="1079500"/>
          </a:xfrm>
          <a:prstGeom prst="roundRect">
            <a:avLst>
              <a:gd name="adj" fmla="val 0"/>
            </a:avLst>
          </a:prstGeom>
          <a:solidFill>
            <a:srgbClr val="FFFFFF">
              <a:alpha val="100000"/>
            </a:srgbClr>
          </a:solidFill>
          <a:ln w="12700" cap="flat" cmpd="sng">
            <a:solidFill>
              <a:srgbClr val="E2DFDB">
                <a:alpha val="100000"/>
              </a:srgbClr>
            </a:solidFill>
            <a:prstDash val="solid"/>
            <a:round/>
          </a:ln>
        </p:spPr>
        <p:txBody>
          <a:bodyPr vert="horz" wrap="square" lIns="63500" tIns="63500" rIns="63500" bIns="63500" rtlCol="0" anchor="ctr"/>
          <a:lstStyle/>
          <a:p>
            <a:pPr algn="ctr">
              <a:defRPr/>
            </a:pPr>
            <a:endParaRPr/>
          </a:p>
        </p:txBody>
      </p:sp>
      <p:sp>
        <p:nvSpPr>
          <p:cNvPr id="25" name="AutoShape 25"/>
          <p:cNvSpPr/>
          <p:nvPr/>
        </p:nvSpPr>
        <p:spPr>
          <a:xfrm>
            <a:off x="6477000" y="3302000"/>
            <a:ext cx="76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2F4F4F"/>
                </a:solidFill>
                <a:latin typeface="Noto Sans SC"/>
                <a:ea typeface="Noto Sans SC"/>
                <a:cs typeface="Noto Sans SC"/>
                <a:sym typeface="Noto Sans SC"/>
              </a:rPr>
              <a:t>06</a:t>
            </a:r>
            <a:endParaRPr lang="en-US" sz="1100"/>
          </a:p>
        </p:txBody>
      </p:sp>
      <p:sp>
        <p:nvSpPr>
          <p:cNvPr id="26" name="AutoShape 26"/>
          <p:cNvSpPr/>
          <p:nvPr/>
        </p:nvSpPr>
        <p:spPr>
          <a:xfrm>
            <a:off x="7493000" y="3263900"/>
            <a:ext cx="254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挑战与失败原因分析</a:t>
            </a:r>
            <a:endParaRPr lang="en-US" sz="1100"/>
          </a:p>
        </p:txBody>
      </p:sp>
      <p:sp>
        <p:nvSpPr>
          <p:cNvPr id="27" name="AutoShape 27"/>
          <p:cNvSpPr/>
          <p:nvPr/>
        </p:nvSpPr>
        <p:spPr>
          <a:xfrm>
            <a:off x="10160000" y="3365500"/>
            <a:ext cx="1016000" cy="635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P. 78</a:t>
            </a:r>
            <a:endParaRPr lang="en-US" sz="1100"/>
          </a:p>
        </p:txBody>
      </p:sp>
      <p:sp>
        <p:nvSpPr>
          <p:cNvPr id="28" name="AutoShape 28"/>
          <p:cNvSpPr/>
          <p:nvPr/>
        </p:nvSpPr>
        <p:spPr>
          <a:xfrm>
            <a:off x="6223000" y="4318000"/>
            <a:ext cx="5207000" cy="1079500"/>
          </a:xfrm>
          <a:prstGeom prst="roundRect">
            <a:avLst>
              <a:gd name="adj" fmla="val 0"/>
            </a:avLst>
          </a:prstGeom>
          <a:solidFill>
            <a:srgbClr val="FFFFFF">
              <a:alpha val="100000"/>
            </a:srgbClr>
          </a:solidFill>
          <a:ln w="12700" cap="flat" cmpd="sng">
            <a:solidFill>
              <a:srgbClr val="E2DFDB">
                <a:alpha val="100000"/>
              </a:srgbClr>
            </a:solidFill>
            <a:prstDash val="solid"/>
            <a:round/>
          </a:ln>
        </p:spPr>
        <p:txBody>
          <a:bodyPr vert="horz" wrap="square" lIns="63500" tIns="63500" rIns="63500" bIns="63500" rtlCol="0" anchor="ctr"/>
          <a:lstStyle/>
          <a:p>
            <a:pPr algn="ctr">
              <a:defRPr/>
            </a:pPr>
            <a:endParaRPr/>
          </a:p>
        </p:txBody>
      </p:sp>
      <p:sp>
        <p:nvSpPr>
          <p:cNvPr id="29" name="AutoShape 29"/>
          <p:cNvSpPr/>
          <p:nvPr/>
        </p:nvSpPr>
        <p:spPr>
          <a:xfrm>
            <a:off x="6477000" y="4508500"/>
            <a:ext cx="76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2F4F4F"/>
                </a:solidFill>
                <a:latin typeface="Noto Sans SC"/>
                <a:ea typeface="Noto Sans SC"/>
                <a:cs typeface="Noto Sans SC"/>
                <a:sym typeface="Noto Sans SC"/>
              </a:rPr>
              <a:t>07</a:t>
            </a:r>
            <a:endParaRPr lang="en-US" sz="1100"/>
          </a:p>
        </p:txBody>
      </p:sp>
      <p:sp>
        <p:nvSpPr>
          <p:cNvPr id="30" name="AutoShape 30"/>
          <p:cNvSpPr/>
          <p:nvPr/>
        </p:nvSpPr>
        <p:spPr>
          <a:xfrm>
            <a:off x="7493000" y="4470400"/>
            <a:ext cx="254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六西格玛与其他管理体系</a:t>
            </a:r>
            <a:endParaRPr lang="en-US" sz="1100"/>
          </a:p>
        </p:txBody>
      </p:sp>
      <p:sp>
        <p:nvSpPr>
          <p:cNvPr id="31" name="AutoShape 31"/>
          <p:cNvSpPr/>
          <p:nvPr/>
        </p:nvSpPr>
        <p:spPr>
          <a:xfrm>
            <a:off x="10160000" y="4572000"/>
            <a:ext cx="1016000" cy="635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P. 92</a:t>
            </a:r>
            <a:endParaRPr lang="en-US" sz="1100"/>
          </a:p>
        </p:txBody>
      </p:sp>
      <p:sp>
        <p:nvSpPr>
          <p:cNvPr id="32" name="AutoShape 32"/>
          <p:cNvSpPr/>
          <p:nvPr/>
        </p:nvSpPr>
        <p:spPr>
          <a:xfrm>
            <a:off x="6223000" y="5461000"/>
            <a:ext cx="5207000" cy="1079500"/>
          </a:xfrm>
          <a:prstGeom prst="roundRect">
            <a:avLst>
              <a:gd name="adj" fmla="val 0"/>
            </a:avLst>
          </a:prstGeom>
          <a:solidFill>
            <a:srgbClr val="FFFFFF">
              <a:alpha val="100000"/>
            </a:srgbClr>
          </a:solidFill>
          <a:ln w="12700" cap="flat" cmpd="sng">
            <a:solidFill>
              <a:srgbClr val="E2DFDB">
                <a:alpha val="100000"/>
              </a:srgbClr>
            </a:solidFill>
            <a:prstDash val="solid"/>
            <a:round/>
          </a:ln>
        </p:spPr>
        <p:txBody>
          <a:bodyPr vert="horz" wrap="square" lIns="63500" tIns="63500" rIns="63500" bIns="63500" rtlCol="0" anchor="ctr"/>
          <a:lstStyle/>
          <a:p>
            <a:pPr algn="ctr">
              <a:defRPr/>
            </a:pPr>
            <a:endParaRPr/>
          </a:p>
        </p:txBody>
      </p:sp>
      <p:sp>
        <p:nvSpPr>
          <p:cNvPr id="33" name="AutoShape 33"/>
          <p:cNvSpPr/>
          <p:nvPr/>
        </p:nvSpPr>
        <p:spPr>
          <a:xfrm>
            <a:off x="6477000" y="5651500"/>
            <a:ext cx="76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2F4F4F"/>
                </a:solidFill>
                <a:latin typeface="Noto Sans SC"/>
                <a:ea typeface="Noto Sans SC"/>
                <a:cs typeface="Noto Sans SC"/>
                <a:sym typeface="Noto Sans SC"/>
              </a:rPr>
              <a:t>08</a:t>
            </a:r>
            <a:endParaRPr lang="en-US" sz="1100"/>
          </a:p>
        </p:txBody>
      </p:sp>
      <p:sp>
        <p:nvSpPr>
          <p:cNvPr id="34" name="AutoShape 34"/>
          <p:cNvSpPr/>
          <p:nvPr/>
        </p:nvSpPr>
        <p:spPr>
          <a:xfrm>
            <a:off x="7493000" y="5613400"/>
            <a:ext cx="254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总结与未来展望</a:t>
            </a:r>
            <a:endParaRPr lang="en-US" sz="1100"/>
          </a:p>
        </p:txBody>
      </p:sp>
      <p:sp>
        <p:nvSpPr>
          <p:cNvPr id="35" name="AutoShape 35"/>
          <p:cNvSpPr/>
          <p:nvPr/>
        </p:nvSpPr>
        <p:spPr>
          <a:xfrm>
            <a:off x="10160000" y="5715000"/>
            <a:ext cx="1016000" cy="635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P. 105</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F4F4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524000" y="2032000"/>
            <a:ext cx="101600" cy="10160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2032000" y="1905000"/>
            <a:ext cx="20320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8000" b="1" i="0" u="none" strike="noStrike">
                <a:solidFill>
                  <a:srgbClr val="FFFFFF">
                    <a:alpha val="80000"/>
                  </a:srgbClr>
                </a:solidFill>
                <a:latin typeface="Noto Sans SC"/>
                <a:ea typeface="Noto Sans SC"/>
                <a:cs typeface="Noto Sans SC"/>
                <a:sym typeface="Noto Sans SC"/>
              </a:rPr>
              <a:t>01</a:t>
            </a:r>
            <a:endParaRPr lang="en-US" sz="1100"/>
          </a:p>
        </p:txBody>
      </p:sp>
      <p:sp>
        <p:nvSpPr>
          <p:cNvPr id="4" name="AutoShape 4"/>
          <p:cNvSpPr/>
          <p:nvPr/>
        </p:nvSpPr>
        <p:spPr>
          <a:xfrm>
            <a:off x="2032000" y="3683000"/>
            <a:ext cx="812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0" i="0" u="none" strike="noStrike">
                <a:solidFill>
                  <a:srgbClr val="FFFFFF"/>
                </a:solidFill>
                <a:latin typeface="Noto Sans SC Light"/>
                <a:ea typeface="Noto Sans SC Light"/>
                <a:cs typeface="Noto Sans SC Light"/>
                <a:sym typeface="Noto Sans SC Light"/>
              </a:rPr>
              <a:t>引言：什么是六西格玛？</a:t>
            </a:r>
            <a:endParaRPr lang="en-US" sz="1100"/>
          </a:p>
        </p:txBody>
      </p:sp>
      <p:sp>
        <p:nvSpPr>
          <p:cNvPr id="5" name="AutoShape 5"/>
          <p:cNvSpPr/>
          <p:nvPr/>
        </p:nvSpPr>
        <p:spPr>
          <a:xfrm>
            <a:off x="2032000" y="5080000"/>
            <a:ext cx="812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alpha val="60000"/>
                  </a:srgbClr>
                </a:solidFill>
                <a:latin typeface="Noto Sans SC"/>
                <a:ea typeface="Noto Sans SC"/>
                <a:cs typeface="Noto Sans SC"/>
                <a:sym typeface="Noto Sans SC"/>
              </a:rPr>
              <a:t>Introduction: What is Six Sigma?</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A1A1A"/>
                </a:solidFill>
                <a:latin typeface="Noto Sans SC"/>
                <a:ea typeface="Noto Sans SC"/>
                <a:cs typeface="Noto Sans SC"/>
                <a:sym typeface="Noto Sans SC"/>
              </a:rPr>
              <a:t>六西格玛是数据驱动的管理哲学，旨在消除变异、实现卓越质量</a:t>
            </a:r>
            <a:endParaRPr lang="en-US" sz="1100"/>
          </a:p>
        </p:txBody>
      </p:sp>
      <p:sp>
        <p:nvSpPr>
          <p:cNvPr id="3" name="AutoShape 3"/>
          <p:cNvSpPr/>
          <p:nvPr/>
        </p:nvSpPr>
        <p:spPr>
          <a:xfrm>
            <a:off x="762000" y="13335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6B6B6B"/>
                </a:solidFill>
                <a:latin typeface="Noto Sans SC"/>
                <a:ea typeface="Noto Sans SC"/>
                <a:cs typeface="Noto Sans SC"/>
                <a:sym typeface="Noto Sans SC"/>
              </a:rPr>
              <a:t>核心定义与理念</a:t>
            </a:r>
            <a:endParaRPr lang="en-US" sz="1100"/>
          </a:p>
        </p:txBody>
      </p:sp>
      <p:sp>
        <p:nvSpPr>
          <p:cNvPr id="4" name="AutoShape 4"/>
          <p:cNvSpPr/>
          <p:nvPr/>
        </p:nvSpPr>
        <p:spPr>
          <a:xfrm>
            <a:off x="762000" y="2159000"/>
            <a:ext cx="3302000" cy="4191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1016000" y="2476500"/>
            <a:ext cx="279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CBA258"/>
                </a:solidFill>
                <a:latin typeface="Noto Sans SC"/>
                <a:ea typeface="Noto Sans SC"/>
                <a:cs typeface="Noto Sans SC"/>
                <a:sym typeface="Noto Sans SC"/>
              </a:rPr>
              <a:t>核心定义</a:t>
            </a:r>
            <a:endParaRPr lang="en-US" sz="1100"/>
          </a:p>
        </p:txBody>
      </p:sp>
      <p:sp>
        <p:nvSpPr>
          <p:cNvPr id="6" name="AutoShape 6"/>
          <p:cNvSpPr/>
          <p:nvPr/>
        </p:nvSpPr>
        <p:spPr>
          <a:xfrm>
            <a:off x="1016000" y="3302000"/>
            <a:ext cx="2794000" cy="2667000"/>
          </a:xfrm>
          <a:prstGeom prst="rect">
            <a:avLst/>
          </a:prstGeom>
          <a:noFill/>
          <a:ln w="12700" cap="flat" cmpd="sng">
            <a:noFill/>
            <a:prstDash val="solid"/>
            <a:round/>
          </a:ln>
        </p:spPr>
        <p:txBody>
          <a:bodyPr vert="horz" wrap="square" lIns="0" tIns="0" rIns="0" bIns="0" rtlCol="0" anchor="ctr" anchorCtr="0"/>
          <a:lstStyle/>
          <a:p>
            <a:pPr indent="0" algn="l">
              <a:lnSpc>
                <a:spcPct val="133333"/>
              </a:lnSpc>
              <a:defRPr/>
            </a:pPr>
            <a:r>
              <a:rPr lang="en-US" sz="1300" b="0" i="0" u="none" strike="noStrike">
                <a:solidFill>
                  <a:srgbClr val="FFFFFF">
                    <a:alpha val="90196"/>
                  </a:srgbClr>
                </a:solidFill>
                <a:latin typeface="Noto Sans SC"/>
                <a:ea typeface="Noto Sans SC"/>
                <a:cs typeface="Noto Sans SC"/>
                <a:sym typeface="Noto Sans SC"/>
              </a:rPr>
              <a:t>六西格玛（Six Sigma, 6σ）是一种</a:t>
            </a:r>
            <a:r>
              <a:rPr lang="en-US" sz="1300" b="1" i="0" u="none" strike="noStrike">
                <a:solidFill>
                  <a:srgbClr val="CBA258"/>
                </a:solidFill>
                <a:latin typeface="Noto Sans SC"/>
                <a:ea typeface="Noto Sans SC"/>
                <a:cs typeface="Noto Sans SC"/>
                <a:sym typeface="Noto Sans SC"/>
              </a:rPr>
              <a:t>数据驱动</a:t>
            </a:r>
            <a:r>
              <a:rPr lang="en-US" sz="1300" b="0" i="0" u="none" strike="noStrike">
                <a:solidFill>
                  <a:srgbClr val="FFFFFF">
                    <a:alpha val="90196"/>
                  </a:srgbClr>
                </a:solidFill>
                <a:latin typeface="Noto Sans SC"/>
                <a:ea typeface="Noto Sans SC"/>
                <a:cs typeface="Noto Sans SC"/>
                <a:sym typeface="Noto Sans SC"/>
              </a:rPr>
              <a:t>的管理方法论，旨在通过系统性地识别和消除流程中的变异（Variation），从而最大限度地减少缺陷和浪费，实现近乎完美的质量水平。</a:t>
            </a:r>
            <a:endParaRPr lang="en-US" sz="1100"/>
          </a:p>
        </p:txBody>
      </p:sp>
      <p:sp>
        <p:nvSpPr>
          <p:cNvPr id="7" name="AutoShape 7"/>
          <p:cNvSpPr/>
          <p:nvPr/>
        </p:nvSpPr>
        <p:spPr>
          <a:xfrm>
            <a:off x="4572000" y="2159000"/>
            <a:ext cx="3302000" cy="1968500"/>
          </a:xfrm>
          <a:prstGeom prst="roundRect">
            <a:avLst>
              <a:gd name="adj" fmla="val 0"/>
            </a:avLst>
          </a:prstGeom>
          <a:solidFill>
            <a:srgbClr val="FFFFFF">
              <a:alpha val="100000"/>
            </a:srgbClr>
          </a:solidFill>
          <a:ln w="12700" cap="flat" cmpd="sng">
            <a:solidFill>
              <a:srgbClr val="DDDEDF">
                <a:alpha val="100000"/>
              </a:srgbClr>
            </a:solidFill>
            <a:prstDash val="solid"/>
            <a:round/>
          </a:ln>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62500" y="2413000"/>
            <a:ext cx="457200" cy="457200"/>
          </a:xfrm>
          <a:prstGeom prst="rect">
            <a:avLst/>
          </a:prstGeom>
        </p:spPr>
      </p:pic>
      <p:sp>
        <p:nvSpPr>
          <p:cNvPr id="9" name="AutoShape 9"/>
          <p:cNvSpPr/>
          <p:nvPr/>
        </p:nvSpPr>
        <p:spPr>
          <a:xfrm>
            <a:off x="5461000" y="2349500"/>
            <a:ext cx="22225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2F4F4F"/>
                </a:solidFill>
                <a:latin typeface="Noto Sans SC"/>
                <a:ea typeface="Noto Sans SC"/>
                <a:cs typeface="Noto Sans SC"/>
                <a:sym typeface="Noto Sans SC"/>
              </a:rPr>
              <a:t>以客户为中心</a:t>
            </a:r>
            <a:endParaRPr lang="en-US" sz="1100"/>
          </a:p>
          <a:p>
            <a:pPr indent="0" algn="l">
              <a:lnSpc>
                <a:spcPct val="116666"/>
              </a:lnSpc>
              <a:spcBef>
                <a:spcPts val="800"/>
              </a:spcBef>
            </a:pPr>
            <a:r>
              <a:rPr lang="en-US" sz="1200" b="0" i="0" u="none" strike="noStrike">
                <a:solidFill>
                  <a:srgbClr val="6B6B6B"/>
                </a:solidFill>
                <a:latin typeface="Noto Sans SC"/>
                <a:ea typeface="Noto Sans SC"/>
                <a:cs typeface="Noto Sans SC"/>
                <a:sym typeface="Noto Sans SC"/>
              </a:rPr>
              <a:t>一切改进活动始于对客户需求（Voice of Customer, VOC）的深刻理解，并以满足甚至超越客户期望为最终目标。</a:t>
            </a:r>
          </a:p>
        </p:txBody>
      </p:sp>
      <p:sp>
        <p:nvSpPr>
          <p:cNvPr id="10" name="AutoShape 10"/>
          <p:cNvSpPr/>
          <p:nvPr/>
        </p:nvSpPr>
        <p:spPr>
          <a:xfrm>
            <a:off x="8128000" y="2159000"/>
            <a:ext cx="3302000" cy="1968500"/>
          </a:xfrm>
          <a:prstGeom prst="roundRect">
            <a:avLst>
              <a:gd name="adj" fmla="val 0"/>
            </a:avLst>
          </a:prstGeom>
          <a:solidFill>
            <a:srgbClr val="FFFFFF">
              <a:alpha val="100000"/>
            </a:srgbClr>
          </a:solidFill>
          <a:ln w="12700" cap="flat" cmpd="sng">
            <a:solidFill>
              <a:srgbClr val="DDDEDF">
                <a:alpha val="100000"/>
              </a:srgbClr>
            </a:solid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18500" y="2413000"/>
            <a:ext cx="457200" cy="457200"/>
          </a:xfrm>
          <a:prstGeom prst="rect">
            <a:avLst/>
          </a:prstGeom>
        </p:spPr>
      </p:pic>
      <p:sp>
        <p:nvSpPr>
          <p:cNvPr id="12" name="AutoShape 12"/>
          <p:cNvSpPr/>
          <p:nvPr/>
        </p:nvSpPr>
        <p:spPr>
          <a:xfrm>
            <a:off x="9017000" y="2349500"/>
            <a:ext cx="22225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2F4F4F"/>
                </a:solidFill>
                <a:latin typeface="Noto Sans SC"/>
                <a:ea typeface="Noto Sans SC"/>
                <a:cs typeface="Noto Sans SC"/>
                <a:sym typeface="Noto Sans SC"/>
              </a:rPr>
              <a:t>数据驱动决策</a:t>
            </a:r>
            <a:endParaRPr lang="en-US" sz="1100"/>
          </a:p>
          <a:p>
            <a:pPr indent="0" algn="l">
              <a:lnSpc>
                <a:spcPct val="116666"/>
              </a:lnSpc>
              <a:spcBef>
                <a:spcPts val="800"/>
              </a:spcBef>
            </a:pPr>
            <a:r>
              <a:rPr lang="en-US" sz="1200" b="0" i="0" u="none" strike="noStrike">
                <a:solidFill>
                  <a:srgbClr val="6B6B6B"/>
                </a:solidFill>
                <a:latin typeface="Noto Sans SC"/>
                <a:ea typeface="Noto Sans SC"/>
                <a:cs typeface="Noto Sans SC"/>
                <a:sym typeface="Noto Sans SC"/>
              </a:rPr>
              <a:t>“用数据说话”是六西格玛的灵魂。它强调基于事实和数据进行分析和决策，而非依赖直觉或经验。</a:t>
            </a:r>
          </a:p>
        </p:txBody>
      </p:sp>
      <p:sp>
        <p:nvSpPr>
          <p:cNvPr id="13" name="AutoShape 13"/>
          <p:cNvSpPr/>
          <p:nvPr/>
        </p:nvSpPr>
        <p:spPr>
          <a:xfrm>
            <a:off x="4572000" y="4381500"/>
            <a:ext cx="3302000" cy="1968500"/>
          </a:xfrm>
          <a:prstGeom prst="roundRect">
            <a:avLst>
              <a:gd name="adj" fmla="val 0"/>
            </a:avLst>
          </a:prstGeom>
          <a:solidFill>
            <a:srgbClr val="FFFFFF">
              <a:alpha val="100000"/>
            </a:srgbClr>
          </a:solidFill>
          <a:ln w="12700" cap="flat" cmpd="sng">
            <a:solidFill>
              <a:srgbClr val="DDDEDF">
                <a:alpha val="100000"/>
              </a:srgbClr>
            </a:solidFill>
            <a:prstDash val="solid"/>
            <a:round/>
          </a:ln>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62500" y="4635500"/>
            <a:ext cx="457200" cy="457200"/>
          </a:xfrm>
          <a:prstGeom prst="rect">
            <a:avLst/>
          </a:prstGeom>
        </p:spPr>
      </p:pic>
      <p:sp>
        <p:nvSpPr>
          <p:cNvPr id="15" name="AutoShape 15"/>
          <p:cNvSpPr/>
          <p:nvPr/>
        </p:nvSpPr>
        <p:spPr>
          <a:xfrm>
            <a:off x="5461000" y="4572000"/>
            <a:ext cx="22225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2F4F4F"/>
                </a:solidFill>
                <a:latin typeface="Noto Sans SC"/>
                <a:ea typeface="Noto Sans SC"/>
                <a:cs typeface="Noto Sans SC"/>
                <a:sym typeface="Noto Sans SC"/>
              </a:rPr>
              <a:t>聚焦流程</a:t>
            </a:r>
            <a:endParaRPr lang="en-US" sz="1100"/>
          </a:p>
          <a:p>
            <a:pPr indent="0" algn="l">
              <a:lnSpc>
                <a:spcPct val="116666"/>
              </a:lnSpc>
              <a:spcBef>
                <a:spcPts val="800"/>
              </a:spcBef>
            </a:pPr>
            <a:r>
              <a:rPr lang="en-US" sz="1200" b="0" i="0" u="none" strike="noStrike">
                <a:solidFill>
                  <a:srgbClr val="6B6B6B"/>
                </a:solidFill>
                <a:latin typeface="Noto Sans SC"/>
                <a:ea typeface="Noto Sans SC"/>
                <a:cs typeface="Noto Sans SC"/>
                <a:sym typeface="Noto Sans SC"/>
              </a:rPr>
              <a:t>将所有业务活动视为一个流程，通过优化流程来解决根本问题，而非仅仅处理表面症状。</a:t>
            </a:r>
          </a:p>
        </p:txBody>
      </p:sp>
      <p:sp>
        <p:nvSpPr>
          <p:cNvPr id="16" name="AutoShape 16"/>
          <p:cNvSpPr/>
          <p:nvPr/>
        </p:nvSpPr>
        <p:spPr>
          <a:xfrm>
            <a:off x="8128000" y="4381500"/>
            <a:ext cx="3302000" cy="1968500"/>
          </a:xfrm>
          <a:prstGeom prst="roundRect">
            <a:avLst>
              <a:gd name="adj" fmla="val 0"/>
            </a:avLst>
          </a:prstGeom>
          <a:solidFill>
            <a:srgbClr val="FFFFFF">
              <a:alpha val="100000"/>
            </a:srgbClr>
          </a:solidFill>
          <a:ln w="12700" cap="flat" cmpd="sng">
            <a:solidFill>
              <a:srgbClr val="DDDEDF">
                <a:alpha val="100000"/>
              </a:srgbClr>
            </a:solidFill>
            <a:prstDash val="solid"/>
            <a:round/>
          </a:ln>
        </p:spPr>
        <p:txBody>
          <a:bodyPr vert="horz" wrap="square" lIns="63500" tIns="63500" rIns="63500" bIns="63500" rtlCol="0" anchor="ctr"/>
          <a:lstStyle/>
          <a:p>
            <a:pPr algn="ctr">
              <a:defRPr/>
            </a:pPr>
            <a:endParaRPr/>
          </a:p>
        </p:txBody>
      </p:sp>
      <p:pic>
        <p:nvPicPr>
          <p:cNvPr id="17" name="Picture 1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4635500"/>
            <a:ext cx="457200" cy="457200"/>
          </a:xfrm>
          <a:prstGeom prst="rect">
            <a:avLst/>
          </a:prstGeom>
        </p:spPr>
      </p:pic>
      <p:sp>
        <p:nvSpPr>
          <p:cNvPr id="18" name="AutoShape 18"/>
          <p:cNvSpPr/>
          <p:nvPr/>
        </p:nvSpPr>
        <p:spPr>
          <a:xfrm>
            <a:off x="9017000" y="4572000"/>
            <a:ext cx="22225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2F4F4F"/>
                </a:solidFill>
                <a:latin typeface="Noto Sans SC"/>
                <a:ea typeface="Noto Sans SC"/>
                <a:cs typeface="Noto Sans SC"/>
                <a:sym typeface="Noto Sans SC"/>
              </a:rPr>
              <a:t>追求卓越与持续改进</a:t>
            </a:r>
            <a:endParaRPr lang="en-US" sz="1100"/>
          </a:p>
          <a:p>
            <a:pPr indent="0" algn="l">
              <a:lnSpc>
                <a:spcPct val="116666"/>
              </a:lnSpc>
              <a:spcBef>
                <a:spcPts val="800"/>
              </a:spcBef>
            </a:pPr>
            <a:r>
              <a:rPr lang="en-US" sz="1200" b="0" i="0" u="none" strike="noStrike">
                <a:solidFill>
                  <a:srgbClr val="6B6B6B"/>
                </a:solidFill>
                <a:latin typeface="Noto Sans SC"/>
                <a:ea typeface="Noto Sans SC"/>
                <a:cs typeface="Noto Sans SC"/>
                <a:sym typeface="Noto Sans SC"/>
              </a:rPr>
              <a:t>目标是达到极高的质量标准，并建立一个持续改进的文化，不断追求更高的绩效水平。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六西格玛水平意味着每百万次机会中仅允许3.4个缺陷</a:t>
            </a:r>
            <a:endParaRPr lang="en-US" sz="1100"/>
          </a:p>
        </p:txBody>
      </p:sp>
      <p:sp>
        <p:nvSpPr>
          <p:cNvPr id="3" name="AutoShape 3"/>
          <p:cNvSpPr/>
          <p:nvPr/>
        </p:nvSpPr>
        <p:spPr>
          <a:xfrm>
            <a:off x="762000" y="1270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6B6B6B"/>
                </a:solidFill>
                <a:latin typeface="Noto Sans SC"/>
                <a:ea typeface="Noto Sans SC"/>
                <a:cs typeface="Noto Sans SC"/>
                <a:sym typeface="Noto Sans SC"/>
              </a:rPr>
              <a:t>统计学含义：百万分之3.4的追求</a:t>
            </a:r>
            <a:endParaRPr lang="en-US" sz="1100"/>
          </a:p>
        </p:txBody>
      </p:sp>
      <p:sp>
        <p:nvSpPr>
          <p:cNvPr id="4" name="AutoShape 4"/>
          <p:cNvSpPr/>
          <p:nvPr/>
        </p:nvSpPr>
        <p:spPr>
          <a:xfrm>
            <a:off x="762000" y="1905000"/>
            <a:ext cx="10668000" cy="1143000"/>
          </a:xfrm>
          <a:prstGeom prst="roundRect">
            <a:avLst>
              <a:gd name="adj" fmla="val 0"/>
            </a:avLst>
          </a:prstGeom>
          <a:solidFill>
            <a:srgbClr val="EFEBE7">
              <a:alpha val="100000"/>
            </a:srgbClr>
          </a:solidFill>
          <a:ln w="12700" cap="flat" cmpd="sng">
            <a:solidFill>
              <a:srgbClr val="DDD9D4">
                <a:alpha val="100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1016000" y="2095500"/>
            <a:ext cx="10160000" cy="762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0" i="0" u="none" strike="noStrike">
                <a:solidFill>
                  <a:srgbClr val="1A1A1A"/>
                </a:solidFill>
                <a:latin typeface="Noto Sans SC"/>
                <a:ea typeface="Noto Sans SC"/>
                <a:cs typeface="Noto Sans SC"/>
                <a:sym typeface="Noto Sans SC"/>
              </a:rPr>
              <a:t>“西格玛”（σ）是统计学中的标准差，代表过程能力。六西格玛水平意味着在考虑了过程均值可能发生±1.5σ漂移的情况下，产品或服务的缺陷率不超过</a:t>
            </a:r>
            <a:r>
              <a:rPr lang="en-US" sz="1400" b="1" i="0" u="none" strike="noStrike">
                <a:solidFill>
                  <a:srgbClr val="2F4F4F"/>
                </a:solidFill>
                <a:latin typeface="Noto Sans SC"/>
                <a:ea typeface="Noto Sans SC"/>
                <a:cs typeface="Noto Sans SC"/>
                <a:sym typeface="Noto Sans SC"/>
              </a:rPr>
              <a:t>3.4/百万（DPMO）</a:t>
            </a:r>
            <a:r>
              <a:rPr lang="en-US" sz="1400" b="0" i="0" u="none" strike="noStrike">
                <a:solidFill>
                  <a:srgbClr val="1A1A1A"/>
                </a:solidFill>
                <a:latin typeface="Noto Sans SC"/>
                <a:ea typeface="Noto Sans SC"/>
                <a:cs typeface="Noto Sans SC"/>
                <a:sym typeface="Noto Sans SC"/>
              </a:rPr>
              <a:t>。这是一个极其严格的质量标准，旨在消除流程中的变异，实现卓越运营。</a:t>
            </a:r>
            <a:endParaRPr lang="en-US" sz="1100"/>
          </a:p>
        </p:txBody>
      </p:sp>
      <p:sp>
        <p:nvSpPr>
          <p:cNvPr id="6" name="AutoShape 6"/>
          <p:cNvSpPr/>
          <p:nvPr/>
        </p:nvSpPr>
        <p:spPr>
          <a:xfrm>
            <a:off x="762000" y="3302000"/>
            <a:ext cx="10668000" cy="508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762000" y="3302000"/>
            <a:ext cx="2667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500" b="1" i="0" u="none" strike="noStrike">
                <a:solidFill>
                  <a:srgbClr val="FFFFFF"/>
                </a:solidFill>
                <a:latin typeface="Noto Sans SC"/>
                <a:ea typeface="Noto Sans SC"/>
                <a:cs typeface="Noto Sans SC"/>
                <a:sym typeface="Noto Sans SC"/>
              </a:rPr>
              <a:t>西格玛水平 (σ)</a:t>
            </a:r>
            <a:endParaRPr lang="en-US" sz="1100"/>
          </a:p>
        </p:txBody>
      </p:sp>
      <p:sp>
        <p:nvSpPr>
          <p:cNvPr id="8" name="AutoShape 8"/>
          <p:cNvSpPr/>
          <p:nvPr/>
        </p:nvSpPr>
        <p:spPr>
          <a:xfrm>
            <a:off x="3429000" y="3302000"/>
            <a:ext cx="3302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500" b="1" i="0" u="none" strike="noStrike">
                <a:solidFill>
                  <a:srgbClr val="FFFFFF"/>
                </a:solidFill>
                <a:latin typeface="Noto Sans SC"/>
                <a:ea typeface="Noto Sans SC"/>
                <a:cs typeface="Noto Sans SC"/>
                <a:sym typeface="Noto Sans SC"/>
              </a:rPr>
              <a:t>合格率 (Yield)</a:t>
            </a:r>
            <a:endParaRPr lang="en-US" sz="1100"/>
          </a:p>
        </p:txBody>
      </p:sp>
      <p:sp>
        <p:nvSpPr>
          <p:cNvPr id="9" name="AutoShape 9"/>
          <p:cNvSpPr/>
          <p:nvPr/>
        </p:nvSpPr>
        <p:spPr>
          <a:xfrm>
            <a:off x="6731000" y="3302000"/>
            <a:ext cx="4699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500" b="1" i="0" u="none" strike="noStrike">
                <a:solidFill>
                  <a:srgbClr val="FFFFFF"/>
                </a:solidFill>
                <a:latin typeface="Noto Sans SC"/>
                <a:ea typeface="Noto Sans SC"/>
                <a:cs typeface="Noto Sans SC"/>
                <a:sym typeface="Noto Sans SC"/>
              </a:rPr>
              <a:t>DPMO (每百万机会缺陷数)</a:t>
            </a:r>
            <a:endParaRPr lang="en-US" sz="1100"/>
          </a:p>
        </p:txBody>
      </p:sp>
      <p:sp>
        <p:nvSpPr>
          <p:cNvPr id="10" name="AutoShape 10"/>
          <p:cNvSpPr/>
          <p:nvPr/>
        </p:nvSpPr>
        <p:spPr>
          <a:xfrm>
            <a:off x="762000" y="3937000"/>
            <a:ext cx="10668000" cy="482600"/>
          </a:xfrm>
          <a:prstGeom prst="roundRect">
            <a:avLst>
              <a:gd name="adj" fmla="val 0"/>
            </a:avLst>
          </a:prstGeom>
          <a:solidFill>
            <a:srgbClr val="EEEEE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762000" y="3937000"/>
            <a:ext cx="2667000" cy="482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1" i="0" u="none" strike="noStrike">
                <a:solidFill>
                  <a:srgbClr val="1A1A1A"/>
                </a:solidFill>
                <a:latin typeface="Noto Sans SC"/>
                <a:ea typeface="Noto Sans SC"/>
                <a:cs typeface="Noto Sans SC"/>
                <a:sym typeface="Noto Sans SC"/>
              </a:rPr>
              <a:t>1σ</a:t>
            </a:r>
            <a:endParaRPr lang="en-US" sz="1100"/>
          </a:p>
        </p:txBody>
      </p:sp>
      <p:sp>
        <p:nvSpPr>
          <p:cNvPr id="12" name="AutoShape 12"/>
          <p:cNvSpPr/>
          <p:nvPr/>
        </p:nvSpPr>
        <p:spPr>
          <a:xfrm>
            <a:off x="3429000" y="3937000"/>
            <a:ext cx="3302000" cy="482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0" i="0" u="none" strike="noStrike">
                <a:solidFill>
                  <a:srgbClr val="1A1A1A"/>
                </a:solidFill>
                <a:latin typeface="Noto Sans SC"/>
                <a:ea typeface="Noto Sans SC"/>
                <a:cs typeface="Noto Sans SC"/>
                <a:sym typeface="Noto Sans SC"/>
              </a:rPr>
              <a:t>68.27%</a:t>
            </a:r>
            <a:endParaRPr lang="en-US" sz="1100"/>
          </a:p>
        </p:txBody>
      </p:sp>
      <p:sp>
        <p:nvSpPr>
          <p:cNvPr id="13" name="AutoShape 13"/>
          <p:cNvSpPr/>
          <p:nvPr/>
        </p:nvSpPr>
        <p:spPr>
          <a:xfrm>
            <a:off x="6731000" y="3937000"/>
            <a:ext cx="4699000" cy="482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0" i="0" u="none" strike="noStrike">
                <a:solidFill>
                  <a:srgbClr val="1A1A1A"/>
                </a:solidFill>
                <a:latin typeface="Noto Sans SC"/>
                <a:ea typeface="Noto Sans SC"/>
                <a:cs typeface="Noto Sans SC"/>
                <a:sym typeface="Noto Sans SC"/>
              </a:rPr>
              <a:t>690,000</a:t>
            </a:r>
            <a:endParaRPr lang="en-US" sz="1100"/>
          </a:p>
        </p:txBody>
      </p:sp>
      <p:sp>
        <p:nvSpPr>
          <p:cNvPr id="14" name="AutoShape 14"/>
          <p:cNvSpPr/>
          <p:nvPr/>
        </p:nvSpPr>
        <p:spPr>
          <a:xfrm>
            <a:off x="762000" y="4546600"/>
            <a:ext cx="10668000" cy="482600"/>
          </a:xfrm>
          <a:prstGeom prst="roundRect">
            <a:avLst>
              <a:gd name="adj" fmla="val 0"/>
            </a:avLst>
          </a:prstGeom>
          <a:solidFill>
            <a:srgbClr val="D9D9D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762000" y="4546600"/>
            <a:ext cx="2667000" cy="482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1" i="0" u="none" strike="noStrike">
                <a:solidFill>
                  <a:srgbClr val="1A1A1A"/>
                </a:solidFill>
                <a:latin typeface="Noto Sans SC"/>
                <a:ea typeface="Noto Sans SC"/>
                <a:cs typeface="Noto Sans SC"/>
                <a:sym typeface="Noto Sans SC"/>
              </a:rPr>
              <a:t>2σ</a:t>
            </a:r>
            <a:endParaRPr lang="en-US" sz="1100"/>
          </a:p>
        </p:txBody>
      </p:sp>
      <p:sp>
        <p:nvSpPr>
          <p:cNvPr id="16" name="AutoShape 16"/>
          <p:cNvSpPr/>
          <p:nvPr/>
        </p:nvSpPr>
        <p:spPr>
          <a:xfrm>
            <a:off x="3429000" y="4546600"/>
            <a:ext cx="3302000" cy="482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0" i="0" u="none" strike="noStrike">
                <a:solidFill>
                  <a:srgbClr val="1A1A1A"/>
                </a:solidFill>
                <a:latin typeface="Noto Sans SC"/>
                <a:ea typeface="Noto Sans SC"/>
                <a:cs typeface="Noto Sans SC"/>
                <a:sym typeface="Noto Sans SC"/>
              </a:rPr>
              <a:t>95.45%</a:t>
            </a:r>
            <a:endParaRPr lang="en-US" sz="1100"/>
          </a:p>
        </p:txBody>
      </p:sp>
      <p:sp>
        <p:nvSpPr>
          <p:cNvPr id="17" name="AutoShape 17"/>
          <p:cNvSpPr/>
          <p:nvPr/>
        </p:nvSpPr>
        <p:spPr>
          <a:xfrm>
            <a:off x="6731000" y="4546600"/>
            <a:ext cx="4699000" cy="482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0" i="0" u="none" strike="noStrike">
                <a:solidFill>
                  <a:srgbClr val="1A1A1A"/>
                </a:solidFill>
                <a:latin typeface="Noto Sans SC"/>
                <a:ea typeface="Noto Sans SC"/>
                <a:cs typeface="Noto Sans SC"/>
                <a:sym typeface="Noto Sans SC"/>
              </a:rPr>
              <a:t>308,700</a:t>
            </a:r>
            <a:endParaRPr lang="en-US" sz="1100"/>
          </a:p>
        </p:txBody>
      </p:sp>
      <p:sp>
        <p:nvSpPr>
          <p:cNvPr id="18" name="AutoShape 18"/>
          <p:cNvSpPr/>
          <p:nvPr/>
        </p:nvSpPr>
        <p:spPr>
          <a:xfrm>
            <a:off x="762000" y="5156200"/>
            <a:ext cx="3556000" cy="482600"/>
          </a:xfrm>
          <a:prstGeom prst="roundRect">
            <a:avLst>
              <a:gd name="adj" fmla="val 0"/>
            </a:avLst>
          </a:prstGeom>
          <a:solidFill>
            <a:srgbClr val="BDBDBD">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9" name="AutoShape 19"/>
          <p:cNvSpPr/>
          <p:nvPr/>
        </p:nvSpPr>
        <p:spPr>
          <a:xfrm>
            <a:off x="4318000" y="5156200"/>
            <a:ext cx="3556000" cy="482600"/>
          </a:xfrm>
          <a:prstGeom prst="roundRect">
            <a:avLst>
              <a:gd name="adj" fmla="val 0"/>
            </a:avLst>
          </a:prstGeom>
          <a:solidFill>
            <a:srgbClr val="BDBDBD">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0" name="AutoShape 20"/>
          <p:cNvSpPr/>
          <p:nvPr/>
        </p:nvSpPr>
        <p:spPr>
          <a:xfrm>
            <a:off x="7874000" y="5156200"/>
            <a:ext cx="3556000" cy="482600"/>
          </a:xfrm>
          <a:prstGeom prst="roundRect">
            <a:avLst>
              <a:gd name="adj" fmla="val 0"/>
            </a:avLst>
          </a:prstGeom>
          <a:solidFill>
            <a:srgbClr val="A9A9A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762000" y="5156200"/>
            <a:ext cx="3556000" cy="482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1" i="0" u="none" strike="noStrike">
                <a:solidFill>
                  <a:srgbClr val="1A1A1A"/>
                </a:solidFill>
                <a:latin typeface="Noto Sans SC"/>
                <a:ea typeface="Noto Sans SC"/>
                <a:cs typeface="Noto Sans SC"/>
                <a:sym typeface="Noto Sans SC"/>
              </a:rPr>
              <a:t>3σ (普通水平)</a:t>
            </a:r>
            <a:endParaRPr lang="en-US" sz="1100"/>
          </a:p>
        </p:txBody>
      </p:sp>
      <p:sp>
        <p:nvSpPr>
          <p:cNvPr id="22" name="AutoShape 22"/>
          <p:cNvSpPr/>
          <p:nvPr/>
        </p:nvSpPr>
        <p:spPr>
          <a:xfrm>
            <a:off x="4318000" y="5156200"/>
            <a:ext cx="3556000" cy="482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0" i="0" u="none" strike="noStrike">
                <a:solidFill>
                  <a:srgbClr val="1A1A1A"/>
                </a:solidFill>
                <a:latin typeface="Noto Sans SC"/>
                <a:ea typeface="Noto Sans SC"/>
                <a:cs typeface="Noto Sans SC"/>
                <a:sym typeface="Noto Sans SC"/>
              </a:rPr>
              <a:t>99.73%</a:t>
            </a:r>
            <a:endParaRPr lang="en-US" sz="1100"/>
          </a:p>
        </p:txBody>
      </p:sp>
      <p:sp>
        <p:nvSpPr>
          <p:cNvPr id="23" name="AutoShape 23"/>
          <p:cNvSpPr/>
          <p:nvPr/>
        </p:nvSpPr>
        <p:spPr>
          <a:xfrm>
            <a:off x="7874000" y="5156200"/>
            <a:ext cx="3556000" cy="482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0" i="0" u="none" strike="noStrike">
                <a:solidFill>
                  <a:srgbClr val="1A1A1A"/>
                </a:solidFill>
                <a:latin typeface="Noto Sans SC"/>
                <a:ea typeface="Noto Sans SC"/>
                <a:cs typeface="Noto Sans SC"/>
                <a:sym typeface="Noto Sans SC"/>
              </a:rPr>
              <a:t>66,810</a:t>
            </a:r>
            <a:endParaRPr lang="en-US" sz="1100"/>
          </a:p>
        </p:txBody>
      </p:sp>
      <p:sp>
        <p:nvSpPr>
          <p:cNvPr id="24" name="AutoShape 24"/>
          <p:cNvSpPr/>
          <p:nvPr/>
        </p:nvSpPr>
        <p:spPr>
          <a:xfrm>
            <a:off x="762000" y="5765800"/>
            <a:ext cx="3556000" cy="609600"/>
          </a:xfrm>
          <a:prstGeom prst="roundRect">
            <a:avLst>
              <a:gd name="adj" fmla="val 0"/>
            </a:avLst>
          </a:prstGeom>
          <a:solidFill>
            <a:srgbClr val="61616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5" name="AutoShape 25"/>
          <p:cNvSpPr/>
          <p:nvPr/>
        </p:nvSpPr>
        <p:spPr>
          <a:xfrm>
            <a:off x="4318000" y="5765800"/>
            <a:ext cx="3556000" cy="6096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6" name="AutoShape 26"/>
          <p:cNvSpPr/>
          <p:nvPr/>
        </p:nvSpPr>
        <p:spPr>
          <a:xfrm>
            <a:off x="7874000" y="5765800"/>
            <a:ext cx="3556000" cy="6096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7" name="AutoShape 27"/>
          <p:cNvSpPr/>
          <p:nvPr/>
        </p:nvSpPr>
        <p:spPr>
          <a:xfrm>
            <a:off x="762000" y="5765800"/>
            <a:ext cx="3556000" cy="609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1" i="0" u="none" strike="noStrike">
                <a:solidFill>
                  <a:srgbClr val="FFFFFF"/>
                </a:solidFill>
                <a:latin typeface="Noto Sans SC"/>
                <a:ea typeface="Noto Sans SC"/>
                <a:cs typeface="Noto Sans SC"/>
                <a:sym typeface="Noto Sans SC"/>
              </a:rPr>
              <a:t>4σ &amp; 5σ</a:t>
            </a:r>
            <a:endParaRPr lang="en-US" sz="1100"/>
          </a:p>
          <a:p>
            <a:pPr indent="0" algn="ctr">
              <a:lnSpc>
                <a:spcPct val="125000"/>
              </a:lnSpc>
            </a:pPr>
            <a:r>
              <a:rPr lang="en-US" sz="1100" b="0" i="0" u="none" strike="noStrike">
                <a:solidFill>
                  <a:srgbClr val="E6E6E6"/>
                </a:solidFill>
                <a:latin typeface="Noto Sans SC"/>
                <a:ea typeface="Noto Sans SC"/>
                <a:cs typeface="Noto Sans SC"/>
                <a:sym typeface="Noto Sans SC"/>
              </a:rPr>
              <a:t>DPMO: 6,210 &amp; 233</a:t>
            </a:r>
          </a:p>
        </p:txBody>
      </p:sp>
      <p:sp>
        <p:nvSpPr>
          <p:cNvPr id="28" name="AutoShape 28"/>
          <p:cNvSpPr/>
          <p:nvPr/>
        </p:nvSpPr>
        <p:spPr>
          <a:xfrm>
            <a:off x="4318000" y="5765800"/>
            <a:ext cx="3556000" cy="609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1" i="0" u="none" strike="noStrike">
                <a:solidFill>
                  <a:srgbClr val="FFFFFF"/>
                </a:solidFill>
                <a:latin typeface="Noto Sans SC"/>
                <a:ea typeface="Noto Sans SC"/>
                <a:cs typeface="Noto Sans SC"/>
                <a:sym typeface="Noto Sans SC"/>
              </a:rPr>
              <a:t>5σ 进阶水平</a:t>
            </a:r>
            <a:endParaRPr lang="en-US" sz="1100"/>
          </a:p>
          <a:p>
            <a:pPr indent="0" algn="ctr">
              <a:lnSpc>
                <a:spcPct val="125000"/>
              </a:lnSpc>
            </a:pPr>
            <a:r>
              <a:rPr lang="en-US" sz="1100" b="0" i="0" u="none" strike="noStrike">
                <a:solidFill>
                  <a:srgbClr val="E6E6E6"/>
                </a:solidFill>
                <a:latin typeface="Noto Sans SC"/>
                <a:ea typeface="Noto Sans SC"/>
                <a:cs typeface="Noto Sans SC"/>
                <a:sym typeface="Noto Sans SC"/>
              </a:rPr>
              <a:t>合格率 99.99994%</a:t>
            </a:r>
          </a:p>
        </p:txBody>
      </p:sp>
      <p:sp>
        <p:nvSpPr>
          <p:cNvPr id="29" name="AutoShape 29"/>
          <p:cNvSpPr/>
          <p:nvPr/>
        </p:nvSpPr>
        <p:spPr>
          <a:xfrm>
            <a:off x="7874000" y="5765800"/>
            <a:ext cx="3556000" cy="6096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500" b="1" i="0" u="none" strike="noStrike">
                <a:solidFill>
                  <a:srgbClr val="FFFFFF"/>
                </a:solidFill>
                <a:latin typeface="Noto Sans SC"/>
                <a:ea typeface="Noto Sans SC"/>
                <a:cs typeface="Noto Sans SC"/>
                <a:sym typeface="Noto Sans SC"/>
              </a:rPr>
              <a:t>6σ 世界级标准</a:t>
            </a:r>
            <a:endParaRPr lang="en-US" sz="1100"/>
          </a:p>
          <a:p>
            <a:pPr indent="0" algn="ctr">
              <a:lnSpc>
                <a:spcPct val="125000"/>
              </a:lnSpc>
            </a:pPr>
            <a:r>
              <a:rPr lang="en-US" sz="1200" b="0" i="0" u="none" strike="noStrike">
                <a:solidFill>
                  <a:srgbClr val="FFFFFF"/>
                </a:solidFill>
                <a:latin typeface="Noto Sans SC"/>
                <a:ea typeface="Noto Sans SC"/>
                <a:cs typeface="Noto Sans SC"/>
                <a:sym typeface="Noto Sans SC"/>
              </a:rPr>
              <a:t>DPMO =</a:t>
            </a:r>
            <a:r>
              <a:rPr lang="en-US" sz="1400" b="1" i="0" u="none" strike="noStrike">
                <a:solidFill>
                  <a:srgbClr val="FFFFFF"/>
                </a:solidFill>
                <a:latin typeface="Noto Sans SC"/>
                <a:ea typeface="Noto Sans SC"/>
                <a:cs typeface="Noto Sans SC"/>
                <a:sym typeface="Noto Sans SC"/>
              </a:rPr>
              <a:t>3.4</a:t>
            </a:r>
          </a:p>
        </p:txBody>
      </p:sp>
      <p:sp>
        <p:nvSpPr>
          <p:cNvPr id="30" name="AutoShape 30"/>
          <p:cNvSpPr/>
          <p:nvPr/>
        </p:nvSpPr>
        <p:spPr>
          <a:xfrm>
            <a:off x="9906000" y="6477000"/>
            <a:ext cx="2032000" cy="254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000" b="0" i="0" u="none" strike="noStrike">
                <a:solidFill>
                  <a:srgbClr val="6B6B6B"/>
                </a:solidFill>
                <a:latin typeface="Noto Sans SC"/>
                <a:ea typeface="Noto Sans SC"/>
                <a:cs typeface="Noto Sans SC"/>
                <a:sym typeface="Noto Sans SC"/>
              </a:rPr>
              <a:t> 示意数据，基于1.5σ漂移模型</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A1A1A"/>
                </a:solidFill>
                <a:latin typeface="Noto Sans SC"/>
                <a:ea typeface="Noto Sans SC"/>
                <a:cs typeface="Noto Sans SC"/>
                <a:sym typeface="Noto Sans SC"/>
              </a:rPr>
              <a:t>从摩托罗拉的质量反击到GE的战略推广，六西格玛走向全球</a:t>
            </a:r>
            <a:endParaRPr lang="en-US" sz="1100"/>
          </a:p>
        </p:txBody>
      </p:sp>
      <p:sp>
        <p:nvSpPr>
          <p:cNvPr id="3" name="AutoShape 3"/>
          <p:cNvSpPr/>
          <p:nvPr/>
        </p:nvSpPr>
        <p:spPr>
          <a:xfrm>
            <a:off x="762000" y="13335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6B6B6B"/>
                </a:solidFill>
                <a:latin typeface="Noto Sans SC"/>
                <a:ea typeface="Noto Sans SC"/>
                <a:cs typeface="Noto Sans SC"/>
                <a:sym typeface="Noto Sans SC"/>
              </a:rPr>
              <a:t>发展简史 · Development History</a:t>
            </a:r>
            <a:endParaRPr lang="en-US" sz="1100"/>
          </a:p>
        </p:txBody>
      </p:sp>
      <p:sp>
        <p:nvSpPr>
          <p:cNvPr id="4" name="AutoShape 4"/>
          <p:cNvSpPr/>
          <p:nvPr/>
        </p:nvSpPr>
        <p:spPr>
          <a:xfrm>
            <a:off x="762000" y="2159000"/>
            <a:ext cx="3302000" cy="3937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2159000"/>
            <a:ext cx="3302000" cy="889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952500" y="2311400"/>
            <a:ext cx="2921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FFFF"/>
                </a:solidFill>
                <a:latin typeface="Noto Sans SC"/>
                <a:ea typeface="Noto Sans SC"/>
                <a:cs typeface="Noto Sans SC"/>
                <a:sym typeface="Noto Sans SC"/>
              </a:rPr>
              <a:t>1980s</a:t>
            </a:r>
            <a:r>
              <a:rPr lang="en-US" sz="1800" b="0" i="0" u="none" strike="noStrike">
                <a:solidFill>
                  <a:srgbClr val="CBA258"/>
                </a:solidFill>
                <a:latin typeface="Noto Sans SC"/>
                <a:ea typeface="Noto Sans SC"/>
                <a:cs typeface="Noto Sans SC"/>
                <a:sym typeface="Noto Sans SC"/>
              </a:rPr>
              <a:t>| 起源</a:t>
            </a:r>
            <a:endParaRPr lang="en-US" sz="1100"/>
          </a:p>
        </p:txBody>
      </p:sp>
      <p:sp>
        <p:nvSpPr>
          <p:cNvPr id="7" name="AutoShape 7"/>
          <p:cNvSpPr/>
          <p:nvPr/>
        </p:nvSpPr>
        <p:spPr>
          <a:xfrm>
            <a:off x="952500" y="3302000"/>
            <a:ext cx="2921000" cy="2540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1" i="0" u="none" strike="noStrike">
                <a:solidFill>
                  <a:srgbClr val="2F4F4F"/>
                </a:solidFill>
                <a:latin typeface="Noto Sans SC"/>
                <a:ea typeface="Noto Sans SC"/>
                <a:cs typeface="Noto Sans SC"/>
                <a:sym typeface="Noto Sans SC"/>
              </a:rPr>
              <a:t>🏢 核心发起方：</a:t>
            </a:r>
            <a:r>
              <a:rPr lang="en-US" sz="1300" b="0" i="0" u="none" strike="noStrike">
                <a:solidFill>
                  <a:srgbClr val="1A1A1A"/>
                </a:solidFill>
                <a:latin typeface="Noto Sans SC"/>
                <a:ea typeface="Noto Sans SC"/>
                <a:cs typeface="Noto Sans SC"/>
                <a:sym typeface="Noto Sans SC"/>
              </a:rPr>
              <a:t>摩托罗拉 (Motorola)</a:t>
            </a:r>
            <a:endParaRPr lang="en-US" sz="1100"/>
          </a:p>
          <a:p>
            <a:pPr indent="0" algn="l">
              <a:lnSpc>
                <a:spcPct val="116666"/>
              </a:lnSpc>
            </a:pPr>
            <a:r>
              <a:rPr lang="en-US" sz="1400" b="1" i="0" u="none" strike="noStrike">
                <a:solidFill>
                  <a:srgbClr val="2F4F4F"/>
                </a:solidFill>
                <a:latin typeface="Noto Sans SC"/>
                <a:ea typeface="Noto Sans SC"/>
                <a:cs typeface="Noto Sans SC"/>
                <a:sym typeface="Noto Sans SC"/>
              </a:rPr>
              <a:t>👤 关键人物：</a:t>
            </a:r>
            <a:r>
              <a:rPr lang="en-US" sz="1300" b="0" i="0" u="none" strike="noStrike">
                <a:solidFill>
                  <a:srgbClr val="1A1A1A"/>
                </a:solidFill>
                <a:latin typeface="Noto Sans SC"/>
                <a:ea typeface="Noto Sans SC"/>
                <a:cs typeface="Noto Sans SC"/>
                <a:sym typeface="Noto Sans SC"/>
              </a:rPr>
              <a:t>“六西格玛之父” 比尔·史密斯 (Bill Smith)</a:t>
            </a:r>
          </a:p>
          <a:p>
            <a:pPr indent="0" algn="l">
              <a:lnSpc>
                <a:spcPct val="116666"/>
              </a:lnSpc>
            </a:pPr>
            <a:r>
              <a:rPr lang="en-US" sz="1400" b="1" i="0" u="none" strike="noStrike">
                <a:solidFill>
                  <a:srgbClr val="2F4F4F"/>
                </a:solidFill>
                <a:latin typeface="Noto Sans SC"/>
                <a:ea typeface="Noto Sans SC"/>
                <a:cs typeface="Noto Sans SC"/>
                <a:sym typeface="Noto Sans SC"/>
              </a:rPr>
              <a:t>📉 时代背景：</a:t>
            </a:r>
            <a:r>
              <a:rPr lang="en-US" sz="1300" b="0" i="0" u="none" strike="noStrike">
                <a:solidFill>
                  <a:srgbClr val="6B6B6B"/>
                </a:solidFill>
                <a:latin typeface="Noto Sans SC"/>
                <a:ea typeface="Noto Sans SC"/>
                <a:cs typeface="Noto Sans SC"/>
                <a:sym typeface="Noto Sans SC"/>
              </a:rPr>
              <a:t>美国制造业面临日本企业在质量与成本上的双重挤压，被迫寻求质量突围之路。</a:t>
            </a:r>
          </a:p>
          <a:p>
            <a:pPr indent="0" algn="l">
              <a:lnSpc>
                <a:spcPct val="116666"/>
              </a:lnSpc>
            </a:pPr>
            <a:r>
              <a:rPr lang="en-US" sz="1400" b="1" i="0" u="none" strike="noStrike">
                <a:solidFill>
                  <a:srgbClr val="2F4F4F"/>
                </a:solidFill>
                <a:latin typeface="Noto Sans SC"/>
                <a:ea typeface="Noto Sans SC"/>
                <a:cs typeface="Noto Sans SC"/>
                <a:sym typeface="Noto Sans SC"/>
              </a:rPr>
              <a:t>🏆 关键成就：</a:t>
            </a:r>
            <a:r>
              <a:rPr lang="en-US" sz="1300" b="0" i="0" u="none" strike="noStrike">
                <a:solidFill>
                  <a:srgbClr val="1A1A1A"/>
                </a:solidFill>
                <a:latin typeface="Noto Sans SC"/>
                <a:ea typeface="Noto Sans SC"/>
                <a:cs typeface="Noto Sans SC"/>
                <a:sym typeface="Noto Sans SC"/>
              </a:rPr>
              <a:t>摩托罗拉于1988年赢得首届</a:t>
            </a:r>
            <a:r>
              <a:rPr lang="en-US" sz="1300" b="1" i="0" u="none" strike="noStrike">
                <a:solidFill>
                  <a:srgbClr val="CBA258"/>
                </a:solidFill>
                <a:latin typeface="Noto Sans SC"/>
                <a:ea typeface="Noto Sans SC"/>
                <a:cs typeface="Noto Sans SC"/>
                <a:sym typeface="Noto Sans SC"/>
              </a:rPr>
              <a:t>美国国家质量奖 (Malcolm Baldrige Award)</a:t>
            </a:r>
            <a:r>
              <a:rPr lang="en-US" sz="1300" b="0" i="0" u="none" strike="noStrike">
                <a:solidFill>
                  <a:srgbClr val="1A1A1A"/>
                </a:solidFill>
                <a:latin typeface="Noto Sans SC"/>
                <a:ea typeface="Noto Sans SC"/>
                <a:cs typeface="Noto Sans SC"/>
                <a:sym typeface="Noto Sans SC"/>
              </a:rPr>
              <a:t>，验证了方法论的有效性。</a:t>
            </a:r>
          </a:p>
        </p:txBody>
      </p:sp>
      <p:sp>
        <p:nvSpPr>
          <p:cNvPr id="8" name="AutoShape 8"/>
          <p:cNvSpPr/>
          <p:nvPr/>
        </p:nvSpPr>
        <p:spPr>
          <a:xfrm>
            <a:off x="4445000" y="2159000"/>
            <a:ext cx="3302000" cy="3937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4445000" y="2159000"/>
            <a:ext cx="3302000" cy="889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4635500" y="2311400"/>
            <a:ext cx="2921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FFFF"/>
                </a:solidFill>
                <a:latin typeface="Noto Sans SC"/>
                <a:ea typeface="Noto Sans SC"/>
                <a:cs typeface="Noto Sans SC"/>
                <a:sym typeface="Noto Sans SC"/>
              </a:rPr>
              <a:t>1990s</a:t>
            </a:r>
            <a:r>
              <a:rPr lang="en-US" sz="1800" b="0" i="0" u="none" strike="noStrike">
                <a:solidFill>
                  <a:srgbClr val="CBA258"/>
                </a:solidFill>
                <a:latin typeface="Noto Sans SC"/>
                <a:ea typeface="Noto Sans SC"/>
                <a:cs typeface="Noto Sans SC"/>
                <a:sym typeface="Noto Sans SC"/>
              </a:rPr>
              <a:t>| 推广</a:t>
            </a:r>
            <a:endParaRPr lang="en-US" sz="1100"/>
          </a:p>
        </p:txBody>
      </p:sp>
      <p:sp>
        <p:nvSpPr>
          <p:cNvPr id="11" name="AutoShape 11"/>
          <p:cNvSpPr/>
          <p:nvPr/>
        </p:nvSpPr>
        <p:spPr>
          <a:xfrm>
            <a:off x="4635500" y="3302000"/>
            <a:ext cx="2921000" cy="2540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1" i="0" u="none" strike="noStrike">
                <a:solidFill>
                  <a:srgbClr val="2F4F4F"/>
                </a:solidFill>
                <a:latin typeface="Noto Sans SC"/>
                <a:ea typeface="Noto Sans SC"/>
                <a:cs typeface="Noto Sans SC"/>
                <a:sym typeface="Noto Sans SC"/>
              </a:rPr>
              <a:t>🏢 核心推动者：</a:t>
            </a:r>
            <a:r>
              <a:rPr lang="en-US" sz="1300" b="0" i="0" u="none" strike="noStrike">
                <a:solidFill>
                  <a:srgbClr val="1A1A1A"/>
                </a:solidFill>
                <a:latin typeface="Noto Sans SC"/>
                <a:ea typeface="Noto Sans SC"/>
                <a:cs typeface="Noto Sans SC"/>
                <a:sym typeface="Noto Sans SC"/>
              </a:rPr>
              <a:t>通用电气 (General Electric, GE)</a:t>
            </a:r>
            <a:endParaRPr lang="en-US" sz="1100"/>
          </a:p>
          <a:p>
            <a:pPr indent="0" algn="l">
              <a:lnSpc>
                <a:spcPct val="116666"/>
              </a:lnSpc>
            </a:pPr>
            <a:r>
              <a:rPr lang="en-US" sz="1400" b="1" i="0" u="none" strike="noStrike">
                <a:solidFill>
                  <a:srgbClr val="2F4F4F"/>
                </a:solidFill>
                <a:latin typeface="Noto Sans SC"/>
                <a:ea typeface="Noto Sans SC"/>
                <a:cs typeface="Noto Sans SC"/>
                <a:sym typeface="Noto Sans SC"/>
              </a:rPr>
              <a:t>👤 关键人物：</a:t>
            </a:r>
            <a:r>
              <a:rPr lang="en-US" sz="1300" b="0" i="0" u="none" strike="noStrike">
                <a:solidFill>
                  <a:srgbClr val="1A1A1A"/>
                </a:solidFill>
                <a:latin typeface="Noto Sans SC"/>
                <a:ea typeface="Noto Sans SC"/>
                <a:cs typeface="Noto Sans SC"/>
                <a:sym typeface="Noto Sans SC"/>
              </a:rPr>
              <a:t>“全球第一CEO” 杰克·韦尔奇 (Jack Welch)</a:t>
            </a:r>
          </a:p>
          <a:p>
            <a:pPr indent="0" algn="l">
              <a:lnSpc>
                <a:spcPct val="116666"/>
              </a:lnSpc>
            </a:pPr>
            <a:r>
              <a:rPr lang="en-US" sz="1400" b="1" i="0" u="none" strike="noStrike">
                <a:solidFill>
                  <a:srgbClr val="2F4F4F"/>
                </a:solidFill>
                <a:latin typeface="Noto Sans SC"/>
                <a:ea typeface="Noto Sans SC"/>
                <a:cs typeface="Noto Sans SC"/>
                <a:sym typeface="Noto Sans SC"/>
              </a:rPr>
              <a:t>🚀 战略升级：</a:t>
            </a:r>
            <a:r>
              <a:rPr lang="en-US" sz="1300" b="0" i="0" u="none" strike="noStrike">
                <a:solidFill>
                  <a:srgbClr val="6B6B6B"/>
                </a:solidFill>
                <a:latin typeface="Noto Sans SC"/>
                <a:ea typeface="Noto Sans SC"/>
                <a:cs typeface="Noto Sans SC"/>
                <a:sym typeface="Noto Sans SC"/>
              </a:rPr>
              <a:t>韦尔奇将六西格玛从单一的质量改进工具，提升为全集团自上而下的核心管理战略与企业文化。</a:t>
            </a:r>
          </a:p>
          <a:p>
            <a:pPr indent="0" algn="l">
              <a:lnSpc>
                <a:spcPct val="116666"/>
              </a:lnSpc>
            </a:pPr>
            <a:r>
              <a:rPr lang="en-US" sz="1400" b="1" i="0" u="none" strike="noStrike">
                <a:solidFill>
                  <a:srgbClr val="2F4F4F"/>
                </a:solidFill>
                <a:latin typeface="Noto Sans SC"/>
                <a:ea typeface="Noto Sans SC"/>
                <a:cs typeface="Noto Sans SC"/>
                <a:sym typeface="Noto Sans SC"/>
              </a:rPr>
              <a:t>💰 商业价值：</a:t>
            </a:r>
            <a:r>
              <a:rPr lang="en-US" sz="1300" b="0" i="0" u="none" strike="noStrike">
                <a:solidFill>
                  <a:srgbClr val="1A1A1A"/>
                </a:solidFill>
                <a:latin typeface="Noto Sans SC"/>
                <a:ea typeface="Noto Sans SC"/>
                <a:cs typeface="Noto Sans SC"/>
                <a:sym typeface="Noto Sans SC"/>
              </a:rPr>
              <a:t>为GE累计创造了</a:t>
            </a:r>
            <a:r>
              <a:rPr lang="en-US" sz="1300" b="1" i="0" u="none" strike="noStrike">
                <a:solidFill>
                  <a:srgbClr val="CBA258"/>
                </a:solidFill>
                <a:latin typeface="Noto Sans SC"/>
                <a:ea typeface="Noto Sans SC"/>
                <a:cs typeface="Noto Sans SC"/>
                <a:sym typeface="Noto Sans SC"/>
              </a:rPr>
              <a:t>数十亿美元</a:t>
            </a:r>
            <a:r>
              <a:rPr lang="en-US" sz="1300" b="0" i="0" u="none" strike="noStrike">
                <a:solidFill>
                  <a:srgbClr val="1A1A1A"/>
                </a:solidFill>
                <a:latin typeface="Noto Sans SC"/>
                <a:ea typeface="Noto Sans SC"/>
                <a:cs typeface="Noto Sans SC"/>
                <a:sym typeface="Noto Sans SC"/>
              </a:rPr>
              <a:t>的成本节约与利润增长，成为全球企业学习的标杆。</a:t>
            </a:r>
          </a:p>
        </p:txBody>
      </p:sp>
      <p:sp>
        <p:nvSpPr>
          <p:cNvPr id="12" name="AutoShape 12"/>
          <p:cNvSpPr/>
          <p:nvPr/>
        </p:nvSpPr>
        <p:spPr>
          <a:xfrm>
            <a:off x="8128000" y="2159000"/>
            <a:ext cx="3302000" cy="3937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3" name="AutoShape 13"/>
          <p:cNvSpPr/>
          <p:nvPr/>
        </p:nvSpPr>
        <p:spPr>
          <a:xfrm>
            <a:off x="8128000" y="2159000"/>
            <a:ext cx="3302000" cy="889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8318500" y="2311400"/>
            <a:ext cx="2921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FFFF"/>
                </a:solidFill>
                <a:latin typeface="Noto Sans SC"/>
                <a:ea typeface="Noto Sans SC"/>
                <a:cs typeface="Noto Sans SC"/>
                <a:sym typeface="Noto Sans SC"/>
              </a:rPr>
              <a:t>2000s+</a:t>
            </a:r>
            <a:r>
              <a:rPr lang="en-US" sz="1800" b="0" i="0" u="none" strike="noStrike">
                <a:solidFill>
                  <a:srgbClr val="CBA258"/>
                </a:solidFill>
                <a:latin typeface="Noto Sans SC"/>
                <a:ea typeface="Noto Sans SC"/>
                <a:cs typeface="Noto Sans SC"/>
                <a:sym typeface="Noto Sans SC"/>
              </a:rPr>
              <a:t>| 全球化与融合</a:t>
            </a:r>
            <a:endParaRPr lang="en-US" sz="1100"/>
          </a:p>
        </p:txBody>
      </p:sp>
      <p:sp>
        <p:nvSpPr>
          <p:cNvPr id="15" name="AutoShape 15"/>
          <p:cNvSpPr/>
          <p:nvPr/>
        </p:nvSpPr>
        <p:spPr>
          <a:xfrm>
            <a:off x="8318500" y="3302000"/>
            <a:ext cx="2921000" cy="2540000"/>
          </a:xfrm>
          <a:prstGeom prst="rect">
            <a:avLst/>
          </a:prstGeom>
          <a:noFill/>
          <a:ln w="12700" cap="flat" cmpd="sng">
            <a:noFill/>
            <a:prstDash val="solid"/>
            <a:round/>
          </a:ln>
        </p:spPr>
        <p:txBody>
          <a:bodyPr vert="horz" wrap="square" lIns="0" tIns="0" rIns="0" bIns="0" rtlCol="0" anchor="ctr" anchorCtr="0"/>
          <a:lstStyle/>
          <a:p>
            <a:pPr indent="0" algn="l">
              <a:lnSpc>
                <a:spcPct val="116666"/>
              </a:lnSpc>
              <a:defRPr/>
            </a:pPr>
            <a:r>
              <a:rPr lang="en-US" sz="1400" b="1" i="0" u="none" strike="noStrike">
                <a:solidFill>
                  <a:srgbClr val="2F4F4F"/>
                </a:solidFill>
                <a:latin typeface="Noto Sans SC"/>
                <a:ea typeface="Noto Sans SC"/>
                <a:cs typeface="Noto Sans SC"/>
                <a:sym typeface="Noto Sans SC"/>
              </a:rPr>
              <a:t>🌍 全球普及：</a:t>
            </a:r>
            <a:r>
              <a:rPr lang="en-US" sz="1300" b="0" i="0" u="none" strike="noStrike">
                <a:solidFill>
                  <a:srgbClr val="1A1A1A"/>
                </a:solidFill>
                <a:latin typeface="Noto Sans SC"/>
                <a:ea typeface="Noto Sans SC"/>
                <a:cs typeface="Noto Sans SC"/>
                <a:sym typeface="Noto Sans SC"/>
              </a:rPr>
              <a:t>被三星、索尼、丰田等全球行业巨头广泛采纳，成为企业标准化的管理语言。</a:t>
            </a:r>
            <a:endParaRPr lang="en-US" sz="1100"/>
          </a:p>
          <a:p>
            <a:pPr indent="0" algn="l">
              <a:lnSpc>
                <a:spcPct val="116666"/>
              </a:lnSpc>
            </a:pPr>
            <a:r>
              <a:rPr lang="en-US" sz="1400" b="1" i="0" u="none" strike="noStrike">
                <a:solidFill>
                  <a:srgbClr val="2F4F4F"/>
                </a:solidFill>
                <a:latin typeface="Noto Sans SC"/>
                <a:ea typeface="Noto Sans SC"/>
                <a:cs typeface="Noto Sans SC"/>
                <a:sym typeface="Noto Sans SC"/>
              </a:rPr>
              <a:t>🏭 领域拓展：</a:t>
            </a:r>
            <a:r>
              <a:rPr lang="en-US" sz="1300" b="0" i="0" u="none" strike="noStrike">
                <a:solidFill>
                  <a:srgbClr val="6B6B6B"/>
                </a:solidFill>
                <a:latin typeface="Noto Sans SC"/>
                <a:ea typeface="Noto Sans SC"/>
                <a:cs typeface="Noto Sans SC"/>
                <a:sym typeface="Noto Sans SC"/>
              </a:rPr>
              <a:t>应用场景从传统的电子、汽车制造业，迅速扩展到金融、医疗、物流、零售等全行业。</a:t>
            </a:r>
          </a:p>
          <a:p>
            <a:pPr indent="0" algn="l">
              <a:lnSpc>
                <a:spcPct val="116666"/>
              </a:lnSpc>
            </a:pPr>
            <a:r>
              <a:rPr lang="en-US" sz="1400" b="1" i="0" u="none" strike="noStrike">
                <a:solidFill>
                  <a:srgbClr val="2F4F4F"/>
                </a:solidFill>
                <a:latin typeface="Noto Sans SC"/>
                <a:ea typeface="Noto Sans SC"/>
                <a:cs typeface="Noto Sans SC"/>
                <a:sym typeface="Noto Sans SC"/>
              </a:rPr>
              <a:t>🔗 管理融合：</a:t>
            </a:r>
            <a:r>
              <a:rPr lang="en-US" sz="1300" b="0" i="0" u="none" strike="noStrike">
                <a:solidFill>
                  <a:srgbClr val="1A1A1A"/>
                </a:solidFill>
                <a:latin typeface="Noto Sans SC"/>
                <a:ea typeface="Noto Sans SC"/>
                <a:cs typeface="Noto Sans SC"/>
                <a:sym typeface="Noto Sans SC"/>
              </a:rPr>
              <a:t>与“消除浪费”的精益生产(Lean)深度结合，形成更具生命力的</a:t>
            </a:r>
            <a:r>
              <a:rPr lang="en-US" sz="1300" b="1" i="0" u="none" strike="noStrike">
                <a:solidFill>
                  <a:srgbClr val="CBA258"/>
                </a:solidFill>
                <a:latin typeface="Noto Sans SC"/>
                <a:ea typeface="Noto Sans SC"/>
                <a:cs typeface="Noto Sans SC"/>
                <a:sym typeface="Noto Sans SC"/>
              </a:rPr>
              <a:t>“精益六西格玛 (Lean Six Sigma)”</a:t>
            </a:r>
            <a:r>
              <a:rPr lang="en-US" sz="1300" b="0" i="0" u="none" strike="noStrike">
                <a:solidFill>
                  <a:srgbClr val="1A1A1A"/>
                </a:solidFill>
                <a:latin typeface="Noto Sans SC"/>
                <a:ea typeface="Noto Sans SC"/>
                <a:cs typeface="Noto Sans SC"/>
                <a:sym typeface="Noto Sans SC"/>
              </a:rPr>
              <a:t>体系。</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F4F4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524000" y="2222500"/>
            <a:ext cx="101600" cy="24130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2032000" y="2159000"/>
            <a:ext cx="25400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8000" b="1" i="0" u="none" strike="noStrike">
                <a:solidFill>
                  <a:srgbClr val="FFFFFF">
                    <a:alpha val="80000"/>
                  </a:srgbClr>
                </a:solidFill>
                <a:latin typeface="Noto Sans SC"/>
                <a:ea typeface="Noto Sans SC"/>
                <a:cs typeface="Noto Sans SC"/>
                <a:sym typeface="Noto Sans SC"/>
              </a:rPr>
              <a:t>02</a:t>
            </a:r>
            <a:endParaRPr lang="en-US" sz="1100"/>
          </a:p>
        </p:txBody>
      </p:sp>
      <p:sp>
        <p:nvSpPr>
          <p:cNvPr id="4" name="AutoShape 4"/>
          <p:cNvSpPr/>
          <p:nvPr/>
        </p:nvSpPr>
        <p:spPr>
          <a:xfrm>
            <a:off x="2032000" y="3683000"/>
            <a:ext cx="508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0" i="0" u="none" strike="noStrike">
                <a:solidFill>
                  <a:srgbClr val="FFFFFF"/>
                </a:solidFill>
                <a:latin typeface="Noto Sans SC Light"/>
                <a:ea typeface="Noto Sans SC Light"/>
                <a:cs typeface="Noto Sans SC Light"/>
                <a:sym typeface="Noto Sans SC Light"/>
              </a:rPr>
              <a:t>核心方法论</a:t>
            </a:r>
            <a:endParaRPr lang="en-US" sz="1100"/>
          </a:p>
        </p:txBody>
      </p:sp>
      <p:sp>
        <p:nvSpPr>
          <p:cNvPr id="5" name="AutoShape 5"/>
          <p:cNvSpPr/>
          <p:nvPr/>
        </p:nvSpPr>
        <p:spPr>
          <a:xfrm>
            <a:off x="2032000" y="4953000"/>
            <a:ext cx="508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alpha val="60000"/>
                  </a:srgbClr>
                </a:solidFill>
                <a:latin typeface="Noto Sans SC"/>
                <a:ea typeface="Noto Sans SC"/>
                <a:cs typeface="Noto Sans SC"/>
                <a:sym typeface="Noto Sans SC"/>
              </a:rPr>
              <a:t>CORE METHODOLOGIES</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DMAIC是用于持续改进现有流程的五步经典路径</a:t>
            </a:r>
            <a:endParaRPr lang="en-US" sz="1100"/>
          </a:p>
        </p:txBody>
      </p:sp>
      <p:sp>
        <p:nvSpPr>
          <p:cNvPr id="3" name="AutoShape 3"/>
          <p:cNvSpPr/>
          <p:nvPr/>
        </p:nvSpPr>
        <p:spPr>
          <a:xfrm>
            <a:off x="762000" y="1270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6B6B6B"/>
                </a:solidFill>
                <a:latin typeface="Noto Sans SC"/>
                <a:ea typeface="Noto Sans SC"/>
                <a:cs typeface="Noto Sans SC"/>
                <a:sym typeface="Noto Sans SC"/>
              </a:rPr>
              <a:t>Define · Measure · Analyze · Improve · Control</a:t>
            </a:r>
            <a:endParaRPr lang="en-US" sz="1100"/>
          </a:p>
        </p:txBody>
      </p:sp>
      <p:sp>
        <p:nvSpPr>
          <p:cNvPr id="4" name="AutoShape 4"/>
          <p:cNvSpPr/>
          <p:nvPr/>
        </p:nvSpPr>
        <p:spPr>
          <a:xfrm>
            <a:off x="762000" y="2159000"/>
            <a:ext cx="2032000" cy="3937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5" name="AutoShape 5"/>
          <p:cNvSpPr/>
          <p:nvPr/>
        </p:nvSpPr>
        <p:spPr>
          <a:xfrm>
            <a:off x="762000" y="2159000"/>
            <a:ext cx="2032000" cy="762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6500" y="2540000"/>
            <a:ext cx="635000" cy="635000"/>
          </a:xfrm>
          <a:prstGeom prst="rect">
            <a:avLst/>
          </a:prstGeom>
        </p:spPr>
      </p:pic>
      <p:sp>
        <p:nvSpPr>
          <p:cNvPr id="7" name="AutoShape 7"/>
          <p:cNvSpPr/>
          <p:nvPr/>
        </p:nvSpPr>
        <p:spPr>
          <a:xfrm>
            <a:off x="8890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a:solidFill>
                  <a:srgbClr val="1A1A1A"/>
                </a:solidFill>
                <a:latin typeface="Noto Sans SC"/>
                <a:ea typeface="Noto Sans SC"/>
                <a:cs typeface="Noto Sans SC"/>
                <a:sym typeface="Noto Sans SC"/>
              </a:rPr>
              <a:t>01 Define</a:t>
            </a:r>
            <a:endParaRPr lang="en-US" sz="1100"/>
          </a:p>
          <a:p>
            <a:pPr indent="0" algn="ctr">
              <a:lnSpc>
                <a:spcPct val="125000"/>
              </a:lnSpc>
            </a:pPr>
            <a:r>
              <a:rPr lang="en-US" sz="1500" b="0" i="0" u="none" strike="noStrike">
                <a:solidFill>
                  <a:srgbClr val="6B6B6B"/>
                </a:solidFill>
                <a:latin typeface="Noto Sans SC"/>
                <a:ea typeface="Noto Sans SC"/>
                <a:cs typeface="Noto Sans SC"/>
                <a:sym typeface="Noto Sans SC"/>
              </a:rPr>
              <a:t>(定义)</a:t>
            </a:r>
          </a:p>
        </p:txBody>
      </p:sp>
      <p:sp>
        <p:nvSpPr>
          <p:cNvPr id="8" name="AutoShape 8"/>
          <p:cNvSpPr/>
          <p:nvPr/>
        </p:nvSpPr>
        <p:spPr>
          <a:xfrm>
            <a:off x="889000" y="4445000"/>
            <a:ext cx="1778000" cy="1397000"/>
          </a:xfrm>
          <a:prstGeom prst="rect">
            <a:avLst/>
          </a:prstGeom>
          <a:noFill/>
          <a:ln w="12700" cap="flat" cmpd="sng">
            <a:noFill/>
            <a:prstDash val="solid"/>
            <a:round/>
          </a:ln>
        </p:spPr>
        <p:txBody>
          <a:bodyPr vert="horz" wrap="square" lIns="0" tIns="0" rIns="0" bIns="0" rtlCol="0" anchor="t" anchorCtr="0"/>
          <a:lstStyle/>
          <a:p>
            <a:pPr indent="0" algn="ctr">
              <a:lnSpc>
                <a:spcPct val="116666"/>
              </a:lnSpc>
              <a:defRPr/>
            </a:pPr>
            <a:r>
              <a:rPr lang="en-US" sz="1200" b="1" i="0" u="none" strike="noStrike">
                <a:solidFill>
                  <a:srgbClr val="2F4F4F"/>
                </a:solidFill>
                <a:latin typeface="Noto Sans SC"/>
                <a:ea typeface="Noto Sans SC"/>
                <a:cs typeface="Noto Sans SC"/>
                <a:sym typeface="Noto Sans SC"/>
              </a:rPr>
              <a:t>🎯 核心目标</a:t>
            </a:r>
            <a:endParaRPr lang="en-US" sz="1100"/>
          </a:p>
          <a:p>
            <a:pPr indent="0" algn="ctr">
              <a:lnSpc>
                <a:spcPct val="116666"/>
              </a:lnSpc>
            </a:pPr>
            <a:r>
              <a:rPr lang="en-US" sz="1200" b="0" i="0" u="none" strike="noStrike">
                <a:solidFill>
                  <a:srgbClr val="6B6B6B"/>
                </a:solidFill>
                <a:latin typeface="Noto Sans SC"/>
                <a:ea typeface="Noto Sans SC"/>
                <a:cs typeface="Noto Sans SC"/>
                <a:sym typeface="Noto Sans SC"/>
              </a:rPr>
              <a:t>明确问题边界、项目范围、客户关键需求和项目的具体改进目标。</a:t>
            </a:r>
          </a:p>
        </p:txBody>
      </p:sp>
      <p:sp>
        <p:nvSpPr>
          <p:cNvPr id="9" name="AutoShape 9"/>
          <p:cNvSpPr/>
          <p:nvPr/>
        </p:nvSpPr>
        <p:spPr>
          <a:xfrm>
            <a:off x="2946400" y="2159000"/>
            <a:ext cx="2032000" cy="3937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0" name="AutoShape 10"/>
          <p:cNvSpPr/>
          <p:nvPr/>
        </p:nvSpPr>
        <p:spPr>
          <a:xfrm>
            <a:off x="2946400" y="2159000"/>
            <a:ext cx="2032000" cy="762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90900" y="2540000"/>
            <a:ext cx="635000" cy="635000"/>
          </a:xfrm>
          <a:prstGeom prst="rect">
            <a:avLst/>
          </a:prstGeom>
        </p:spPr>
      </p:pic>
      <p:sp>
        <p:nvSpPr>
          <p:cNvPr id="12" name="AutoShape 12"/>
          <p:cNvSpPr/>
          <p:nvPr/>
        </p:nvSpPr>
        <p:spPr>
          <a:xfrm>
            <a:off x="30734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a:solidFill>
                  <a:srgbClr val="1A1A1A"/>
                </a:solidFill>
                <a:latin typeface="Noto Sans SC"/>
                <a:ea typeface="Noto Sans SC"/>
                <a:cs typeface="Noto Sans SC"/>
                <a:sym typeface="Noto Sans SC"/>
              </a:rPr>
              <a:t>02 Measure</a:t>
            </a:r>
            <a:endParaRPr lang="en-US" sz="1100"/>
          </a:p>
          <a:p>
            <a:pPr indent="0" algn="ctr">
              <a:lnSpc>
                <a:spcPct val="125000"/>
              </a:lnSpc>
            </a:pPr>
            <a:r>
              <a:rPr lang="en-US" sz="1500" b="0" i="0" u="none" strike="noStrike">
                <a:solidFill>
                  <a:srgbClr val="6B6B6B"/>
                </a:solidFill>
                <a:latin typeface="Noto Sans SC"/>
                <a:ea typeface="Noto Sans SC"/>
                <a:cs typeface="Noto Sans SC"/>
                <a:sym typeface="Noto Sans SC"/>
              </a:rPr>
              <a:t>(测量)</a:t>
            </a:r>
          </a:p>
        </p:txBody>
      </p:sp>
      <p:sp>
        <p:nvSpPr>
          <p:cNvPr id="13" name="AutoShape 13"/>
          <p:cNvSpPr/>
          <p:nvPr/>
        </p:nvSpPr>
        <p:spPr>
          <a:xfrm>
            <a:off x="3073400" y="4445000"/>
            <a:ext cx="1778000" cy="1397000"/>
          </a:xfrm>
          <a:prstGeom prst="rect">
            <a:avLst/>
          </a:prstGeom>
          <a:noFill/>
          <a:ln w="12700" cap="flat" cmpd="sng">
            <a:noFill/>
            <a:prstDash val="solid"/>
            <a:round/>
          </a:ln>
        </p:spPr>
        <p:txBody>
          <a:bodyPr vert="horz" wrap="square" lIns="0" tIns="0" rIns="0" bIns="0" rtlCol="0" anchor="t" anchorCtr="0"/>
          <a:lstStyle/>
          <a:p>
            <a:pPr indent="0" algn="ctr">
              <a:lnSpc>
                <a:spcPct val="116666"/>
              </a:lnSpc>
              <a:defRPr/>
            </a:pPr>
            <a:r>
              <a:rPr lang="en-US" sz="1200" b="1" i="0" u="none" strike="noStrike">
                <a:solidFill>
                  <a:srgbClr val="2F4F4F"/>
                </a:solidFill>
                <a:latin typeface="Noto Sans SC"/>
                <a:ea typeface="Noto Sans SC"/>
                <a:cs typeface="Noto Sans SC"/>
                <a:sym typeface="Noto Sans SC"/>
              </a:rPr>
              <a:t>📏 核心目标</a:t>
            </a:r>
            <a:endParaRPr lang="en-US" sz="1100"/>
          </a:p>
          <a:p>
            <a:pPr indent="0" algn="ctr">
              <a:lnSpc>
                <a:spcPct val="116666"/>
              </a:lnSpc>
            </a:pPr>
            <a:r>
              <a:rPr lang="en-US" sz="1200" b="0" i="0" u="none" strike="noStrike">
                <a:solidFill>
                  <a:srgbClr val="6B6B6B"/>
                </a:solidFill>
                <a:latin typeface="Noto Sans SC"/>
                <a:ea typeface="Noto Sans SC"/>
                <a:cs typeface="Noto Sans SC"/>
                <a:sym typeface="Noto Sans SC"/>
              </a:rPr>
              <a:t>量化当前流程的绩效水平，建立现状数据基线，并验证测量系统的准确性与稳定性。</a:t>
            </a:r>
          </a:p>
        </p:txBody>
      </p:sp>
      <p:sp>
        <p:nvSpPr>
          <p:cNvPr id="14" name="AutoShape 14"/>
          <p:cNvSpPr/>
          <p:nvPr/>
        </p:nvSpPr>
        <p:spPr>
          <a:xfrm>
            <a:off x="5130800" y="2159000"/>
            <a:ext cx="2032000" cy="3937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5" name="AutoShape 15"/>
          <p:cNvSpPr/>
          <p:nvPr/>
        </p:nvSpPr>
        <p:spPr>
          <a:xfrm>
            <a:off x="5130800" y="2159000"/>
            <a:ext cx="2032000" cy="762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75300" y="2540000"/>
            <a:ext cx="635000" cy="635000"/>
          </a:xfrm>
          <a:prstGeom prst="rect">
            <a:avLst/>
          </a:prstGeom>
        </p:spPr>
      </p:pic>
      <p:sp>
        <p:nvSpPr>
          <p:cNvPr id="17" name="AutoShape 17"/>
          <p:cNvSpPr/>
          <p:nvPr/>
        </p:nvSpPr>
        <p:spPr>
          <a:xfrm>
            <a:off x="52578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a:solidFill>
                  <a:srgbClr val="1A1A1A"/>
                </a:solidFill>
                <a:latin typeface="Noto Sans SC"/>
                <a:ea typeface="Noto Sans SC"/>
                <a:cs typeface="Noto Sans SC"/>
                <a:sym typeface="Noto Sans SC"/>
              </a:rPr>
              <a:t>03 Analyze</a:t>
            </a:r>
            <a:endParaRPr lang="en-US" sz="1100"/>
          </a:p>
          <a:p>
            <a:pPr indent="0" algn="ctr">
              <a:lnSpc>
                <a:spcPct val="125000"/>
              </a:lnSpc>
            </a:pPr>
            <a:r>
              <a:rPr lang="en-US" sz="1500" b="0" i="0" u="none" strike="noStrike">
                <a:solidFill>
                  <a:srgbClr val="6B6B6B"/>
                </a:solidFill>
                <a:latin typeface="Noto Sans SC"/>
                <a:ea typeface="Noto Sans SC"/>
                <a:cs typeface="Noto Sans SC"/>
                <a:sym typeface="Noto Sans SC"/>
              </a:rPr>
              <a:t>(分析)</a:t>
            </a:r>
          </a:p>
        </p:txBody>
      </p:sp>
      <p:sp>
        <p:nvSpPr>
          <p:cNvPr id="18" name="AutoShape 18"/>
          <p:cNvSpPr/>
          <p:nvPr/>
        </p:nvSpPr>
        <p:spPr>
          <a:xfrm>
            <a:off x="5257800" y="4445000"/>
            <a:ext cx="1778000" cy="1397000"/>
          </a:xfrm>
          <a:prstGeom prst="rect">
            <a:avLst/>
          </a:prstGeom>
          <a:noFill/>
          <a:ln w="12700" cap="flat" cmpd="sng">
            <a:noFill/>
            <a:prstDash val="solid"/>
            <a:round/>
          </a:ln>
        </p:spPr>
        <p:txBody>
          <a:bodyPr vert="horz" wrap="square" lIns="0" tIns="0" rIns="0" bIns="0" rtlCol="0" anchor="t" anchorCtr="0"/>
          <a:lstStyle/>
          <a:p>
            <a:pPr indent="0" algn="ctr">
              <a:lnSpc>
                <a:spcPct val="116666"/>
              </a:lnSpc>
              <a:defRPr/>
            </a:pPr>
            <a:r>
              <a:rPr lang="en-US" sz="1200" b="1" i="0" u="none" strike="noStrike">
                <a:solidFill>
                  <a:srgbClr val="2F4F4F"/>
                </a:solidFill>
                <a:latin typeface="Noto Sans SC"/>
                <a:ea typeface="Noto Sans SC"/>
                <a:cs typeface="Noto Sans SC"/>
                <a:sym typeface="Noto Sans SC"/>
              </a:rPr>
              <a:t>🔍 核心目标</a:t>
            </a:r>
            <a:endParaRPr lang="en-US" sz="1100"/>
          </a:p>
          <a:p>
            <a:pPr indent="0" algn="ctr">
              <a:lnSpc>
                <a:spcPct val="116666"/>
              </a:lnSpc>
            </a:pPr>
            <a:r>
              <a:rPr lang="en-US" sz="1200" b="0" i="0" u="none" strike="noStrike">
                <a:solidFill>
                  <a:srgbClr val="6B6B6B"/>
                </a:solidFill>
                <a:latin typeface="Noto Sans SC"/>
                <a:ea typeface="Noto Sans SC"/>
                <a:cs typeface="Noto Sans SC"/>
                <a:sym typeface="Noto Sans SC"/>
              </a:rPr>
              <a:t>通过数据分析与流程梳理，精准识别导致缺陷和变异产生的根本原因，而非表象。</a:t>
            </a:r>
          </a:p>
        </p:txBody>
      </p:sp>
      <p:sp>
        <p:nvSpPr>
          <p:cNvPr id="19" name="AutoShape 19"/>
          <p:cNvSpPr/>
          <p:nvPr/>
        </p:nvSpPr>
        <p:spPr>
          <a:xfrm>
            <a:off x="7315200" y="2159000"/>
            <a:ext cx="2032000" cy="3937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0" name="AutoShape 20"/>
          <p:cNvSpPr/>
          <p:nvPr/>
        </p:nvSpPr>
        <p:spPr>
          <a:xfrm>
            <a:off x="7315200" y="2159000"/>
            <a:ext cx="2032000" cy="762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59700" y="2540000"/>
            <a:ext cx="635000" cy="635000"/>
          </a:xfrm>
          <a:prstGeom prst="rect">
            <a:avLst/>
          </a:prstGeom>
        </p:spPr>
      </p:pic>
      <p:sp>
        <p:nvSpPr>
          <p:cNvPr id="22" name="AutoShape 22"/>
          <p:cNvSpPr/>
          <p:nvPr/>
        </p:nvSpPr>
        <p:spPr>
          <a:xfrm>
            <a:off x="74422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a:solidFill>
                  <a:srgbClr val="1A1A1A"/>
                </a:solidFill>
                <a:latin typeface="Noto Sans SC"/>
                <a:ea typeface="Noto Sans SC"/>
                <a:cs typeface="Noto Sans SC"/>
                <a:sym typeface="Noto Sans SC"/>
              </a:rPr>
              <a:t>04 Improve</a:t>
            </a:r>
            <a:endParaRPr lang="en-US" sz="1100"/>
          </a:p>
          <a:p>
            <a:pPr indent="0" algn="ctr">
              <a:lnSpc>
                <a:spcPct val="125000"/>
              </a:lnSpc>
            </a:pPr>
            <a:r>
              <a:rPr lang="en-US" sz="1500" b="0" i="0" u="none" strike="noStrike">
                <a:solidFill>
                  <a:srgbClr val="6B6B6B"/>
                </a:solidFill>
                <a:latin typeface="Noto Sans SC"/>
                <a:ea typeface="Noto Sans SC"/>
                <a:cs typeface="Noto Sans SC"/>
                <a:sym typeface="Noto Sans SC"/>
              </a:rPr>
              <a:t>(改进)</a:t>
            </a:r>
          </a:p>
        </p:txBody>
      </p:sp>
      <p:sp>
        <p:nvSpPr>
          <p:cNvPr id="23" name="AutoShape 23"/>
          <p:cNvSpPr/>
          <p:nvPr/>
        </p:nvSpPr>
        <p:spPr>
          <a:xfrm>
            <a:off x="7442200" y="4445000"/>
            <a:ext cx="1778000" cy="1397000"/>
          </a:xfrm>
          <a:prstGeom prst="rect">
            <a:avLst/>
          </a:prstGeom>
          <a:noFill/>
          <a:ln w="12700" cap="flat" cmpd="sng">
            <a:noFill/>
            <a:prstDash val="solid"/>
            <a:round/>
          </a:ln>
        </p:spPr>
        <p:txBody>
          <a:bodyPr vert="horz" wrap="square" lIns="0" tIns="0" rIns="0" bIns="0" rtlCol="0" anchor="t" anchorCtr="0"/>
          <a:lstStyle/>
          <a:p>
            <a:pPr indent="0" algn="ctr">
              <a:lnSpc>
                <a:spcPct val="116666"/>
              </a:lnSpc>
              <a:defRPr/>
            </a:pPr>
            <a:r>
              <a:rPr lang="en-US" sz="1200" b="1" i="0" u="none" strike="noStrike">
                <a:solidFill>
                  <a:srgbClr val="2F4F4F"/>
                </a:solidFill>
                <a:latin typeface="Noto Sans SC"/>
                <a:ea typeface="Noto Sans SC"/>
                <a:cs typeface="Noto Sans SC"/>
                <a:sym typeface="Noto Sans SC"/>
              </a:rPr>
              <a:t>🚀 核心目标</a:t>
            </a:r>
            <a:endParaRPr lang="en-US" sz="1100"/>
          </a:p>
          <a:p>
            <a:pPr indent="0" algn="ctr">
              <a:lnSpc>
                <a:spcPct val="116666"/>
              </a:lnSpc>
            </a:pPr>
            <a:r>
              <a:rPr lang="en-US" sz="1200" b="0" i="0" u="none" strike="noStrike">
                <a:solidFill>
                  <a:srgbClr val="6B6B6B"/>
                </a:solidFill>
                <a:latin typeface="Noto Sans SC"/>
                <a:ea typeface="Noto Sans SC"/>
                <a:cs typeface="Noto Sans SC"/>
                <a:sym typeface="Noto Sans SC"/>
              </a:rPr>
              <a:t>针对根本原因设计并实施创新的解决方案，消除问题源头，显著优化流程绩效。</a:t>
            </a:r>
          </a:p>
        </p:txBody>
      </p:sp>
      <p:sp>
        <p:nvSpPr>
          <p:cNvPr id="24" name="AutoShape 24"/>
          <p:cNvSpPr/>
          <p:nvPr/>
        </p:nvSpPr>
        <p:spPr>
          <a:xfrm>
            <a:off x="9499600" y="2159000"/>
            <a:ext cx="2032000" cy="3937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25" name="AutoShape 25"/>
          <p:cNvSpPr/>
          <p:nvPr/>
        </p:nvSpPr>
        <p:spPr>
          <a:xfrm>
            <a:off x="9499600" y="2159000"/>
            <a:ext cx="2032000" cy="762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6" name="Picture 2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44100" y="2540000"/>
            <a:ext cx="635000" cy="635000"/>
          </a:xfrm>
          <a:prstGeom prst="rect">
            <a:avLst/>
          </a:prstGeom>
        </p:spPr>
      </p:pic>
      <p:sp>
        <p:nvSpPr>
          <p:cNvPr id="27" name="AutoShape 27"/>
          <p:cNvSpPr/>
          <p:nvPr/>
        </p:nvSpPr>
        <p:spPr>
          <a:xfrm>
            <a:off x="9626600" y="3429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900" b="1" i="0" u="none" strike="noStrike">
                <a:solidFill>
                  <a:srgbClr val="1A1A1A"/>
                </a:solidFill>
                <a:latin typeface="Noto Sans SC"/>
                <a:ea typeface="Noto Sans SC"/>
                <a:cs typeface="Noto Sans SC"/>
                <a:sym typeface="Noto Sans SC"/>
              </a:rPr>
              <a:t>05 Control</a:t>
            </a:r>
            <a:endParaRPr lang="en-US" sz="1100"/>
          </a:p>
          <a:p>
            <a:pPr indent="0" algn="ctr">
              <a:lnSpc>
                <a:spcPct val="125000"/>
              </a:lnSpc>
            </a:pPr>
            <a:r>
              <a:rPr lang="en-US" sz="1500" b="0" i="0" u="none" strike="noStrike">
                <a:solidFill>
                  <a:srgbClr val="6B6B6B"/>
                </a:solidFill>
                <a:latin typeface="Noto Sans SC"/>
                <a:ea typeface="Noto Sans SC"/>
                <a:cs typeface="Noto Sans SC"/>
                <a:sym typeface="Noto Sans SC"/>
              </a:rPr>
              <a:t>(控制)</a:t>
            </a:r>
          </a:p>
        </p:txBody>
      </p:sp>
      <p:sp>
        <p:nvSpPr>
          <p:cNvPr id="28" name="AutoShape 28"/>
          <p:cNvSpPr/>
          <p:nvPr/>
        </p:nvSpPr>
        <p:spPr>
          <a:xfrm>
            <a:off x="9626600" y="4445000"/>
            <a:ext cx="1778000" cy="1397000"/>
          </a:xfrm>
          <a:prstGeom prst="rect">
            <a:avLst/>
          </a:prstGeom>
          <a:noFill/>
          <a:ln w="12700" cap="flat" cmpd="sng">
            <a:noFill/>
            <a:prstDash val="solid"/>
            <a:round/>
          </a:ln>
        </p:spPr>
        <p:txBody>
          <a:bodyPr vert="horz" wrap="square" lIns="0" tIns="0" rIns="0" bIns="0" rtlCol="0" anchor="t" anchorCtr="0"/>
          <a:lstStyle/>
          <a:p>
            <a:pPr indent="0" algn="ctr">
              <a:lnSpc>
                <a:spcPct val="116666"/>
              </a:lnSpc>
              <a:defRPr/>
            </a:pPr>
            <a:r>
              <a:rPr lang="en-US" sz="1200" b="1" i="0" u="none" strike="noStrike">
                <a:solidFill>
                  <a:srgbClr val="2F4F4F"/>
                </a:solidFill>
                <a:latin typeface="Noto Sans SC"/>
                <a:ea typeface="Noto Sans SC"/>
                <a:cs typeface="Noto Sans SC"/>
                <a:sym typeface="Noto Sans SC"/>
              </a:rPr>
              <a:t>🛡️ 核心目标</a:t>
            </a:r>
            <a:endParaRPr lang="en-US" sz="1100"/>
          </a:p>
          <a:p>
            <a:pPr indent="0" algn="ctr">
              <a:lnSpc>
                <a:spcPct val="116666"/>
              </a:lnSpc>
            </a:pPr>
            <a:r>
              <a:rPr lang="en-US" sz="1200" b="0" i="0" u="none" strike="noStrike">
                <a:solidFill>
                  <a:srgbClr val="6B6B6B"/>
                </a:solidFill>
                <a:latin typeface="Noto Sans SC"/>
                <a:ea typeface="Noto Sans SC"/>
                <a:cs typeface="Noto Sans SC"/>
                <a:sym typeface="Noto Sans SC"/>
              </a:rPr>
              <a:t>建立长效的监控机制与标准作业程序(SOP)，固化改进成果，防止问题反弹。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DMAIC前两步：精准定义问题并建立可靠的测量基线</a:t>
            </a:r>
            <a:endParaRPr lang="en-US" sz="1100"/>
          </a:p>
        </p:txBody>
      </p:sp>
      <p:sp>
        <p:nvSpPr>
          <p:cNvPr id="3" name="AutoShape 3"/>
          <p:cNvSpPr/>
          <p:nvPr/>
        </p:nvSpPr>
        <p:spPr>
          <a:xfrm>
            <a:off x="762000" y="1651000"/>
            <a:ext cx="5207000" cy="4699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4" name="AutoShape 4"/>
          <p:cNvSpPr/>
          <p:nvPr/>
        </p:nvSpPr>
        <p:spPr>
          <a:xfrm>
            <a:off x="762000" y="1651000"/>
            <a:ext cx="5207000" cy="9525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879600"/>
            <a:ext cx="76200" cy="4953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16000" y="1778000"/>
            <a:ext cx="457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a:ea typeface="Noto Sans SC"/>
                <a:cs typeface="Noto Sans SC"/>
                <a:sym typeface="Noto Sans SC"/>
              </a:rPr>
              <a:t>01 DEFINE</a:t>
            </a:r>
            <a:r>
              <a:rPr lang="en-US" sz="2000" b="0" i="0" u="none" strike="noStrike">
                <a:solidFill>
                  <a:srgbClr val="FFFFFF">
                    <a:alpha val="90196"/>
                  </a:srgbClr>
                </a:solidFill>
                <a:latin typeface="Noto Sans SC"/>
                <a:ea typeface="Noto Sans SC"/>
                <a:cs typeface="Noto Sans SC"/>
                <a:sym typeface="Noto Sans SC"/>
              </a:rPr>
              <a:t>定义阶段</a:t>
            </a:r>
            <a:endParaRPr lang="en-US" sz="1100"/>
          </a:p>
        </p:txBody>
      </p:sp>
      <p:sp>
        <p:nvSpPr>
          <p:cNvPr id="7" name="AutoShape 7"/>
          <p:cNvSpPr/>
          <p:nvPr/>
        </p:nvSpPr>
        <p:spPr>
          <a:xfrm>
            <a:off x="1016000" y="2794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CBA258"/>
                </a:solidFill>
                <a:latin typeface="Noto Sans SC"/>
                <a:ea typeface="Noto Sans SC"/>
                <a:cs typeface="Noto Sans SC"/>
                <a:sym typeface="Noto Sans SC"/>
              </a:rPr>
              <a:t>🎯 核心目标 OBJECTIVE</a:t>
            </a:r>
            <a:endParaRPr lang="en-US" sz="1100"/>
          </a:p>
          <a:p>
            <a:pPr indent="0" algn="l">
              <a:lnSpc>
                <a:spcPct val="116666"/>
              </a:lnSpc>
              <a:spcBef>
                <a:spcPts val="800"/>
              </a:spcBef>
            </a:pPr>
            <a:r>
              <a:rPr lang="en-US" sz="1300" b="0" i="0" u="none" strike="noStrike">
                <a:solidFill>
                  <a:srgbClr val="1A1A1A"/>
                </a:solidFill>
                <a:latin typeface="Noto Sans SC"/>
                <a:ea typeface="Noto Sans SC"/>
                <a:cs typeface="Noto Sans SC"/>
                <a:sym typeface="Noto Sans SC"/>
              </a:rPr>
              <a:t>明确项目需要解决的核心问题，划定清晰的项目范围与边界，并对齐关键利益相关方的期望与客户真实需求，确立项目成功的具体评价标准。</a:t>
            </a:r>
          </a:p>
        </p:txBody>
      </p:sp>
      <p:sp>
        <p:nvSpPr>
          <p:cNvPr id="8" name="AutoShape 8"/>
          <p:cNvSpPr/>
          <p:nvPr/>
        </p:nvSpPr>
        <p:spPr>
          <a:xfrm>
            <a:off x="1016000" y="3937000"/>
            <a:ext cx="4699000" cy="1206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2F4F4F"/>
                </a:solidFill>
                <a:latin typeface="Noto Sans SC"/>
                <a:ea typeface="Noto Sans SC"/>
                <a:cs typeface="Noto Sans SC"/>
                <a:sym typeface="Noto Sans SC"/>
              </a:rPr>
              <a:t>📋 关键活动 KEY ACTIVITIES</a:t>
            </a:r>
            <a:endParaRPr lang="en-US" sz="1100"/>
          </a:p>
          <a:p>
            <a:pPr indent="0" algn="l">
              <a:lnSpc>
                <a:spcPct val="108333"/>
              </a:lnSpc>
              <a:spcBef>
                <a:spcPts val="600"/>
              </a:spcBef>
            </a:pPr>
            <a:r>
              <a:rPr lang="en-US" sz="1200" b="0" i="0" u="none" strike="noStrike">
                <a:solidFill>
                  <a:srgbClr val="6B6B6B"/>
                </a:solidFill>
                <a:latin typeface="Noto Sans SC"/>
                <a:ea typeface="Noto Sans SC"/>
                <a:cs typeface="Noto Sans SC"/>
                <a:sym typeface="Noto Sans SC"/>
              </a:rPr>
              <a:t>• 识别业务痛点与改进机会，组建多元化的跨职能改进团队</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6B6B"/>
                </a:solidFill>
                <a:latin typeface="Noto Sans SC"/>
                <a:ea typeface="Noto Sans SC"/>
                <a:cs typeface="Noto Sans SC"/>
                <a:sym typeface="Noto Sans SC"/>
              </a:rPr>
              <a:t>• 制定并签署《项目章程》(Project Charter)，获得正式授权</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6B6B"/>
                </a:solidFill>
                <a:latin typeface="Noto Sans SC"/>
                <a:ea typeface="Noto Sans SC"/>
                <a:cs typeface="Noto Sans SC"/>
                <a:sym typeface="Noto Sans SC"/>
              </a:rPr>
              <a:t>• 绘制SIPOC图，界定流程输入、输出及核心利益相关方边界</a:t>
            </a:r>
          </a:p>
        </p:txBody>
      </p:sp>
      <p:sp>
        <p:nvSpPr>
          <p:cNvPr id="9" name="AutoShape 9"/>
          <p:cNvSpPr/>
          <p:nvPr/>
        </p:nvSpPr>
        <p:spPr>
          <a:xfrm>
            <a:off x="1016000" y="5270500"/>
            <a:ext cx="46990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2F4F4F"/>
                </a:solidFill>
                <a:latin typeface="Noto Sans SC"/>
                <a:ea typeface="Noto Sans SC"/>
                <a:cs typeface="Noto Sans SC"/>
                <a:sym typeface="Noto Sans SC"/>
              </a:rPr>
              <a:t>🛠️ 关键工具 KEY TOOLS</a:t>
            </a:r>
            <a:endParaRPr lang="en-US" sz="1100"/>
          </a:p>
          <a:p>
            <a:pPr indent="0" algn="l">
              <a:lnSpc>
                <a:spcPct val="125000"/>
              </a:lnSpc>
              <a:spcBef>
                <a:spcPts val="800"/>
              </a:spcBef>
            </a:pPr>
            <a:r>
              <a:rPr lang="en-US" sz="1200" b="0" i="0" u="none" strike="noStrike">
                <a:solidFill>
                  <a:srgbClr val="1A1A1A"/>
                </a:solidFill>
                <a:highlight>
                  <a:srgbClr val="F3F4F6">
                    <a:alpha val="100000"/>
                  </a:srgbClr>
                </a:highlight>
                <a:latin typeface="Noto Sans SC"/>
                <a:ea typeface="Noto Sans SC"/>
                <a:cs typeface="Noto Sans SC"/>
                <a:sym typeface="Noto Sans SC"/>
              </a:rPr>
              <a:t>项目立项书SIPOC图客户之声 (VOC)卡诺模型</a:t>
            </a:r>
          </a:p>
        </p:txBody>
      </p:sp>
      <p:sp>
        <p:nvSpPr>
          <p:cNvPr id="10" name="AutoShape 10"/>
          <p:cNvSpPr/>
          <p:nvPr/>
        </p:nvSpPr>
        <p:spPr>
          <a:xfrm>
            <a:off x="6223000" y="1651000"/>
            <a:ext cx="5207000" cy="4699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1" name="AutoShape 11"/>
          <p:cNvSpPr/>
          <p:nvPr/>
        </p:nvSpPr>
        <p:spPr>
          <a:xfrm>
            <a:off x="6223000" y="1651000"/>
            <a:ext cx="5207000" cy="9525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6223000" y="1879600"/>
            <a:ext cx="76200" cy="4953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6477000" y="1778000"/>
            <a:ext cx="4572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a:ea typeface="Noto Sans SC"/>
                <a:cs typeface="Noto Sans SC"/>
                <a:sym typeface="Noto Sans SC"/>
              </a:rPr>
              <a:t>02 MEASURE</a:t>
            </a:r>
            <a:r>
              <a:rPr lang="en-US" sz="2000" b="0" i="0" u="none" strike="noStrike">
                <a:solidFill>
                  <a:srgbClr val="FFFFFF">
                    <a:alpha val="90196"/>
                  </a:srgbClr>
                </a:solidFill>
                <a:latin typeface="Noto Sans SC"/>
                <a:ea typeface="Noto Sans SC"/>
                <a:cs typeface="Noto Sans SC"/>
                <a:sym typeface="Noto Sans SC"/>
              </a:rPr>
              <a:t>测量阶段</a:t>
            </a:r>
            <a:endParaRPr lang="en-US" sz="1100"/>
          </a:p>
        </p:txBody>
      </p:sp>
      <p:sp>
        <p:nvSpPr>
          <p:cNvPr id="14" name="AutoShape 14"/>
          <p:cNvSpPr/>
          <p:nvPr/>
        </p:nvSpPr>
        <p:spPr>
          <a:xfrm>
            <a:off x="6477000" y="2794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CBA258"/>
                </a:solidFill>
                <a:latin typeface="Noto Sans SC"/>
                <a:ea typeface="Noto Sans SC"/>
                <a:cs typeface="Noto Sans SC"/>
                <a:sym typeface="Noto Sans SC"/>
              </a:rPr>
              <a:t>🎯 核心目标 OBJECTIVE</a:t>
            </a:r>
            <a:endParaRPr lang="en-US" sz="1100"/>
          </a:p>
          <a:p>
            <a:pPr indent="0" algn="l">
              <a:lnSpc>
                <a:spcPct val="116666"/>
              </a:lnSpc>
              <a:spcBef>
                <a:spcPts val="800"/>
              </a:spcBef>
            </a:pPr>
            <a:r>
              <a:rPr lang="en-US" sz="1300" b="0" i="0" u="none" strike="noStrike">
                <a:solidFill>
                  <a:srgbClr val="1A1A1A"/>
                </a:solidFill>
                <a:latin typeface="Noto Sans SC"/>
                <a:ea typeface="Noto Sans SC"/>
                <a:cs typeface="Noto Sans SC"/>
                <a:sym typeface="Noto Sans SC"/>
              </a:rPr>
              <a:t>量化当前流程的实际绩效表现，建立客观、可追溯的改进基线(Baseline)，并通过科学方法验证测量系统的准确性与稳定性，确保数据可信。</a:t>
            </a:r>
          </a:p>
        </p:txBody>
      </p:sp>
      <p:sp>
        <p:nvSpPr>
          <p:cNvPr id="15" name="AutoShape 15"/>
          <p:cNvSpPr/>
          <p:nvPr/>
        </p:nvSpPr>
        <p:spPr>
          <a:xfrm>
            <a:off x="6477000" y="3937000"/>
            <a:ext cx="4699000" cy="1206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2F4F4F"/>
                </a:solidFill>
                <a:latin typeface="Noto Sans SC"/>
                <a:ea typeface="Noto Sans SC"/>
                <a:cs typeface="Noto Sans SC"/>
                <a:sym typeface="Noto Sans SC"/>
              </a:rPr>
              <a:t>📋 关键活动 KEY ACTIVITIES</a:t>
            </a:r>
            <a:endParaRPr lang="en-US" sz="1100"/>
          </a:p>
          <a:p>
            <a:pPr indent="0" algn="l">
              <a:lnSpc>
                <a:spcPct val="108333"/>
              </a:lnSpc>
              <a:spcBef>
                <a:spcPts val="600"/>
              </a:spcBef>
            </a:pPr>
            <a:r>
              <a:rPr lang="en-US" sz="1200" b="0" i="0" u="none" strike="noStrike">
                <a:solidFill>
                  <a:srgbClr val="6B6B6B"/>
                </a:solidFill>
                <a:latin typeface="Noto Sans SC"/>
                <a:ea typeface="Noto Sans SC"/>
                <a:cs typeface="Noto Sans SC"/>
                <a:sym typeface="Noto Sans SC"/>
              </a:rPr>
              <a:t>• 识别并确定对客户至关重要的关键质量特性 (CTQ) 指标</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6B6B"/>
                </a:solidFill>
                <a:latin typeface="Noto Sans SC"/>
                <a:ea typeface="Noto Sans SC"/>
                <a:cs typeface="Noto Sans SC"/>
                <a:sym typeface="Noto Sans SC"/>
              </a:rPr>
              <a:t>• 执行测量系统分析 (MSA)，评估数据变异来源，确保测量精度</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6B6B"/>
                </a:solidFill>
                <a:latin typeface="Noto Sans SC"/>
                <a:ea typeface="Noto Sans SC"/>
                <a:cs typeface="Noto Sans SC"/>
                <a:sym typeface="Noto Sans SC"/>
              </a:rPr>
              <a:t>• 收集历史与实时数据，计算过程能力指数 (Cp, Cpk) 评估现状</a:t>
            </a:r>
          </a:p>
        </p:txBody>
      </p:sp>
      <p:sp>
        <p:nvSpPr>
          <p:cNvPr id="16" name="AutoShape 16"/>
          <p:cNvSpPr/>
          <p:nvPr/>
        </p:nvSpPr>
        <p:spPr>
          <a:xfrm>
            <a:off x="6477000" y="5270500"/>
            <a:ext cx="4699000" cy="952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2F4F4F"/>
                </a:solidFill>
                <a:latin typeface="Noto Sans SC"/>
                <a:ea typeface="Noto Sans SC"/>
                <a:cs typeface="Noto Sans SC"/>
                <a:sym typeface="Noto Sans SC"/>
              </a:rPr>
              <a:t>🛠️ 关键工具 KEY TOOLS</a:t>
            </a:r>
            <a:endParaRPr lang="en-US" sz="1100"/>
          </a:p>
          <a:p>
            <a:pPr indent="0" algn="l">
              <a:lnSpc>
                <a:spcPct val="125000"/>
              </a:lnSpc>
              <a:spcBef>
                <a:spcPts val="800"/>
              </a:spcBef>
            </a:pPr>
            <a:r>
              <a:rPr lang="en-US" sz="1200" b="0" i="0" u="none" strike="noStrike">
                <a:solidFill>
                  <a:srgbClr val="1A1A1A"/>
                </a:solidFill>
                <a:highlight>
                  <a:srgbClr val="F3F4F6">
                    <a:alpha val="100000"/>
                  </a:srgbClr>
                </a:highlight>
                <a:latin typeface="Noto Sans SC"/>
                <a:ea typeface="Noto Sans SC"/>
                <a:cs typeface="Noto Sans SC"/>
                <a:sym typeface="Noto Sans SC"/>
              </a:rPr>
              <a:t>MSA测量系统分析过程能力分析帕累托图 (Pareto)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DMAIC中间两步：深挖根本原因并设计有效解决方案</a:t>
            </a:r>
            <a:endParaRPr lang="en-US" sz="1100"/>
          </a:p>
        </p:txBody>
      </p:sp>
      <p:sp>
        <p:nvSpPr>
          <p:cNvPr id="3" name="AutoShape 3"/>
          <p:cNvSpPr/>
          <p:nvPr/>
        </p:nvSpPr>
        <p:spPr>
          <a:xfrm>
            <a:off x="762000" y="1651000"/>
            <a:ext cx="5207000" cy="4699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1651000"/>
            <a:ext cx="5207000" cy="889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1841500"/>
            <a:ext cx="508000" cy="508000"/>
          </a:xfrm>
          <a:prstGeom prst="rect">
            <a:avLst/>
          </a:prstGeom>
        </p:spPr>
      </p:pic>
      <p:sp>
        <p:nvSpPr>
          <p:cNvPr id="6" name="AutoShape 6"/>
          <p:cNvSpPr/>
          <p:nvPr/>
        </p:nvSpPr>
        <p:spPr>
          <a:xfrm>
            <a:off x="1778000" y="1778000"/>
            <a:ext cx="3937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a:ea typeface="Noto Sans SC"/>
                <a:cs typeface="Noto Sans SC"/>
                <a:sym typeface="Noto Sans SC"/>
              </a:rPr>
              <a:t>Analyze (分析)</a:t>
            </a:r>
            <a:endParaRPr lang="en-US" sz="1100"/>
          </a:p>
        </p:txBody>
      </p:sp>
      <p:sp>
        <p:nvSpPr>
          <p:cNvPr id="7" name="AutoShape 7"/>
          <p:cNvSpPr/>
          <p:nvPr/>
        </p:nvSpPr>
        <p:spPr>
          <a:xfrm>
            <a:off x="1016000" y="2794000"/>
            <a:ext cx="46990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600" b="1" i="0" u="none" strike="noStrike">
                <a:solidFill>
                  <a:srgbClr val="CBA258"/>
                </a:solidFill>
                <a:latin typeface="Noto Sans SC"/>
                <a:ea typeface="Noto Sans SC"/>
                <a:cs typeface="Noto Sans SC"/>
                <a:sym typeface="Noto Sans SC"/>
              </a:rPr>
              <a:t>🎯 目标 (Goal)</a:t>
            </a:r>
            <a:endParaRPr lang="en-US" sz="1100"/>
          </a:p>
          <a:p>
            <a:pPr indent="0" algn="l">
              <a:lnSpc>
                <a:spcPct val="116666"/>
              </a:lnSpc>
            </a:pPr>
            <a:r>
              <a:rPr lang="en-US" sz="1300" b="0" i="0" u="none" strike="noStrike">
                <a:solidFill>
                  <a:srgbClr val="1A1A1A"/>
                </a:solidFill>
                <a:latin typeface="Noto Sans SC"/>
                <a:ea typeface="Noto Sans SC"/>
                <a:cs typeface="Noto Sans SC"/>
                <a:sym typeface="Noto Sans SC"/>
              </a:rPr>
              <a:t>分析收集到的数据，识别并验证导致流程缺陷和过程变异的根本原因 (Root Cause)，为改进提供坚实依据。</a:t>
            </a:r>
          </a:p>
        </p:txBody>
      </p:sp>
      <p:sp>
        <p:nvSpPr>
          <p:cNvPr id="8" name="AutoShape 8"/>
          <p:cNvSpPr/>
          <p:nvPr/>
        </p:nvSpPr>
        <p:spPr>
          <a:xfrm>
            <a:off x="1016000" y="3937000"/>
            <a:ext cx="4699000" cy="1079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600" b="1" i="0" u="none" strike="noStrike">
                <a:solidFill>
                  <a:srgbClr val="CBA258"/>
                </a:solidFill>
                <a:latin typeface="Noto Sans SC"/>
                <a:ea typeface="Noto Sans SC"/>
                <a:cs typeface="Noto Sans SC"/>
                <a:sym typeface="Noto Sans SC"/>
              </a:rPr>
              <a:t>📝 关键活动 (Key Activities)</a:t>
            </a:r>
            <a:endParaRPr lang="en-US" sz="1100"/>
          </a:p>
          <a:p>
            <a:pPr indent="0" algn="l">
              <a:lnSpc>
                <a:spcPct val="116666"/>
              </a:lnSpc>
            </a:pPr>
            <a:r>
              <a:rPr lang="en-US" sz="1200" b="0" i="0" u="none" strike="noStrike">
                <a:solidFill>
                  <a:srgbClr val="6B6B6B"/>
                </a:solidFill>
                <a:latin typeface="Noto Sans SC"/>
                <a:ea typeface="Noto Sans SC"/>
                <a:cs typeface="Noto Sans SC"/>
                <a:sym typeface="Noto Sans SC"/>
              </a:rPr>
              <a:t>• 运用统计工具分析历史与当前数据，验证潜在因果关系。</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6B6B"/>
                </a:solidFill>
                <a:latin typeface="Noto Sans SC"/>
                <a:ea typeface="Noto Sans SC"/>
                <a:cs typeface="Noto Sans SC"/>
                <a:sym typeface="Noto Sans SC"/>
              </a:rPr>
              <a:t>• 区分问题的关键少数因素 (Vital Few) 与次要多数因素 (Trivial Many)，聚焦核心矛盾。</a:t>
            </a:r>
          </a:p>
        </p:txBody>
      </p:sp>
      <p:sp>
        <p:nvSpPr>
          <p:cNvPr id="9" name="AutoShape 9"/>
          <p:cNvSpPr/>
          <p:nvPr/>
        </p:nvSpPr>
        <p:spPr>
          <a:xfrm>
            <a:off x="1016000" y="5207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600" b="1" i="0" u="none" strike="noStrike">
                <a:solidFill>
                  <a:srgbClr val="CBA258"/>
                </a:solidFill>
                <a:latin typeface="Noto Sans SC"/>
                <a:ea typeface="Noto Sans SC"/>
                <a:cs typeface="Noto Sans SC"/>
                <a:sym typeface="Noto Sans SC"/>
              </a:rPr>
              <a:t>🛠️ 关键工具 (Key Tools)</a:t>
            </a:r>
            <a:endParaRPr lang="en-US" sz="1100"/>
          </a:p>
          <a:p>
            <a:pPr indent="0" algn="l">
              <a:lnSpc>
                <a:spcPct val="116666"/>
              </a:lnSpc>
            </a:pPr>
            <a:r>
              <a:rPr lang="en-US" sz="1200" b="0" i="0" u="none" strike="noStrike">
                <a:solidFill>
                  <a:srgbClr val="1A1A1A"/>
                </a:solidFill>
                <a:latin typeface="Noto Sans SC"/>
                <a:ea typeface="Noto Sans SC"/>
                <a:cs typeface="Noto Sans SC"/>
                <a:sym typeface="Noto Sans SC"/>
              </a:rPr>
              <a:t>鱼骨图 (因果图) | 5 Whys分析法 | 假设检验 | 回归分析</a:t>
            </a:r>
          </a:p>
        </p:txBody>
      </p:sp>
      <p:sp>
        <p:nvSpPr>
          <p:cNvPr id="10" name="AutoShape 10"/>
          <p:cNvSpPr/>
          <p:nvPr/>
        </p:nvSpPr>
        <p:spPr>
          <a:xfrm>
            <a:off x="6223000" y="1651000"/>
            <a:ext cx="5207000" cy="4699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6223000" y="1651000"/>
            <a:ext cx="5207000" cy="889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1841500"/>
            <a:ext cx="508000" cy="508000"/>
          </a:xfrm>
          <a:prstGeom prst="rect">
            <a:avLst/>
          </a:prstGeom>
        </p:spPr>
      </p:pic>
      <p:sp>
        <p:nvSpPr>
          <p:cNvPr id="13" name="AutoShape 13"/>
          <p:cNvSpPr/>
          <p:nvPr/>
        </p:nvSpPr>
        <p:spPr>
          <a:xfrm>
            <a:off x="7239000" y="1778000"/>
            <a:ext cx="3937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a:ea typeface="Noto Sans SC"/>
                <a:cs typeface="Noto Sans SC"/>
                <a:sym typeface="Noto Sans SC"/>
              </a:rPr>
              <a:t>Improve (改进)</a:t>
            </a:r>
            <a:endParaRPr lang="en-US" sz="1100"/>
          </a:p>
        </p:txBody>
      </p:sp>
      <p:sp>
        <p:nvSpPr>
          <p:cNvPr id="14" name="AutoShape 14"/>
          <p:cNvSpPr/>
          <p:nvPr/>
        </p:nvSpPr>
        <p:spPr>
          <a:xfrm>
            <a:off x="6477000" y="2794000"/>
            <a:ext cx="4699000" cy="889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600" b="1" i="0" u="none" strike="noStrike">
                <a:solidFill>
                  <a:srgbClr val="CBA258"/>
                </a:solidFill>
                <a:latin typeface="Noto Sans SC"/>
                <a:ea typeface="Noto Sans SC"/>
                <a:cs typeface="Noto Sans SC"/>
                <a:sym typeface="Noto Sans SC"/>
              </a:rPr>
              <a:t>🎯 目标 (Goal)</a:t>
            </a:r>
            <a:endParaRPr lang="en-US" sz="1100"/>
          </a:p>
          <a:p>
            <a:pPr indent="0" algn="l">
              <a:lnSpc>
                <a:spcPct val="116666"/>
              </a:lnSpc>
            </a:pPr>
            <a:r>
              <a:rPr lang="en-US" sz="1300" b="0" i="0" u="none" strike="noStrike">
                <a:solidFill>
                  <a:srgbClr val="1A1A1A"/>
                </a:solidFill>
                <a:latin typeface="Noto Sans SC"/>
                <a:ea typeface="Noto Sans SC"/>
                <a:cs typeface="Noto Sans SC"/>
                <a:sym typeface="Noto Sans SC"/>
              </a:rPr>
              <a:t>针对已识别的根本原因，设计、筛选并实施有效的解决方案，优化流程以消除缺陷或减少变异，达成改进目标。</a:t>
            </a:r>
          </a:p>
        </p:txBody>
      </p:sp>
      <p:sp>
        <p:nvSpPr>
          <p:cNvPr id="15" name="AutoShape 15"/>
          <p:cNvSpPr/>
          <p:nvPr/>
        </p:nvSpPr>
        <p:spPr>
          <a:xfrm>
            <a:off x="6477000" y="3937000"/>
            <a:ext cx="4699000" cy="1079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600" b="1" i="0" u="none" strike="noStrike">
                <a:solidFill>
                  <a:srgbClr val="CBA258"/>
                </a:solidFill>
                <a:latin typeface="Noto Sans SC"/>
                <a:ea typeface="Noto Sans SC"/>
                <a:cs typeface="Noto Sans SC"/>
                <a:sym typeface="Noto Sans SC"/>
              </a:rPr>
              <a:t>📝 关键活动 (Key Activities)</a:t>
            </a:r>
            <a:endParaRPr lang="en-US" sz="1100"/>
          </a:p>
          <a:p>
            <a:pPr indent="0" algn="l">
              <a:lnSpc>
                <a:spcPct val="116666"/>
              </a:lnSpc>
            </a:pPr>
            <a:r>
              <a:rPr lang="en-US" sz="1200" b="0" i="0" u="none" strike="noStrike">
                <a:solidFill>
                  <a:srgbClr val="6B6B6B"/>
                </a:solidFill>
                <a:latin typeface="Noto Sans SC"/>
                <a:ea typeface="Noto Sans SC"/>
                <a:cs typeface="Noto Sans SC"/>
                <a:sym typeface="Noto Sans SC"/>
              </a:rPr>
              <a:t>• 组织跨职能团队头脑风暴，发散寻找解决方案。</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6B6B"/>
                </a:solidFill>
                <a:latin typeface="Noto Sans SC"/>
                <a:ea typeface="Noto Sans SC"/>
                <a:cs typeface="Noto Sans SC"/>
                <a:sym typeface="Noto Sans SC"/>
              </a:rPr>
              <a:t>• 利用实验设计 (DOE) 确定方案的最优参数组合；</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6B6B"/>
                </a:solidFill>
                <a:latin typeface="Noto Sans SC"/>
                <a:ea typeface="Noto Sans SC"/>
                <a:cs typeface="Noto Sans SC"/>
                <a:sym typeface="Noto Sans SC"/>
              </a:rPr>
              <a:t>• 在小范围内进行试点测试 (Pilot)，验证方案有效性。</a:t>
            </a:r>
          </a:p>
        </p:txBody>
      </p:sp>
      <p:sp>
        <p:nvSpPr>
          <p:cNvPr id="16" name="AutoShape 16"/>
          <p:cNvSpPr/>
          <p:nvPr/>
        </p:nvSpPr>
        <p:spPr>
          <a:xfrm>
            <a:off x="6477000" y="5207000"/>
            <a:ext cx="4699000" cy="1016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600" b="1" i="0" u="none" strike="noStrike">
                <a:solidFill>
                  <a:srgbClr val="CBA258"/>
                </a:solidFill>
                <a:latin typeface="Noto Sans SC"/>
                <a:ea typeface="Noto Sans SC"/>
                <a:cs typeface="Noto Sans SC"/>
                <a:sym typeface="Noto Sans SC"/>
              </a:rPr>
              <a:t>🛠️ 关键工具 (Key Tools)</a:t>
            </a:r>
            <a:endParaRPr lang="en-US" sz="1100"/>
          </a:p>
          <a:p>
            <a:pPr indent="0" algn="l">
              <a:lnSpc>
                <a:spcPct val="116666"/>
              </a:lnSpc>
            </a:pPr>
            <a:r>
              <a:rPr lang="en-US" sz="1200" b="0" i="0" u="none" strike="noStrike">
                <a:solidFill>
                  <a:srgbClr val="1A1A1A"/>
                </a:solidFill>
                <a:latin typeface="Noto Sans SC"/>
                <a:ea typeface="Noto Sans SC"/>
                <a:cs typeface="Noto Sans SC"/>
                <a:sym typeface="Noto Sans SC"/>
              </a:rPr>
              <a:t>DOE (实验设计) | 防错法 (Poka-Yoke) | 成本效益分析 | 解决方案矩阵</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DMAIC最后一步：通过有效控制固化改进成果，防止问题复发</a:t>
            </a:r>
            <a:endParaRPr lang="en-US" sz="1100"/>
          </a:p>
        </p:txBody>
      </p:sp>
      <p:sp>
        <p:nvSpPr>
          <p:cNvPr id="3" name="AutoShape 3"/>
          <p:cNvSpPr/>
          <p:nvPr/>
        </p:nvSpPr>
        <p:spPr>
          <a:xfrm>
            <a:off x="762000" y="1651000"/>
            <a:ext cx="4826000" cy="1397000"/>
          </a:xfrm>
          <a:prstGeom prst="roundRect">
            <a:avLst>
              <a:gd name="adj" fmla="val 0"/>
            </a:avLst>
          </a:prstGeom>
          <a:solidFill>
            <a:srgbClr val="FFFFFF">
              <a:alpha val="100000"/>
            </a:srgbClr>
          </a:solidFill>
          <a:ln w="12700" cap="flat" cmpd="sng">
            <a:solidFill>
              <a:srgbClr val="E0E0E0">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4" name="AutoShape 4"/>
          <p:cNvSpPr/>
          <p:nvPr/>
        </p:nvSpPr>
        <p:spPr>
          <a:xfrm>
            <a:off x="762000" y="1651000"/>
            <a:ext cx="76200" cy="13970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1016000" y="1778000"/>
            <a:ext cx="4318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F4F4F"/>
                </a:solidFill>
                <a:latin typeface="Noto Sans SC"/>
                <a:ea typeface="Noto Sans SC"/>
                <a:cs typeface="Noto Sans SC"/>
                <a:sym typeface="Noto Sans SC"/>
              </a:rPr>
              <a:t>核心目标 (Goal)</a:t>
            </a:r>
            <a:endParaRPr lang="en-US" sz="1100"/>
          </a:p>
          <a:p>
            <a:pPr indent="0" algn="l">
              <a:lnSpc>
                <a:spcPct val="116666"/>
              </a:lnSpc>
              <a:spcBef>
                <a:spcPts val="800"/>
              </a:spcBef>
            </a:pPr>
            <a:r>
              <a:rPr lang="en-US" sz="1300" b="0" i="0" u="none" strike="noStrike">
                <a:solidFill>
                  <a:srgbClr val="1A1A1A"/>
                </a:solidFill>
                <a:latin typeface="Noto Sans SC"/>
                <a:ea typeface="Noto Sans SC"/>
                <a:cs typeface="Noto Sans SC"/>
                <a:sym typeface="Noto Sans SC"/>
              </a:rPr>
              <a:t>固化改进成果，确保优化后的流程长期稳定在新的绩效水平上；建立长效的管理机制，防止问题复发，并将改进经验转化为组织标准能力。</a:t>
            </a:r>
          </a:p>
        </p:txBody>
      </p:sp>
      <p:sp>
        <p:nvSpPr>
          <p:cNvPr id="6" name="AutoShape 6"/>
          <p:cNvSpPr/>
          <p:nvPr/>
        </p:nvSpPr>
        <p:spPr>
          <a:xfrm>
            <a:off x="762000" y="3302000"/>
            <a:ext cx="4826000" cy="1651000"/>
          </a:xfrm>
          <a:prstGeom prst="roundRect">
            <a:avLst>
              <a:gd name="adj" fmla="val 0"/>
            </a:avLst>
          </a:prstGeom>
          <a:solidFill>
            <a:srgbClr val="FFFFFF">
              <a:alpha val="100000"/>
            </a:srgbClr>
          </a:solidFill>
          <a:ln w="12700" cap="flat" cmpd="sng">
            <a:solidFill>
              <a:srgbClr val="E0E0E0">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7" name="AutoShape 7"/>
          <p:cNvSpPr/>
          <p:nvPr/>
        </p:nvSpPr>
        <p:spPr>
          <a:xfrm>
            <a:off x="952500" y="3429000"/>
            <a:ext cx="4445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2F4F4F"/>
                </a:solidFill>
                <a:latin typeface="Noto Sans SC"/>
                <a:ea typeface="Noto Sans SC"/>
                <a:cs typeface="Noto Sans SC"/>
                <a:sym typeface="Noto Sans SC"/>
              </a:rPr>
              <a:t>关键实施活动 (Key Activities)</a:t>
            </a:r>
            <a:endParaRPr lang="en-US" sz="1100"/>
          </a:p>
          <a:p>
            <a:pPr indent="0" algn="l">
              <a:lnSpc>
                <a:spcPct val="108333"/>
              </a:lnSpc>
              <a:spcBef>
                <a:spcPts val="800"/>
              </a:spcBef>
            </a:pPr>
            <a:r>
              <a:rPr lang="en-US" sz="1200" b="0" i="0" u="none" strike="noStrike">
                <a:solidFill>
                  <a:srgbClr val="CBA258"/>
                </a:solidFill>
                <a:latin typeface="Noto Sans SC"/>
                <a:ea typeface="Noto Sans SC"/>
                <a:cs typeface="Noto Sans SC"/>
                <a:sym typeface="Noto Sans SC"/>
              </a:rPr>
              <a:t>●</a:t>
            </a:r>
            <a:r>
              <a:rPr lang="en-US" sz="1200" b="0" i="0" u="none" strike="noStrike">
                <a:solidFill>
                  <a:srgbClr val="1A1A1A"/>
                </a:solidFill>
                <a:latin typeface="Noto Sans SC"/>
                <a:ea typeface="Noto Sans SC"/>
                <a:cs typeface="Noto Sans SC"/>
                <a:sym typeface="Noto Sans SC"/>
              </a:rPr>
              <a:t>制定控制计划 (Control Plan)，明确过程监控点与响应规则</a:t>
            </a:r>
          </a:p>
          <a:p>
            <a:pPr indent="0" algn="l">
              <a:lnSpc>
                <a:spcPct val="108333"/>
              </a:lnSpc>
            </a:pPr>
            <a:r>
              <a:rPr lang="en-US" sz="1200" b="0" i="0" u="none" strike="noStrike">
                <a:solidFill>
                  <a:srgbClr val="CBA258"/>
                </a:solidFill>
                <a:latin typeface="Noto Sans SC"/>
                <a:ea typeface="Noto Sans SC"/>
                <a:cs typeface="Noto Sans SC"/>
                <a:sym typeface="Noto Sans SC"/>
              </a:rPr>
              <a:t>●</a:t>
            </a:r>
            <a:r>
              <a:rPr lang="en-US" sz="1200" b="0" i="0" u="none" strike="noStrike">
                <a:solidFill>
                  <a:srgbClr val="1A1A1A"/>
                </a:solidFill>
                <a:latin typeface="Noto Sans SC"/>
                <a:ea typeface="Noto Sans SC"/>
                <a:cs typeface="Noto Sans SC"/>
                <a:sym typeface="Noto Sans SC"/>
              </a:rPr>
              <a:t>将改进流程标准化，发布新版标准作业程序 (SOP)</a:t>
            </a:r>
          </a:p>
          <a:p>
            <a:pPr indent="0" algn="l">
              <a:lnSpc>
                <a:spcPct val="108333"/>
              </a:lnSpc>
            </a:pPr>
            <a:r>
              <a:rPr lang="en-US" sz="1200" b="0" i="0" u="none" strike="noStrike">
                <a:solidFill>
                  <a:srgbClr val="CBA258"/>
                </a:solidFill>
                <a:latin typeface="Noto Sans SC"/>
                <a:ea typeface="Noto Sans SC"/>
                <a:cs typeface="Noto Sans SC"/>
                <a:sym typeface="Noto Sans SC"/>
              </a:rPr>
              <a:t>●</a:t>
            </a:r>
            <a:r>
              <a:rPr lang="en-US" sz="1200" b="0" i="0" u="none" strike="noStrike">
                <a:solidFill>
                  <a:srgbClr val="1A1A1A"/>
                </a:solidFill>
                <a:latin typeface="Noto Sans SC"/>
                <a:ea typeface="Noto Sans SC"/>
                <a:cs typeface="Noto Sans SC"/>
                <a:sym typeface="Noto Sans SC"/>
              </a:rPr>
              <a:t>建立监控机制，如引入SPC控制图，进行定期/实时过程审核</a:t>
            </a:r>
          </a:p>
          <a:p>
            <a:pPr indent="0" algn="l">
              <a:lnSpc>
                <a:spcPct val="108333"/>
              </a:lnSpc>
            </a:pPr>
            <a:r>
              <a:rPr lang="en-US" sz="1200" b="0" i="0" u="none" strike="noStrike">
                <a:solidFill>
                  <a:srgbClr val="CBA258"/>
                </a:solidFill>
                <a:latin typeface="Noto Sans SC"/>
                <a:ea typeface="Noto Sans SC"/>
                <a:cs typeface="Noto Sans SC"/>
                <a:sym typeface="Noto Sans SC"/>
              </a:rPr>
              <a:t>●</a:t>
            </a:r>
            <a:r>
              <a:rPr lang="en-US" sz="1200" b="0" i="0" u="none" strike="noStrike">
                <a:solidFill>
                  <a:srgbClr val="1A1A1A"/>
                </a:solidFill>
                <a:latin typeface="Noto Sans SC"/>
                <a:ea typeface="Noto Sans SC"/>
                <a:cs typeface="Noto Sans SC"/>
                <a:sym typeface="Noto Sans SC"/>
              </a:rPr>
              <a:t>将流程所有权正式移交给业务负责人，完成知识转移与赋能</a:t>
            </a:r>
          </a:p>
        </p:txBody>
      </p:sp>
      <p:sp>
        <p:nvSpPr>
          <p:cNvPr id="8" name="AutoShape 8"/>
          <p:cNvSpPr/>
          <p:nvPr/>
        </p:nvSpPr>
        <p:spPr>
          <a:xfrm>
            <a:off x="762000" y="5080000"/>
            <a:ext cx="4826000" cy="1397000"/>
          </a:xfrm>
          <a:prstGeom prst="roundRect">
            <a:avLst>
              <a:gd name="adj" fmla="val 0"/>
            </a:avLst>
          </a:prstGeom>
          <a:solidFill>
            <a:srgbClr val="FFFFFF">
              <a:alpha val="100000"/>
            </a:srgbClr>
          </a:solidFill>
          <a:ln w="12700" cap="flat" cmpd="sng">
            <a:solidFill>
              <a:srgbClr val="E0E0E0">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9" name="AutoShape 9"/>
          <p:cNvSpPr/>
          <p:nvPr/>
        </p:nvSpPr>
        <p:spPr>
          <a:xfrm>
            <a:off x="952500" y="5207000"/>
            <a:ext cx="4445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2F4F4F"/>
                </a:solidFill>
                <a:latin typeface="Noto Sans SC"/>
                <a:ea typeface="Noto Sans SC"/>
                <a:cs typeface="Noto Sans SC"/>
                <a:sym typeface="Noto Sans SC"/>
              </a:rPr>
              <a:t>核心管理工具 (Key Tools)</a:t>
            </a:r>
            <a:endParaRPr lang="en-US" sz="1100"/>
          </a:p>
          <a:p>
            <a:pPr indent="0" algn="l">
              <a:lnSpc>
                <a:spcPct val="125000"/>
              </a:lnSpc>
              <a:spcBef>
                <a:spcPts val="800"/>
              </a:spcBef>
            </a:pPr>
            <a:r>
              <a:rPr lang="en-US" sz="1200" b="0" i="0" u="none" strike="noStrike">
                <a:solidFill>
                  <a:srgbClr val="6B6B6B"/>
                </a:solidFill>
                <a:latin typeface="Noto Sans SC"/>
                <a:ea typeface="Noto Sans SC"/>
                <a:cs typeface="Noto Sans SC"/>
                <a:sym typeface="Noto Sans SC"/>
              </a:rPr>
              <a:t>控制计划 | 标准作业程序(SOP) |</a:t>
            </a:r>
            <a:r>
              <a:rPr lang="en-US" sz="1200" b="1" i="0" u="none" strike="noStrike">
                <a:solidFill>
                  <a:srgbClr val="CBA258"/>
                </a:solidFill>
                <a:latin typeface="Noto Sans SC"/>
                <a:ea typeface="Noto Sans SC"/>
                <a:cs typeface="Noto Sans SC"/>
                <a:sym typeface="Noto Sans SC"/>
              </a:rPr>
              <a:t>统计过程控制图 (SPC)</a:t>
            </a:r>
          </a:p>
          <a:p>
            <a:pPr indent="0" algn="l">
              <a:lnSpc>
                <a:spcPct val="125000"/>
              </a:lnSpc>
            </a:pPr>
            <a:r>
              <a:rPr lang="en-US" sz="1100" b="0" i="0" u="none" strike="noStrike">
                <a:solidFill>
                  <a:srgbClr val="6B6B6B"/>
                </a:solidFill>
                <a:latin typeface="Noto Sans SC"/>
                <a:ea typeface="Noto Sans SC"/>
                <a:cs typeface="Noto Sans SC"/>
                <a:sym typeface="Noto Sans SC"/>
              </a:rPr>
              <a:t>注：SPC是识别过程“普通原因”与“特殊原因”波动的最有效工具。</a:t>
            </a:r>
          </a:p>
        </p:txBody>
      </p:sp>
      <p:sp>
        <p:nvSpPr>
          <p:cNvPr id="10" name="AutoShape 10"/>
          <p:cNvSpPr/>
          <p:nvPr/>
        </p:nvSpPr>
        <p:spPr>
          <a:xfrm>
            <a:off x="5969000" y="1651000"/>
            <a:ext cx="5461000" cy="4826000"/>
          </a:xfrm>
          <a:prstGeom prst="roundRect">
            <a:avLst>
              <a:gd name="adj" fmla="val 0"/>
            </a:avLst>
          </a:prstGeom>
          <a:solidFill>
            <a:srgbClr val="FFFFFF">
              <a:alpha val="100000"/>
            </a:srgbClr>
          </a:solidFill>
          <a:ln w="12700" cap="flat" cmpd="sng">
            <a:solidFill>
              <a:srgbClr val="E0E0E0">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1" name="AutoShape 11"/>
          <p:cNvSpPr/>
          <p:nvPr/>
        </p:nvSpPr>
        <p:spPr>
          <a:xfrm>
            <a:off x="6096000" y="1841500"/>
            <a:ext cx="5207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2F4F4F"/>
                </a:solidFill>
                <a:latin typeface="Noto Sans SC"/>
                <a:ea typeface="Noto Sans SC"/>
                <a:cs typeface="Noto Sans SC"/>
                <a:sym typeface="Noto Sans SC"/>
              </a:rPr>
              <a:t>统计过程控制图 (SPC) 原理示意</a:t>
            </a:r>
            <a:endParaRPr lang="en-US" sz="1100"/>
          </a:p>
        </p:txBody>
      </p:sp>
      <p:sp>
        <p:nvSpPr>
          <p:cNvPr id="12" name="AutoShape 12"/>
          <p:cNvSpPr/>
          <p:nvPr/>
        </p:nvSpPr>
        <p:spPr>
          <a:xfrm>
            <a:off x="6223000" y="2413000"/>
            <a:ext cx="4953000" cy="21590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endParaRPr/>
          </a:p>
        </p:txBody>
      </p:sp>
      <p:cxnSp>
        <p:nvCxnSpPr>
          <p:cNvPr id="13" name="Connector 13"/>
          <p:cNvCxnSpPr/>
          <p:nvPr/>
        </p:nvCxnSpPr>
        <p:spPr>
          <a:xfrm rot="-9822">
            <a:off x="6477009" y="2787650"/>
            <a:ext cx="4445000" cy="12700"/>
          </a:xfrm>
          <a:prstGeom prst="straightConnector1">
            <a:avLst/>
          </a:prstGeom>
          <a:solidFill>
            <a:srgbClr val="DEE0E3">
              <a:alpha val="100000"/>
            </a:srgbClr>
          </a:solidFill>
          <a:ln w="12700" cap="flat" cmpd="sng">
            <a:solidFill>
              <a:srgbClr val="CBA258">
                <a:alpha val="100000"/>
              </a:srgbClr>
            </a:solidFill>
            <a:prstDash val="dash"/>
            <a:round/>
            <a:headEnd type="none" w="med" len="med"/>
            <a:tailEnd type="none" w="med" len="med"/>
          </a:ln>
        </p:spPr>
      </p:cxnSp>
      <p:sp>
        <p:nvSpPr>
          <p:cNvPr id="14" name="AutoShape 14"/>
          <p:cNvSpPr/>
          <p:nvPr/>
        </p:nvSpPr>
        <p:spPr>
          <a:xfrm>
            <a:off x="10985500" y="2667000"/>
            <a:ext cx="508000"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000" b="0" i="0" u="none" strike="noStrike">
                <a:solidFill>
                  <a:srgbClr val="CBA258"/>
                </a:solidFill>
                <a:latin typeface="Noto Sans SC"/>
                <a:ea typeface="Noto Sans SC"/>
                <a:cs typeface="Noto Sans SC"/>
                <a:sym typeface="Noto Sans SC"/>
              </a:rPr>
              <a:t>UCL</a:t>
            </a:r>
            <a:endParaRPr lang="en-US" sz="1100"/>
          </a:p>
        </p:txBody>
      </p:sp>
      <p:cxnSp>
        <p:nvCxnSpPr>
          <p:cNvPr id="15" name="Connector 15"/>
          <p:cNvCxnSpPr/>
          <p:nvPr/>
        </p:nvCxnSpPr>
        <p:spPr>
          <a:xfrm rot="-9822">
            <a:off x="6477009" y="3486150"/>
            <a:ext cx="4445000" cy="12700"/>
          </a:xfrm>
          <a:prstGeom prst="straightConnector1">
            <a:avLst/>
          </a:prstGeom>
          <a:solidFill>
            <a:srgbClr val="DEE0E3">
              <a:alpha val="100000"/>
            </a:srgbClr>
          </a:solidFill>
          <a:ln w="25400" cap="flat" cmpd="sng">
            <a:solidFill>
              <a:srgbClr val="2F4F4F">
                <a:alpha val="100000"/>
              </a:srgbClr>
            </a:solidFill>
            <a:prstDash val="solid"/>
            <a:round/>
            <a:headEnd type="none" w="lg" len="lg"/>
            <a:tailEnd type="none" w="lg" len="lg"/>
          </a:ln>
        </p:spPr>
      </p:cxnSp>
      <p:sp>
        <p:nvSpPr>
          <p:cNvPr id="16" name="AutoShape 16"/>
          <p:cNvSpPr/>
          <p:nvPr/>
        </p:nvSpPr>
        <p:spPr>
          <a:xfrm>
            <a:off x="10985500" y="3365500"/>
            <a:ext cx="508000"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000" b="0" i="0" u="none" strike="noStrike">
                <a:solidFill>
                  <a:srgbClr val="2F4F4F"/>
                </a:solidFill>
                <a:latin typeface="Noto Sans SC"/>
                <a:ea typeface="Noto Sans SC"/>
                <a:cs typeface="Noto Sans SC"/>
                <a:sym typeface="Noto Sans SC"/>
              </a:rPr>
              <a:t>CL</a:t>
            </a:r>
            <a:endParaRPr lang="en-US" sz="1100"/>
          </a:p>
        </p:txBody>
      </p:sp>
      <p:cxnSp>
        <p:nvCxnSpPr>
          <p:cNvPr id="17" name="Connector 17"/>
          <p:cNvCxnSpPr/>
          <p:nvPr/>
        </p:nvCxnSpPr>
        <p:spPr>
          <a:xfrm rot="-9822">
            <a:off x="6477009" y="4184650"/>
            <a:ext cx="4445000" cy="12700"/>
          </a:xfrm>
          <a:prstGeom prst="straightConnector1">
            <a:avLst/>
          </a:prstGeom>
          <a:solidFill>
            <a:srgbClr val="DEE0E3">
              <a:alpha val="100000"/>
            </a:srgbClr>
          </a:solidFill>
          <a:ln w="12700" cap="flat" cmpd="sng">
            <a:solidFill>
              <a:srgbClr val="CBA258">
                <a:alpha val="100000"/>
              </a:srgbClr>
            </a:solidFill>
            <a:prstDash val="dash"/>
            <a:round/>
            <a:headEnd type="none" w="med" len="med"/>
            <a:tailEnd type="none" w="med" len="med"/>
          </a:ln>
        </p:spPr>
      </p:cxnSp>
      <p:sp>
        <p:nvSpPr>
          <p:cNvPr id="18" name="AutoShape 18"/>
          <p:cNvSpPr/>
          <p:nvPr/>
        </p:nvSpPr>
        <p:spPr>
          <a:xfrm>
            <a:off x="10985500" y="4064000"/>
            <a:ext cx="508000"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000" b="0" i="0" u="none" strike="noStrike">
                <a:solidFill>
                  <a:srgbClr val="CBA258"/>
                </a:solidFill>
                <a:latin typeface="Noto Sans SC"/>
                <a:ea typeface="Noto Sans SC"/>
                <a:cs typeface="Noto Sans SC"/>
                <a:sym typeface="Noto Sans SC"/>
              </a:rPr>
              <a:t>LCL</a:t>
            </a:r>
            <a:endParaRPr lang="en-US" sz="1100"/>
          </a:p>
        </p:txBody>
      </p:sp>
      <p:sp>
        <p:nvSpPr>
          <p:cNvPr id="19" name="AutoShape 19"/>
          <p:cNvSpPr/>
          <p:nvPr/>
        </p:nvSpPr>
        <p:spPr>
          <a:xfrm>
            <a:off x="8318500" y="2476500"/>
            <a:ext cx="152400" cy="152400"/>
          </a:xfrm>
          <a:prstGeom prst="ellipse">
            <a:avLst/>
          </a:prstGeom>
          <a:solidFill>
            <a:srgbClr val="DC2626">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0" name="AutoShape 20"/>
          <p:cNvSpPr/>
          <p:nvPr/>
        </p:nvSpPr>
        <p:spPr>
          <a:xfrm>
            <a:off x="8509000" y="2413000"/>
            <a:ext cx="165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100" b="1" i="0" u="none" strike="noStrike">
                <a:solidFill>
                  <a:srgbClr val="DC2626"/>
                </a:solidFill>
                <a:latin typeface="Noto Sans SC"/>
                <a:ea typeface="Noto Sans SC"/>
                <a:cs typeface="Noto Sans SC"/>
                <a:sym typeface="Noto Sans SC"/>
              </a:rPr>
              <a:t>⚠️ 异常波动点</a:t>
            </a:r>
            <a:endParaRPr lang="en-US" sz="1100"/>
          </a:p>
          <a:p>
            <a:pPr indent="0" algn="l">
              <a:lnSpc>
                <a:spcPct val="125000"/>
              </a:lnSpc>
            </a:pPr>
            <a:r>
              <a:rPr lang="en-US" sz="1000" b="0" i="0" u="none" strike="noStrike">
                <a:solidFill>
                  <a:srgbClr val="6B6B6B"/>
                </a:solidFill>
                <a:latin typeface="Noto Sans SC"/>
                <a:ea typeface="Noto Sans SC"/>
                <a:cs typeface="Noto Sans SC"/>
                <a:sym typeface="Noto Sans SC"/>
              </a:rPr>
              <a:t>触发调查与纠正流程</a:t>
            </a:r>
          </a:p>
        </p:txBody>
      </p:sp>
      <p:sp>
        <p:nvSpPr>
          <p:cNvPr id="21" name="AutoShape 21"/>
          <p:cNvSpPr/>
          <p:nvPr/>
        </p:nvSpPr>
        <p:spPr>
          <a:xfrm>
            <a:off x="6223000" y="4826000"/>
            <a:ext cx="4953000" cy="1397000"/>
          </a:xfrm>
          <a:prstGeom prst="roundRect">
            <a:avLst>
              <a:gd name="adj" fmla="val 0"/>
            </a:avLst>
          </a:prstGeom>
          <a:solidFill>
            <a:srgbClr val="EFF6FF">
              <a:alpha val="60000"/>
            </a:srgbClr>
          </a:solidFill>
          <a:ln w="12700" cap="flat" cmpd="sng">
            <a:solidFill>
              <a:srgbClr val="BFDBFE">
                <a:alpha val="100000"/>
              </a:srgbClr>
            </a:solidFill>
            <a:prstDash val="solid"/>
            <a:round/>
          </a:ln>
        </p:spPr>
        <p:txBody>
          <a:bodyPr vert="horz" wrap="square" lIns="63500" tIns="63500" rIns="63500" bIns="63500" rtlCol="0" anchor="ctr"/>
          <a:lstStyle/>
          <a:p>
            <a:pPr algn="ctr">
              <a:defRPr/>
            </a:pPr>
            <a:endParaRPr/>
          </a:p>
        </p:txBody>
      </p:sp>
      <p:sp>
        <p:nvSpPr>
          <p:cNvPr id="22" name="AutoShape 22"/>
          <p:cNvSpPr/>
          <p:nvPr/>
        </p:nvSpPr>
        <p:spPr>
          <a:xfrm>
            <a:off x="6350000" y="4953000"/>
            <a:ext cx="4699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1" i="0" u="none" strike="noStrike">
                <a:solidFill>
                  <a:srgbClr val="1E3A8A"/>
                </a:solidFill>
                <a:latin typeface="Noto Sans SC"/>
                <a:ea typeface="Noto Sans SC"/>
                <a:cs typeface="Noto Sans SC"/>
                <a:sym typeface="Noto Sans SC"/>
              </a:rPr>
              <a:t>控制界限的价值</a:t>
            </a:r>
            <a:endParaRPr lang="en-US" sz="1100"/>
          </a:p>
          <a:p>
            <a:pPr indent="0" algn="l">
              <a:lnSpc>
                <a:spcPct val="108333"/>
              </a:lnSpc>
              <a:spcBef>
                <a:spcPts val="600"/>
              </a:spcBef>
            </a:pPr>
            <a:r>
              <a:rPr lang="en-US" sz="1100" b="0" i="0" u="none" strike="noStrike">
                <a:solidFill>
                  <a:srgbClr val="374151"/>
                </a:solidFill>
                <a:latin typeface="Noto Sans SC"/>
                <a:ea typeface="Noto Sans SC"/>
                <a:cs typeface="Noto Sans SC"/>
                <a:sym typeface="Noto Sans SC"/>
              </a:rPr>
              <a:t>通过区分“随机波动”和“异常波动”，避免过度干预正常过程，同时防止真正的异常被忽略。一旦数据点突破控制界限，即意味着过程发生了系统性偏移，需立即启动根因分析。</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DMADV是从源头设计卓越质量的六西格玛设计（DFSS）路径</a:t>
            </a:r>
            <a:endParaRPr lang="en-US" sz="1100"/>
          </a:p>
        </p:txBody>
      </p:sp>
      <p:sp>
        <p:nvSpPr>
          <p:cNvPr id="3" name="AutoShape 3"/>
          <p:cNvSpPr/>
          <p:nvPr/>
        </p:nvSpPr>
        <p:spPr>
          <a:xfrm>
            <a:off x="762000" y="1270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6B6B6B"/>
                </a:solidFill>
                <a:latin typeface="Noto Sans SC"/>
                <a:ea typeface="Noto Sans SC"/>
                <a:cs typeface="Noto Sans SC"/>
                <a:sym typeface="Noto Sans SC"/>
              </a:rPr>
              <a:t>Define • Measure • Analyze • Design • Verify</a:t>
            </a:r>
            <a:endParaRPr lang="en-US" sz="1100"/>
          </a:p>
        </p:txBody>
      </p:sp>
      <p:sp>
        <p:nvSpPr>
          <p:cNvPr id="4" name="AutoShape 4"/>
          <p:cNvSpPr/>
          <p:nvPr/>
        </p:nvSpPr>
        <p:spPr>
          <a:xfrm>
            <a:off x="762000" y="2032000"/>
            <a:ext cx="2032000" cy="4064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889000" y="2286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800" b="1" i="0" u="none" strike="noStrike">
                <a:solidFill>
                  <a:srgbClr val="CBA258"/>
                </a:solidFill>
                <a:latin typeface="Noto Sans SC"/>
                <a:ea typeface="Noto Sans SC"/>
                <a:cs typeface="Noto Sans SC"/>
                <a:sym typeface="Noto Sans SC"/>
              </a:rPr>
              <a:t>01</a:t>
            </a:r>
            <a:endParaRPr lang="en-US" sz="1100"/>
          </a:p>
        </p:txBody>
      </p:sp>
      <p:pic>
        <p:nvPicPr>
          <p:cNvPr id="6" name="Picture 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7000" y="3175000"/>
            <a:ext cx="762000" cy="762000"/>
          </a:xfrm>
          <a:prstGeom prst="rect">
            <a:avLst/>
          </a:prstGeom>
        </p:spPr>
      </p:pic>
      <p:sp>
        <p:nvSpPr>
          <p:cNvPr id="7" name="AutoShape 7"/>
          <p:cNvSpPr/>
          <p:nvPr/>
        </p:nvSpPr>
        <p:spPr>
          <a:xfrm>
            <a:off x="889000" y="4191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a:ea typeface="Noto Sans SC"/>
                <a:cs typeface="Noto Sans SC"/>
                <a:sym typeface="Noto Sans SC"/>
              </a:rPr>
              <a:t>DEFINE</a:t>
            </a:r>
            <a:endParaRPr lang="en-US" sz="1100"/>
          </a:p>
          <a:p>
            <a:pPr indent="0" algn="ctr">
              <a:lnSpc>
                <a:spcPct val="125000"/>
              </a:lnSpc>
            </a:pPr>
            <a:r>
              <a:rPr lang="en-US" sz="1600" b="0" i="0" u="none" strike="noStrike">
                <a:solidFill>
                  <a:srgbClr val="E0E0E0"/>
                </a:solidFill>
                <a:latin typeface="Noto Sans SC"/>
                <a:ea typeface="Noto Sans SC"/>
                <a:cs typeface="Noto Sans SC"/>
                <a:sym typeface="Noto Sans SC"/>
              </a:rPr>
              <a:t>定义阶段</a:t>
            </a:r>
          </a:p>
        </p:txBody>
      </p:sp>
      <p:sp>
        <p:nvSpPr>
          <p:cNvPr id="8" name="AutoShape 8"/>
          <p:cNvSpPr/>
          <p:nvPr/>
        </p:nvSpPr>
        <p:spPr>
          <a:xfrm>
            <a:off x="952500" y="5207000"/>
            <a:ext cx="1651000" cy="889000"/>
          </a:xfrm>
          <a:prstGeom prst="rect">
            <a:avLst/>
          </a:prstGeom>
          <a:noFill/>
          <a:ln w="12700" cap="flat" cmpd="sng">
            <a:noFill/>
            <a:prstDash val="solid"/>
            <a:round/>
          </a:ln>
        </p:spPr>
        <p:txBody>
          <a:bodyPr vert="horz" wrap="square" lIns="0" tIns="0" rIns="0" bIns="0" rtlCol="0" anchor="t" anchorCtr="0"/>
          <a:lstStyle/>
          <a:p>
            <a:pPr indent="0" algn="ctr">
              <a:lnSpc>
                <a:spcPct val="108333"/>
              </a:lnSpc>
              <a:defRPr/>
            </a:pPr>
            <a:r>
              <a:rPr lang="en-US" sz="1200" b="0" i="0" u="none" strike="noStrike">
                <a:solidFill>
                  <a:srgbClr val="C8C8C8"/>
                </a:solidFill>
                <a:latin typeface="Noto Sans SC"/>
                <a:ea typeface="Noto Sans SC"/>
                <a:cs typeface="Noto Sans SC"/>
                <a:sym typeface="Noto Sans SC"/>
              </a:rPr>
              <a:t>明确设计目标，使其与客户需求和企业战略保持高度一致。</a:t>
            </a:r>
            <a:endParaRPr lang="en-US" sz="1100"/>
          </a:p>
        </p:txBody>
      </p:sp>
      <p:sp>
        <p:nvSpPr>
          <p:cNvPr id="9" name="AutoShape 9"/>
          <p:cNvSpPr/>
          <p:nvPr/>
        </p:nvSpPr>
        <p:spPr>
          <a:xfrm>
            <a:off x="3048000" y="2032000"/>
            <a:ext cx="2032000" cy="4064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3175000" y="2286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800" b="1" i="0" u="none" strike="noStrike">
                <a:solidFill>
                  <a:srgbClr val="CBA258"/>
                </a:solidFill>
                <a:latin typeface="Noto Sans SC"/>
                <a:ea typeface="Noto Sans SC"/>
                <a:cs typeface="Noto Sans SC"/>
                <a:sym typeface="Noto Sans SC"/>
              </a:rPr>
              <a:t>02</a:t>
            </a:r>
            <a:endParaRPr lang="en-US" sz="1100"/>
          </a:p>
        </p:txBody>
      </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3000" y="3175000"/>
            <a:ext cx="762000" cy="762000"/>
          </a:xfrm>
          <a:prstGeom prst="rect">
            <a:avLst/>
          </a:prstGeom>
        </p:spPr>
      </p:pic>
      <p:sp>
        <p:nvSpPr>
          <p:cNvPr id="12" name="AutoShape 12"/>
          <p:cNvSpPr/>
          <p:nvPr/>
        </p:nvSpPr>
        <p:spPr>
          <a:xfrm>
            <a:off x="3175000" y="4191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a:ea typeface="Noto Sans SC"/>
                <a:cs typeface="Noto Sans SC"/>
                <a:sym typeface="Noto Sans SC"/>
              </a:rPr>
              <a:t>MEASURE</a:t>
            </a:r>
            <a:endParaRPr lang="en-US" sz="1100"/>
          </a:p>
          <a:p>
            <a:pPr indent="0" algn="ctr">
              <a:lnSpc>
                <a:spcPct val="125000"/>
              </a:lnSpc>
            </a:pPr>
            <a:r>
              <a:rPr lang="en-US" sz="1600" b="0" i="0" u="none" strike="noStrike">
                <a:solidFill>
                  <a:srgbClr val="E0E0E0"/>
                </a:solidFill>
                <a:latin typeface="Noto Sans SC"/>
                <a:ea typeface="Noto Sans SC"/>
                <a:cs typeface="Noto Sans SC"/>
                <a:sym typeface="Noto Sans SC"/>
              </a:rPr>
              <a:t>测量阶段</a:t>
            </a:r>
          </a:p>
        </p:txBody>
      </p:sp>
      <p:sp>
        <p:nvSpPr>
          <p:cNvPr id="13" name="AutoShape 13"/>
          <p:cNvSpPr/>
          <p:nvPr/>
        </p:nvSpPr>
        <p:spPr>
          <a:xfrm>
            <a:off x="3238500" y="5207000"/>
            <a:ext cx="1651000" cy="889000"/>
          </a:xfrm>
          <a:prstGeom prst="rect">
            <a:avLst/>
          </a:prstGeom>
          <a:noFill/>
          <a:ln w="12700" cap="flat" cmpd="sng">
            <a:noFill/>
            <a:prstDash val="solid"/>
            <a:round/>
          </a:ln>
        </p:spPr>
        <p:txBody>
          <a:bodyPr vert="horz" wrap="square" lIns="0" tIns="0" rIns="0" bIns="0" rtlCol="0" anchor="t" anchorCtr="0"/>
          <a:lstStyle/>
          <a:p>
            <a:pPr indent="0" algn="ctr">
              <a:lnSpc>
                <a:spcPct val="108333"/>
              </a:lnSpc>
              <a:defRPr/>
            </a:pPr>
            <a:r>
              <a:rPr lang="en-US" sz="1200" b="0" i="0" u="none" strike="noStrike">
                <a:solidFill>
                  <a:srgbClr val="C8C8C8"/>
                </a:solidFill>
                <a:latin typeface="Noto Sans SC"/>
                <a:ea typeface="Noto Sans SC"/>
                <a:cs typeface="Noto Sans SC"/>
                <a:sym typeface="Noto Sans SC"/>
              </a:rPr>
              <a:t>将模糊的客户需求转化为可量化、可管理的关键质量特性(CTQ)。</a:t>
            </a:r>
            <a:endParaRPr lang="en-US" sz="1100"/>
          </a:p>
        </p:txBody>
      </p:sp>
      <p:sp>
        <p:nvSpPr>
          <p:cNvPr id="14" name="AutoShape 14"/>
          <p:cNvSpPr/>
          <p:nvPr/>
        </p:nvSpPr>
        <p:spPr>
          <a:xfrm>
            <a:off x="5334000" y="2032000"/>
            <a:ext cx="2032000" cy="4064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5461000" y="2286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800" b="1" i="0" u="none" strike="noStrike">
                <a:solidFill>
                  <a:srgbClr val="CBA258"/>
                </a:solidFill>
                <a:latin typeface="Noto Sans SC"/>
                <a:ea typeface="Noto Sans SC"/>
                <a:cs typeface="Noto Sans SC"/>
                <a:sym typeface="Noto Sans SC"/>
              </a:rPr>
              <a:t>03</a:t>
            </a:r>
            <a:endParaRPr lang="en-US" sz="1100"/>
          </a:p>
        </p:txBody>
      </p:sp>
      <p:pic>
        <p:nvPicPr>
          <p:cNvPr id="16" name="Picture 1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9000" y="3175000"/>
            <a:ext cx="762000" cy="762000"/>
          </a:xfrm>
          <a:prstGeom prst="rect">
            <a:avLst/>
          </a:prstGeom>
        </p:spPr>
      </p:pic>
      <p:sp>
        <p:nvSpPr>
          <p:cNvPr id="17" name="AutoShape 17"/>
          <p:cNvSpPr/>
          <p:nvPr/>
        </p:nvSpPr>
        <p:spPr>
          <a:xfrm>
            <a:off x="5461000" y="4191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a:ea typeface="Noto Sans SC"/>
                <a:cs typeface="Noto Sans SC"/>
                <a:sym typeface="Noto Sans SC"/>
              </a:rPr>
              <a:t>ANALYZE</a:t>
            </a:r>
            <a:endParaRPr lang="en-US" sz="1100"/>
          </a:p>
          <a:p>
            <a:pPr indent="0" algn="ctr">
              <a:lnSpc>
                <a:spcPct val="125000"/>
              </a:lnSpc>
            </a:pPr>
            <a:r>
              <a:rPr lang="en-US" sz="1600" b="0" i="0" u="none" strike="noStrike">
                <a:solidFill>
                  <a:srgbClr val="E0E0E0"/>
                </a:solidFill>
                <a:latin typeface="Noto Sans SC"/>
                <a:ea typeface="Noto Sans SC"/>
                <a:cs typeface="Noto Sans SC"/>
                <a:sym typeface="Noto Sans SC"/>
              </a:rPr>
              <a:t>分析阶段</a:t>
            </a:r>
          </a:p>
        </p:txBody>
      </p:sp>
      <p:sp>
        <p:nvSpPr>
          <p:cNvPr id="18" name="AutoShape 18"/>
          <p:cNvSpPr/>
          <p:nvPr/>
        </p:nvSpPr>
        <p:spPr>
          <a:xfrm>
            <a:off x="5524500" y="5207000"/>
            <a:ext cx="1651000" cy="889000"/>
          </a:xfrm>
          <a:prstGeom prst="rect">
            <a:avLst/>
          </a:prstGeom>
          <a:noFill/>
          <a:ln w="12700" cap="flat" cmpd="sng">
            <a:noFill/>
            <a:prstDash val="solid"/>
            <a:round/>
          </a:ln>
        </p:spPr>
        <p:txBody>
          <a:bodyPr vert="horz" wrap="square" lIns="0" tIns="0" rIns="0" bIns="0" rtlCol="0" anchor="t" anchorCtr="0"/>
          <a:lstStyle/>
          <a:p>
            <a:pPr indent="0" algn="ctr">
              <a:lnSpc>
                <a:spcPct val="108333"/>
              </a:lnSpc>
              <a:defRPr/>
            </a:pPr>
            <a:r>
              <a:rPr lang="en-US" sz="1200" b="0" i="0" u="none" strike="noStrike">
                <a:solidFill>
                  <a:srgbClr val="C8C8C8"/>
                </a:solidFill>
                <a:latin typeface="Noto Sans SC"/>
                <a:ea typeface="Noto Sans SC"/>
                <a:cs typeface="Noto Sans SC"/>
                <a:sym typeface="Noto Sans SC"/>
              </a:rPr>
              <a:t>运用数据分析工具，开发并评估多种潜在的设计方案与概念。</a:t>
            </a:r>
            <a:endParaRPr lang="en-US" sz="1100"/>
          </a:p>
        </p:txBody>
      </p:sp>
      <p:sp>
        <p:nvSpPr>
          <p:cNvPr id="19" name="AutoShape 19"/>
          <p:cNvSpPr/>
          <p:nvPr/>
        </p:nvSpPr>
        <p:spPr>
          <a:xfrm>
            <a:off x="7620000" y="2032000"/>
            <a:ext cx="2032000" cy="4064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0" name="AutoShape 20"/>
          <p:cNvSpPr/>
          <p:nvPr/>
        </p:nvSpPr>
        <p:spPr>
          <a:xfrm>
            <a:off x="7747000" y="2286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800" b="1" i="0" u="none" strike="noStrike">
                <a:solidFill>
                  <a:srgbClr val="CBA258"/>
                </a:solidFill>
                <a:latin typeface="Noto Sans SC"/>
                <a:ea typeface="Noto Sans SC"/>
                <a:cs typeface="Noto Sans SC"/>
                <a:sym typeface="Noto Sans SC"/>
              </a:rPr>
              <a:t>04</a:t>
            </a:r>
            <a:endParaRPr lang="en-US" sz="1100"/>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175000"/>
            <a:ext cx="762000" cy="762000"/>
          </a:xfrm>
          <a:prstGeom prst="rect">
            <a:avLst/>
          </a:prstGeom>
        </p:spPr>
      </p:pic>
      <p:sp>
        <p:nvSpPr>
          <p:cNvPr id="22" name="AutoShape 22"/>
          <p:cNvSpPr/>
          <p:nvPr/>
        </p:nvSpPr>
        <p:spPr>
          <a:xfrm>
            <a:off x="7747000" y="4191000"/>
            <a:ext cx="177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a:ea typeface="Noto Sans SC"/>
                <a:cs typeface="Noto Sans SC"/>
                <a:sym typeface="Noto Sans SC"/>
              </a:rPr>
              <a:t>DESIGN</a:t>
            </a:r>
            <a:endParaRPr lang="en-US" sz="1100"/>
          </a:p>
          <a:p>
            <a:pPr indent="0" algn="ctr">
              <a:lnSpc>
                <a:spcPct val="125000"/>
              </a:lnSpc>
            </a:pPr>
            <a:r>
              <a:rPr lang="en-US" sz="1600" b="0" i="0" u="none" strike="noStrike">
                <a:solidFill>
                  <a:srgbClr val="E0E0E0"/>
                </a:solidFill>
                <a:latin typeface="Noto Sans SC"/>
                <a:ea typeface="Noto Sans SC"/>
                <a:cs typeface="Noto Sans SC"/>
                <a:sym typeface="Noto Sans SC"/>
              </a:rPr>
              <a:t>设计阶段</a:t>
            </a:r>
          </a:p>
        </p:txBody>
      </p:sp>
      <p:sp>
        <p:nvSpPr>
          <p:cNvPr id="23" name="AutoShape 23"/>
          <p:cNvSpPr/>
          <p:nvPr/>
        </p:nvSpPr>
        <p:spPr>
          <a:xfrm>
            <a:off x="7810500" y="5207000"/>
            <a:ext cx="1651000" cy="889000"/>
          </a:xfrm>
          <a:prstGeom prst="rect">
            <a:avLst/>
          </a:prstGeom>
          <a:noFill/>
          <a:ln w="12700" cap="flat" cmpd="sng">
            <a:noFill/>
            <a:prstDash val="solid"/>
            <a:round/>
          </a:ln>
        </p:spPr>
        <p:txBody>
          <a:bodyPr vert="horz" wrap="square" lIns="0" tIns="0" rIns="0" bIns="0" rtlCol="0" anchor="t" anchorCtr="0"/>
          <a:lstStyle/>
          <a:p>
            <a:pPr indent="0" algn="ctr">
              <a:lnSpc>
                <a:spcPct val="108333"/>
              </a:lnSpc>
              <a:defRPr/>
            </a:pPr>
            <a:r>
              <a:rPr lang="en-US" sz="1200" b="0" i="0" u="none" strike="noStrike">
                <a:solidFill>
                  <a:srgbClr val="C8C8C8"/>
                </a:solidFill>
                <a:latin typeface="Noto Sans SC"/>
                <a:ea typeface="Noto Sans SC"/>
                <a:cs typeface="Noto Sans SC"/>
                <a:sym typeface="Noto Sans SC"/>
              </a:rPr>
              <a:t>确定最优方案并进行详细的参数设计，同时优化产品或流程的稳健性。</a:t>
            </a:r>
            <a:endParaRPr lang="en-US" sz="1100"/>
          </a:p>
        </p:txBody>
      </p:sp>
      <p:sp>
        <p:nvSpPr>
          <p:cNvPr id="24" name="AutoShape 24"/>
          <p:cNvSpPr/>
          <p:nvPr/>
        </p:nvSpPr>
        <p:spPr>
          <a:xfrm>
            <a:off x="9779000" y="2032000"/>
            <a:ext cx="1651000" cy="4064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5" name="AutoShape 25"/>
          <p:cNvSpPr/>
          <p:nvPr/>
        </p:nvSpPr>
        <p:spPr>
          <a:xfrm>
            <a:off x="9906000" y="2286000"/>
            <a:ext cx="1397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800" b="1" i="0" u="none" strike="noStrike">
                <a:solidFill>
                  <a:srgbClr val="CBA258"/>
                </a:solidFill>
                <a:latin typeface="Noto Sans SC"/>
                <a:ea typeface="Noto Sans SC"/>
                <a:cs typeface="Noto Sans SC"/>
                <a:sym typeface="Noto Sans SC"/>
              </a:rPr>
              <a:t>05</a:t>
            </a:r>
            <a:endParaRPr lang="en-US" sz="1100"/>
          </a:p>
        </p:txBody>
      </p:sp>
      <p:pic>
        <p:nvPicPr>
          <p:cNvPr id="26" name="Picture 26"/>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60000" y="3175000"/>
            <a:ext cx="889000" cy="762000"/>
          </a:xfrm>
          <a:prstGeom prst="rect">
            <a:avLst/>
          </a:prstGeom>
        </p:spPr>
      </p:pic>
      <p:sp>
        <p:nvSpPr>
          <p:cNvPr id="27" name="AutoShape 27"/>
          <p:cNvSpPr/>
          <p:nvPr/>
        </p:nvSpPr>
        <p:spPr>
          <a:xfrm>
            <a:off x="9906000" y="4191000"/>
            <a:ext cx="1397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a:ea typeface="Noto Sans SC"/>
                <a:cs typeface="Noto Sans SC"/>
                <a:sym typeface="Noto Sans SC"/>
              </a:rPr>
              <a:t>VERIFY</a:t>
            </a:r>
            <a:endParaRPr lang="en-US" sz="1100"/>
          </a:p>
          <a:p>
            <a:pPr indent="0" algn="ctr">
              <a:lnSpc>
                <a:spcPct val="125000"/>
              </a:lnSpc>
            </a:pPr>
            <a:r>
              <a:rPr lang="en-US" sz="1600" b="0" i="0" u="none" strike="noStrike">
                <a:solidFill>
                  <a:srgbClr val="E0E0E0"/>
                </a:solidFill>
                <a:latin typeface="Noto Sans SC"/>
                <a:ea typeface="Noto Sans SC"/>
                <a:cs typeface="Noto Sans SC"/>
                <a:sym typeface="Noto Sans SC"/>
              </a:rPr>
              <a:t>验证阶段</a:t>
            </a:r>
          </a:p>
        </p:txBody>
      </p:sp>
      <p:sp>
        <p:nvSpPr>
          <p:cNvPr id="28" name="AutoShape 28"/>
          <p:cNvSpPr/>
          <p:nvPr/>
        </p:nvSpPr>
        <p:spPr>
          <a:xfrm>
            <a:off x="9906000" y="5207000"/>
            <a:ext cx="1397000" cy="889000"/>
          </a:xfrm>
          <a:prstGeom prst="rect">
            <a:avLst/>
          </a:prstGeom>
          <a:noFill/>
          <a:ln w="12700" cap="flat" cmpd="sng">
            <a:noFill/>
            <a:prstDash val="solid"/>
            <a:round/>
          </a:ln>
        </p:spPr>
        <p:txBody>
          <a:bodyPr vert="horz" wrap="square" lIns="0" tIns="0" rIns="0" bIns="0" rtlCol="0" anchor="t" anchorCtr="0"/>
          <a:lstStyle/>
          <a:p>
            <a:pPr indent="0" algn="ctr">
              <a:lnSpc>
                <a:spcPct val="108333"/>
              </a:lnSpc>
              <a:defRPr/>
            </a:pPr>
            <a:r>
              <a:rPr lang="en-US" sz="1200" b="0" i="0" u="none" strike="noStrike">
                <a:solidFill>
                  <a:srgbClr val="C8C8C8"/>
                </a:solidFill>
                <a:latin typeface="Noto Sans SC"/>
                <a:ea typeface="Noto Sans SC"/>
                <a:cs typeface="Noto Sans SC"/>
                <a:sym typeface="Noto Sans SC"/>
              </a:rPr>
              <a:t>验证最终设计是否满足所有质量与性能要求，为投入量产做准备。</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F4F4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524000" y="1778000"/>
            <a:ext cx="2286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8000" b="1" i="0" u="none" strike="noStrike">
                <a:solidFill>
                  <a:srgbClr val="FFFFFF">
                    <a:alpha val="80000"/>
                  </a:srgbClr>
                </a:solidFill>
                <a:latin typeface="Noto Sans SC"/>
                <a:ea typeface="Noto Sans SC"/>
                <a:cs typeface="Noto Sans SC"/>
                <a:sym typeface="Noto Sans SC"/>
              </a:rPr>
              <a:t>03</a:t>
            </a:r>
            <a:endParaRPr lang="en-US" sz="1100"/>
          </a:p>
        </p:txBody>
      </p:sp>
      <p:sp>
        <p:nvSpPr>
          <p:cNvPr id="3" name="AutoShape 3"/>
          <p:cNvSpPr/>
          <p:nvPr/>
        </p:nvSpPr>
        <p:spPr>
          <a:xfrm>
            <a:off x="1524000" y="3429000"/>
            <a:ext cx="1143000" cy="508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524000" y="3937000"/>
            <a:ext cx="762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0" i="0" u="none" strike="noStrike">
                <a:solidFill>
                  <a:srgbClr val="FFFFFF"/>
                </a:solidFill>
                <a:latin typeface="Noto Sans SC Light"/>
                <a:ea typeface="Noto Sans SC Light"/>
                <a:cs typeface="Noto Sans SC Light"/>
                <a:sym typeface="Noto Sans SC Light"/>
              </a:rPr>
              <a:t>核心工具与技术</a:t>
            </a:r>
            <a:endParaRPr lang="en-US" sz="1100"/>
          </a:p>
        </p:txBody>
      </p:sp>
      <p:sp>
        <p:nvSpPr>
          <p:cNvPr id="5" name="AutoShape 5"/>
          <p:cNvSpPr/>
          <p:nvPr/>
        </p:nvSpPr>
        <p:spPr>
          <a:xfrm>
            <a:off x="1524000" y="5207000"/>
            <a:ext cx="762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alpha val="60000"/>
                  </a:srgbClr>
                </a:solidFill>
                <a:latin typeface="Noto Sans SC"/>
                <a:ea typeface="Noto Sans SC"/>
                <a:cs typeface="Noto Sans SC"/>
                <a:sym typeface="Noto Sans SC"/>
              </a:rPr>
              <a:t>CORE TOOLS &amp; TECHNIQUES</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六西格玛提供了覆盖问题解决全流程的结构化工具集</a:t>
            </a:r>
            <a:endParaRPr lang="en-US" sz="1100"/>
          </a:p>
        </p:txBody>
      </p:sp>
      <p:sp>
        <p:nvSpPr>
          <p:cNvPr id="3" name="AutoShape 3"/>
          <p:cNvSpPr/>
          <p:nvPr/>
        </p:nvSpPr>
        <p:spPr>
          <a:xfrm>
            <a:off x="762000" y="1397000"/>
            <a:ext cx="10668000" cy="10414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1397000"/>
            <a:ext cx="2286000" cy="10414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762000" y="1397000"/>
            <a:ext cx="2286000" cy="10414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FFFF"/>
                </a:solidFill>
                <a:latin typeface="Noto Sans SC"/>
                <a:ea typeface="Noto Sans SC"/>
                <a:cs typeface="Noto Sans SC"/>
                <a:sym typeface="Noto Sans SC"/>
              </a:rPr>
              <a:t>Define</a:t>
            </a:r>
            <a:endParaRPr lang="en-US" sz="1100"/>
          </a:p>
          <a:p>
            <a:pPr indent="0" algn="ctr">
              <a:lnSpc>
                <a:spcPct val="125000"/>
              </a:lnSpc>
            </a:pPr>
            <a:r>
              <a:rPr lang="en-US" sz="1400" b="0" i="0" u="none" strike="noStrike">
                <a:solidFill>
                  <a:srgbClr val="CBA258"/>
                </a:solidFill>
                <a:latin typeface="Noto Sans SC"/>
                <a:ea typeface="Noto Sans SC"/>
                <a:cs typeface="Noto Sans SC"/>
                <a:sym typeface="Noto Sans SC"/>
              </a:rPr>
              <a:t>定义阶段</a:t>
            </a:r>
          </a:p>
        </p:txBody>
      </p:sp>
      <p:sp>
        <p:nvSpPr>
          <p:cNvPr id="6" name="AutoShape 6"/>
          <p:cNvSpPr/>
          <p:nvPr/>
        </p:nvSpPr>
        <p:spPr>
          <a:xfrm>
            <a:off x="3302000" y="15367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A1A1A"/>
                </a:solidFill>
                <a:latin typeface="Noto Sans SC"/>
                <a:ea typeface="Noto Sans SC"/>
                <a:cs typeface="Noto Sans SC"/>
                <a:sym typeface="Noto Sans SC"/>
              </a:rPr>
              <a:t>• SIPOC 图：</a:t>
            </a:r>
            <a:r>
              <a:rPr lang="en-US" sz="1200" b="0" i="0" u="none" strike="noStrike">
                <a:solidFill>
                  <a:srgbClr val="6B6B6B"/>
                </a:solidFill>
                <a:latin typeface="Noto Sans SC"/>
                <a:ea typeface="Noto Sans SC"/>
                <a:cs typeface="Noto Sans SC"/>
                <a:sym typeface="Noto Sans SC"/>
              </a:rPr>
              <a:t>宏观描绘流程全貌，明确内外部流程边界。</a:t>
            </a:r>
            <a:endParaRPr lang="en-US" sz="1100"/>
          </a:p>
        </p:txBody>
      </p:sp>
      <p:sp>
        <p:nvSpPr>
          <p:cNvPr id="7" name="AutoShape 7"/>
          <p:cNvSpPr/>
          <p:nvPr/>
        </p:nvSpPr>
        <p:spPr>
          <a:xfrm>
            <a:off x="7366000" y="15367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A1A1A"/>
                </a:solidFill>
                <a:latin typeface="Noto Sans SC"/>
                <a:ea typeface="Noto Sans SC"/>
                <a:cs typeface="Noto Sans SC"/>
                <a:sym typeface="Noto Sans SC"/>
              </a:rPr>
              <a:t>• 卡诺模型 (Kano Model)：</a:t>
            </a:r>
            <a:r>
              <a:rPr lang="en-US" sz="1200" b="0" i="0" u="none" strike="noStrike">
                <a:solidFill>
                  <a:srgbClr val="6B6B6B"/>
                </a:solidFill>
                <a:latin typeface="Noto Sans SC"/>
                <a:ea typeface="Noto Sans SC"/>
                <a:cs typeface="Noto Sans SC"/>
                <a:sym typeface="Noto Sans SC"/>
              </a:rPr>
              <a:t>对客户需求进行定性分类，确定改进优先级。</a:t>
            </a:r>
            <a:endParaRPr lang="en-US" sz="1100"/>
          </a:p>
        </p:txBody>
      </p:sp>
      <p:sp>
        <p:nvSpPr>
          <p:cNvPr id="8" name="AutoShape 8"/>
          <p:cNvSpPr/>
          <p:nvPr/>
        </p:nvSpPr>
        <p:spPr>
          <a:xfrm>
            <a:off x="762000" y="2628900"/>
            <a:ext cx="10668000" cy="10414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762000" y="2628900"/>
            <a:ext cx="2286000" cy="10414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762000" y="2628900"/>
            <a:ext cx="2286000" cy="10414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FFFF"/>
                </a:solidFill>
                <a:latin typeface="Noto Sans SC"/>
                <a:ea typeface="Noto Sans SC"/>
                <a:cs typeface="Noto Sans SC"/>
                <a:sym typeface="Noto Sans SC"/>
              </a:rPr>
              <a:t>Measure</a:t>
            </a:r>
            <a:endParaRPr lang="en-US" sz="1100"/>
          </a:p>
          <a:p>
            <a:pPr indent="0" algn="ctr">
              <a:lnSpc>
                <a:spcPct val="125000"/>
              </a:lnSpc>
            </a:pPr>
            <a:r>
              <a:rPr lang="en-US" sz="1400" b="0" i="0" u="none" strike="noStrike">
                <a:solidFill>
                  <a:srgbClr val="CBA258"/>
                </a:solidFill>
                <a:latin typeface="Noto Sans SC"/>
                <a:ea typeface="Noto Sans SC"/>
                <a:cs typeface="Noto Sans SC"/>
                <a:sym typeface="Noto Sans SC"/>
              </a:rPr>
              <a:t>测量阶段</a:t>
            </a:r>
          </a:p>
        </p:txBody>
      </p:sp>
      <p:sp>
        <p:nvSpPr>
          <p:cNvPr id="11" name="AutoShape 11"/>
          <p:cNvSpPr/>
          <p:nvPr/>
        </p:nvSpPr>
        <p:spPr>
          <a:xfrm>
            <a:off x="3302000" y="27686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A1A1A"/>
                </a:solidFill>
                <a:latin typeface="Noto Sans SC"/>
                <a:ea typeface="Noto Sans SC"/>
                <a:cs typeface="Noto Sans SC"/>
                <a:sym typeface="Noto Sans SC"/>
              </a:rPr>
              <a:t>• 测量系统分析 (MSA)：</a:t>
            </a:r>
            <a:r>
              <a:rPr lang="en-US" sz="1200" b="0" i="0" u="none" strike="noStrike">
                <a:solidFill>
                  <a:srgbClr val="6B6B6B"/>
                </a:solidFill>
                <a:latin typeface="Noto Sans SC"/>
                <a:ea typeface="Noto Sans SC"/>
                <a:cs typeface="Noto Sans SC"/>
                <a:sym typeface="Noto Sans SC"/>
              </a:rPr>
              <a:t>评估测量方法与仪器的准确性和精确性，确保数据可靠。</a:t>
            </a:r>
            <a:endParaRPr lang="en-US" sz="1100"/>
          </a:p>
        </p:txBody>
      </p:sp>
      <p:sp>
        <p:nvSpPr>
          <p:cNvPr id="12" name="AutoShape 12"/>
          <p:cNvSpPr/>
          <p:nvPr/>
        </p:nvSpPr>
        <p:spPr>
          <a:xfrm>
            <a:off x="7366000" y="27686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A1A1A"/>
                </a:solidFill>
                <a:latin typeface="Noto Sans SC"/>
                <a:ea typeface="Noto Sans SC"/>
                <a:cs typeface="Noto Sans SC"/>
                <a:sym typeface="Noto Sans SC"/>
              </a:rPr>
              <a:t>• 过程能力分析 (Cp, Cpk)：</a:t>
            </a:r>
            <a:r>
              <a:rPr lang="en-US" sz="1200" b="0" i="0" u="none" strike="noStrike">
                <a:solidFill>
                  <a:srgbClr val="6B6B6B"/>
                </a:solidFill>
                <a:latin typeface="Noto Sans SC"/>
                <a:ea typeface="Noto Sans SC"/>
                <a:cs typeface="Noto Sans SC"/>
                <a:sym typeface="Noto Sans SC"/>
              </a:rPr>
              <a:t>量化评估当前流程满足规格要求的潜在能力。</a:t>
            </a:r>
            <a:endParaRPr lang="en-US" sz="1100"/>
          </a:p>
        </p:txBody>
      </p:sp>
      <p:sp>
        <p:nvSpPr>
          <p:cNvPr id="13" name="AutoShape 13"/>
          <p:cNvSpPr/>
          <p:nvPr/>
        </p:nvSpPr>
        <p:spPr>
          <a:xfrm>
            <a:off x="762000" y="3860800"/>
            <a:ext cx="10668000" cy="120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762000" y="3860800"/>
            <a:ext cx="2286000" cy="12065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762000" y="3860800"/>
            <a:ext cx="2286000" cy="12065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FFFFFF"/>
                </a:solidFill>
                <a:latin typeface="Noto Sans SC"/>
                <a:ea typeface="Noto Sans SC"/>
                <a:cs typeface="Noto Sans SC"/>
                <a:sym typeface="Noto Sans SC"/>
              </a:rPr>
              <a:t>Analyze</a:t>
            </a:r>
            <a:endParaRPr lang="en-US" sz="1100"/>
          </a:p>
          <a:p>
            <a:pPr indent="0" algn="ctr">
              <a:lnSpc>
                <a:spcPct val="125000"/>
              </a:lnSpc>
            </a:pPr>
            <a:r>
              <a:rPr lang="en-US" sz="1400" b="0" i="0" u="none" strike="noStrike">
                <a:solidFill>
                  <a:srgbClr val="CBA258"/>
                </a:solidFill>
                <a:latin typeface="Noto Sans SC"/>
                <a:ea typeface="Noto Sans SC"/>
                <a:cs typeface="Noto Sans SC"/>
                <a:sym typeface="Noto Sans SC"/>
              </a:rPr>
              <a:t>分析阶段</a:t>
            </a:r>
          </a:p>
        </p:txBody>
      </p:sp>
      <p:sp>
        <p:nvSpPr>
          <p:cNvPr id="16" name="AutoShape 16"/>
          <p:cNvSpPr/>
          <p:nvPr/>
        </p:nvSpPr>
        <p:spPr>
          <a:xfrm>
            <a:off x="3238500" y="3987800"/>
            <a:ext cx="2540000" cy="952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A1A1A"/>
                </a:solidFill>
                <a:latin typeface="Noto Sans SC"/>
                <a:ea typeface="Noto Sans SC"/>
                <a:cs typeface="Noto Sans SC"/>
                <a:sym typeface="Noto Sans SC"/>
              </a:rPr>
              <a:t>• 鱼骨图：</a:t>
            </a:r>
            <a:r>
              <a:rPr lang="en-US" sz="1200" b="0" i="0" u="none" strike="noStrike">
                <a:solidFill>
                  <a:srgbClr val="6B6B6B"/>
                </a:solidFill>
                <a:latin typeface="Noto Sans SC"/>
                <a:ea typeface="Noto Sans SC"/>
                <a:cs typeface="Noto Sans SC"/>
                <a:sym typeface="Noto Sans SC"/>
              </a:rPr>
              <a:t>系统性梳理和分析问题的潜在根因（人/机/料/法/环/测）。</a:t>
            </a:r>
            <a:endParaRPr lang="en-US" sz="1100"/>
          </a:p>
        </p:txBody>
      </p:sp>
      <p:sp>
        <p:nvSpPr>
          <p:cNvPr id="17" name="AutoShape 17"/>
          <p:cNvSpPr/>
          <p:nvPr/>
        </p:nvSpPr>
        <p:spPr>
          <a:xfrm>
            <a:off x="5905500" y="3987800"/>
            <a:ext cx="2540000" cy="952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A1A1A"/>
                </a:solidFill>
                <a:latin typeface="Noto Sans SC"/>
                <a:ea typeface="Noto Sans SC"/>
                <a:cs typeface="Noto Sans SC"/>
                <a:sym typeface="Noto Sans SC"/>
              </a:rPr>
              <a:t>• 5 Whys：</a:t>
            </a:r>
            <a:r>
              <a:rPr lang="en-US" sz="1200" b="0" i="0" u="none" strike="noStrike">
                <a:solidFill>
                  <a:srgbClr val="6B6B6B"/>
                </a:solidFill>
                <a:latin typeface="Noto Sans SC"/>
                <a:ea typeface="Noto Sans SC"/>
                <a:cs typeface="Noto Sans SC"/>
                <a:sym typeface="Noto Sans SC"/>
              </a:rPr>
              <a:t>通过连续追问“为什么”，层层递进挖掘问题的根本原因。</a:t>
            </a:r>
            <a:endParaRPr lang="en-US" sz="1100"/>
          </a:p>
        </p:txBody>
      </p:sp>
      <p:sp>
        <p:nvSpPr>
          <p:cNvPr id="18" name="AutoShape 18"/>
          <p:cNvSpPr/>
          <p:nvPr/>
        </p:nvSpPr>
        <p:spPr>
          <a:xfrm>
            <a:off x="8572500" y="3987800"/>
            <a:ext cx="2667000" cy="952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A1A1A"/>
                </a:solidFill>
                <a:latin typeface="Noto Sans SC"/>
                <a:ea typeface="Noto Sans SC"/>
                <a:cs typeface="Noto Sans SC"/>
                <a:sym typeface="Noto Sans SC"/>
              </a:rPr>
              <a:t>• 帕累托图 (Pareto)：</a:t>
            </a:r>
            <a:r>
              <a:rPr lang="en-US" sz="1200" b="0" i="0" u="none" strike="noStrike">
                <a:solidFill>
                  <a:srgbClr val="6B6B6B"/>
                </a:solidFill>
                <a:latin typeface="Noto Sans SC"/>
                <a:ea typeface="Noto Sans SC"/>
                <a:cs typeface="Noto Sans SC"/>
                <a:sym typeface="Noto Sans SC"/>
              </a:rPr>
              <a:t>识别导致大部分问题的“关键少数”原因，确定改进重点。</a:t>
            </a:r>
            <a:endParaRPr lang="en-US" sz="1100"/>
          </a:p>
        </p:txBody>
      </p:sp>
      <p:sp>
        <p:nvSpPr>
          <p:cNvPr id="19" name="AutoShape 19"/>
          <p:cNvSpPr/>
          <p:nvPr/>
        </p:nvSpPr>
        <p:spPr>
          <a:xfrm>
            <a:off x="762000" y="5207000"/>
            <a:ext cx="5207000" cy="1397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20" name="AutoShape 20"/>
          <p:cNvSpPr/>
          <p:nvPr/>
        </p:nvSpPr>
        <p:spPr>
          <a:xfrm>
            <a:off x="762000" y="5207000"/>
            <a:ext cx="1524000" cy="1397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p:nvPr/>
        </p:nvSpPr>
        <p:spPr>
          <a:xfrm>
            <a:off x="762000" y="5207000"/>
            <a:ext cx="1524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a:ea typeface="Noto Sans SC"/>
                <a:cs typeface="Noto Sans SC"/>
                <a:sym typeface="Noto Sans SC"/>
              </a:rPr>
              <a:t>Improve</a:t>
            </a:r>
            <a:endParaRPr lang="en-US" sz="1100"/>
          </a:p>
          <a:p>
            <a:pPr indent="0" algn="ctr">
              <a:lnSpc>
                <a:spcPct val="125000"/>
              </a:lnSpc>
            </a:pPr>
            <a:r>
              <a:rPr lang="en-US" sz="1300" b="0" i="0" u="none" strike="noStrike">
                <a:solidFill>
                  <a:srgbClr val="CBA258"/>
                </a:solidFill>
                <a:latin typeface="Noto Sans SC"/>
                <a:ea typeface="Noto Sans SC"/>
                <a:cs typeface="Noto Sans SC"/>
                <a:sym typeface="Noto Sans SC"/>
              </a:rPr>
              <a:t>改进阶段</a:t>
            </a:r>
          </a:p>
        </p:txBody>
      </p:sp>
      <p:sp>
        <p:nvSpPr>
          <p:cNvPr id="22" name="AutoShape 22"/>
          <p:cNvSpPr/>
          <p:nvPr/>
        </p:nvSpPr>
        <p:spPr>
          <a:xfrm>
            <a:off x="2413000" y="5334000"/>
            <a:ext cx="3429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1" i="0" u="none" strike="noStrike">
                <a:solidFill>
                  <a:srgbClr val="1A1A1A"/>
                </a:solidFill>
                <a:latin typeface="Noto Sans SC"/>
                <a:ea typeface="Noto Sans SC"/>
                <a:cs typeface="Noto Sans SC"/>
                <a:sym typeface="Noto Sans SC"/>
              </a:rPr>
              <a:t>• 实验设计 (DOE)：</a:t>
            </a:r>
            <a:r>
              <a:rPr lang="en-US" sz="1100" b="0" i="0" u="none" strike="noStrike">
                <a:solidFill>
                  <a:srgbClr val="6B6B6B"/>
                </a:solidFill>
                <a:latin typeface="Noto Sans SC"/>
                <a:ea typeface="Noto Sans SC"/>
                <a:cs typeface="Noto Sans SC"/>
                <a:sym typeface="Noto Sans SC"/>
              </a:rPr>
              <a:t>科学规划实验，识别关键因子并找到参数的最优组合。</a:t>
            </a:r>
            <a:endParaRPr lang="en-US" sz="1100"/>
          </a:p>
          <a:p>
            <a:pPr indent="0" algn="l">
              <a:lnSpc>
                <a:spcPct val="108333"/>
              </a:lnSpc>
            </a:pPr>
            <a:r>
              <a:rPr lang="en-US" sz="1300" b="1" i="0" u="none" strike="noStrike">
                <a:solidFill>
                  <a:srgbClr val="1A1A1A"/>
                </a:solidFill>
                <a:latin typeface="Noto Sans SC"/>
                <a:ea typeface="Noto Sans SC"/>
                <a:cs typeface="Noto Sans SC"/>
                <a:sym typeface="Noto Sans SC"/>
              </a:rPr>
              <a:t>• 防错法 (Poka-Yoke)：</a:t>
            </a:r>
            <a:r>
              <a:rPr lang="en-US" sz="1100" b="0" i="0" u="none" strike="noStrike">
                <a:solidFill>
                  <a:srgbClr val="6B6B6B"/>
                </a:solidFill>
                <a:latin typeface="Noto Sans SC"/>
                <a:ea typeface="Noto Sans SC"/>
                <a:cs typeface="Noto Sans SC"/>
                <a:sym typeface="Noto Sans SC"/>
              </a:rPr>
              <a:t>从源头设计流程，使错误无法发生或发生时能立即发现。</a:t>
            </a:r>
          </a:p>
        </p:txBody>
      </p:sp>
      <p:sp>
        <p:nvSpPr>
          <p:cNvPr id="23" name="AutoShape 23"/>
          <p:cNvSpPr/>
          <p:nvPr/>
        </p:nvSpPr>
        <p:spPr>
          <a:xfrm>
            <a:off x="6223000" y="5207000"/>
            <a:ext cx="5207000" cy="1397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24" name="AutoShape 24"/>
          <p:cNvSpPr/>
          <p:nvPr/>
        </p:nvSpPr>
        <p:spPr>
          <a:xfrm>
            <a:off x="6223000" y="5207000"/>
            <a:ext cx="1524000" cy="1397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5" name="AutoShape 25"/>
          <p:cNvSpPr/>
          <p:nvPr/>
        </p:nvSpPr>
        <p:spPr>
          <a:xfrm>
            <a:off x="6223000" y="5207000"/>
            <a:ext cx="1524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a:ea typeface="Noto Sans SC"/>
                <a:cs typeface="Noto Sans SC"/>
                <a:sym typeface="Noto Sans SC"/>
              </a:rPr>
              <a:t>Control</a:t>
            </a:r>
            <a:endParaRPr lang="en-US" sz="1100"/>
          </a:p>
          <a:p>
            <a:pPr indent="0" algn="ctr">
              <a:lnSpc>
                <a:spcPct val="125000"/>
              </a:lnSpc>
            </a:pPr>
            <a:r>
              <a:rPr lang="en-US" sz="1300" b="0" i="0" u="none" strike="noStrike">
                <a:solidFill>
                  <a:srgbClr val="CBA258"/>
                </a:solidFill>
                <a:latin typeface="Noto Sans SC"/>
                <a:ea typeface="Noto Sans SC"/>
                <a:cs typeface="Noto Sans SC"/>
                <a:sym typeface="Noto Sans SC"/>
              </a:rPr>
              <a:t>控制阶段</a:t>
            </a:r>
          </a:p>
        </p:txBody>
      </p:sp>
      <p:sp>
        <p:nvSpPr>
          <p:cNvPr id="26" name="AutoShape 26"/>
          <p:cNvSpPr/>
          <p:nvPr/>
        </p:nvSpPr>
        <p:spPr>
          <a:xfrm>
            <a:off x="7874000" y="5334000"/>
            <a:ext cx="3429000" cy="1143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1" i="0" u="none" strike="noStrike">
                <a:solidFill>
                  <a:srgbClr val="1A1A1A"/>
                </a:solidFill>
                <a:latin typeface="Noto Sans SC"/>
                <a:ea typeface="Noto Sans SC"/>
                <a:cs typeface="Noto Sans SC"/>
                <a:sym typeface="Noto Sans SC"/>
              </a:rPr>
              <a:t>• 统计过程控制 (SPC)：</a:t>
            </a:r>
            <a:r>
              <a:rPr lang="en-US" sz="1100" b="0" i="0" u="none" strike="noStrike">
                <a:solidFill>
                  <a:srgbClr val="6B6B6B"/>
                </a:solidFill>
                <a:latin typeface="Noto Sans SC"/>
                <a:ea typeface="Noto Sans SC"/>
                <a:cs typeface="Noto Sans SC"/>
                <a:sym typeface="Noto Sans SC"/>
              </a:rPr>
              <a:t>利用控制图实时监控流程状态，及时识别并纠正异常波动。</a:t>
            </a:r>
            <a:endParaRPr lang="en-US" sz="1100"/>
          </a:p>
          <a:p>
            <a:pPr indent="0" algn="l">
              <a:lnSpc>
                <a:spcPct val="108333"/>
              </a:lnSpc>
            </a:pPr>
            <a:r>
              <a:rPr lang="en-US" sz="1300" b="1" i="0" u="none" strike="noStrike">
                <a:solidFill>
                  <a:srgbClr val="1A1A1A"/>
                </a:solidFill>
                <a:latin typeface="Noto Sans SC"/>
                <a:ea typeface="Noto Sans SC"/>
                <a:cs typeface="Noto Sans SC"/>
                <a:sym typeface="Noto Sans SC"/>
              </a:rPr>
              <a:t>• 控制计划：</a:t>
            </a:r>
            <a:r>
              <a:rPr lang="en-US" sz="1100" b="0" i="0" u="none" strike="noStrike">
                <a:solidFill>
                  <a:srgbClr val="6B6B6B"/>
                </a:solidFill>
                <a:latin typeface="Noto Sans SC"/>
                <a:ea typeface="Noto Sans SC"/>
                <a:cs typeface="Noto Sans SC"/>
                <a:sym typeface="Noto Sans SC"/>
              </a:rPr>
              <a:t>将改进后的流程标准化，确保成果在长期运营中得以维持。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F4F4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524000" y="2032000"/>
            <a:ext cx="101600" cy="11430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2032000" y="1905000"/>
            <a:ext cx="2540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8000" b="1" i="0" u="none" strike="noStrike">
                <a:solidFill>
                  <a:srgbClr val="FFFFFF">
                    <a:alpha val="80000"/>
                  </a:srgbClr>
                </a:solidFill>
                <a:latin typeface="Noto Sans SC"/>
                <a:ea typeface="Noto Sans SC"/>
                <a:cs typeface="Noto Sans SC"/>
                <a:sym typeface="Noto Sans SC"/>
              </a:rPr>
              <a:t>04</a:t>
            </a:r>
            <a:endParaRPr lang="en-US" sz="1100"/>
          </a:p>
        </p:txBody>
      </p:sp>
      <p:sp>
        <p:nvSpPr>
          <p:cNvPr id="4" name="AutoShape 4"/>
          <p:cNvSpPr/>
          <p:nvPr/>
        </p:nvSpPr>
        <p:spPr>
          <a:xfrm>
            <a:off x="2032000" y="3683000"/>
            <a:ext cx="8255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0" i="0" u="none" strike="noStrike">
                <a:solidFill>
                  <a:srgbClr val="FFFFFF"/>
                </a:solidFill>
                <a:latin typeface="Noto Sans SC Light"/>
                <a:ea typeface="Noto Sans SC Light"/>
                <a:cs typeface="Noto Sans SC Light"/>
                <a:sym typeface="Noto Sans SC Light"/>
              </a:rPr>
              <a:t>实施框架与组织架构</a:t>
            </a:r>
            <a:endParaRPr lang="en-US" sz="1100"/>
          </a:p>
        </p:txBody>
      </p:sp>
      <p:sp>
        <p:nvSpPr>
          <p:cNvPr id="5" name="AutoShape 5"/>
          <p:cNvSpPr/>
          <p:nvPr/>
        </p:nvSpPr>
        <p:spPr>
          <a:xfrm>
            <a:off x="2032000" y="5080000"/>
            <a:ext cx="8255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alpha val="60000"/>
                  </a:srgbClr>
                </a:solidFill>
                <a:latin typeface="Noto Sans SC"/>
                <a:ea typeface="Noto Sans SC"/>
                <a:cs typeface="Noto Sans SC"/>
                <a:sym typeface="Noto Sans SC"/>
              </a:rPr>
              <a:t>Implementation Framework &amp; Organization</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成功实施六西格玛需要建立权责分明的人才梯队</a:t>
            </a:r>
            <a:endParaRPr lang="en-US" sz="1100"/>
          </a:p>
        </p:txBody>
      </p:sp>
      <p:sp>
        <p:nvSpPr>
          <p:cNvPr id="3" name="AutoShape 3"/>
          <p:cNvSpPr/>
          <p:nvPr/>
        </p:nvSpPr>
        <p:spPr>
          <a:xfrm>
            <a:off x="4318000" y="1524000"/>
            <a:ext cx="3556000" cy="9525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4445000" y="1651000"/>
            <a:ext cx="3302000" cy="6985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800" b="1" i="0" u="none" strike="noStrike">
                <a:solidFill>
                  <a:srgbClr val="FFFFFF"/>
                </a:solidFill>
                <a:latin typeface="Noto Sans SC"/>
                <a:ea typeface="Noto Sans SC"/>
                <a:cs typeface="Noto Sans SC"/>
                <a:sym typeface="Noto Sans SC"/>
              </a:rPr>
              <a:t>倡导者 (Champion)</a:t>
            </a:r>
            <a:endParaRPr lang="en-US" sz="1100"/>
          </a:p>
          <a:p>
            <a:pPr indent="0" algn="ctr">
              <a:lnSpc>
                <a:spcPct val="100000"/>
              </a:lnSpc>
            </a:pPr>
            <a:r>
              <a:rPr lang="en-US" sz="1300" b="0" i="0" u="none" strike="noStrike">
                <a:solidFill>
                  <a:srgbClr val="EBEBEB"/>
                </a:solidFill>
                <a:latin typeface="Noto Sans SC"/>
                <a:ea typeface="Noto Sans SC"/>
                <a:cs typeface="Noto Sans SC"/>
                <a:sym typeface="Noto Sans SC"/>
              </a:rPr>
              <a:t>职责：制定战略方向 · 分配核心资源 · 消除组织障碍</a:t>
            </a:r>
          </a:p>
        </p:txBody>
      </p:sp>
      <p:sp>
        <p:nvSpPr>
          <p:cNvPr id="5" name="AutoShape 5"/>
          <p:cNvSpPr/>
          <p:nvPr/>
        </p:nvSpPr>
        <p:spPr>
          <a:xfrm>
            <a:off x="3429000" y="2667000"/>
            <a:ext cx="5334000" cy="952500"/>
          </a:xfrm>
          <a:prstGeom prst="roundRect">
            <a:avLst>
              <a:gd name="adj" fmla="val 0"/>
            </a:avLst>
          </a:prstGeom>
          <a:solidFill>
            <a:srgbClr val="415A5A">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3556000" y="2794000"/>
            <a:ext cx="5080000" cy="6985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800" b="1" i="0" u="none" strike="noStrike">
                <a:solidFill>
                  <a:srgbClr val="FFFFFF"/>
                </a:solidFill>
                <a:latin typeface="Noto Sans SC"/>
                <a:ea typeface="Noto Sans SC"/>
                <a:cs typeface="Noto Sans SC"/>
                <a:sym typeface="Noto Sans SC"/>
              </a:rPr>
              <a:t>黑带大师 (Master Black Belt)</a:t>
            </a:r>
            <a:endParaRPr lang="en-US" sz="1100"/>
          </a:p>
          <a:p>
            <a:pPr indent="0" algn="ctr">
              <a:lnSpc>
                <a:spcPct val="100000"/>
              </a:lnSpc>
            </a:pPr>
            <a:r>
              <a:rPr lang="en-US" sz="1300" b="0" i="0" u="none" strike="noStrike">
                <a:solidFill>
                  <a:srgbClr val="EBEBEB"/>
                </a:solidFill>
                <a:latin typeface="Noto Sans SC"/>
                <a:ea typeface="Noto Sans SC"/>
                <a:cs typeface="Noto Sans SC"/>
                <a:sym typeface="Noto Sans SC"/>
              </a:rPr>
              <a:t>职责：方法论专家与顾问 · 培训与指导黑带 · 解决复杂技术难题</a:t>
            </a:r>
          </a:p>
        </p:txBody>
      </p:sp>
      <p:sp>
        <p:nvSpPr>
          <p:cNvPr id="7" name="AutoShape 7"/>
          <p:cNvSpPr/>
          <p:nvPr/>
        </p:nvSpPr>
        <p:spPr>
          <a:xfrm>
            <a:off x="2413000" y="3810000"/>
            <a:ext cx="7366000" cy="952500"/>
          </a:xfrm>
          <a:prstGeom prst="roundRect">
            <a:avLst>
              <a:gd name="adj" fmla="val 0"/>
            </a:avLst>
          </a:prstGeom>
          <a:solidFill>
            <a:srgbClr val="546666">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2540000" y="3937000"/>
            <a:ext cx="7112000" cy="6985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800" b="1" i="0" u="none" strike="noStrike">
                <a:solidFill>
                  <a:srgbClr val="FFFFFF"/>
                </a:solidFill>
                <a:latin typeface="Noto Sans SC"/>
                <a:ea typeface="Noto Sans SC"/>
                <a:cs typeface="Noto Sans SC"/>
                <a:sym typeface="Noto Sans SC"/>
              </a:rPr>
              <a:t>黑带 (Black Belt)</a:t>
            </a:r>
            <a:endParaRPr lang="en-US" sz="1100"/>
          </a:p>
          <a:p>
            <a:pPr indent="0" algn="ctr">
              <a:lnSpc>
                <a:spcPct val="100000"/>
              </a:lnSpc>
            </a:pPr>
            <a:r>
              <a:rPr lang="en-US" sz="1300" b="0" i="0" u="none" strike="noStrike">
                <a:solidFill>
                  <a:srgbClr val="EBEBEB"/>
                </a:solidFill>
                <a:latin typeface="Noto Sans SC"/>
                <a:ea typeface="Noto Sans SC"/>
                <a:cs typeface="Noto Sans SC"/>
                <a:sym typeface="Noto Sans SC"/>
              </a:rPr>
              <a:t>职责：全职项目领导者 · 领导跨职能团队 · 主导关键复杂改进项目实施</a:t>
            </a:r>
          </a:p>
        </p:txBody>
      </p:sp>
      <p:sp>
        <p:nvSpPr>
          <p:cNvPr id="9" name="AutoShape 9"/>
          <p:cNvSpPr/>
          <p:nvPr/>
        </p:nvSpPr>
        <p:spPr>
          <a:xfrm>
            <a:off x="1524000" y="4953000"/>
            <a:ext cx="9144000" cy="8255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1651000" y="5054600"/>
            <a:ext cx="8890000" cy="635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600" b="1" i="0" u="none" strike="noStrike">
                <a:solidFill>
                  <a:srgbClr val="1A1A1A"/>
                </a:solidFill>
                <a:latin typeface="Noto Sans SC"/>
                <a:ea typeface="Noto Sans SC"/>
                <a:cs typeface="Noto Sans SC"/>
                <a:sym typeface="Noto Sans SC"/>
              </a:rPr>
              <a:t>绿带 (Green Belt)</a:t>
            </a:r>
            <a:r>
              <a:rPr lang="en-US" sz="1300" b="0" i="0" u="none" strike="noStrike">
                <a:solidFill>
                  <a:srgbClr val="232323"/>
                </a:solidFill>
                <a:latin typeface="Noto Sans SC"/>
                <a:ea typeface="Noto Sans SC"/>
                <a:cs typeface="Noto Sans SC"/>
                <a:sym typeface="Noto Sans SC"/>
              </a:rPr>
              <a:t>| 职责：业务骨干兼职参与 · 负责本部门/领域内的改进项目 · 连接全员与核心团队的枢纽</a:t>
            </a:r>
            <a:endParaRPr lang="en-US" sz="1100"/>
          </a:p>
        </p:txBody>
      </p:sp>
      <p:sp>
        <p:nvSpPr>
          <p:cNvPr id="11" name="AutoShape 11"/>
          <p:cNvSpPr/>
          <p:nvPr/>
        </p:nvSpPr>
        <p:spPr>
          <a:xfrm>
            <a:off x="762000" y="5969000"/>
            <a:ext cx="10668000" cy="762000"/>
          </a:xfrm>
          <a:prstGeom prst="roundRect">
            <a:avLst>
              <a:gd name="adj" fmla="val 0"/>
            </a:avLst>
          </a:prstGeom>
          <a:solidFill>
            <a:srgbClr val="EBDCBE">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889000" y="6032500"/>
            <a:ext cx="10414000" cy="635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600" b="1" i="0" u="none" strike="noStrike">
                <a:solidFill>
                  <a:srgbClr val="1A1A1A"/>
                </a:solidFill>
                <a:latin typeface="Noto Sans SC"/>
                <a:ea typeface="Noto Sans SC"/>
                <a:cs typeface="Noto Sans SC"/>
                <a:sym typeface="Noto Sans SC"/>
              </a:rPr>
              <a:t>黄带 / 白带 (Yellow / White Belt)</a:t>
            </a:r>
            <a:r>
              <a:rPr lang="en-US" sz="1300" b="0" i="0" u="none" strike="noStrike">
                <a:solidFill>
                  <a:srgbClr val="323232"/>
                </a:solidFill>
                <a:latin typeface="Noto Sans SC"/>
                <a:ea typeface="Noto Sans SC"/>
                <a:cs typeface="Noto Sans SC"/>
                <a:sym typeface="Noto Sans SC"/>
              </a:rPr>
              <a:t>| 职责：组织内的广泛基础力量 · 了解六西格玛基本理念 · 作为团队成员积极参与改进活动</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F4F4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524000" y="1778000"/>
            <a:ext cx="2540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8000" b="1" i="0" u="none" strike="noStrike">
                <a:solidFill>
                  <a:srgbClr val="FFFFFF">
                    <a:alpha val="80000"/>
                  </a:srgbClr>
                </a:solidFill>
                <a:latin typeface="Noto Sans SC"/>
                <a:ea typeface="Noto Sans SC"/>
                <a:cs typeface="Noto Sans SC"/>
                <a:sym typeface="Noto Sans SC"/>
              </a:rPr>
              <a:t>05</a:t>
            </a:r>
            <a:endParaRPr lang="en-US" sz="1100"/>
          </a:p>
        </p:txBody>
      </p:sp>
      <p:sp>
        <p:nvSpPr>
          <p:cNvPr id="3" name="AutoShape 3"/>
          <p:cNvSpPr/>
          <p:nvPr/>
        </p:nvSpPr>
        <p:spPr>
          <a:xfrm>
            <a:off x="1524000" y="3556000"/>
            <a:ext cx="571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0" i="0" u="none" strike="noStrike">
                <a:solidFill>
                  <a:srgbClr val="FFFFFF"/>
                </a:solidFill>
                <a:latin typeface="Noto Sans SC Light"/>
                <a:ea typeface="Noto Sans SC Light"/>
                <a:cs typeface="Noto Sans SC Light"/>
                <a:sym typeface="Noto Sans SC Light"/>
              </a:rPr>
              <a:t>成功案例分析</a:t>
            </a:r>
            <a:endParaRPr lang="en-US" sz="1100"/>
          </a:p>
        </p:txBody>
      </p:sp>
      <p:sp>
        <p:nvSpPr>
          <p:cNvPr id="4" name="AutoShape 4"/>
          <p:cNvSpPr/>
          <p:nvPr/>
        </p:nvSpPr>
        <p:spPr>
          <a:xfrm>
            <a:off x="1524000" y="4826000"/>
            <a:ext cx="1016000" cy="508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1524000" y="5334000"/>
            <a:ext cx="571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alpha val="60000"/>
                  </a:srgbClr>
                </a:solidFill>
                <a:latin typeface="Noto Sans SC Light"/>
                <a:ea typeface="Noto Sans SC Light"/>
                <a:cs typeface="Noto Sans SC Light"/>
                <a:sym typeface="Noto Sans SC Light"/>
              </a:rPr>
              <a:t>SUCCESS CASES ANALYSIS</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六西格玛在制造业与服务业均取得了显著的财务与运营收益</a:t>
            </a:r>
            <a:endParaRPr lang="en-US" sz="1100"/>
          </a:p>
        </p:txBody>
      </p:sp>
      <p:sp>
        <p:nvSpPr>
          <p:cNvPr id="3" name="AutoShape 3"/>
          <p:cNvSpPr/>
          <p:nvPr/>
        </p:nvSpPr>
        <p:spPr>
          <a:xfrm>
            <a:off x="762000" y="1651000"/>
            <a:ext cx="5207000" cy="4191000"/>
          </a:xfrm>
          <a:prstGeom prst="roundRect">
            <a:avLst>
              <a:gd name="adj" fmla="val 0"/>
            </a:avLst>
          </a:prstGeom>
          <a:solidFill>
            <a:srgbClr val="FFFFFF">
              <a:alpha val="100000"/>
            </a:srgbClr>
          </a:solidFill>
          <a:ln w="12700" cap="flat" cmpd="sng">
            <a:solidFill>
              <a:srgbClr val="E0E0E0">
                <a:alpha val="100000"/>
              </a:srgbClr>
            </a:solid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016000" y="1905000"/>
            <a:ext cx="469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2F4F4F"/>
                </a:solidFill>
                <a:latin typeface="Noto Sans SC"/>
                <a:ea typeface="Noto Sans SC"/>
                <a:cs typeface="Noto Sans SC"/>
                <a:sym typeface="Noto Sans SC"/>
              </a:rPr>
              <a:t>唐纳森 (Donaldson) · 制造业标杆案例</a:t>
            </a:r>
            <a:endParaRPr lang="en-US" sz="1100"/>
          </a:p>
        </p:txBody>
      </p:sp>
      <p:sp>
        <p:nvSpPr>
          <p:cNvPr id="5" name="AutoShape 5"/>
          <p:cNvSpPr/>
          <p:nvPr/>
        </p:nvSpPr>
        <p:spPr>
          <a:xfrm>
            <a:off x="1016000" y="2667000"/>
            <a:ext cx="4699000" cy="762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0" i="0" u="none" strike="noStrike">
                <a:solidFill>
                  <a:srgbClr val="6B6B6B"/>
                </a:solidFill>
                <a:latin typeface="Noto Sans SC"/>
                <a:ea typeface="Noto Sans SC"/>
                <a:cs typeface="Noto Sans SC"/>
                <a:sym typeface="Noto Sans SC"/>
              </a:rPr>
              <a:t>战略目标：针对核心过滤产品生产，旨在全面提升准时交货率(OTD)、系统性降低生产不良率，并优化全链路成本结构以实现显著降本。</a:t>
            </a:r>
            <a:endParaRPr lang="en-US" sz="1100"/>
          </a:p>
        </p:txBody>
      </p:sp>
      <p:sp>
        <p:nvSpPr>
          <p:cNvPr id="6" name="AutoShape 6"/>
          <p:cNvSpPr/>
          <p:nvPr/>
        </p:nvSpPr>
        <p:spPr>
          <a:xfrm>
            <a:off x="1016000" y="3683000"/>
            <a:ext cx="4699000" cy="254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1016000" y="4191000"/>
            <a:ext cx="1524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CBA258"/>
                </a:solidFill>
                <a:latin typeface="Noto Sans SC"/>
                <a:ea typeface="Noto Sans SC"/>
                <a:cs typeface="Noto Sans SC"/>
                <a:sym typeface="Noto Sans SC"/>
              </a:rPr>
              <a:t>1.5%</a:t>
            </a:r>
            <a:endParaRPr lang="en-US" sz="1100"/>
          </a:p>
          <a:p>
            <a:pPr indent="0" algn="ctr">
              <a:lnSpc>
                <a:spcPct val="125000"/>
              </a:lnSpc>
              <a:spcBef>
                <a:spcPts val="800"/>
              </a:spcBef>
            </a:pPr>
            <a:r>
              <a:rPr lang="en-US" sz="1300" b="1" i="0" u="none" strike="noStrike">
                <a:solidFill>
                  <a:srgbClr val="1A1A1A"/>
                </a:solidFill>
                <a:latin typeface="Noto Sans SC"/>
                <a:ea typeface="Noto Sans SC"/>
                <a:cs typeface="Noto Sans SC"/>
                <a:sym typeface="Noto Sans SC"/>
              </a:rPr>
              <a:t>成品废品率</a:t>
            </a:r>
          </a:p>
          <a:p>
            <a:pPr indent="0" algn="ctr">
              <a:lnSpc>
                <a:spcPct val="125000"/>
              </a:lnSpc>
              <a:spcBef>
                <a:spcPts val="400"/>
              </a:spcBef>
            </a:pPr>
            <a:r>
              <a:rPr lang="en-US" sz="1100" b="0" i="0" u="none" strike="noStrike">
                <a:solidFill>
                  <a:srgbClr val="6B6B6B"/>
                </a:solidFill>
                <a:latin typeface="Noto Sans SC"/>
                <a:ea typeface="Noto Sans SC"/>
                <a:cs typeface="Noto Sans SC"/>
                <a:sym typeface="Noto Sans SC"/>
              </a:rPr>
              <a:t>从2.9%大幅降低</a:t>
            </a:r>
          </a:p>
        </p:txBody>
      </p:sp>
      <p:sp>
        <p:nvSpPr>
          <p:cNvPr id="8" name="AutoShape 8"/>
          <p:cNvSpPr/>
          <p:nvPr/>
        </p:nvSpPr>
        <p:spPr>
          <a:xfrm>
            <a:off x="2603500" y="4191000"/>
            <a:ext cx="1524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CBA258"/>
                </a:solidFill>
                <a:latin typeface="Noto Sans SC"/>
                <a:ea typeface="Noto Sans SC"/>
                <a:cs typeface="Noto Sans SC"/>
                <a:sym typeface="Noto Sans SC"/>
              </a:rPr>
              <a:t>$18.4万</a:t>
            </a:r>
            <a:endParaRPr lang="en-US" sz="1100"/>
          </a:p>
          <a:p>
            <a:pPr indent="0" algn="ctr">
              <a:lnSpc>
                <a:spcPct val="125000"/>
              </a:lnSpc>
              <a:spcBef>
                <a:spcPts val="800"/>
              </a:spcBef>
            </a:pPr>
            <a:r>
              <a:rPr lang="en-US" sz="1300" b="1" i="0" u="none" strike="noStrike">
                <a:solidFill>
                  <a:srgbClr val="1A1A1A"/>
                </a:solidFill>
                <a:latin typeface="Noto Sans SC"/>
                <a:ea typeface="Noto Sans SC"/>
                <a:cs typeface="Noto Sans SC"/>
                <a:sym typeface="Noto Sans SC"/>
              </a:rPr>
              <a:t>单项目年收益</a:t>
            </a:r>
          </a:p>
          <a:p>
            <a:pPr indent="0" algn="ctr">
              <a:lnSpc>
                <a:spcPct val="125000"/>
              </a:lnSpc>
              <a:spcBef>
                <a:spcPts val="400"/>
              </a:spcBef>
            </a:pPr>
            <a:r>
              <a:rPr lang="en-US" sz="1100" b="0" i="0" u="none" strike="noStrike">
                <a:solidFill>
                  <a:srgbClr val="6B6B6B"/>
                </a:solidFill>
                <a:latin typeface="Noto Sans SC"/>
                <a:ea typeface="Noto Sans SC"/>
                <a:cs typeface="Noto Sans SC"/>
                <a:sym typeface="Noto Sans SC"/>
              </a:rPr>
              <a:t>财务回报立竿见影</a:t>
            </a:r>
          </a:p>
        </p:txBody>
      </p:sp>
      <p:sp>
        <p:nvSpPr>
          <p:cNvPr id="9" name="AutoShape 9"/>
          <p:cNvSpPr/>
          <p:nvPr/>
        </p:nvSpPr>
        <p:spPr>
          <a:xfrm>
            <a:off x="4191000" y="4191000"/>
            <a:ext cx="1524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CBA258"/>
                </a:solidFill>
                <a:latin typeface="Noto Sans SC"/>
                <a:ea typeface="Noto Sans SC"/>
                <a:cs typeface="Noto Sans SC"/>
                <a:sym typeface="Noto Sans SC"/>
              </a:rPr>
              <a:t>“0”</a:t>
            </a:r>
            <a:endParaRPr lang="en-US" sz="1100"/>
          </a:p>
          <a:p>
            <a:pPr indent="0" algn="ctr">
              <a:lnSpc>
                <a:spcPct val="125000"/>
              </a:lnSpc>
              <a:spcBef>
                <a:spcPts val="800"/>
              </a:spcBef>
            </a:pPr>
            <a:r>
              <a:rPr lang="en-US" sz="1300" b="1" i="0" u="none" strike="noStrike">
                <a:solidFill>
                  <a:srgbClr val="1A1A1A"/>
                </a:solidFill>
                <a:latin typeface="Noto Sans SC"/>
                <a:ea typeface="Noto Sans SC"/>
                <a:cs typeface="Noto Sans SC"/>
                <a:sym typeface="Noto Sans SC"/>
              </a:rPr>
              <a:t>客户投诉率</a:t>
            </a:r>
          </a:p>
          <a:p>
            <a:pPr indent="0" algn="ctr">
              <a:lnSpc>
                <a:spcPct val="125000"/>
              </a:lnSpc>
              <a:spcBef>
                <a:spcPts val="400"/>
              </a:spcBef>
            </a:pPr>
            <a:r>
              <a:rPr lang="en-US" sz="1100" b="0" i="0" u="none" strike="noStrike">
                <a:solidFill>
                  <a:srgbClr val="6B6B6B"/>
                </a:solidFill>
                <a:latin typeface="Noto Sans SC"/>
                <a:ea typeface="Noto Sans SC"/>
                <a:cs typeface="Noto Sans SC"/>
                <a:sym typeface="Noto Sans SC"/>
              </a:rPr>
              <a:t>实现单一项目清零</a:t>
            </a:r>
          </a:p>
        </p:txBody>
      </p:sp>
      <p:sp>
        <p:nvSpPr>
          <p:cNvPr id="10" name="AutoShape 10"/>
          <p:cNvSpPr/>
          <p:nvPr/>
        </p:nvSpPr>
        <p:spPr>
          <a:xfrm>
            <a:off x="6223000" y="1651000"/>
            <a:ext cx="5207000" cy="4191000"/>
          </a:xfrm>
          <a:prstGeom prst="roundRect">
            <a:avLst>
              <a:gd name="adj" fmla="val 0"/>
            </a:avLst>
          </a:prstGeom>
          <a:solidFill>
            <a:srgbClr val="FFFFFF">
              <a:alpha val="100000"/>
            </a:srgbClr>
          </a:solidFill>
          <a:ln w="12700" cap="flat" cmpd="sng">
            <a:solidFill>
              <a:srgbClr val="E0E0E0">
                <a:alpha val="100000"/>
              </a:srgbClr>
            </a:solid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6477000" y="1905000"/>
            <a:ext cx="469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2F4F4F"/>
                </a:solidFill>
                <a:latin typeface="Noto Sans SC"/>
                <a:ea typeface="Noto Sans SC"/>
                <a:cs typeface="Noto Sans SC"/>
                <a:sym typeface="Noto Sans SC"/>
              </a:rPr>
              <a:t>美国银行 (Bank of America) · 服务业标杆案例</a:t>
            </a:r>
            <a:endParaRPr lang="en-US" sz="1100"/>
          </a:p>
        </p:txBody>
      </p:sp>
      <p:sp>
        <p:nvSpPr>
          <p:cNvPr id="12" name="AutoShape 12"/>
          <p:cNvSpPr/>
          <p:nvPr/>
        </p:nvSpPr>
        <p:spPr>
          <a:xfrm>
            <a:off x="6477000" y="2667000"/>
            <a:ext cx="4699000" cy="762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300" b="0" i="0" u="none" strike="noStrike">
                <a:solidFill>
                  <a:srgbClr val="6B6B6B"/>
                </a:solidFill>
                <a:latin typeface="Noto Sans SC"/>
                <a:ea typeface="Noto Sans SC"/>
                <a:cs typeface="Noto Sans SC"/>
                <a:sym typeface="Noto Sans SC"/>
              </a:rPr>
              <a:t>改进领域：重塑抵押贷款核心审批流程、消除数百万级的账单处理错误，并利用数据洞察全面升级数字化电子银行用户体验。</a:t>
            </a:r>
            <a:endParaRPr lang="en-US" sz="1100"/>
          </a:p>
        </p:txBody>
      </p:sp>
      <p:sp>
        <p:nvSpPr>
          <p:cNvPr id="13" name="AutoShape 13"/>
          <p:cNvSpPr/>
          <p:nvPr/>
        </p:nvSpPr>
        <p:spPr>
          <a:xfrm>
            <a:off x="6477000" y="3683000"/>
            <a:ext cx="4699000" cy="254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6477000" y="4191000"/>
            <a:ext cx="1524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CBA258"/>
                </a:solidFill>
                <a:latin typeface="Noto Sans SC"/>
                <a:ea typeface="Noto Sans SC"/>
                <a:cs typeface="Noto Sans SC"/>
                <a:sym typeface="Noto Sans SC"/>
              </a:rPr>
              <a:t>-70%</a:t>
            </a:r>
            <a:endParaRPr lang="en-US" sz="1100"/>
          </a:p>
          <a:p>
            <a:pPr indent="0" algn="ctr">
              <a:lnSpc>
                <a:spcPct val="125000"/>
              </a:lnSpc>
              <a:spcBef>
                <a:spcPts val="800"/>
              </a:spcBef>
            </a:pPr>
            <a:r>
              <a:rPr lang="en-US" sz="1300" b="1" i="0" u="none" strike="noStrike">
                <a:solidFill>
                  <a:srgbClr val="1A1A1A"/>
                </a:solidFill>
                <a:latin typeface="Noto Sans SC"/>
                <a:ea typeface="Noto Sans SC"/>
                <a:cs typeface="Noto Sans SC"/>
                <a:sym typeface="Noto Sans SC"/>
              </a:rPr>
              <a:t>账单错误率</a:t>
            </a:r>
          </a:p>
          <a:p>
            <a:pPr indent="0" algn="ctr">
              <a:lnSpc>
                <a:spcPct val="125000"/>
              </a:lnSpc>
              <a:spcBef>
                <a:spcPts val="400"/>
              </a:spcBef>
            </a:pPr>
            <a:r>
              <a:rPr lang="en-US" sz="1100" b="0" i="0" u="none" strike="noStrike">
                <a:solidFill>
                  <a:srgbClr val="6B6B6B"/>
                </a:solidFill>
                <a:latin typeface="Noto Sans SC"/>
                <a:ea typeface="Noto Sans SC"/>
                <a:cs typeface="Noto Sans SC"/>
                <a:sym typeface="Noto Sans SC"/>
              </a:rPr>
              <a:t>大幅降低运营风险</a:t>
            </a:r>
          </a:p>
        </p:txBody>
      </p:sp>
      <p:sp>
        <p:nvSpPr>
          <p:cNvPr id="15" name="AutoShape 15"/>
          <p:cNvSpPr/>
          <p:nvPr/>
        </p:nvSpPr>
        <p:spPr>
          <a:xfrm>
            <a:off x="8064500" y="4191000"/>
            <a:ext cx="1524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CBA258"/>
                </a:solidFill>
                <a:latin typeface="Noto Sans SC"/>
                <a:ea typeface="Noto Sans SC"/>
                <a:cs typeface="Noto Sans SC"/>
                <a:sym typeface="Noto Sans SC"/>
              </a:rPr>
              <a:t>-15天</a:t>
            </a:r>
            <a:endParaRPr lang="en-US" sz="1100"/>
          </a:p>
          <a:p>
            <a:pPr indent="0" algn="ctr">
              <a:lnSpc>
                <a:spcPct val="125000"/>
              </a:lnSpc>
              <a:spcBef>
                <a:spcPts val="800"/>
              </a:spcBef>
            </a:pPr>
            <a:r>
              <a:rPr lang="en-US" sz="1300" b="1" i="0" u="none" strike="noStrike">
                <a:solidFill>
                  <a:srgbClr val="1A1A1A"/>
                </a:solidFill>
                <a:latin typeface="Noto Sans SC"/>
                <a:ea typeface="Noto Sans SC"/>
                <a:cs typeface="Noto Sans SC"/>
                <a:sym typeface="Noto Sans SC"/>
              </a:rPr>
              <a:t>审批周期缩短</a:t>
            </a:r>
          </a:p>
          <a:p>
            <a:pPr indent="0" algn="ctr">
              <a:lnSpc>
                <a:spcPct val="125000"/>
              </a:lnSpc>
              <a:spcBef>
                <a:spcPts val="400"/>
              </a:spcBef>
            </a:pPr>
            <a:r>
              <a:rPr lang="en-US" sz="1100" b="0" i="0" u="none" strike="noStrike">
                <a:solidFill>
                  <a:srgbClr val="6B6B6B"/>
                </a:solidFill>
                <a:latin typeface="Noto Sans SC"/>
                <a:ea typeface="Noto Sans SC"/>
                <a:cs typeface="Noto Sans SC"/>
                <a:sym typeface="Noto Sans SC"/>
              </a:rPr>
              <a:t>显著提升客户体验</a:t>
            </a:r>
          </a:p>
        </p:txBody>
      </p:sp>
      <p:sp>
        <p:nvSpPr>
          <p:cNvPr id="16" name="AutoShape 16"/>
          <p:cNvSpPr/>
          <p:nvPr/>
        </p:nvSpPr>
        <p:spPr>
          <a:xfrm>
            <a:off x="9652000" y="4191000"/>
            <a:ext cx="1524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CBA258"/>
                </a:solidFill>
                <a:latin typeface="Noto Sans SC"/>
                <a:ea typeface="Noto Sans SC"/>
                <a:cs typeface="Noto Sans SC"/>
                <a:sym typeface="Noto Sans SC"/>
              </a:rPr>
              <a:t>&gt;$20亿</a:t>
            </a:r>
            <a:endParaRPr lang="en-US" sz="1100"/>
          </a:p>
          <a:p>
            <a:pPr indent="0" algn="ctr">
              <a:lnSpc>
                <a:spcPct val="125000"/>
              </a:lnSpc>
              <a:spcBef>
                <a:spcPts val="800"/>
              </a:spcBef>
            </a:pPr>
            <a:r>
              <a:rPr lang="en-US" sz="1300" b="1" i="0" u="none" strike="noStrike">
                <a:solidFill>
                  <a:srgbClr val="1A1A1A"/>
                </a:solidFill>
                <a:latin typeface="Noto Sans SC"/>
                <a:ea typeface="Noto Sans SC"/>
                <a:cs typeface="Noto Sans SC"/>
                <a:sym typeface="Noto Sans SC"/>
              </a:rPr>
              <a:t>累计财务收益</a:t>
            </a:r>
          </a:p>
          <a:p>
            <a:pPr indent="0" algn="ctr">
              <a:lnSpc>
                <a:spcPct val="125000"/>
              </a:lnSpc>
              <a:spcBef>
                <a:spcPts val="400"/>
              </a:spcBef>
            </a:pPr>
            <a:r>
              <a:rPr lang="en-US" sz="1100" b="0" i="0" u="none" strike="noStrike">
                <a:solidFill>
                  <a:srgbClr val="6B6B6B"/>
                </a:solidFill>
                <a:latin typeface="Noto Sans SC"/>
                <a:ea typeface="Noto Sans SC"/>
                <a:cs typeface="Noto Sans SC"/>
                <a:sym typeface="Noto Sans SC"/>
              </a:rPr>
              <a:t>截至2003年公开统计</a:t>
            </a:r>
          </a:p>
        </p:txBody>
      </p:sp>
      <p:sp>
        <p:nvSpPr>
          <p:cNvPr id="17" name="AutoShape 17"/>
          <p:cNvSpPr/>
          <p:nvPr/>
        </p:nvSpPr>
        <p:spPr>
          <a:xfrm>
            <a:off x="0" y="6096000"/>
            <a:ext cx="12192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6B6B6B"/>
                </a:solidFill>
                <a:latin typeface="Noto Sans SC"/>
                <a:ea typeface="Noto Sans SC"/>
                <a:cs typeface="Noto Sans SC"/>
                <a:sym typeface="Noto Sans SC"/>
              </a:rPr>
              <a:t>数据来源：公开案例研究报告 | 注：案例数据反映特定时期特定项目成果，仅供参考</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GE的成功推广揭示了战略承诺的重要性，也暴露了实施挑战</a:t>
            </a:r>
            <a:endParaRPr lang="en-US" sz="1100"/>
          </a:p>
        </p:txBody>
      </p:sp>
      <p:sp>
        <p:nvSpPr>
          <p:cNvPr id="3" name="AutoShape 3"/>
          <p:cNvSpPr/>
          <p:nvPr/>
        </p:nvSpPr>
        <p:spPr>
          <a:xfrm>
            <a:off x="762000" y="1778000"/>
            <a:ext cx="2476500" cy="4572000"/>
          </a:xfrm>
          <a:prstGeom prst="roundRect">
            <a:avLst>
              <a:gd name="adj" fmla="val 0"/>
            </a:avLst>
          </a:prstGeom>
          <a:solidFill>
            <a:srgbClr val="FFFFFF">
              <a:alpha val="100000"/>
            </a:srgbClr>
          </a:solidFill>
          <a:ln w="12700" cap="flat" cmpd="sng">
            <a:solidFill>
              <a:srgbClr val="E6E6E6">
                <a:alpha val="100000"/>
              </a:srgbClr>
            </a:solid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1778000"/>
            <a:ext cx="2476500" cy="1016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5" name="Picture 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2159000"/>
            <a:ext cx="406400" cy="406400"/>
          </a:xfrm>
          <a:prstGeom prst="rect">
            <a:avLst/>
          </a:prstGeom>
        </p:spPr>
      </p:pic>
      <p:sp>
        <p:nvSpPr>
          <p:cNvPr id="6" name="AutoShape 6"/>
          <p:cNvSpPr/>
          <p:nvPr/>
        </p:nvSpPr>
        <p:spPr>
          <a:xfrm>
            <a:off x="1524000" y="2159000"/>
            <a:ext cx="1524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2F4F4F"/>
                </a:solidFill>
                <a:latin typeface="Noto Sans SC"/>
                <a:ea typeface="Noto Sans SC"/>
                <a:cs typeface="Noto Sans SC"/>
                <a:sym typeface="Noto Sans SC"/>
              </a:rPr>
              <a:t>巨大成功</a:t>
            </a:r>
            <a:endParaRPr lang="en-US" sz="1100"/>
          </a:p>
        </p:txBody>
      </p:sp>
      <p:sp>
        <p:nvSpPr>
          <p:cNvPr id="7" name="AutoShape 7"/>
          <p:cNvSpPr/>
          <p:nvPr/>
        </p:nvSpPr>
        <p:spPr>
          <a:xfrm>
            <a:off x="952500" y="3048000"/>
            <a:ext cx="2095500" cy="2921000"/>
          </a:xfrm>
          <a:prstGeom prst="rect">
            <a:avLst/>
          </a:prstGeom>
          <a:noFill/>
          <a:ln w="12700" cap="flat" cmpd="sng">
            <a:noFill/>
            <a:prstDash val="solid"/>
            <a:round/>
          </a:ln>
        </p:spPr>
        <p:txBody>
          <a:bodyPr vert="horz" wrap="square" lIns="0" tIns="0" rIns="0" bIns="0" rtlCol="0" anchor="ctr" anchorCtr="0"/>
          <a:lstStyle/>
          <a:p>
            <a:pPr indent="0" algn="l">
              <a:lnSpc>
                <a:spcPct val="133333"/>
              </a:lnSpc>
              <a:defRPr/>
            </a:pPr>
            <a:r>
              <a:rPr lang="en-US" sz="1400" b="1" i="0" u="none" strike="noStrike">
                <a:solidFill>
                  <a:srgbClr val="1A1A1A"/>
                </a:solidFill>
                <a:latin typeface="Noto Sans SC"/>
                <a:ea typeface="Noto Sans SC"/>
                <a:cs typeface="Noto Sans SC"/>
                <a:sym typeface="Noto Sans SC"/>
              </a:rPr>
              <a:t>▪ 数十亿美元收益</a:t>
            </a:r>
            <a:endParaRPr lang="en-US" sz="1100"/>
          </a:p>
          <a:p>
            <a:pPr indent="0" algn="l">
              <a:lnSpc>
                <a:spcPct val="116666"/>
              </a:lnSpc>
              <a:spcBef>
                <a:spcPts val="400"/>
              </a:spcBef>
            </a:pPr>
            <a:r>
              <a:rPr lang="en-US" sz="1200" b="0" i="0" u="none" strike="noStrike">
                <a:solidFill>
                  <a:srgbClr val="6B6B6B"/>
                </a:solidFill>
                <a:latin typeface="Noto Sans SC"/>
                <a:ea typeface="Noto Sans SC"/>
                <a:cs typeface="Noto Sans SC"/>
                <a:sym typeface="Noto Sans SC"/>
              </a:rPr>
              <a:t>将六西格玛转化为实实在在的财务回报，成为企业降本增效的经典案例。</a:t>
            </a:r>
          </a:p>
          <a:p>
            <a:pPr indent="0" algn="l">
              <a:lnSpc>
                <a:spcPct val="133333"/>
              </a:lnSpc>
              <a:spcBef>
                <a:spcPts val="1600"/>
              </a:spcBef>
            </a:pPr>
            <a:r>
              <a:rPr lang="en-US" sz="1400" b="1" i="0" u="none" strike="noStrike">
                <a:solidFill>
                  <a:srgbClr val="1A1A1A"/>
                </a:solidFill>
                <a:latin typeface="Noto Sans SC"/>
                <a:ea typeface="Noto Sans SC"/>
                <a:cs typeface="Noto Sans SC"/>
                <a:sym typeface="Noto Sans SC"/>
              </a:rPr>
              <a:t>▪ 全球管理标杆</a:t>
            </a:r>
          </a:p>
          <a:p>
            <a:pPr indent="0" algn="l">
              <a:lnSpc>
                <a:spcPct val="116666"/>
              </a:lnSpc>
              <a:spcBef>
                <a:spcPts val="400"/>
              </a:spcBef>
            </a:pPr>
            <a:r>
              <a:rPr lang="en-US" sz="1200" b="0" i="0" u="none" strike="noStrike">
                <a:solidFill>
                  <a:srgbClr val="6B6B6B"/>
                </a:solidFill>
                <a:latin typeface="Noto Sans SC"/>
                <a:ea typeface="Noto Sans SC"/>
                <a:cs typeface="Noto Sans SC"/>
                <a:sym typeface="Noto Sans SC"/>
              </a:rPr>
              <a:t>确立了六西格玛在全球企业界的地位，成为无数企业争相学习的榜样。</a:t>
            </a:r>
          </a:p>
        </p:txBody>
      </p:sp>
      <p:sp>
        <p:nvSpPr>
          <p:cNvPr id="8" name="AutoShape 8"/>
          <p:cNvSpPr/>
          <p:nvPr/>
        </p:nvSpPr>
        <p:spPr>
          <a:xfrm>
            <a:off x="3492500" y="1778000"/>
            <a:ext cx="2476500" cy="4572000"/>
          </a:xfrm>
          <a:prstGeom prst="roundRect">
            <a:avLst>
              <a:gd name="adj" fmla="val 0"/>
            </a:avLst>
          </a:prstGeom>
          <a:solidFill>
            <a:srgbClr val="FFFFFF">
              <a:alpha val="100000"/>
            </a:srgbClr>
          </a:solidFill>
          <a:ln w="12700" cap="flat" cmpd="sng">
            <a:solidFill>
              <a:srgbClr val="E6E6E6">
                <a:alpha val="100000"/>
              </a:srgbClr>
            </a:solid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3492500" y="1778000"/>
            <a:ext cx="2476500" cy="1016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46500" y="2159000"/>
            <a:ext cx="406400" cy="406400"/>
          </a:xfrm>
          <a:prstGeom prst="rect">
            <a:avLst/>
          </a:prstGeom>
        </p:spPr>
      </p:pic>
      <p:sp>
        <p:nvSpPr>
          <p:cNvPr id="11" name="AutoShape 11"/>
          <p:cNvSpPr/>
          <p:nvPr/>
        </p:nvSpPr>
        <p:spPr>
          <a:xfrm>
            <a:off x="4254500" y="2159000"/>
            <a:ext cx="1524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2F4F4F"/>
                </a:solidFill>
                <a:latin typeface="Noto Sans SC"/>
                <a:ea typeface="Noto Sans SC"/>
                <a:cs typeface="Noto Sans SC"/>
                <a:sym typeface="Noto Sans SC"/>
              </a:rPr>
              <a:t>实施挑战</a:t>
            </a:r>
            <a:endParaRPr lang="en-US" sz="1100"/>
          </a:p>
        </p:txBody>
      </p:sp>
      <p:sp>
        <p:nvSpPr>
          <p:cNvPr id="12" name="AutoShape 12"/>
          <p:cNvSpPr/>
          <p:nvPr/>
        </p:nvSpPr>
        <p:spPr>
          <a:xfrm>
            <a:off x="3683000" y="3048000"/>
            <a:ext cx="2095500" cy="292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1" i="0" u="none" strike="noStrike">
                <a:solidFill>
                  <a:srgbClr val="1A1A1A"/>
                </a:solidFill>
                <a:latin typeface="Noto Sans SC"/>
                <a:ea typeface="Noto Sans SC"/>
                <a:cs typeface="Noto Sans SC"/>
                <a:sym typeface="Noto Sans SC"/>
              </a:rPr>
              <a:t>▪ 初期转换成本高昂</a:t>
            </a:r>
            <a:endParaRPr lang="en-US" sz="1100"/>
          </a:p>
          <a:p>
            <a:pPr indent="0" algn="l">
              <a:lnSpc>
                <a:spcPct val="108333"/>
              </a:lnSpc>
              <a:spcBef>
                <a:spcPts val="300"/>
              </a:spcBef>
            </a:pPr>
            <a:r>
              <a:rPr lang="en-US" sz="1100" b="0" i="0" u="none" strike="noStrike">
                <a:solidFill>
                  <a:srgbClr val="6B6B6B"/>
                </a:solidFill>
                <a:latin typeface="Noto Sans SC"/>
                <a:ea typeface="Noto Sans SC"/>
                <a:cs typeface="Noto Sans SC"/>
                <a:sym typeface="Noto Sans SC"/>
              </a:rPr>
              <a:t>全员培训与流程改造需投入大量资金与时间成本。</a:t>
            </a:r>
          </a:p>
          <a:p>
            <a:pPr indent="0" algn="l">
              <a:lnSpc>
                <a:spcPct val="125000"/>
              </a:lnSpc>
              <a:spcBef>
                <a:spcPts val="1000"/>
              </a:spcBef>
            </a:pPr>
            <a:r>
              <a:rPr lang="en-US" sz="1300" b="1" i="0" u="none" strike="noStrike">
                <a:solidFill>
                  <a:srgbClr val="1A1A1A"/>
                </a:solidFill>
                <a:latin typeface="Noto Sans SC"/>
                <a:ea typeface="Noto Sans SC"/>
                <a:cs typeface="Noto Sans SC"/>
                <a:sym typeface="Noto Sans SC"/>
              </a:rPr>
              <a:t>▪ 内部技能结构失衡</a:t>
            </a:r>
          </a:p>
          <a:p>
            <a:pPr indent="0" algn="l">
              <a:lnSpc>
                <a:spcPct val="108333"/>
              </a:lnSpc>
              <a:spcBef>
                <a:spcPts val="300"/>
              </a:spcBef>
            </a:pPr>
            <a:r>
              <a:rPr lang="en-US" sz="1100" b="0" i="0" u="none" strike="noStrike">
                <a:solidFill>
                  <a:srgbClr val="6B6B6B"/>
                </a:solidFill>
                <a:latin typeface="Noto Sans SC"/>
                <a:ea typeface="Noto Sans SC"/>
                <a:cs typeface="Noto Sans SC"/>
                <a:sym typeface="Noto Sans SC"/>
              </a:rPr>
              <a:t>过度依赖“黑带”专家，造成技能与决策权集中化。</a:t>
            </a:r>
          </a:p>
          <a:p>
            <a:pPr indent="0" algn="l">
              <a:lnSpc>
                <a:spcPct val="125000"/>
              </a:lnSpc>
              <a:spcBef>
                <a:spcPts val="1000"/>
              </a:spcBef>
            </a:pPr>
            <a:r>
              <a:rPr lang="en-US" sz="1300" b="1" i="0" u="none" strike="noStrike">
                <a:solidFill>
                  <a:srgbClr val="1A1A1A"/>
                </a:solidFill>
                <a:latin typeface="Noto Sans SC"/>
                <a:ea typeface="Noto Sans SC"/>
                <a:cs typeface="Noto Sans SC"/>
                <a:sym typeface="Noto Sans SC"/>
              </a:rPr>
              <a:t>▪ 抑制内部创新活力</a:t>
            </a:r>
          </a:p>
          <a:p>
            <a:pPr indent="0" algn="l">
              <a:lnSpc>
                <a:spcPct val="108333"/>
              </a:lnSpc>
              <a:spcBef>
                <a:spcPts val="300"/>
              </a:spcBef>
            </a:pPr>
            <a:r>
              <a:rPr lang="en-US" sz="1100" b="0" i="0" u="none" strike="noStrike">
                <a:solidFill>
                  <a:srgbClr val="6B6B6B"/>
                </a:solidFill>
                <a:latin typeface="Noto Sans SC"/>
                <a:ea typeface="Noto Sans SC"/>
                <a:cs typeface="Noto Sans SC"/>
                <a:sym typeface="Noto Sans SC"/>
              </a:rPr>
              <a:t>标准化流程可能对创新与试错文化产生负面影响。</a:t>
            </a:r>
          </a:p>
        </p:txBody>
      </p:sp>
      <p:sp>
        <p:nvSpPr>
          <p:cNvPr id="13" name="AutoShape 13"/>
          <p:cNvSpPr/>
          <p:nvPr/>
        </p:nvSpPr>
        <p:spPr>
          <a:xfrm>
            <a:off x="6223000" y="1778000"/>
            <a:ext cx="5207000" cy="2159000"/>
          </a:xfrm>
          <a:prstGeom prst="roundRect">
            <a:avLst>
              <a:gd name="adj" fmla="val 0"/>
            </a:avLst>
          </a:prstGeom>
          <a:solidFill>
            <a:srgbClr val="FFFFFF">
              <a:alpha val="100000"/>
            </a:srgbClr>
          </a:solidFill>
          <a:ln w="12700" cap="flat" cmpd="sng">
            <a:solidFill>
              <a:srgbClr val="E6E6E6">
                <a:alpha val="100000"/>
              </a:srgbClr>
            </a:solid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6223000" y="1778000"/>
            <a:ext cx="76200" cy="21590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6477000" y="1968500"/>
            <a:ext cx="4699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F4F4F"/>
                </a:solidFill>
                <a:latin typeface="Noto Sans SC"/>
                <a:ea typeface="Noto Sans SC"/>
                <a:cs typeface="Noto Sans SC"/>
                <a:sym typeface="Noto Sans SC"/>
              </a:rPr>
              <a:t>从“工具”到“核心战略”的蜕变</a:t>
            </a:r>
            <a:endParaRPr lang="en-US" sz="1100"/>
          </a:p>
          <a:p>
            <a:pPr indent="0" algn="l">
              <a:lnSpc>
                <a:spcPct val="125000"/>
              </a:lnSpc>
              <a:spcBef>
                <a:spcPts val="1000"/>
              </a:spcBef>
            </a:pPr>
            <a:r>
              <a:rPr lang="en-US" sz="1300" b="0" i="0" u="none" strike="noStrike">
                <a:solidFill>
                  <a:srgbClr val="1A1A1A"/>
                </a:solidFill>
                <a:latin typeface="Noto Sans SC"/>
                <a:ea typeface="Noto Sans SC"/>
                <a:cs typeface="Noto Sans SC"/>
                <a:sym typeface="Noto Sans SC"/>
              </a:rPr>
              <a:t>GE的成功绝非偶然。在传奇CEO杰克·韦尔奇的强力推动下，六西格玛被提升为企业的核心战略之一，而非仅仅停留在质量控制的工具层面。这种自上而下的战略定位，使其迅速转化为数十亿美元的财务回报，也让GE成为全球企业界学习的标杆。</a:t>
            </a:r>
          </a:p>
        </p:txBody>
      </p:sp>
      <p:sp>
        <p:nvSpPr>
          <p:cNvPr id="16" name="AutoShape 16"/>
          <p:cNvSpPr/>
          <p:nvPr/>
        </p:nvSpPr>
        <p:spPr>
          <a:xfrm>
            <a:off x="6223000" y="4191000"/>
            <a:ext cx="5207000" cy="2159000"/>
          </a:xfrm>
          <a:prstGeom prst="roundRect">
            <a:avLst>
              <a:gd name="adj" fmla="val 0"/>
            </a:avLst>
          </a:prstGeom>
          <a:solidFill>
            <a:srgbClr val="FFFFFF">
              <a:alpha val="100000"/>
            </a:srgbClr>
          </a:solidFill>
          <a:ln w="12700" cap="flat" cmpd="sng">
            <a:solidFill>
              <a:srgbClr val="E6E6E6">
                <a:alpha val="100000"/>
              </a:srgbClr>
            </a:solidFill>
            <a:prstDash val="solid"/>
            <a:round/>
          </a:ln>
        </p:spPr>
        <p:txBody>
          <a:bodyPr vert="horz" wrap="square" lIns="63500" tIns="63500" rIns="63500" bIns="63500" rtlCol="0" anchor="ctr"/>
          <a:lstStyle/>
          <a:p>
            <a:pPr algn="ctr">
              <a:defRPr/>
            </a:pPr>
            <a:endParaRPr/>
          </a:p>
        </p:txBody>
      </p:sp>
      <p:sp>
        <p:nvSpPr>
          <p:cNvPr id="17" name="AutoShape 17"/>
          <p:cNvSpPr/>
          <p:nvPr/>
        </p:nvSpPr>
        <p:spPr>
          <a:xfrm>
            <a:off x="6223000" y="4191000"/>
            <a:ext cx="76200" cy="2159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8"/>
          <p:cNvSpPr/>
          <p:nvPr/>
        </p:nvSpPr>
        <p:spPr>
          <a:xfrm>
            <a:off x="6477000" y="4381500"/>
            <a:ext cx="4699000" cy="177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2F4F4F"/>
                </a:solidFill>
                <a:latin typeface="Noto Sans SC"/>
                <a:ea typeface="Noto Sans SC"/>
                <a:cs typeface="Noto Sans SC"/>
                <a:sym typeface="Noto Sans SC"/>
              </a:rPr>
              <a:t>经验与反思：承诺与挑战并存</a:t>
            </a:r>
            <a:endParaRPr lang="en-US" sz="1100"/>
          </a:p>
          <a:p>
            <a:pPr indent="0" algn="l">
              <a:lnSpc>
                <a:spcPct val="125000"/>
              </a:lnSpc>
              <a:spcBef>
                <a:spcPts val="800"/>
              </a:spcBef>
            </a:pPr>
            <a:r>
              <a:rPr lang="en-US" sz="1300" b="1" i="0" u="none" strike="noStrike">
                <a:solidFill>
                  <a:srgbClr val="1A1A1A"/>
                </a:solidFill>
                <a:latin typeface="Noto Sans SC"/>
                <a:ea typeface="Noto Sans SC"/>
                <a:cs typeface="Noto Sans SC"/>
                <a:sym typeface="Noto Sans SC"/>
              </a:rPr>
              <a:t>1. 最高层承诺是关键：</a:t>
            </a:r>
            <a:r>
              <a:rPr lang="en-US" sz="1300" b="0" i="0" u="none" strike="noStrike">
                <a:solidFill>
                  <a:srgbClr val="1A1A1A"/>
                </a:solidFill>
                <a:latin typeface="Noto Sans SC"/>
                <a:ea typeface="Noto Sans SC"/>
                <a:cs typeface="Noto Sans SC"/>
                <a:sym typeface="Noto Sans SC"/>
              </a:rPr>
              <a:t>韦尔奇的亲身参与与坚定推动，是GE成功的决定性因素。高层的决心直接决定了变革的深度和广度。</a:t>
            </a:r>
          </a:p>
          <a:p>
            <a:pPr indent="0" algn="l">
              <a:lnSpc>
                <a:spcPct val="125000"/>
              </a:lnSpc>
              <a:spcBef>
                <a:spcPts val="600"/>
              </a:spcBef>
            </a:pPr>
            <a:r>
              <a:rPr lang="en-US" sz="1300" b="1" i="0" u="none" strike="noStrike">
                <a:solidFill>
                  <a:srgbClr val="1A1A1A"/>
                </a:solidFill>
                <a:latin typeface="Noto Sans SC"/>
                <a:ea typeface="Noto Sans SC"/>
                <a:cs typeface="Noto Sans SC"/>
                <a:sym typeface="Noto Sans SC"/>
              </a:rPr>
              <a:t>2. 挑战不容忽视：</a:t>
            </a:r>
            <a:r>
              <a:rPr lang="en-US" sz="1300" b="0" i="0" u="none" strike="noStrike">
                <a:solidFill>
                  <a:srgbClr val="1A1A1A"/>
                </a:solidFill>
                <a:latin typeface="Noto Sans SC"/>
                <a:ea typeface="Noto Sans SC"/>
                <a:cs typeface="Noto Sans SC"/>
                <a:sym typeface="Noto Sans SC"/>
              </a:rPr>
              <a:t>韦尔奇本人也坦诚，实施中存在高昂的初期成本，以及标准化流程可能带来的“过度关注客户而抑制内部创新”的风险。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F4F4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524000" y="1651000"/>
            <a:ext cx="2540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8000" b="1" i="0" u="none" strike="noStrike">
                <a:solidFill>
                  <a:srgbClr val="FFFFFF">
                    <a:alpha val="80000"/>
                  </a:srgbClr>
                </a:solidFill>
                <a:latin typeface="Noto Sans SC"/>
                <a:ea typeface="Noto Sans SC"/>
                <a:cs typeface="Noto Sans SC"/>
                <a:sym typeface="Noto Sans SC"/>
              </a:rPr>
              <a:t>06</a:t>
            </a:r>
            <a:endParaRPr lang="en-US" sz="1100"/>
          </a:p>
        </p:txBody>
      </p:sp>
      <p:sp>
        <p:nvSpPr>
          <p:cNvPr id="3" name="AutoShape 3"/>
          <p:cNvSpPr/>
          <p:nvPr/>
        </p:nvSpPr>
        <p:spPr>
          <a:xfrm>
            <a:off x="1524000" y="3302000"/>
            <a:ext cx="1016000" cy="635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524000" y="3937000"/>
            <a:ext cx="762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0" i="0" u="none" strike="noStrike">
                <a:solidFill>
                  <a:srgbClr val="FFFFFF"/>
                </a:solidFill>
                <a:latin typeface="Noto Sans SC Light"/>
                <a:ea typeface="Noto Sans SC Light"/>
                <a:cs typeface="Noto Sans SC Light"/>
                <a:sym typeface="Noto Sans SC Light"/>
              </a:rPr>
              <a:t>挑战与失败原因分析</a:t>
            </a:r>
            <a:endParaRPr lang="en-US" sz="1100"/>
          </a:p>
        </p:txBody>
      </p:sp>
      <p:sp>
        <p:nvSpPr>
          <p:cNvPr id="5" name="AutoShape 5"/>
          <p:cNvSpPr/>
          <p:nvPr/>
        </p:nvSpPr>
        <p:spPr>
          <a:xfrm>
            <a:off x="1524000" y="5207000"/>
            <a:ext cx="762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alpha val="60000"/>
                  </a:srgbClr>
                </a:solidFill>
                <a:latin typeface="Noto Sans SC"/>
                <a:ea typeface="Noto Sans SC"/>
                <a:cs typeface="Noto Sans SC"/>
                <a:sym typeface="Noto Sans SC"/>
              </a:rPr>
              <a:t>CHALLENGES &amp; FAILURE ANALYSIS</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缺乏高层承诺与战略脱节是导致六西格玛失败的首要原因</a:t>
            </a:r>
            <a:endParaRPr lang="en-US" sz="1100"/>
          </a:p>
        </p:txBody>
      </p:sp>
      <p:sp>
        <p:nvSpPr>
          <p:cNvPr id="3" name="AutoShape 3"/>
          <p:cNvSpPr/>
          <p:nvPr/>
        </p:nvSpPr>
        <p:spPr>
          <a:xfrm>
            <a:off x="762000" y="1651000"/>
            <a:ext cx="10668000" cy="762000"/>
          </a:xfrm>
          <a:prstGeom prst="roundRect">
            <a:avLst>
              <a:gd name="adj" fmla="val 0"/>
            </a:avLst>
          </a:prstGeom>
          <a:solidFill>
            <a:srgbClr val="2F4F4F">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016000" y="17780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1A1A1A"/>
                </a:solidFill>
                <a:latin typeface="Noto Sans SC"/>
                <a:ea typeface="Noto Sans SC"/>
                <a:cs typeface="Noto Sans SC"/>
                <a:sym typeface="Noto Sans SC"/>
              </a:rPr>
              <a:t>自主推行六西格玛失败率高达</a:t>
            </a:r>
            <a:r>
              <a:rPr lang="en-US" sz="2600" b="1" i="0" u="none" strike="noStrike">
                <a:solidFill>
                  <a:srgbClr val="CBA258"/>
                </a:solidFill>
                <a:latin typeface="Noto Sans SC"/>
                <a:ea typeface="Noto Sans SC"/>
                <a:cs typeface="Noto Sans SC"/>
                <a:sym typeface="Noto Sans SC"/>
              </a:rPr>
              <a:t>60% - 70%</a:t>
            </a:r>
            <a:endParaRPr lang="en-US" sz="1100"/>
          </a:p>
        </p:txBody>
      </p:sp>
      <p:sp>
        <p:nvSpPr>
          <p:cNvPr id="5" name="AutoShape 5"/>
          <p:cNvSpPr/>
          <p:nvPr/>
        </p:nvSpPr>
        <p:spPr>
          <a:xfrm>
            <a:off x="7112000" y="1778000"/>
            <a:ext cx="4064000" cy="508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6B6B6B"/>
                </a:solidFill>
                <a:latin typeface="Noto Sans SC"/>
                <a:ea typeface="Noto Sans SC"/>
                <a:cs typeface="Noto Sans SC"/>
                <a:sym typeface="Noto Sans SC"/>
              </a:rPr>
              <a:t>数据来源：美国质量协会 (ASQ) 全球推行现状调研</a:t>
            </a:r>
            <a:endParaRPr lang="en-US" sz="1100"/>
          </a:p>
        </p:txBody>
      </p:sp>
      <p:sp>
        <p:nvSpPr>
          <p:cNvPr id="6" name="AutoShape 6"/>
          <p:cNvSpPr/>
          <p:nvPr/>
        </p:nvSpPr>
        <p:spPr>
          <a:xfrm>
            <a:off x="762000" y="2794000"/>
            <a:ext cx="3302000" cy="3429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7" name="AutoShape 7"/>
          <p:cNvSpPr/>
          <p:nvPr/>
        </p:nvSpPr>
        <p:spPr>
          <a:xfrm>
            <a:off x="762000" y="2794000"/>
            <a:ext cx="3302000" cy="762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3111500"/>
            <a:ext cx="406400" cy="406400"/>
          </a:xfrm>
          <a:prstGeom prst="rect">
            <a:avLst/>
          </a:prstGeom>
        </p:spPr>
      </p:pic>
      <p:sp>
        <p:nvSpPr>
          <p:cNvPr id="9" name="AutoShape 9"/>
          <p:cNvSpPr/>
          <p:nvPr/>
        </p:nvSpPr>
        <p:spPr>
          <a:xfrm>
            <a:off x="1524000" y="31115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2F4F4F"/>
                </a:solidFill>
                <a:latin typeface="Noto Sans SC"/>
                <a:ea typeface="Noto Sans SC"/>
                <a:cs typeface="Noto Sans SC"/>
                <a:sym typeface="Noto Sans SC"/>
              </a:rPr>
              <a:t>缺乏真正的高层承诺</a:t>
            </a:r>
            <a:endParaRPr lang="en-US" sz="1100"/>
          </a:p>
        </p:txBody>
      </p:sp>
      <p:sp>
        <p:nvSpPr>
          <p:cNvPr id="10" name="AutoShape 10"/>
          <p:cNvSpPr/>
          <p:nvPr/>
        </p:nvSpPr>
        <p:spPr>
          <a:xfrm>
            <a:off x="1016000" y="3937000"/>
            <a:ext cx="2794000" cy="952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400" b="1" i="0" u="none" strike="noStrike">
                <a:solidFill>
                  <a:srgbClr val="2F4F4F"/>
                </a:solidFill>
                <a:latin typeface="Noto Sans SC"/>
                <a:ea typeface="Noto Sans SC"/>
                <a:cs typeface="Noto Sans SC"/>
                <a:sym typeface="Noto Sans SC"/>
              </a:rPr>
              <a:t>核心表现：</a:t>
            </a:r>
            <a:r>
              <a:rPr lang="en-US" sz="1300" b="0" i="0" u="none" strike="noStrike">
                <a:solidFill>
                  <a:srgbClr val="6B6B6B"/>
                </a:solidFill>
                <a:latin typeface="Noto Sans SC"/>
                <a:ea typeface="Noto Sans SC"/>
                <a:cs typeface="Noto Sans SC"/>
                <a:sym typeface="Noto Sans SC"/>
              </a:rPr>
              <a:t>支持仅停留在口头层面，缺乏对项目所需资金、人力的实质性投入与明确授权。</a:t>
            </a:r>
            <a:endParaRPr lang="en-US" sz="1100"/>
          </a:p>
        </p:txBody>
      </p:sp>
      <p:sp>
        <p:nvSpPr>
          <p:cNvPr id="11" name="AutoShape 11"/>
          <p:cNvSpPr/>
          <p:nvPr/>
        </p:nvSpPr>
        <p:spPr>
          <a:xfrm>
            <a:off x="1016000" y="5080000"/>
            <a:ext cx="2794000" cy="1016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400" b="1" i="0" u="none" strike="noStrike">
                <a:solidFill>
                  <a:srgbClr val="CBA258"/>
                </a:solidFill>
                <a:latin typeface="Noto Sans SC"/>
                <a:ea typeface="Noto Sans SC"/>
                <a:cs typeface="Noto Sans SC"/>
                <a:sym typeface="Noto Sans SC"/>
              </a:rPr>
              <a:t>关键对策：</a:t>
            </a:r>
            <a:r>
              <a:rPr lang="en-US" sz="1300" b="0" i="0" u="none" strike="noStrike">
                <a:solidFill>
                  <a:srgbClr val="1A1A1A"/>
                </a:solidFill>
                <a:latin typeface="Noto Sans SC"/>
                <a:ea typeface="Noto Sans SC"/>
                <a:cs typeface="Noto Sans SC"/>
                <a:sym typeface="Noto Sans SC"/>
              </a:rPr>
              <a:t>建立高层指导委员会，确保高层积极参与项目评审，提供必要资源并明确战略授权。</a:t>
            </a:r>
            <a:endParaRPr lang="en-US" sz="1100"/>
          </a:p>
        </p:txBody>
      </p:sp>
      <p:sp>
        <p:nvSpPr>
          <p:cNvPr id="12" name="AutoShape 12"/>
          <p:cNvSpPr/>
          <p:nvPr/>
        </p:nvSpPr>
        <p:spPr>
          <a:xfrm>
            <a:off x="4445000" y="2794000"/>
            <a:ext cx="3302000" cy="3429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3" name="AutoShape 13"/>
          <p:cNvSpPr/>
          <p:nvPr/>
        </p:nvSpPr>
        <p:spPr>
          <a:xfrm>
            <a:off x="4445000" y="2794000"/>
            <a:ext cx="3302000" cy="762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3111500"/>
            <a:ext cx="406400" cy="406400"/>
          </a:xfrm>
          <a:prstGeom prst="rect">
            <a:avLst/>
          </a:prstGeom>
        </p:spPr>
      </p:pic>
      <p:sp>
        <p:nvSpPr>
          <p:cNvPr id="15" name="AutoShape 15"/>
          <p:cNvSpPr/>
          <p:nvPr/>
        </p:nvSpPr>
        <p:spPr>
          <a:xfrm>
            <a:off x="5207000" y="31115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2F4F4F"/>
                </a:solidFill>
                <a:latin typeface="Noto Sans SC"/>
                <a:ea typeface="Noto Sans SC"/>
                <a:cs typeface="Noto Sans SC"/>
                <a:sym typeface="Noto Sans SC"/>
              </a:rPr>
              <a:t>项目与战略脱节</a:t>
            </a:r>
            <a:endParaRPr lang="en-US" sz="1100"/>
          </a:p>
        </p:txBody>
      </p:sp>
      <p:sp>
        <p:nvSpPr>
          <p:cNvPr id="16" name="AutoShape 16"/>
          <p:cNvSpPr/>
          <p:nvPr/>
        </p:nvSpPr>
        <p:spPr>
          <a:xfrm>
            <a:off x="4699000" y="3937000"/>
            <a:ext cx="2794000" cy="952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400" b="1" i="0" u="none" strike="noStrike">
                <a:solidFill>
                  <a:srgbClr val="2F4F4F"/>
                </a:solidFill>
                <a:latin typeface="Noto Sans SC"/>
                <a:ea typeface="Noto Sans SC"/>
                <a:cs typeface="Noto Sans SC"/>
                <a:sym typeface="Noto Sans SC"/>
              </a:rPr>
              <a:t>核心表现：</a:t>
            </a:r>
            <a:r>
              <a:rPr lang="en-US" sz="1300" b="0" i="0" u="none" strike="noStrike">
                <a:solidFill>
                  <a:srgbClr val="6B6B6B"/>
                </a:solidFill>
                <a:latin typeface="Noto Sans SC"/>
                <a:ea typeface="Noto Sans SC"/>
                <a:cs typeface="Noto Sans SC"/>
                <a:sym typeface="Noto Sans SC"/>
              </a:rPr>
              <a:t>项目选题聚焦于低价值的流程修补，无法解决企业核心痛点，产出难以匹配战略诉求。</a:t>
            </a:r>
            <a:endParaRPr lang="en-US" sz="1100"/>
          </a:p>
        </p:txBody>
      </p:sp>
      <p:sp>
        <p:nvSpPr>
          <p:cNvPr id="17" name="AutoShape 17"/>
          <p:cNvSpPr/>
          <p:nvPr/>
        </p:nvSpPr>
        <p:spPr>
          <a:xfrm>
            <a:off x="4699000" y="5080000"/>
            <a:ext cx="2794000" cy="1016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400" b="1" i="0" u="none" strike="noStrike">
                <a:solidFill>
                  <a:srgbClr val="CBA258"/>
                </a:solidFill>
                <a:latin typeface="Noto Sans SC"/>
                <a:ea typeface="Noto Sans SC"/>
                <a:cs typeface="Noto Sans SC"/>
                <a:sym typeface="Noto Sans SC"/>
              </a:rPr>
              <a:t>关键对策：</a:t>
            </a:r>
            <a:r>
              <a:rPr lang="en-US" sz="1300" b="0" i="0" u="none" strike="noStrike">
                <a:solidFill>
                  <a:srgbClr val="1A1A1A"/>
                </a:solidFill>
                <a:latin typeface="Noto Sans SC"/>
                <a:ea typeface="Noto Sans SC"/>
                <a:cs typeface="Noto Sans SC"/>
                <a:sym typeface="Noto Sans SC"/>
              </a:rPr>
              <a:t>建立严格的项目筛选与评估机制，确保所有改进项目均直接支撑公司年度战略目标。</a:t>
            </a:r>
            <a:endParaRPr lang="en-US" sz="1100"/>
          </a:p>
        </p:txBody>
      </p:sp>
      <p:sp>
        <p:nvSpPr>
          <p:cNvPr id="18" name="AutoShape 18"/>
          <p:cNvSpPr/>
          <p:nvPr/>
        </p:nvSpPr>
        <p:spPr>
          <a:xfrm>
            <a:off x="8128000" y="2794000"/>
            <a:ext cx="3302000" cy="3429000"/>
          </a:xfrm>
          <a:prstGeom prst="roundRect">
            <a:avLst>
              <a:gd name="adj" fmla="val 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9" name="AutoShape 19"/>
          <p:cNvSpPr/>
          <p:nvPr/>
        </p:nvSpPr>
        <p:spPr>
          <a:xfrm>
            <a:off x="8128000" y="2794000"/>
            <a:ext cx="3302000" cy="762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0" name="Picture 2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82000" y="3111500"/>
            <a:ext cx="406400" cy="406400"/>
          </a:xfrm>
          <a:prstGeom prst="rect">
            <a:avLst/>
          </a:prstGeom>
        </p:spPr>
      </p:pic>
      <p:sp>
        <p:nvSpPr>
          <p:cNvPr id="21" name="AutoShape 21"/>
          <p:cNvSpPr/>
          <p:nvPr/>
        </p:nvSpPr>
        <p:spPr>
          <a:xfrm>
            <a:off x="8890000" y="31115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900" b="1" i="0" u="none" strike="noStrike">
                <a:solidFill>
                  <a:srgbClr val="2F4F4F"/>
                </a:solidFill>
                <a:latin typeface="Noto Sans SC"/>
                <a:ea typeface="Noto Sans SC"/>
                <a:cs typeface="Noto Sans SC"/>
                <a:sym typeface="Noto Sans SC"/>
              </a:rPr>
              <a:t>组织阻力与文化冲突</a:t>
            </a:r>
            <a:endParaRPr lang="en-US" sz="1100"/>
          </a:p>
        </p:txBody>
      </p:sp>
      <p:sp>
        <p:nvSpPr>
          <p:cNvPr id="22" name="AutoShape 22"/>
          <p:cNvSpPr/>
          <p:nvPr/>
        </p:nvSpPr>
        <p:spPr>
          <a:xfrm>
            <a:off x="8382000" y="3937000"/>
            <a:ext cx="2794000" cy="9525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400" b="1" i="0" u="none" strike="noStrike">
                <a:solidFill>
                  <a:srgbClr val="2F4F4F"/>
                </a:solidFill>
                <a:latin typeface="Noto Sans SC"/>
                <a:ea typeface="Noto Sans SC"/>
                <a:cs typeface="Noto Sans SC"/>
                <a:sym typeface="Noto Sans SC"/>
              </a:rPr>
              <a:t>核心表现：</a:t>
            </a:r>
            <a:r>
              <a:rPr lang="en-US" sz="1300" b="0" i="0" u="none" strike="noStrike">
                <a:solidFill>
                  <a:srgbClr val="6B6B6B"/>
                </a:solidFill>
                <a:latin typeface="Noto Sans SC"/>
                <a:ea typeface="Noto Sans SC"/>
                <a:cs typeface="Noto Sans SC"/>
                <a:sym typeface="Noto Sans SC"/>
              </a:rPr>
              <a:t>中层管理者担心失去控制权，基层员工参与度低，导致项目沦为“形式主义”运动。</a:t>
            </a:r>
            <a:endParaRPr lang="en-US" sz="1100"/>
          </a:p>
        </p:txBody>
      </p:sp>
      <p:sp>
        <p:nvSpPr>
          <p:cNvPr id="23" name="AutoShape 23"/>
          <p:cNvSpPr/>
          <p:nvPr/>
        </p:nvSpPr>
        <p:spPr>
          <a:xfrm>
            <a:off x="8382000" y="5080000"/>
            <a:ext cx="2794000" cy="1016000"/>
          </a:xfrm>
          <a:prstGeom prst="rect">
            <a:avLst/>
          </a:prstGeom>
          <a:noFill/>
          <a:ln w="12700" cap="flat" cmpd="sng">
            <a:noFill/>
            <a:prstDash val="solid"/>
            <a:round/>
          </a:ln>
        </p:spPr>
        <p:txBody>
          <a:bodyPr vert="horz" wrap="square" lIns="0" tIns="0" rIns="0" bIns="0" rtlCol="0" anchor="ctr" anchorCtr="0"/>
          <a:lstStyle/>
          <a:p>
            <a:pPr indent="0" algn="l">
              <a:lnSpc>
                <a:spcPct val="108333"/>
              </a:lnSpc>
              <a:defRPr/>
            </a:pPr>
            <a:r>
              <a:rPr lang="en-US" sz="1400" b="1" i="0" u="none" strike="noStrike">
                <a:solidFill>
                  <a:srgbClr val="CBA258"/>
                </a:solidFill>
                <a:latin typeface="Noto Sans SC"/>
                <a:ea typeface="Noto Sans SC"/>
                <a:cs typeface="Noto Sans SC"/>
                <a:sym typeface="Noto Sans SC"/>
              </a:rPr>
              <a:t>关键对策：</a:t>
            </a:r>
            <a:r>
              <a:rPr lang="en-US" sz="1300" b="0" i="0" u="none" strike="noStrike">
                <a:solidFill>
                  <a:srgbClr val="1A1A1A"/>
                </a:solidFill>
                <a:latin typeface="Noto Sans SC"/>
                <a:ea typeface="Noto Sans SC"/>
                <a:cs typeface="Noto Sans SC"/>
                <a:sym typeface="Noto Sans SC"/>
              </a:rPr>
              <a:t>实施系统性变革管理，加强全员沟通与赋能，打造以“持续改进”为核心的组织文化。</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F4F4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778000" y="1778000"/>
            <a:ext cx="2286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8000" b="1" i="0" u="none" strike="noStrike">
                <a:solidFill>
                  <a:srgbClr val="FFFFFF">
                    <a:alpha val="80000"/>
                  </a:srgbClr>
                </a:solidFill>
                <a:latin typeface="Noto Sans SC"/>
                <a:ea typeface="Noto Sans SC"/>
                <a:cs typeface="Noto Sans SC"/>
                <a:sym typeface="Noto Sans SC"/>
              </a:rPr>
              <a:t>07</a:t>
            </a:r>
            <a:endParaRPr lang="en-US" sz="1100"/>
          </a:p>
        </p:txBody>
      </p:sp>
      <p:sp>
        <p:nvSpPr>
          <p:cNvPr id="3" name="AutoShape 3"/>
          <p:cNvSpPr/>
          <p:nvPr/>
        </p:nvSpPr>
        <p:spPr>
          <a:xfrm>
            <a:off x="1778000" y="3429000"/>
            <a:ext cx="1143000" cy="508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778000" y="4064000"/>
            <a:ext cx="8255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0" i="0" u="none" strike="noStrike">
                <a:solidFill>
                  <a:srgbClr val="FFFFFF"/>
                </a:solidFill>
                <a:latin typeface="Noto Sans SC Light"/>
                <a:ea typeface="Noto Sans SC Light"/>
                <a:cs typeface="Noto Sans SC Light"/>
                <a:sym typeface="Noto Sans SC Light"/>
              </a:rPr>
              <a:t>六西格玛与其他管理体系</a:t>
            </a:r>
            <a:endParaRPr lang="en-US" sz="1100"/>
          </a:p>
        </p:txBody>
      </p:sp>
      <p:sp>
        <p:nvSpPr>
          <p:cNvPr id="5" name="AutoShape 5"/>
          <p:cNvSpPr/>
          <p:nvPr/>
        </p:nvSpPr>
        <p:spPr>
          <a:xfrm>
            <a:off x="1778000" y="5207000"/>
            <a:ext cx="825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alpha val="60000"/>
                  </a:srgbClr>
                </a:solidFill>
                <a:latin typeface="Noto Sans SC"/>
                <a:ea typeface="Noto Sans SC"/>
                <a:cs typeface="Noto Sans SC"/>
                <a:sym typeface="Noto Sans SC"/>
              </a:rPr>
              <a:t>Six Sigma &amp; Other Management Systems</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六西格玛与精益、ISO9000互为补充，共同构建卓越运营体系</a:t>
            </a:r>
            <a:endParaRPr lang="en-US" sz="1100"/>
          </a:p>
        </p:txBody>
      </p:sp>
      <p:sp>
        <p:nvSpPr>
          <p:cNvPr id="3" name="AutoShape 3"/>
          <p:cNvSpPr/>
          <p:nvPr/>
        </p:nvSpPr>
        <p:spPr>
          <a:xfrm>
            <a:off x="762000" y="1778000"/>
            <a:ext cx="5207000" cy="4572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4" name="AutoShape 4"/>
          <p:cNvSpPr/>
          <p:nvPr/>
        </p:nvSpPr>
        <p:spPr>
          <a:xfrm>
            <a:off x="1016000" y="2032000"/>
            <a:ext cx="50800" cy="3302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1193800" y="1981200"/>
            <a:ext cx="4445000" cy="431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2F4F4F"/>
                </a:solidFill>
                <a:latin typeface="Noto Sans SC"/>
                <a:ea typeface="Noto Sans SC"/>
                <a:cs typeface="Noto Sans SC"/>
                <a:sym typeface="Noto Sans SC"/>
              </a:rPr>
              <a:t>精益六西格玛 (Lean Six Sigma)：双轮驱动</a:t>
            </a:r>
            <a:endParaRPr lang="en-US" sz="1100"/>
          </a:p>
        </p:txBody>
      </p:sp>
      <p:sp>
        <p:nvSpPr>
          <p:cNvPr id="6" name="AutoShape 6"/>
          <p:cNvSpPr/>
          <p:nvPr/>
        </p:nvSpPr>
        <p:spPr>
          <a:xfrm>
            <a:off x="1016000" y="2794000"/>
            <a:ext cx="4699000" cy="1079500"/>
          </a:xfrm>
          <a:prstGeom prst="roundRect">
            <a:avLst>
              <a:gd name="adj" fmla="val 0"/>
            </a:avLst>
          </a:prstGeom>
          <a:solidFill>
            <a:srgbClr val="F7F9FC">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7" name="Picture 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0" y="2984500"/>
            <a:ext cx="355600" cy="355600"/>
          </a:xfrm>
          <a:prstGeom prst="rect">
            <a:avLst/>
          </a:prstGeom>
        </p:spPr>
      </p:pic>
      <p:sp>
        <p:nvSpPr>
          <p:cNvPr id="8" name="AutoShape 8"/>
          <p:cNvSpPr/>
          <p:nvPr/>
        </p:nvSpPr>
        <p:spPr>
          <a:xfrm>
            <a:off x="1651000" y="2921000"/>
            <a:ext cx="3937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精益生产 (Lean)：以“速度”制胜</a:t>
            </a:r>
            <a:endParaRPr lang="en-US" sz="1100"/>
          </a:p>
          <a:p>
            <a:pPr indent="0" algn="l">
              <a:lnSpc>
                <a:spcPct val="108333"/>
              </a:lnSpc>
            </a:pPr>
            <a:r>
              <a:rPr lang="en-US" sz="1200" b="0" i="0" u="none" strike="noStrike">
                <a:solidFill>
                  <a:srgbClr val="6B6B6B"/>
                </a:solidFill>
                <a:latin typeface="Noto Sans SC"/>
                <a:ea typeface="Noto Sans SC"/>
                <a:cs typeface="Noto Sans SC"/>
                <a:sym typeface="Noto Sans SC"/>
              </a:rPr>
              <a:t>核心聚焦于识别并消除全流程中的各类浪费 (Muda)，以缩短交付周期、提升流转效率为核心诉求。</a:t>
            </a:r>
          </a:p>
        </p:txBody>
      </p:sp>
      <p:sp>
        <p:nvSpPr>
          <p:cNvPr id="9" name="AutoShape 9"/>
          <p:cNvSpPr/>
          <p:nvPr/>
        </p:nvSpPr>
        <p:spPr>
          <a:xfrm>
            <a:off x="1016000" y="4000500"/>
            <a:ext cx="4699000" cy="1079500"/>
          </a:xfrm>
          <a:prstGeom prst="roundRect">
            <a:avLst>
              <a:gd name="adj" fmla="val 0"/>
            </a:avLst>
          </a:prstGeom>
          <a:solidFill>
            <a:srgbClr val="F7F9FC">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3000" y="4191000"/>
            <a:ext cx="355600" cy="355600"/>
          </a:xfrm>
          <a:prstGeom prst="rect">
            <a:avLst/>
          </a:prstGeom>
        </p:spPr>
      </p:pic>
      <p:sp>
        <p:nvSpPr>
          <p:cNvPr id="11" name="AutoShape 11"/>
          <p:cNvSpPr/>
          <p:nvPr/>
        </p:nvSpPr>
        <p:spPr>
          <a:xfrm>
            <a:off x="1651000" y="4127500"/>
            <a:ext cx="3937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六西格玛 (Six Sigma)：以“质量”为王</a:t>
            </a:r>
            <a:endParaRPr lang="en-US" sz="1100"/>
          </a:p>
          <a:p>
            <a:pPr indent="0" algn="l">
              <a:lnSpc>
                <a:spcPct val="108333"/>
              </a:lnSpc>
            </a:pPr>
            <a:r>
              <a:rPr lang="en-US" sz="1200" b="0" i="0" u="none" strike="noStrike">
                <a:solidFill>
                  <a:srgbClr val="6B6B6B"/>
                </a:solidFill>
                <a:latin typeface="Noto Sans SC"/>
                <a:ea typeface="Noto Sans SC"/>
                <a:cs typeface="Noto Sans SC"/>
                <a:sym typeface="Noto Sans SC"/>
              </a:rPr>
              <a:t>基于数据驱动，识别并消除过程中的关键变异 (Variation)，将缺陷率降至百万分之三点四，追求极致的一致性与高质量。</a:t>
            </a:r>
          </a:p>
        </p:txBody>
      </p:sp>
      <p:sp>
        <p:nvSpPr>
          <p:cNvPr id="12" name="AutoShape 12"/>
          <p:cNvSpPr/>
          <p:nvPr/>
        </p:nvSpPr>
        <p:spPr>
          <a:xfrm>
            <a:off x="1016000" y="5207000"/>
            <a:ext cx="4699000" cy="10160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1143000" y="5334000"/>
            <a:ext cx="4445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FFFFFF"/>
                </a:solidFill>
                <a:latin typeface="Noto Sans SC"/>
                <a:ea typeface="Noto Sans SC"/>
                <a:cs typeface="Noto Sans SC"/>
                <a:sym typeface="Noto Sans SC"/>
              </a:rPr>
              <a:t>整合价值：解决“快不快”与“好不好”的双重命题</a:t>
            </a:r>
            <a:endParaRPr lang="en-US" sz="1100"/>
          </a:p>
          <a:p>
            <a:pPr indent="0" algn="ctr">
              <a:lnSpc>
                <a:spcPct val="108333"/>
              </a:lnSpc>
            </a:pPr>
            <a:r>
              <a:rPr lang="en-US" sz="1100" b="0" i="0" u="none" strike="noStrike">
                <a:solidFill>
                  <a:srgbClr val="E6E6E6"/>
                </a:solidFill>
                <a:latin typeface="Noto Sans SC"/>
                <a:ea typeface="Noto Sans SC"/>
                <a:cs typeface="Noto Sans SC"/>
                <a:sym typeface="Noto Sans SC"/>
              </a:rPr>
              <a:t>结合速度与质量优势，是当前制造与服务业最主流的系统性改进方法论。</a:t>
            </a:r>
          </a:p>
        </p:txBody>
      </p:sp>
      <p:sp>
        <p:nvSpPr>
          <p:cNvPr id="14" name="AutoShape 14"/>
          <p:cNvSpPr/>
          <p:nvPr/>
        </p:nvSpPr>
        <p:spPr>
          <a:xfrm>
            <a:off x="6223000" y="1778000"/>
            <a:ext cx="5207000" cy="4572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p>
        </p:txBody>
      </p:sp>
      <p:sp>
        <p:nvSpPr>
          <p:cNvPr id="15" name="AutoShape 15"/>
          <p:cNvSpPr/>
          <p:nvPr/>
        </p:nvSpPr>
        <p:spPr>
          <a:xfrm>
            <a:off x="6477000" y="2032000"/>
            <a:ext cx="50800" cy="3302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6654800" y="1981200"/>
            <a:ext cx="4572000" cy="431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2F4F4F"/>
                </a:solidFill>
                <a:latin typeface="Noto Sans SC"/>
                <a:ea typeface="Noto Sans SC"/>
                <a:cs typeface="Noto Sans SC"/>
                <a:sym typeface="Noto Sans SC"/>
              </a:rPr>
              <a:t>六西格玛与 ISO9000：地基与跃升</a:t>
            </a:r>
            <a:endParaRPr lang="en-US" sz="1100"/>
          </a:p>
        </p:txBody>
      </p:sp>
      <p:sp>
        <p:nvSpPr>
          <p:cNvPr id="17" name="AutoShape 17"/>
          <p:cNvSpPr/>
          <p:nvPr/>
        </p:nvSpPr>
        <p:spPr>
          <a:xfrm>
            <a:off x="6477000" y="2794000"/>
            <a:ext cx="4699000" cy="1079500"/>
          </a:xfrm>
          <a:prstGeom prst="roundRect">
            <a:avLst>
              <a:gd name="adj" fmla="val 0"/>
            </a:avLst>
          </a:prstGeom>
          <a:solidFill>
            <a:srgbClr val="F7F9FC">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8" name="Picture 1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04000" y="2984500"/>
            <a:ext cx="355600" cy="355600"/>
          </a:xfrm>
          <a:prstGeom prst="rect">
            <a:avLst/>
          </a:prstGeom>
        </p:spPr>
      </p:pic>
      <p:sp>
        <p:nvSpPr>
          <p:cNvPr id="19" name="AutoShape 19"/>
          <p:cNvSpPr/>
          <p:nvPr/>
        </p:nvSpPr>
        <p:spPr>
          <a:xfrm>
            <a:off x="7112000" y="2921000"/>
            <a:ext cx="3937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ISO9000：质量管理的“合规框架”</a:t>
            </a:r>
            <a:endParaRPr lang="en-US" sz="1100"/>
          </a:p>
          <a:p>
            <a:pPr indent="0" algn="l">
              <a:lnSpc>
                <a:spcPct val="108333"/>
              </a:lnSpc>
            </a:pPr>
            <a:r>
              <a:rPr lang="en-US" sz="1200" b="0" i="0" u="none" strike="noStrike">
                <a:solidFill>
                  <a:srgbClr val="6B6B6B"/>
                </a:solidFill>
                <a:latin typeface="Noto Sans SC"/>
                <a:ea typeface="Noto Sans SC"/>
                <a:cs typeface="Noto Sans SC"/>
                <a:sym typeface="Noto Sans SC"/>
              </a:rPr>
              <a:t>定义了质量管理体系的基础要求，回答“应该做什么”，侧重于建立标准化的流程秩序与合规底线。</a:t>
            </a:r>
          </a:p>
        </p:txBody>
      </p:sp>
      <p:sp>
        <p:nvSpPr>
          <p:cNvPr id="20" name="AutoShape 20"/>
          <p:cNvSpPr/>
          <p:nvPr/>
        </p:nvSpPr>
        <p:spPr>
          <a:xfrm>
            <a:off x="6477000" y="4000500"/>
            <a:ext cx="4699000" cy="1079500"/>
          </a:xfrm>
          <a:prstGeom prst="roundRect">
            <a:avLst>
              <a:gd name="adj" fmla="val 0"/>
            </a:avLst>
          </a:prstGeom>
          <a:solidFill>
            <a:srgbClr val="F7F9FC">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21" name="Picture 2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4000" y="4191000"/>
            <a:ext cx="355600" cy="355600"/>
          </a:xfrm>
          <a:prstGeom prst="rect">
            <a:avLst/>
          </a:prstGeom>
        </p:spPr>
      </p:pic>
      <p:sp>
        <p:nvSpPr>
          <p:cNvPr id="22" name="AutoShape 22"/>
          <p:cNvSpPr/>
          <p:nvPr/>
        </p:nvSpPr>
        <p:spPr>
          <a:xfrm>
            <a:off x="7112000" y="4127500"/>
            <a:ext cx="3937000"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六西格玛：绩效突破的“赋能工具”</a:t>
            </a:r>
            <a:endParaRPr lang="en-US" sz="1100"/>
          </a:p>
          <a:p>
            <a:pPr indent="0" algn="l">
              <a:lnSpc>
                <a:spcPct val="108333"/>
              </a:lnSpc>
            </a:pPr>
            <a:r>
              <a:rPr lang="en-US" sz="1200" b="0" i="0" u="none" strike="noStrike">
                <a:solidFill>
                  <a:srgbClr val="6B6B6B"/>
                </a:solidFill>
                <a:latin typeface="Noto Sans SC"/>
                <a:ea typeface="Noto Sans SC"/>
                <a:cs typeface="Noto Sans SC"/>
                <a:sym typeface="Noto Sans SC"/>
              </a:rPr>
              <a:t>提供科学的问题解决逻辑与强大的统计工具，回答“如何做得更好”，帮助企业实现质量与效率的突破性增长。</a:t>
            </a:r>
          </a:p>
        </p:txBody>
      </p:sp>
      <p:sp>
        <p:nvSpPr>
          <p:cNvPr id="23" name="AutoShape 23"/>
          <p:cNvSpPr/>
          <p:nvPr/>
        </p:nvSpPr>
        <p:spPr>
          <a:xfrm>
            <a:off x="6477000" y="5207000"/>
            <a:ext cx="4699000" cy="10160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4" name="AutoShape 24"/>
          <p:cNvSpPr/>
          <p:nvPr/>
        </p:nvSpPr>
        <p:spPr>
          <a:xfrm>
            <a:off x="6604000" y="5334000"/>
            <a:ext cx="4445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FFFFFF"/>
                </a:solidFill>
                <a:latin typeface="Noto Sans SC"/>
                <a:ea typeface="Noto Sans SC"/>
                <a:cs typeface="Noto Sans SC"/>
                <a:sym typeface="Noto Sans SC"/>
              </a:rPr>
              <a:t>协同关系：从“及格”走向“卓越”</a:t>
            </a:r>
            <a:endParaRPr lang="en-US" sz="1100"/>
          </a:p>
          <a:p>
            <a:pPr indent="0" algn="ctr">
              <a:lnSpc>
                <a:spcPct val="108333"/>
              </a:lnSpc>
            </a:pPr>
            <a:r>
              <a:rPr lang="en-US" sz="1100" b="0" i="0" u="none" strike="noStrike">
                <a:solidFill>
                  <a:srgbClr val="FAFAFA"/>
                </a:solidFill>
                <a:latin typeface="Noto Sans SC"/>
                <a:ea typeface="Noto Sans SC"/>
                <a:cs typeface="Noto Sans SC"/>
                <a:sym typeface="Noto Sans SC"/>
              </a:rPr>
              <a:t>ISO9000是企业质量大厦的“地基”，六西格玛则是向上建设的“钢筋与技术”，两者相辅相成。</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F4F4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524000" y="1778000"/>
            <a:ext cx="25400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8000" b="1" i="0" u="none" strike="noStrike">
                <a:solidFill>
                  <a:srgbClr val="FFFFFF">
                    <a:alpha val="80000"/>
                  </a:srgbClr>
                </a:solidFill>
                <a:latin typeface="Noto Sans SC"/>
                <a:ea typeface="Noto Sans SC"/>
                <a:cs typeface="Noto Sans SC"/>
                <a:sym typeface="Noto Sans SC"/>
              </a:rPr>
              <a:t>08</a:t>
            </a:r>
            <a:endParaRPr lang="en-US" sz="1100"/>
          </a:p>
        </p:txBody>
      </p:sp>
      <p:sp>
        <p:nvSpPr>
          <p:cNvPr id="3" name="AutoShape 3"/>
          <p:cNvSpPr/>
          <p:nvPr/>
        </p:nvSpPr>
        <p:spPr>
          <a:xfrm>
            <a:off x="1524000" y="3429000"/>
            <a:ext cx="1016000" cy="50800"/>
          </a:xfrm>
          <a:prstGeom prst="roundRect">
            <a:avLst>
              <a:gd name="adj" fmla="val 0"/>
            </a:avLst>
          </a:prstGeom>
          <a:solidFill>
            <a:srgbClr val="CBA258">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524000" y="4064000"/>
            <a:ext cx="635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0" i="0" u="none" strike="noStrike">
                <a:solidFill>
                  <a:srgbClr val="FFFFFF"/>
                </a:solidFill>
                <a:latin typeface="Noto Sans SC Light"/>
                <a:ea typeface="Noto Sans SC Light"/>
                <a:cs typeface="Noto Sans SC Light"/>
                <a:sym typeface="Noto Sans SC Light"/>
              </a:rPr>
              <a:t>总结与未来展望</a:t>
            </a:r>
            <a:endParaRPr lang="en-US" sz="1100"/>
          </a:p>
        </p:txBody>
      </p:sp>
      <p:sp>
        <p:nvSpPr>
          <p:cNvPr id="5" name="AutoShape 5"/>
          <p:cNvSpPr/>
          <p:nvPr/>
        </p:nvSpPr>
        <p:spPr>
          <a:xfrm>
            <a:off x="1524000" y="5207000"/>
            <a:ext cx="635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alpha val="60000"/>
                  </a:srgbClr>
                </a:solidFill>
                <a:latin typeface="Noto Sans SC"/>
                <a:ea typeface="Noto Sans SC"/>
                <a:cs typeface="Noto Sans SC"/>
                <a:sym typeface="Noto Sans SC"/>
              </a:rPr>
              <a:t>Conclusion &amp; Future Outlook</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2F4F4F"/>
                </a:solidFill>
                <a:latin typeface="Noto Sans SC"/>
                <a:ea typeface="Noto Sans SC"/>
                <a:cs typeface="Noto Sans SC"/>
                <a:sym typeface="Noto Sans SC"/>
              </a:rPr>
              <a:t>六西格玛的核心价值在于塑造持续改进的文化，并将与AI深度融合</a:t>
            </a:r>
            <a:endParaRPr lang="en-US" sz="1100"/>
          </a:p>
        </p:txBody>
      </p:sp>
      <p:sp>
        <p:nvSpPr>
          <p:cNvPr id="3" name="AutoShape 3"/>
          <p:cNvSpPr/>
          <p:nvPr/>
        </p:nvSpPr>
        <p:spPr>
          <a:xfrm>
            <a:off x="762000" y="1778000"/>
            <a:ext cx="4699000" cy="4572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016000" y="2032000"/>
            <a:ext cx="419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CBA258"/>
                </a:solidFill>
                <a:latin typeface="Noto Sans SC"/>
                <a:ea typeface="Noto Sans SC"/>
                <a:cs typeface="Noto Sans SC"/>
                <a:sym typeface="Noto Sans SC"/>
              </a:rPr>
              <a:t>01</a:t>
            </a:r>
            <a:r>
              <a:rPr lang="en-US" sz="2200" b="1" i="0" u="none" strike="noStrike">
                <a:solidFill>
                  <a:srgbClr val="2F4F4F"/>
                </a:solidFill>
                <a:latin typeface="Noto Sans SC"/>
                <a:ea typeface="Noto Sans SC"/>
                <a:cs typeface="Noto Sans SC"/>
                <a:sym typeface="Noto Sans SC"/>
              </a:rPr>
              <a:t>| 核心价值总结</a:t>
            </a:r>
            <a:endParaRPr lang="en-US" sz="1100"/>
          </a:p>
        </p:txBody>
      </p:sp>
      <p:sp>
        <p:nvSpPr>
          <p:cNvPr id="5" name="AutoShape 5"/>
          <p:cNvSpPr/>
          <p:nvPr/>
        </p:nvSpPr>
        <p:spPr>
          <a:xfrm>
            <a:off x="1016000" y="2794000"/>
            <a:ext cx="4191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A1A1A"/>
                </a:solidFill>
                <a:latin typeface="Noto Sans SC"/>
                <a:ea typeface="Noto Sans SC"/>
                <a:cs typeface="Noto Sans SC"/>
                <a:sym typeface="Noto Sans SC"/>
              </a:rPr>
              <a:t>管理哲学：</a:t>
            </a:r>
            <a:r>
              <a:rPr lang="en-US" sz="1400" b="0" i="0" u="none" strike="noStrike">
                <a:solidFill>
                  <a:srgbClr val="6B6B6B"/>
                </a:solidFill>
                <a:latin typeface="Noto Sans SC"/>
                <a:ea typeface="Noto Sans SC"/>
                <a:cs typeface="Noto Sans SC"/>
                <a:sym typeface="Noto Sans SC"/>
              </a:rPr>
              <a:t>以客户为中心 · 以数据为基础 · 以流程为导向</a:t>
            </a:r>
            <a:endParaRPr lang="en-US" sz="1100"/>
          </a:p>
        </p:txBody>
      </p:sp>
      <p:sp>
        <p:nvSpPr>
          <p:cNvPr id="6" name="AutoShape 6"/>
          <p:cNvSpPr/>
          <p:nvPr/>
        </p:nvSpPr>
        <p:spPr>
          <a:xfrm>
            <a:off x="1016000" y="3810000"/>
            <a:ext cx="2032000" cy="1079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1143000" y="4000500"/>
            <a:ext cx="177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2F4F4F"/>
                </a:solidFill>
                <a:latin typeface="Noto Sans SC"/>
                <a:ea typeface="Noto Sans SC"/>
                <a:cs typeface="Noto Sans SC"/>
                <a:sym typeface="Noto Sans SC"/>
              </a:rPr>
              <a:t>提升质量与体验</a:t>
            </a:r>
            <a:endParaRPr lang="en-US" sz="1100"/>
          </a:p>
          <a:p>
            <a:pPr indent="0" algn="l">
              <a:lnSpc>
                <a:spcPct val="125000"/>
              </a:lnSpc>
            </a:pPr>
            <a:r>
              <a:rPr lang="en-US" sz="1100" b="0" i="0" u="none" strike="noStrike">
                <a:solidFill>
                  <a:srgbClr val="6B6B6B"/>
                </a:solidFill>
                <a:latin typeface="Noto Sans SC"/>
                <a:ea typeface="Noto Sans SC"/>
                <a:cs typeface="Noto Sans SC"/>
                <a:sym typeface="Noto Sans SC"/>
              </a:rPr>
              <a:t>降低缺陷率，显著提升客户满意度与忠诚度</a:t>
            </a:r>
          </a:p>
        </p:txBody>
      </p:sp>
      <p:sp>
        <p:nvSpPr>
          <p:cNvPr id="8" name="AutoShape 8"/>
          <p:cNvSpPr/>
          <p:nvPr/>
        </p:nvSpPr>
        <p:spPr>
          <a:xfrm>
            <a:off x="3175000" y="3810000"/>
            <a:ext cx="2032000" cy="1079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3302000" y="4000500"/>
            <a:ext cx="177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2F4F4F"/>
                </a:solidFill>
                <a:latin typeface="Noto Sans SC"/>
                <a:ea typeface="Noto Sans SC"/>
                <a:cs typeface="Noto Sans SC"/>
                <a:sym typeface="Noto Sans SC"/>
              </a:rPr>
              <a:t>降本增效</a:t>
            </a:r>
            <a:endParaRPr lang="en-US" sz="1100"/>
          </a:p>
          <a:p>
            <a:pPr indent="0" algn="l">
              <a:lnSpc>
                <a:spcPct val="125000"/>
              </a:lnSpc>
            </a:pPr>
            <a:r>
              <a:rPr lang="en-US" sz="1100" b="0" i="0" u="none" strike="noStrike">
                <a:solidFill>
                  <a:srgbClr val="6B6B6B"/>
                </a:solidFill>
                <a:latin typeface="Noto Sans SC"/>
                <a:ea typeface="Noto Sans SC"/>
                <a:cs typeface="Noto Sans SC"/>
                <a:sym typeface="Noto Sans SC"/>
              </a:rPr>
              <a:t>消除流程浪费，缩短交付周期，优化资源配置</a:t>
            </a:r>
          </a:p>
        </p:txBody>
      </p:sp>
      <p:sp>
        <p:nvSpPr>
          <p:cNvPr id="10" name="AutoShape 10"/>
          <p:cNvSpPr/>
          <p:nvPr/>
        </p:nvSpPr>
        <p:spPr>
          <a:xfrm>
            <a:off x="1016000" y="5080000"/>
            <a:ext cx="2032000" cy="1079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1143000" y="5270500"/>
            <a:ext cx="177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2F4F4F"/>
                </a:solidFill>
                <a:latin typeface="Noto Sans SC"/>
                <a:ea typeface="Noto Sans SC"/>
                <a:cs typeface="Noto Sans SC"/>
                <a:sym typeface="Noto Sans SC"/>
              </a:rPr>
              <a:t>人才梯队建设</a:t>
            </a:r>
            <a:endParaRPr lang="en-US" sz="1100"/>
          </a:p>
          <a:p>
            <a:pPr indent="0" algn="l">
              <a:lnSpc>
                <a:spcPct val="125000"/>
              </a:lnSpc>
            </a:pPr>
            <a:r>
              <a:rPr lang="en-US" sz="1100" b="0" i="0" u="none" strike="noStrike">
                <a:solidFill>
                  <a:srgbClr val="6B6B6B"/>
                </a:solidFill>
                <a:latin typeface="Noto Sans SC"/>
                <a:ea typeface="Noto Sans SC"/>
                <a:cs typeface="Noto Sans SC"/>
                <a:sym typeface="Noto Sans SC"/>
              </a:rPr>
              <a:t>培养具备数据思维与解决复杂问题能力的人才</a:t>
            </a:r>
          </a:p>
        </p:txBody>
      </p:sp>
      <p:sp>
        <p:nvSpPr>
          <p:cNvPr id="12" name="AutoShape 12"/>
          <p:cNvSpPr/>
          <p:nvPr/>
        </p:nvSpPr>
        <p:spPr>
          <a:xfrm>
            <a:off x="3175000" y="5080000"/>
            <a:ext cx="2032000" cy="1079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3302000" y="5270500"/>
            <a:ext cx="177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2F4F4F"/>
                </a:solidFill>
                <a:latin typeface="Noto Sans SC"/>
                <a:ea typeface="Noto Sans SC"/>
                <a:cs typeface="Noto Sans SC"/>
                <a:sym typeface="Noto Sans SC"/>
              </a:rPr>
              <a:t>持续改进文化</a:t>
            </a:r>
            <a:endParaRPr lang="en-US" sz="1100"/>
          </a:p>
          <a:p>
            <a:pPr indent="0" algn="l">
              <a:lnSpc>
                <a:spcPct val="125000"/>
              </a:lnSpc>
            </a:pPr>
            <a:r>
              <a:rPr lang="en-US" sz="1100" b="0" i="0" u="none" strike="noStrike">
                <a:solidFill>
                  <a:srgbClr val="6B6B6B"/>
                </a:solidFill>
                <a:latin typeface="Noto Sans SC"/>
                <a:ea typeface="Noto Sans SC"/>
                <a:cs typeface="Noto Sans SC"/>
                <a:sym typeface="Noto Sans SC"/>
              </a:rPr>
              <a:t>从“救火式”管理转向系统性的预防与优化</a:t>
            </a:r>
          </a:p>
        </p:txBody>
      </p:sp>
      <p:sp>
        <p:nvSpPr>
          <p:cNvPr id="14" name="AutoShape 14"/>
          <p:cNvSpPr/>
          <p:nvPr/>
        </p:nvSpPr>
        <p:spPr>
          <a:xfrm>
            <a:off x="5715000" y="1778000"/>
            <a:ext cx="5715000" cy="2159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5969000" y="1968500"/>
            <a:ext cx="520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CBA258"/>
                </a:solidFill>
                <a:latin typeface="Noto Sans SC"/>
                <a:ea typeface="Noto Sans SC"/>
                <a:cs typeface="Noto Sans SC"/>
                <a:sym typeface="Noto Sans SC"/>
              </a:rPr>
              <a:t>02</a:t>
            </a:r>
            <a:r>
              <a:rPr lang="en-US" sz="2000" b="1" i="0" u="none" strike="noStrike">
                <a:solidFill>
                  <a:srgbClr val="2F4F4F"/>
                </a:solidFill>
                <a:latin typeface="Noto Sans SC"/>
                <a:ea typeface="Noto Sans SC"/>
                <a:cs typeface="Noto Sans SC"/>
                <a:sym typeface="Noto Sans SC"/>
              </a:rPr>
              <a:t>趋势一：拥抱AI与数字化</a:t>
            </a:r>
            <a:endParaRPr lang="en-US" sz="1100"/>
          </a:p>
        </p:txBody>
      </p:sp>
      <p:sp>
        <p:nvSpPr>
          <p:cNvPr id="16" name="AutoShape 16"/>
          <p:cNvSpPr/>
          <p:nvPr/>
        </p:nvSpPr>
        <p:spPr>
          <a:xfrm>
            <a:off x="5969000" y="2667000"/>
            <a:ext cx="2540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A1A1A"/>
                </a:solidFill>
                <a:latin typeface="Noto Sans SC"/>
                <a:ea typeface="Noto Sans SC"/>
                <a:cs typeface="Noto Sans SC"/>
                <a:sym typeface="Noto Sans SC"/>
              </a:rPr>
              <a:t>📈 预测性分析</a:t>
            </a:r>
            <a:endParaRPr lang="en-US" sz="1100"/>
          </a:p>
          <a:p>
            <a:pPr indent="0" algn="l">
              <a:lnSpc>
                <a:spcPct val="125000"/>
              </a:lnSpc>
            </a:pPr>
            <a:r>
              <a:rPr lang="en-US" sz="1200" b="0" i="0" u="none" strike="noStrike">
                <a:solidFill>
                  <a:srgbClr val="6B6B6B"/>
                </a:solidFill>
                <a:latin typeface="Noto Sans SC"/>
                <a:ea typeface="Noto Sans SC"/>
                <a:cs typeface="Noto Sans SC"/>
                <a:sym typeface="Noto Sans SC"/>
              </a:rPr>
              <a:t>利用机器学习对历史数据建模，实现设备与流程的“预测性维护”，变被动响应为主动管理。</a:t>
            </a:r>
          </a:p>
        </p:txBody>
      </p:sp>
      <p:sp>
        <p:nvSpPr>
          <p:cNvPr id="17" name="AutoShape 17"/>
          <p:cNvSpPr/>
          <p:nvPr/>
        </p:nvSpPr>
        <p:spPr>
          <a:xfrm>
            <a:off x="8636000" y="2667000"/>
            <a:ext cx="2540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A1A1A"/>
                </a:solidFill>
                <a:latin typeface="Noto Sans SC"/>
                <a:ea typeface="Noto Sans SC"/>
                <a:cs typeface="Noto Sans SC"/>
                <a:sym typeface="Noto Sans SC"/>
              </a:rPr>
              <a:t>⚙️ 智能过程控制 (SPC)</a:t>
            </a:r>
            <a:endParaRPr lang="en-US" sz="1100"/>
          </a:p>
          <a:p>
            <a:pPr indent="0" algn="l">
              <a:lnSpc>
                <a:spcPct val="125000"/>
              </a:lnSpc>
            </a:pPr>
            <a:r>
              <a:rPr lang="en-US" sz="1200" b="0" i="0" u="none" strike="noStrike">
                <a:solidFill>
                  <a:srgbClr val="6B6B6B"/>
                </a:solidFill>
                <a:latin typeface="Noto Sans SC"/>
                <a:ea typeface="Noto Sans SC"/>
                <a:cs typeface="Noto Sans SC"/>
                <a:sym typeface="Noto Sans SC"/>
              </a:rPr>
              <a:t>AI算法实时分析海量传感数据，自动识别波动源并调整关键参数，确保过程始终处于最佳受控状态。</a:t>
            </a:r>
          </a:p>
        </p:txBody>
      </p:sp>
      <p:sp>
        <p:nvSpPr>
          <p:cNvPr id="18" name="AutoShape 18"/>
          <p:cNvSpPr/>
          <p:nvPr/>
        </p:nvSpPr>
        <p:spPr>
          <a:xfrm>
            <a:off x="5715000" y="4191000"/>
            <a:ext cx="5715000" cy="2159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endParaRPr/>
          </a:p>
        </p:txBody>
      </p:sp>
      <p:sp>
        <p:nvSpPr>
          <p:cNvPr id="19" name="AutoShape 19"/>
          <p:cNvSpPr/>
          <p:nvPr/>
        </p:nvSpPr>
        <p:spPr>
          <a:xfrm>
            <a:off x="5969000" y="4381500"/>
            <a:ext cx="520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CBA258"/>
                </a:solidFill>
                <a:latin typeface="Noto Sans SC"/>
                <a:ea typeface="Noto Sans SC"/>
                <a:cs typeface="Noto Sans SC"/>
                <a:sym typeface="Noto Sans SC"/>
              </a:rPr>
              <a:t>03</a:t>
            </a:r>
            <a:r>
              <a:rPr lang="en-US" sz="2000" b="1" i="0" u="none" strike="noStrike">
                <a:solidFill>
                  <a:srgbClr val="2F4F4F"/>
                </a:solidFill>
                <a:latin typeface="Noto Sans SC"/>
                <a:ea typeface="Noto Sans SC"/>
                <a:cs typeface="Noto Sans SC"/>
                <a:sym typeface="Noto Sans SC"/>
              </a:rPr>
              <a:t>趋势二：挑战与机遇并存</a:t>
            </a:r>
            <a:endParaRPr lang="en-US" sz="1100"/>
          </a:p>
        </p:txBody>
      </p:sp>
      <p:sp>
        <p:nvSpPr>
          <p:cNvPr id="20" name="AutoShape 20"/>
          <p:cNvSpPr/>
          <p:nvPr/>
        </p:nvSpPr>
        <p:spPr>
          <a:xfrm>
            <a:off x="5969000" y="5080000"/>
            <a:ext cx="2540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D1453B"/>
                </a:solidFill>
                <a:latin typeface="Noto Sans SC"/>
                <a:ea typeface="Noto Sans SC"/>
                <a:cs typeface="Noto Sans SC"/>
                <a:sym typeface="Noto Sans SC"/>
              </a:rPr>
              <a:t>⚠️ 潜在挑战</a:t>
            </a:r>
            <a:endParaRPr lang="en-US" sz="1100"/>
          </a:p>
          <a:p>
            <a:pPr indent="0" algn="l">
              <a:lnSpc>
                <a:spcPct val="125000"/>
              </a:lnSpc>
            </a:pPr>
            <a:r>
              <a:rPr lang="en-US" sz="1200" b="0" i="0" u="none" strike="noStrike">
                <a:solidFill>
                  <a:srgbClr val="6B6B6B"/>
                </a:solidFill>
                <a:latin typeface="Noto Sans SC"/>
                <a:ea typeface="Noto Sans SC"/>
                <a:cs typeface="Noto Sans SC"/>
                <a:sym typeface="Noto Sans SC"/>
              </a:rPr>
              <a:t>AI模型的“黑箱”特性可能与六西格玛“基于事实与可解释性”的原则产生冲突，需加强模型透明度建设。</a:t>
            </a:r>
          </a:p>
        </p:txBody>
      </p:sp>
      <p:sp>
        <p:nvSpPr>
          <p:cNvPr id="21" name="AutoShape 21"/>
          <p:cNvSpPr/>
          <p:nvPr/>
        </p:nvSpPr>
        <p:spPr>
          <a:xfrm>
            <a:off x="8636000" y="5080000"/>
            <a:ext cx="2540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08040"/>
                </a:solidFill>
                <a:latin typeface="Noto Sans SC"/>
                <a:ea typeface="Noto Sans SC"/>
                <a:cs typeface="Noto Sans SC"/>
                <a:sym typeface="Noto Sans SC"/>
              </a:rPr>
              <a:t>🚀 未来机遇</a:t>
            </a:r>
            <a:endParaRPr lang="en-US" sz="1100"/>
          </a:p>
          <a:p>
            <a:pPr indent="0" algn="l">
              <a:lnSpc>
                <a:spcPct val="125000"/>
              </a:lnSpc>
            </a:pPr>
            <a:r>
              <a:rPr lang="en-US" sz="1200" b="0" i="0" u="none" strike="noStrike">
                <a:solidFill>
                  <a:srgbClr val="6B6B6B"/>
                </a:solidFill>
                <a:latin typeface="Noto Sans SC"/>
                <a:ea typeface="Noto Sans SC"/>
                <a:cs typeface="Noto Sans SC"/>
                <a:sym typeface="Noto Sans SC"/>
              </a:rPr>
              <a:t>大数据与AI赋予六西格玛解决复杂非线性问题的能力，将其应用边界从制造端扩展至全链路与复杂服务场景。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F8F5">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2032000"/>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6400" b="1" i="0" u="none" strike="noStrike">
                <a:solidFill>
                  <a:srgbClr val="1A1A1A"/>
                </a:solidFill>
                <a:latin typeface="Noto Sans SC"/>
                <a:ea typeface="Noto Sans SC"/>
                <a:cs typeface="Noto Sans SC"/>
                <a:sym typeface="Noto Sans SC"/>
              </a:rPr>
              <a:t>Q &amp; A</a:t>
            </a:r>
            <a:endParaRPr lang="en-US" sz="1100"/>
          </a:p>
        </p:txBody>
      </p:sp>
      <p:sp>
        <p:nvSpPr>
          <p:cNvPr id="3" name="AutoShape 3"/>
          <p:cNvSpPr/>
          <p:nvPr/>
        </p:nvSpPr>
        <p:spPr>
          <a:xfrm>
            <a:off x="0" y="3429000"/>
            <a:ext cx="1219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0" i="0" u="none" strike="noStrike">
                <a:solidFill>
                  <a:srgbClr val="6B6B6B"/>
                </a:solidFill>
                <a:latin typeface="Noto Sans SC"/>
                <a:ea typeface="Noto Sans SC"/>
                <a:cs typeface="Noto Sans SC"/>
                <a:sym typeface="Noto Sans SC"/>
              </a:rPr>
              <a:t>感谢聆听</a:t>
            </a:r>
            <a:endParaRPr lang="en-US" sz="1100"/>
          </a:p>
        </p:txBody>
      </p:sp>
      <p:sp>
        <p:nvSpPr>
          <p:cNvPr id="4" name="AutoShape 4"/>
          <p:cNvSpPr/>
          <p:nvPr/>
        </p:nvSpPr>
        <p:spPr>
          <a:xfrm>
            <a:off x="5588000" y="4699000"/>
            <a:ext cx="1016000" cy="50800"/>
          </a:xfrm>
          <a:prstGeom prst="roundRect">
            <a:avLst>
              <a:gd name="adj" fmla="val 0"/>
            </a:avLst>
          </a:prstGeom>
          <a:solidFill>
            <a:srgbClr val="2F4F4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5461000"/>
            <a:ext cx="12192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6B6B6B"/>
                </a:solidFill>
                <a:latin typeface="Noto Sans SC"/>
                <a:ea typeface="Noto Sans SC"/>
                <a:cs typeface="Noto Sans SC"/>
                <a:sym typeface="Noto Sans SC"/>
              </a:rPr>
              <a:t>报告人：[您的姓名/部门] | 联系方式：[您的邮箱/电话]</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2384</Words>
  <Application>Microsoft Office PowerPoint</Application>
  <PresentationFormat>宽屏</PresentationFormat>
  <Paragraphs>409</Paragraphs>
  <Slides>26</Slides>
  <Notes>26</Notes>
  <HiddenSlides>0</HiddenSlides>
  <MMClips>0</MMClips>
  <ScaleCrop>false</ScaleCrop>
  <HeadingPairs>
    <vt:vector size="6" baseType="variant">
      <vt:variant>
        <vt:lpstr>已用的字体</vt:lpstr>
      </vt:variant>
      <vt:variant>
        <vt:i4>3</vt:i4>
      </vt:variant>
      <vt:variant>
        <vt:lpstr>主题</vt:lpstr>
      </vt:variant>
      <vt:variant>
        <vt:i4>2</vt:i4>
      </vt:variant>
      <vt:variant>
        <vt:lpstr>幻灯片标题</vt:lpstr>
      </vt:variant>
      <vt:variant>
        <vt:i4>26</vt:i4>
      </vt:variant>
    </vt:vector>
  </HeadingPairs>
  <TitlesOfParts>
    <vt:vector size="31" baseType="lpstr">
      <vt:lpstr>Noto Sans SC</vt:lpstr>
      <vt:lpstr>Noto Sans SC Light</vt:lpstr>
      <vt:lpstr>Arial</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 K</cp:lastModifiedBy>
  <cp:revision>1</cp:revision>
  <dcterms:modified xsi:type="dcterms:W3CDTF">2026-07-30T04:24:29Z</dcterms:modified>
</cp:coreProperties>
</file>