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0"/>
  </p:notesMasterIdLst>
  <p:sldIdLst>
    <p:sldId id="256" r:id="rId3"/>
    <p:sldId id="257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510" autoAdjust="0"/>
  </p:normalViewPr>
  <p:slideViewPr>
    <p:cSldViewPr snapToGrid="0">
      <p:cViewPr varScale="1">
        <p:scale>
          <a:sx n="64" d="100"/>
          <a:sy n="64" d="100"/>
        </p:scale>
        <p:origin x="7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27.05.2026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关于“零缺陷质量管理”的分享。今天，我们将一起深入探讨这个看似简单却蕴含深刻智慧的管理哲学。我们将从它的起源开始，一步步解析其核心思想、实施步骤、关键工具，并最终看到它在现代企业中的巨大价值。希望通过这次分享，能为大家在实际工作中追求卓越质量提供新的思路和方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分享将分为四个部分。首先，我们将追溯零缺陷管理的源头，了解其创始人克劳士比和他的核心思想。接着，我们会详细介绍如何将这一理念落地，包括具体的实施步骤和执行准则。第三部分，我们将深入探讨支撑零缺陷管理的各种实用工具和方法。最后，我们将通过真实的案例，分析零缺陷管理在当今商业环境中的战略意义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2D2A8-33CB-7842-9863-D171B7302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F6ECF5-B38D-0DBA-8583-E9AEF76547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366387-7A16-74E1-77FE-B4984EF140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8B88A57-45D8-2BB9-F5FB-70ABE05610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9E7542B-383C-7505-5460-487AD7FFE8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分享将分为四个部分。首先，我们将追溯零缺陷管理的源头，了解其创始人克劳士比和他的核心思想。接着，我们会详细介绍如何将这一理念落地，包括具体的实施步骤和执行准则。第三部分，我们将深入探讨支撑零缺陷管理的各种实用工具和方法。最后，我们将通过真实的案例，分析零缺陷管理在当今商业环境中的战略意义。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A0AB1-BEAB-D770-B6A4-372EDE114E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F949-5ED3-D0C3-7F04-352229DBE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86194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现在，让我们进入第一部分，回到故事的起点，探索零缺陷管理是如何诞生的，以及它背后的核心思想是什么。理解这些基础，是掌握后续所有内容的关键。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位就是菲利普·克劳士比，被誉为“零缺陷之父”。他的个人经历深刻地塑造了零缺陷管理的核心理念。从医学背景中，他领悟到预防的重要性；在一线做质检员时，他看到了传统检验的不足。正是这些经历，促使他在马丁·马瑞塔公司正式提出了“零缺陷”的概念，并最终通过创立克劳士比学院和撰写《质量免费》一书，将这一思想传播到全世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零缺陷管理的灵魂，可以用一句话概括：“第一次就把事情做对”。这句话听起来简单，但内涵非常深刻。它要求我们彻底摒弃“差不多就行”的想法，因为任何微小的缺陷都会累积成巨大的成本。它强调事前的充分准备，而不是事后的补救。更重要的是，它将质量责任落实到每一个人身上，要求我们每个人都对自己的工作成果负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克劳士比的哲学建立在四个基本原则之上。首先，质量的定义是“符合要求”，而不是主观感觉的“好”。这意味着我们必须首先明确标准是什么。其次，质量系统的核心是“预防”，而不是“检验”。我们应该把精力花在如何防止问题发生，而不是等问题发生后再去挑选出来。这两个原则共同构成了零缺陷管理的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另外两个原则。第三，工作标准必须是“零缺陷”。这不是要求绝对的完美，而是一种承诺，承诺我们会尽最大努力满足所有要求。第四，质量的衡量标准是“不符合要求的代价”，也就是PONC。这个概念非常有力，它把质量问题直接和金钱损失挂钩，让管理者能清晰地看到质量低劣的真实成本，从而更有动力去推动改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理解了理念之后，我们来看看如何将它付诸实践。第二部分，我们将详细介绍零缺陷管理的实施框架和具体步骤，帮助大家将理论转化为行动。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实施零缺陷管理可以遵循这五个关键步骤。首先，必须有高层的决心和组织保障来统一思想。其次，要把模糊的要求转化为清晰的标准。第三，主动去排查和预防潜在的问题。第四，严格执行标准，确保质量。最后，通过不断复盘和改进，形成一个持续优化的良性循环，就像我们看到的PDCA循环一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执行层面，有一个非常重要的准则，就是“三不原则”。这三个“不”——不接收不良、不制造不良、不流出不良——构成了一个质量防线。它要求每个员工都成为质量的守护者，不仅要对自己的工作负责，也要对上下游的环节负责，确保缺陷在任何环节都能被及时发现和阻断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理念和步骤都有了，我们还需要强大的工具来支撑。第三部分，我们将介绍一些在零缺陷管理中常用的核心方法和工具，这些工具能帮助我们更有效地进行预防和改进。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预防是零缺陷的核心。这里介绍两种强大的预防工具。左边是防错法，也叫Poka-Yoke，它的核心思想是“傻瓜都不会犯错”，通过巧妙的设计来防止错误发生，比如我们常见的插头防呆设计。右边是FMEA，它是一种系统性的风险分析工具，在设计阶段就提前识别所有可能的失效模式，并采取措施，防患于未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预防，我们还需要工具来控制过程和优化设计。CPK过程能力分析，帮助我们评估生产过程是否稳定可靠。而质量功能展开，也就是QFD，则帮助我们确保产品设计从源头就满足客户的需求。这些工具共同构成了一个从设计到生产的完整质量保障体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理论和工具都介绍完了，那么在今天的商业环境中，零缺陷管理究竟有多大价值？最后一部分，我们将通过一些真实的案例，来看看零缺陷管理是如何帮助企业成功，以及忽视质量会带来怎样的后果。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案例是最好的证明。我们看到，宝马和三一重工通过实施零缺陷管理，显著提升了质量和效率。而三星Note7和通用汽车的案例则警示我们，忽视质量的代价是极其惨痛的，不仅是经济损失，更严重的是品牌声誉的损害。这些案例清晰地告诉我们，零缺陷管理在今天不仅重要，而且是企业生存和发展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我的分享到此结束。零缺陷管理是一种永无止境的追求，它要求我们每个人都将质量意识融入日常工作的每一个细节。希望今天的内容能对大家有所启发。现在是问答环节，欢迎大家提问交流。谢谢大家！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032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零缺陷质量管理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3429000"/>
            <a:ext cx="1016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191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2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从理念到实践的全面解析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461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 spc="3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ZERO DEFECTS · QUALITY MANAGEMENT SYSTEM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74651" y="635000"/>
            <a:ext cx="4384155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回顾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974651" y="1778000"/>
            <a:ext cx="4384157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00B050"/>
                </a:solidFill>
              </a:rPr>
              <a:t>PDCA</a:t>
            </a:r>
            <a:endParaRPr sz="3200" dirty="0">
              <a:solidFill>
                <a:srgbClr val="00B050"/>
              </a:solidFill>
            </a:endParaRP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8C3945CC-FD0A-14D2-7D00-9EAB25BC6C39}"/>
              </a:ext>
            </a:extLst>
          </p:cNvPr>
          <p:cNvSpPr/>
          <p:nvPr/>
        </p:nvSpPr>
        <p:spPr>
          <a:xfrm>
            <a:off x="974651" y="2794000"/>
            <a:ext cx="4384157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00B050"/>
                </a:solidFill>
              </a:rPr>
              <a:t>6S</a:t>
            </a:r>
            <a:r>
              <a:rPr lang="zh-CN" altLang="en-US" sz="3200" dirty="0">
                <a:solidFill>
                  <a:srgbClr val="00B050"/>
                </a:solidFill>
              </a:rPr>
              <a:t>管理</a:t>
            </a:r>
            <a:endParaRPr sz="3200" dirty="0">
              <a:solidFill>
                <a:srgbClr val="00B050"/>
              </a:solidFill>
            </a:endParaRP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708DB28E-3F5D-735A-9AD4-44CA096602C9}"/>
              </a:ext>
            </a:extLst>
          </p:cNvPr>
          <p:cNvSpPr/>
          <p:nvPr/>
        </p:nvSpPr>
        <p:spPr>
          <a:xfrm>
            <a:off x="974651" y="3810000"/>
            <a:ext cx="4384157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00B050"/>
                </a:solidFill>
              </a:rPr>
              <a:t>QC</a:t>
            </a:r>
            <a:r>
              <a:rPr lang="zh-CN" altLang="en-US" sz="3200" dirty="0">
                <a:solidFill>
                  <a:srgbClr val="00B050"/>
                </a:solidFill>
              </a:rPr>
              <a:t>七大手法</a:t>
            </a:r>
            <a:endParaRPr sz="3200" dirty="0">
              <a:solidFill>
                <a:srgbClr val="00B050"/>
              </a:solidFill>
            </a:endParaRPr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0C466E54-007C-7A26-B0B8-829AFD6DC15B}"/>
              </a:ext>
            </a:extLst>
          </p:cNvPr>
          <p:cNvSpPr/>
          <p:nvPr/>
        </p:nvSpPr>
        <p:spPr>
          <a:xfrm>
            <a:off x="974651" y="4826000"/>
            <a:ext cx="4384157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zh-CN" altLang="en-US" sz="3200" dirty="0">
                <a:solidFill>
                  <a:srgbClr val="00B050"/>
                </a:solidFill>
              </a:rPr>
              <a:t>零缺陷</a:t>
            </a:r>
            <a:endParaRPr sz="3200" dirty="0">
              <a:solidFill>
                <a:srgbClr val="00B050"/>
              </a:solidFill>
            </a:endParaRPr>
          </a:p>
        </p:txBody>
      </p:sp>
      <p:sp>
        <p:nvSpPr>
          <p:cNvPr id="19" name="AutoShape 4">
            <a:extLst>
              <a:ext uri="{FF2B5EF4-FFF2-40B4-BE49-F238E27FC236}">
                <a16:creationId xmlns:a16="http://schemas.microsoft.com/office/drawing/2014/main" id="{4C1E9A6F-D9A8-BCB9-097E-149205A39CE5}"/>
              </a:ext>
            </a:extLst>
          </p:cNvPr>
          <p:cNvSpPr/>
          <p:nvPr/>
        </p:nvSpPr>
        <p:spPr>
          <a:xfrm>
            <a:off x="974651" y="5842000"/>
            <a:ext cx="4384157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4"/>
                </a:solidFill>
              </a:rPr>
              <a:t>TQM</a:t>
            </a:r>
            <a:r>
              <a:rPr lang="zh-CN" altLang="en-US" sz="3200" dirty="0">
                <a:solidFill>
                  <a:schemeClr val="accent4"/>
                </a:solidFill>
              </a:rPr>
              <a:t>全面质量管理</a:t>
            </a:r>
            <a:endParaRPr sz="3200" dirty="0">
              <a:solidFill>
                <a:schemeClr val="accent4"/>
              </a:solidFill>
            </a:endParaRPr>
          </a:p>
        </p:txBody>
      </p:sp>
      <p:sp>
        <p:nvSpPr>
          <p:cNvPr id="20" name="AutoShape 4">
            <a:extLst>
              <a:ext uri="{FF2B5EF4-FFF2-40B4-BE49-F238E27FC236}">
                <a16:creationId xmlns:a16="http://schemas.microsoft.com/office/drawing/2014/main" id="{C861E42A-6051-74CC-0E89-C3E10CFBDAA3}"/>
              </a:ext>
            </a:extLst>
          </p:cNvPr>
          <p:cNvSpPr/>
          <p:nvPr/>
        </p:nvSpPr>
        <p:spPr>
          <a:xfrm>
            <a:off x="6833194" y="635000"/>
            <a:ext cx="4384156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zh-CN" altLang="en-US" sz="3200" dirty="0">
                <a:solidFill>
                  <a:schemeClr val="accent4"/>
                </a:solidFill>
              </a:rPr>
              <a:t>质量功能展开</a:t>
            </a:r>
            <a:endParaRPr sz="3200" dirty="0">
              <a:solidFill>
                <a:schemeClr val="accent4"/>
              </a:solidFill>
            </a:endParaRPr>
          </a:p>
        </p:txBody>
      </p:sp>
      <p:sp>
        <p:nvSpPr>
          <p:cNvPr id="21" name="AutoShape 4">
            <a:extLst>
              <a:ext uri="{FF2B5EF4-FFF2-40B4-BE49-F238E27FC236}">
                <a16:creationId xmlns:a16="http://schemas.microsoft.com/office/drawing/2014/main" id="{B8115C08-B448-BCF6-DEF7-0AE11AA3B6F4}"/>
              </a:ext>
            </a:extLst>
          </p:cNvPr>
          <p:cNvSpPr/>
          <p:nvPr/>
        </p:nvSpPr>
        <p:spPr>
          <a:xfrm>
            <a:off x="6833194" y="1778000"/>
            <a:ext cx="4384156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4"/>
                </a:solidFill>
              </a:rPr>
              <a:t>6</a:t>
            </a:r>
            <a:r>
              <a:rPr lang="el-GR" altLang="zh-CN" sz="3200" dirty="0">
                <a:solidFill>
                  <a:schemeClr val="accent4"/>
                </a:solidFill>
              </a:rPr>
              <a:t>σ</a:t>
            </a:r>
            <a:r>
              <a:rPr lang="zh-CN" altLang="en-US" sz="3200" dirty="0">
                <a:solidFill>
                  <a:schemeClr val="accent4"/>
                </a:solidFill>
              </a:rPr>
              <a:t>六西格玛</a:t>
            </a:r>
            <a:endParaRPr sz="3200" dirty="0">
              <a:solidFill>
                <a:schemeClr val="accent4"/>
              </a:solidFill>
            </a:endParaRPr>
          </a:p>
        </p:txBody>
      </p:sp>
      <p:sp>
        <p:nvSpPr>
          <p:cNvPr id="22" name="AutoShape 4">
            <a:extLst>
              <a:ext uri="{FF2B5EF4-FFF2-40B4-BE49-F238E27FC236}">
                <a16:creationId xmlns:a16="http://schemas.microsoft.com/office/drawing/2014/main" id="{B4DF72C1-04E3-86C8-1C78-7CB23E34824F}"/>
              </a:ext>
            </a:extLst>
          </p:cNvPr>
          <p:cNvSpPr/>
          <p:nvPr/>
        </p:nvSpPr>
        <p:spPr>
          <a:xfrm>
            <a:off x="6833194" y="2794000"/>
            <a:ext cx="4384156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4"/>
                </a:solidFill>
              </a:rPr>
              <a:t>8D</a:t>
            </a:r>
            <a:r>
              <a:rPr lang="zh-CN" altLang="en-US" sz="3200" dirty="0">
                <a:solidFill>
                  <a:schemeClr val="accent4"/>
                </a:solidFill>
              </a:rPr>
              <a:t>工作法</a:t>
            </a:r>
            <a:endParaRPr sz="3200" dirty="0">
              <a:solidFill>
                <a:schemeClr val="accent4"/>
              </a:solidFill>
            </a:endParaRPr>
          </a:p>
        </p:txBody>
      </p:sp>
      <p:sp>
        <p:nvSpPr>
          <p:cNvPr id="23" name="AutoShape 4">
            <a:extLst>
              <a:ext uri="{FF2B5EF4-FFF2-40B4-BE49-F238E27FC236}">
                <a16:creationId xmlns:a16="http://schemas.microsoft.com/office/drawing/2014/main" id="{BF5044C7-4B77-B69C-DB7D-A75DFEEA82FB}"/>
              </a:ext>
            </a:extLst>
          </p:cNvPr>
          <p:cNvSpPr/>
          <p:nvPr/>
        </p:nvSpPr>
        <p:spPr>
          <a:xfrm>
            <a:off x="6833194" y="3810000"/>
            <a:ext cx="4384156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4"/>
                </a:solidFill>
              </a:rPr>
              <a:t>IATF</a:t>
            </a:r>
            <a:r>
              <a:rPr lang="zh-CN" altLang="en-US" sz="3200" dirty="0">
                <a:solidFill>
                  <a:schemeClr val="accent4"/>
                </a:solidFill>
              </a:rPr>
              <a:t>五大工具</a:t>
            </a:r>
            <a:endParaRPr sz="3200" dirty="0">
              <a:solidFill>
                <a:schemeClr val="accent4"/>
              </a:solidFill>
            </a:endParaRPr>
          </a:p>
        </p:txBody>
      </p:sp>
      <p:sp>
        <p:nvSpPr>
          <p:cNvPr id="24" name="AutoShape 4">
            <a:extLst>
              <a:ext uri="{FF2B5EF4-FFF2-40B4-BE49-F238E27FC236}">
                <a16:creationId xmlns:a16="http://schemas.microsoft.com/office/drawing/2014/main" id="{409B3A56-C20E-DFAE-81F1-3ACD0414887B}"/>
              </a:ext>
            </a:extLst>
          </p:cNvPr>
          <p:cNvSpPr/>
          <p:nvPr/>
        </p:nvSpPr>
        <p:spPr>
          <a:xfrm>
            <a:off x="6833194" y="4775200"/>
            <a:ext cx="4384156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4"/>
                </a:solidFill>
              </a:rPr>
              <a:t>DOE</a:t>
            </a:r>
            <a:r>
              <a:rPr lang="zh-CN" altLang="en-US" sz="3200" dirty="0">
                <a:solidFill>
                  <a:schemeClr val="accent4"/>
                </a:solidFill>
              </a:rPr>
              <a:t>实验设计</a:t>
            </a:r>
            <a:endParaRPr sz="3200" dirty="0">
              <a:solidFill>
                <a:schemeClr val="accent4"/>
              </a:solidFill>
            </a:endParaRPr>
          </a:p>
        </p:txBody>
      </p:sp>
      <p:sp>
        <p:nvSpPr>
          <p:cNvPr id="25" name="AutoShape 4">
            <a:extLst>
              <a:ext uri="{FF2B5EF4-FFF2-40B4-BE49-F238E27FC236}">
                <a16:creationId xmlns:a16="http://schemas.microsoft.com/office/drawing/2014/main" id="{F5825753-A0E9-87A7-0C31-48D62A3734F5}"/>
              </a:ext>
            </a:extLst>
          </p:cNvPr>
          <p:cNvSpPr/>
          <p:nvPr/>
        </p:nvSpPr>
        <p:spPr>
          <a:xfrm>
            <a:off x="6833194" y="5791200"/>
            <a:ext cx="4384156" cy="7620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4"/>
                </a:solidFill>
              </a:rPr>
              <a:t>5M1E</a:t>
            </a:r>
            <a:r>
              <a:rPr lang="zh-CN" altLang="en-US" sz="3200" dirty="0">
                <a:solidFill>
                  <a:schemeClr val="accent4"/>
                </a:solidFill>
              </a:rPr>
              <a:t>人机料法环测</a:t>
            </a:r>
            <a:endParaRPr sz="32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08BB5-946D-C48F-43C8-F5E66BE7E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CAE9C41-8F7A-BF8E-4694-656A3D90378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40A4977E-BB72-EE30-1269-C1964E9B8FDA}"/>
              </a:ext>
            </a:extLst>
          </p:cNvPr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r>
              <a:rPr lang="en-US" sz="2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</a:t>
            </a:r>
            <a:endParaRPr lang="en-US" sz="1100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C9DB90F7-09EC-5141-F282-8A34876FF272}"/>
              </a:ext>
            </a:extLst>
          </p:cNvPr>
          <p:cNvSpPr/>
          <p:nvPr/>
        </p:nvSpPr>
        <p:spPr>
          <a:xfrm>
            <a:off x="762000" y="1778000"/>
            <a:ext cx="5207000" cy="22225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C68D77FA-00DD-8CDE-A80F-C45F62DBC9BD}"/>
              </a:ext>
            </a:extLst>
          </p:cNvPr>
          <p:cNvSpPr/>
          <p:nvPr/>
        </p:nvSpPr>
        <p:spPr>
          <a:xfrm>
            <a:off x="1016000" y="2032000"/>
            <a:ext cx="101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0279C5F5-CECD-2C0A-32D7-0903D5FA9D32}"/>
              </a:ext>
            </a:extLst>
          </p:cNvPr>
          <p:cNvSpPr/>
          <p:nvPr/>
        </p:nvSpPr>
        <p:spPr>
          <a:xfrm>
            <a:off x="2159000" y="2095500"/>
            <a:ext cx="3556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9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起源与思想基石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12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创始人：菲利普·克劳士比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核心思想：“第一次就把事情做对”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四项基本原则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C72D5169-642A-909A-BB62-0E06EEFCEE19}"/>
              </a:ext>
            </a:extLst>
          </p:cNvPr>
          <p:cNvSpPr/>
          <p:nvPr/>
        </p:nvSpPr>
        <p:spPr>
          <a:xfrm>
            <a:off x="6223000" y="1778000"/>
            <a:ext cx="5207000" cy="22225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0261A920-CD2C-0417-1EEB-04FB7402C35F}"/>
              </a:ext>
            </a:extLst>
          </p:cNvPr>
          <p:cNvSpPr/>
          <p:nvPr/>
        </p:nvSpPr>
        <p:spPr>
          <a:xfrm>
            <a:off x="6477000" y="2032000"/>
            <a:ext cx="101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223E5E57-F4CA-81A9-CC85-A1374E967D2C}"/>
              </a:ext>
            </a:extLst>
          </p:cNvPr>
          <p:cNvSpPr/>
          <p:nvPr/>
        </p:nvSpPr>
        <p:spPr>
          <a:xfrm>
            <a:off x="7620000" y="2095500"/>
            <a:ext cx="3556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9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实施框架与步骤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12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实施的五大步骤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核心执行准则：“三不原则”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克劳士比的14步质量改进法</a:t>
            </a: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7E4A1779-D89F-462D-1E35-3783847E1792}"/>
              </a:ext>
            </a:extLst>
          </p:cNvPr>
          <p:cNvSpPr/>
          <p:nvPr/>
        </p:nvSpPr>
        <p:spPr>
          <a:xfrm>
            <a:off x="762000" y="4254500"/>
            <a:ext cx="5207000" cy="22225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BEE25B62-C490-178C-763D-857146878B4D}"/>
              </a:ext>
            </a:extLst>
          </p:cNvPr>
          <p:cNvSpPr/>
          <p:nvPr/>
        </p:nvSpPr>
        <p:spPr>
          <a:xfrm>
            <a:off x="1016000" y="4508500"/>
            <a:ext cx="101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36E751F4-87C9-C45F-1C0C-935CA317FEA9}"/>
              </a:ext>
            </a:extLst>
          </p:cNvPr>
          <p:cNvSpPr/>
          <p:nvPr/>
        </p:nvSpPr>
        <p:spPr>
          <a:xfrm>
            <a:off x="2159000" y="4572000"/>
            <a:ext cx="3556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9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核心方法与工具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12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质量成本衡量：PONC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预防工具：防错法、FMEA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过程控制与设计工具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94CF080E-8DEC-3ED4-FA9D-C5331EF7984E}"/>
              </a:ext>
            </a:extLst>
          </p:cNvPr>
          <p:cNvSpPr/>
          <p:nvPr/>
        </p:nvSpPr>
        <p:spPr>
          <a:xfrm>
            <a:off x="6223000" y="4254500"/>
            <a:ext cx="5207000" cy="2222500"/>
          </a:xfrm>
          <a:prstGeom prst="roundRect">
            <a:avLst>
              <a:gd name="adj" fmla="val 685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53AEE399-C280-2738-07EA-2F9981AB3DE0}"/>
              </a:ext>
            </a:extLst>
          </p:cNvPr>
          <p:cNvSpPr/>
          <p:nvPr/>
        </p:nvSpPr>
        <p:spPr>
          <a:xfrm>
            <a:off x="6477000" y="4508500"/>
            <a:ext cx="101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15" name="AutoShape 15">
            <a:extLst>
              <a:ext uri="{FF2B5EF4-FFF2-40B4-BE49-F238E27FC236}">
                <a16:creationId xmlns:a16="http://schemas.microsoft.com/office/drawing/2014/main" id="{7BD64B40-13BB-A6D0-569D-B7FC7622FA57}"/>
              </a:ext>
            </a:extLst>
          </p:cNvPr>
          <p:cNvSpPr/>
          <p:nvPr/>
        </p:nvSpPr>
        <p:spPr>
          <a:xfrm>
            <a:off x="7620000" y="4572000"/>
            <a:ext cx="3556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9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现代意义与实践案例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12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对企业的战略价值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成功案例与失败教训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与六西格玛的对比</a:t>
            </a:r>
          </a:p>
        </p:txBody>
      </p:sp>
    </p:spTree>
    <p:extLst>
      <p:ext uri="{BB962C8B-B14F-4D97-AF65-F5344CB8AC3E}">
        <p14:creationId xmlns:p14="http://schemas.microsoft.com/office/powerpoint/2010/main" val="3800382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65100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3683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起源与思想基石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4953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5461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 spc="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ORIGIN AND INTELLECTUAL FOUNDATION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1270000"/>
            <a:ext cx="4826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44450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菲利普·克劳士比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587500" y="5461000"/>
            <a:ext cx="2667000" cy="508000"/>
          </a:xfrm>
          <a:prstGeom prst="roundRect">
            <a:avLst>
              <a:gd name="adj" fmla="val 5000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587500" y="54610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“</a:t>
            </a:r>
            <a:r>
              <a:rPr lang="en-US" sz="2800" b="1" i="0" u="none" strike="noStrike" dirty="0" err="1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零缺陷之父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”</a:t>
            </a:r>
            <a:endParaRPr lang="en-US" sz="1600" dirty="0"/>
          </a:p>
        </p:txBody>
      </p:sp>
      <p:sp>
        <p:nvSpPr>
          <p:cNvPr id="8" name="AutoShape 8"/>
          <p:cNvSpPr/>
          <p:nvPr/>
        </p:nvSpPr>
        <p:spPr>
          <a:xfrm>
            <a:off x="6096000" y="635000"/>
            <a:ext cx="558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创始人：菲利普·克劳士比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096000" y="1778000"/>
            <a:ext cx="2667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500" y="20320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794500" y="20066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医学背景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86500" y="2667000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早期的医学教育让他形成了“预防胜于治疗”的思维模式，他认为检验如同“死后验尸”，无法提高质量。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017000" y="1778000"/>
            <a:ext cx="2667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07500" y="2032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9715500" y="20066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一线质检经历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207500" y="2667000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亲身体验到传统质量检验的局限性，坚定了他对建立“预防体系”的信念，决心改变行业现状。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096000" y="4191000"/>
            <a:ext cx="2667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6500" y="44450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718300" y="4405384"/>
            <a:ext cx="196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马丁·马瑞塔公司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6286500" y="5080000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20世纪60年代，在Pershing导弹项目中正式提出“零缺陷”概念，应用于生产并取得巨大成功，奠定理论基础。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017000" y="4191000"/>
            <a:ext cx="2667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07500" y="4445000"/>
            <a:ext cx="355600" cy="3556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9715500" y="44196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创立克劳士比学院</a:t>
            </a:r>
            <a:endParaRPr lang="en-US" sz="1100" dirty="0"/>
          </a:p>
        </p:txBody>
      </p:sp>
      <p:sp>
        <p:nvSpPr>
          <p:cNvPr id="24" name="AutoShape 24"/>
          <p:cNvSpPr/>
          <p:nvPr/>
        </p:nvSpPr>
        <p:spPr>
          <a:xfrm>
            <a:off x="9207500" y="5080000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1979年创立PCA，通过著作《质量免费》让“质量是免费的，质量的成本是不符合要求的代价”理念深入人心。</a:t>
            </a:r>
            <a:endParaRPr lang="en-US" sz="110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AF7833FC-FE60-D5E6-9812-2725DC985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2548" y="1498600"/>
            <a:ext cx="2302435" cy="2921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altLang="en-US" sz="3200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核心观点：</a:t>
            </a:r>
            <a:r>
              <a:rPr lang="en-US" sz="3200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第一次就把事情做对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Do It Right The First Time (DRIFT)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413000"/>
            <a:ext cx="5588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413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16000" y="2540000"/>
            <a:ext cx="508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111827"/>
                </a:solidFill>
                <a:latin typeface="Noto Sans SC"/>
                <a:ea typeface="Noto Sans SC"/>
                <a:cs typeface="Noto Sans SC"/>
                <a:sym typeface="Noto Sans SC"/>
              </a:rPr>
              <a:t>摒弃“差不多就行”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拒绝接受“可接受的质量水平”（AQL），即允许一定比例的缺陷存在。克劳士比认为，任何缺陷都会带来额外的隐形成本，降低效率。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937000"/>
            <a:ext cx="5588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937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016000" y="4064000"/>
            <a:ext cx="508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111827"/>
                </a:solidFill>
                <a:latin typeface="Noto Sans SC"/>
                <a:ea typeface="Noto Sans SC"/>
                <a:cs typeface="Noto Sans SC"/>
                <a:sym typeface="Noto Sans SC"/>
              </a:rPr>
              <a:t>强调事前准备与预防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要求在工作开始前，就明确客户需求、准备好所需资源、制定好标准流程，从源头消除错误的可能，确保一次就能正确完成任务。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62000" y="5207000"/>
            <a:ext cx="5588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62000" y="5207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016000" y="5334000"/>
            <a:ext cx="508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111827"/>
                </a:solidFill>
                <a:latin typeface="Noto Sans SC"/>
                <a:ea typeface="Noto Sans SC"/>
                <a:cs typeface="Noto Sans SC"/>
                <a:sym typeface="Noto Sans SC"/>
              </a:rPr>
              <a:t>建立个人责任感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“第一次就做对”不仅是流程要求，更是一种个人承诺和职业素养。它要求每个员工对自己的工作质量负全责，不把问题向下游传递。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470" b="1470"/>
          <a:stretch>
            <a:fillRect/>
          </a:stretch>
        </p:blipFill>
        <p:spPr>
          <a:xfrm>
            <a:off x="6858000" y="2413000"/>
            <a:ext cx="4318000" cy="4191000"/>
          </a:xfrm>
          <a:prstGeom prst="roundRect">
            <a:avLst>
              <a:gd name="adj" fmla="val 3636"/>
            </a:avLst>
          </a:prstGeom>
          <a:noFill/>
          <a:ln w="50800" cap="flat" cmpd="sng">
            <a:solidFill>
              <a:srgbClr val="FFFFFF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四项基本原则（一）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4572000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207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159000"/>
            <a:ext cx="4699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36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2800" b="1" i="0" u="none" strike="noStrike" dirty="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质量的定义是符合要求，而不是“好”</a:t>
            </a:r>
            <a:endParaRPr lang="en-US" dirty="0"/>
          </a:p>
          <a:p>
            <a:pPr indent="0" algn="l">
              <a:lnSpc>
                <a:spcPct val="116666"/>
              </a:lnSpc>
              <a:spcBef>
                <a:spcPts val="2000"/>
              </a:spcBef>
            </a:pPr>
            <a:r>
              <a:rPr lang="en-US" sz="2000" b="1" i="0" u="none" strike="noStrike" dirty="0">
                <a:solidFill>
                  <a:srgbClr val="111827"/>
                </a:solidFill>
                <a:latin typeface="Noto Sans SC"/>
                <a:ea typeface="Noto Sans SC"/>
                <a:cs typeface="Noto Sans SC"/>
                <a:sym typeface="Noto Sans SC"/>
              </a:rPr>
              <a:t>💡 内涵：</a:t>
            </a:r>
            <a:r>
              <a:rPr lang="en-US" sz="1600" b="0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质量并非主观、模糊的概念（如“好”、“</a:t>
            </a:r>
            <a:r>
              <a:rPr lang="en-US" sz="1600" b="0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卓越</a:t>
            </a:r>
            <a:r>
              <a:rPr lang="en-US" sz="1600" b="0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”），而是客观、明确的“</a:t>
            </a:r>
            <a:r>
              <a:rPr lang="en-US" sz="1600" b="0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符合预先设定的标准和要求</a:t>
            </a:r>
            <a:r>
              <a:rPr lang="en-US" sz="1600" b="0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”。</a:t>
            </a:r>
            <a:r>
              <a:rPr lang="en-US" sz="1600" b="0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标准必须清晰、可量化且具备可执行性</a:t>
            </a:r>
            <a:r>
              <a:rPr lang="en-US" sz="1600" b="0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indent="0" algn="l">
              <a:lnSpc>
                <a:spcPct val="116666"/>
              </a:lnSpc>
              <a:spcBef>
                <a:spcPts val="1600"/>
              </a:spcBef>
            </a:pPr>
            <a:r>
              <a:rPr lang="en-US" sz="2000" b="1" i="0" u="none" strike="noStrike" dirty="0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🚀 实践意义：</a:t>
            </a:r>
            <a:r>
              <a:rPr lang="en-US" sz="1600" b="0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彻底消除质量评价中的主观臆断，使质量成为可衡量、可管理的客观对象。组织的首要任务是清晰定义每个环节的“要求”，并将其转化为具体的操作规范。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223000" y="1778000"/>
            <a:ext cx="5207000" cy="4572000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477000" y="2159000"/>
            <a:ext cx="4699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36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2800" b="1" i="0" u="none" strike="noStrike" dirty="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质量系统是预防，而不是检验</a:t>
            </a:r>
            <a:endParaRPr lang="en-US" dirty="0"/>
          </a:p>
          <a:p>
            <a:pPr indent="0" algn="l">
              <a:lnSpc>
                <a:spcPct val="116666"/>
              </a:lnSpc>
              <a:spcBef>
                <a:spcPts val="2000"/>
              </a:spcBef>
            </a:pPr>
            <a:r>
              <a:rPr lang="en-US" sz="2000" b="1" i="0" u="none" strike="noStrike" dirty="0">
                <a:solidFill>
                  <a:srgbClr val="111827"/>
                </a:solidFill>
                <a:latin typeface="Noto Sans SC"/>
                <a:ea typeface="Noto Sans SC"/>
                <a:cs typeface="Noto Sans SC"/>
                <a:sym typeface="Noto Sans SC"/>
              </a:rPr>
              <a:t>💡 内涵：</a:t>
            </a:r>
            <a:r>
              <a:rPr lang="en-US" sz="1600" b="0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传统的检验是在生产过程结束后挑出次品，属于被动且昂贵的“事后补救”。而真正的预防，是在流程设计与执行阶段，通过系统性的手段从根源上消除缺陷产生的可能性，是主动、高效且成本更低的策略。</a:t>
            </a:r>
          </a:p>
          <a:p>
            <a:pPr indent="0" algn="l">
              <a:lnSpc>
                <a:spcPct val="116666"/>
              </a:lnSpc>
              <a:spcBef>
                <a:spcPts val="1600"/>
              </a:spcBef>
            </a:pPr>
            <a:r>
              <a:rPr lang="en-US" sz="2000" b="1" i="0" u="none" strike="noStrike" dirty="0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🚀 实践意义：</a:t>
            </a:r>
            <a:r>
              <a:rPr lang="en-US" sz="1600" b="0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将质量管理重心从“事后把关”全面转移到“事前控制”。企业应优先把资源投入到流程优化、全员质量培训以及防错（Poka-Yoke）设计等预防性活动上，以减少对事后检验的依赖。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四项基本原则（二）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4318000"/>
          </a:xfrm>
          <a:prstGeom prst="roundRect">
            <a:avLst>
              <a:gd name="adj" fmla="val 352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207000" cy="1143000"/>
          </a:xfrm>
          <a:prstGeom prst="roundRect">
            <a:avLst>
              <a:gd name="adj" fmla="val 13333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21717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095500"/>
            <a:ext cx="419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原则三：工作标准必须是“零缺陷</a:t>
            </a:r>
            <a:r>
              <a:rPr lang="en-US" sz="20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”</a:t>
            </a:r>
            <a:endParaRPr lang="en-US" sz="1200" dirty="0"/>
          </a:p>
          <a:p>
            <a:pPr indent="0" algn="l">
              <a:lnSpc>
                <a:spcPct val="125000"/>
              </a:lnSpc>
            </a:pPr>
            <a:r>
              <a:rPr lang="en-US" b="0" i="0" u="none" strike="noStrike" dirty="0" err="1">
                <a:solidFill>
                  <a:srgbClr val="F0FDF4"/>
                </a:solidFill>
                <a:latin typeface="Noto Sans SC"/>
                <a:ea typeface="Noto Sans SC"/>
                <a:cs typeface="Noto Sans SC"/>
                <a:sym typeface="Noto Sans SC"/>
              </a:rPr>
              <a:t>拒绝“差不多就好”的心态</a:t>
            </a:r>
            <a:endParaRPr lang="en-US" b="0" i="0" u="none" strike="noStrike" dirty="0">
              <a:solidFill>
                <a:srgbClr val="F0FDF4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016000" y="3302000"/>
            <a:ext cx="4699000" cy="266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spcAft>
                <a:spcPts val="1200"/>
              </a:spcAft>
              <a:defRPr/>
            </a:pPr>
            <a:r>
              <a:rPr lang="en-US" sz="18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▍</a:t>
            </a:r>
            <a:r>
              <a:rPr lang="en-US" sz="1800" b="1" i="0" u="none" strike="noStrike" dirty="0" err="1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内涵定义</a:t>
            </a:r>
            <a:br>
              <a:rPr lang="en-US" sz="20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零缺陷是唯一可接受的标准，它代表“每一次和任何时候都要满足工作过程的全部要求”。这是对客户和结果的庄严承诺，而非不切实际的完美主义。</a:t>
            </a:r>
            <a:endParaRPr lang="en-US" dirty="0"/>
          </a:p>
          <a:p>
            <a:pPr indent="0" algn="l">
              <a:lnSpc>
                <a:spcPct val="108333"/>
              </a:lnSpc>
            </a:pPr>
            <a:r>
              <a:rPr lang="en-US" sz="18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▍</a:t>
            </a:r>
            <a:r>
              <a:rPr lang="en-US" sz="1800" b="1" i="0" u="none" strike="noStrike" dirty="0" err="1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实践意义</a:t>
            </a:r>
            <a:br>
              <a:rPr lang="en-US" sz="20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设立一个明确且不容动摇的质量底线，从源头激励全员追求卓越，避免因标准的“弹性”而导致质量滑坡，从而建立稳定的质量文化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6223000" y="1905000"/>
            <a:ext cx="5207000" cy="4318000"/>
          </a:xfrm>
          <a:prstGeom prst="roundRect">
            <a:avLst>
              <a:gd name="adj" fmla="val 352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223000" y="1905000"/>
            <a:ext cx="5207000" cy="1143000"/>
          </a:xfrm>
          <a:prstGeom prst="roundRect">
            <a:avLst>
              <a:gd name="adj" fmla="val 13333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171700"/>
            <a:ext cx="609600" cy="609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239000" y="2095500"/>
            <a:ext cx="393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原则四：质量的衡量是“不符合要求的代价</a:t>
            </a:r>
            <a:r>
              <a:rPr lang="en-US" sz="20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” (PONC)</a:t>
            </a:r>
            <a:endParaRPr lang="en-US" sz="1200" dirty="0"/>
          </a:p>
        </p:txBody>
      </p:sp>
      <p:sp>
        <p:nvSpPr>
          <p:cNvPr id="13" name="AutoShape 13"/>
          <p:cNvSpPr/>
          <p:nvPr/>
        </p:nvSpPr>
        <p:spPr>
          <a:xfrm>
            <a:off x="6477000" y="3302000"/>
            <a:ext cx="4699000" cy="266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spcAft>
                <a:spcPts val="1200"/>
              </a:spcAft>
              <a:defRPr/>
            </a:pPr>
            <a:r>
              <a:rPr lang="en-US" sz="18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▍</a:t>
            </a:r>
            <a:r>
              <a:rPr lang="en-US" sz="1800" b="1" i="0" u="none" strike="noStrike" dirty="0" err="1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内涵定义</a:t>
            </a:r>
            <a:br>
              <a:rPr lang="en-US" sz="20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拒绝复杂的质量指数，直接计算因不符合要求而产生的返工、报废、保修等一切金钱损失。它将质量问题量化为直观的财务语言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dirty="0"/>
          </a:p>
          <a:p>
            <a:pPr indent="0" algn="l">
              <a:lnSpc>
                <a:spcPct val="108333"/>
              </a:lnSpc>
            </a:pPr>
            <a:r>
              <a:rPr lang="en-US" sz="18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▍</a:t>
            </a:r>
            <a:r>
              <a:rPr lang="en-US" sz="1800" b="1" i="0" u="none" strike="noStrike" dirty="0" err="1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实践意义</a:t>
            </a:r>
            <a:br>
              <a:rPr lang="en-US" sz="20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让管理者清晰地看到质量低劣带来的巨大浪费。数据表明，制造企业的PONC通常占据运营成本的</a:t>
            </a:r>
            <a:r>
              <a:rPr lang="en-US" sz="1800" b="1" i="0" u="none" strike="noStrike" dirty="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20% - 25%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这足以推动企业下定决心进行质量改进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52400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1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588000" y="3556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4191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实施框架与步骤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5461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 spc="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IMPLEMENTATION FRAMEWORK &amp; STEPS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实施的五大步骤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2667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52500" y="1968500"/>
            <a:ext cx="2286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建立推行组织，统一思想</a:t>
            </a:r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成立高层领导牵头的推行小组，通过培训和宣传，使“第一次就做对”成为全员共识。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3683000" y="1778000"/>
            <a:ext cx="2667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3873500" y="1968500"/>
            <a:ext cx="2286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明确标准，量化目标</a:t>
            </a:r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梳理并明确每个岗位的“要求”，将其转化为具体、可衡量的标准，并制定明确的零缺陷目标。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4191000"/>
            <a:ext cx="2667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952500" y="4381500"/>
            <a:ext cx="2286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排查隐患，预防缺陷</a:t>
            </a:r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组织全员系统性地识别潜在风险点，建立隐患清单，并制定针对性的预防措施，防患于未然。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683000" y="4191000"/>
            <a:ext cx="2667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873500" y="4381500"/>
            <a:ext cx="2286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强化执行，严格把关</a:t>
            </a:r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全员严格按标准作业，践行“不接受、不制造、不传递”的三不原则，加强自检、互检和专检。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731000" y="1778000"/>
            <a:ext cx="4699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85000" y="2286000"/>
            <a:ext cx="1778000" cy="1778000"/>
          </a:xfrm>
          <a:prstGeom prst="roundRect">
            <a:avLst>
              <a:gd name="adj" fmla="val 7142"/>
            </a:avLst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8890000" y="2222500"/>
            <a:ext cx="2286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  <a:p>
            <a:pPr indent="0" algn="l">
              <a:lnSpc>
                <a:spcPct val="125000"/>
              </a:lnSpc>
              <a:spcBef>
                <a:spcPts val="800"/>
              </a:spcBef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复盘改进，持续优化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985000" y="4318000"/>
            <a:ext cx="419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定期对零缺陷管理实施情况进行复盘，深入分析问题产生的根本原因，制定切实可行的纠正措施，形成PDCA（计划-执行-检查-行动）的持续改进闭环，不断提升质量管理水平。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核心执行准则：“三不原则”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这是零缺陷在操作层面的具体体现，是每个员工都必须遵守的行为准则，构建起全员参与的质量防线</a:t>
            </a:r>
            <a:r>
              <a:rPr lang="en-US" sz="18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200" dirty="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3302000" cy="3556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4700" y="3048000"/>
            <a:ext cx="736600" cy="736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952500" y="4064000"/>
            <a:ext cx="292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不接收不良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4953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上道工序传递过来的产品或信息，如果不符合标准，坚决拒绝接收，并要求对方整改，从源头阻断缺陷流入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dirty="0"/>
          </a:p>
        </p:txBody>
      </p:sp>
      <p:sp>
        <p:nvSpPr>
          <p:cNvPr id="9" name="AutoShape 9"/>
          <p:cNvSpPr/>
          <p:nvPr/>
        </p:nvSpPr>
        <p:spPr>
          <a:xfrm>
            <a:off x="4445000" y="2667000"/>
            <a:ext cx="3302000" cy="3556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7700" y="3048000"/>
            <a:ext cx="736600" cy="736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635500" y="4064000"/>
            <a:ext cx="292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不制造不良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35500" y="4953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严格遵守标准化作业流程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(SOP)，不抱任何侥幸心理，确保每一道工序的工作成果都能100%符合质量要求。</a:t>
            </a:r>
            <a:endParaRPr lang="en-US" dirty="0"/>
          </a:p>
        </p:txBody>
      </p:sp>
      <p:sp>
        <p:nvSpPr>
          <p:cNvPr id="13" name="AutoShape 13"/>
          <p:cNvSpPr/>
          <p:nvPr/>
        </p:nvSpPr>
        <p:spPr>
          <a:xfrm>
            <a:off x="8128000" y="2667000"/>
            <a:ext cx="3302000" cy="3556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10700" y="3048000"/>
            <a:ext cx="736600" cy="736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318500" y="4064000"/>
            <a:ext cx="292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不流出不良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18500" y="4953000"/>
            <a:ext cx="292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在将工作成果传递给下道工序前，必须严格进行自我检查和确认，绝不将任何缺陷传递给下游环节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778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556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核心方法与工具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4826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0" i="0" u="none" strike="noStrike" spc="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CORE METHODS &amp; TOOLS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588000" y="5842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预防工具：防错法与FMEA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4877632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31081" b="31081"/>
          <a:stretch>
            <a:fillRect/>
          </a:stretch>
        </p:blipFill>
        <p:spPr>
          <a:xfrm>
            <a:off x="1016000" y="2032000"/>
            <a:ext cx="4699000" cy="1778000"/>
          </a:xfrm>
          <a:prstGeom prst="roundRect">
            <a:avLst>
              <a:gd name="adj" fmla="val 5714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016000" y="4064000"/>
            <a:ext cx="4699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spcAft>
                <a:spcPts val="1200"/>
              </a:spcAft>
              <a:defRPr/>
            </a:pPr>
            <a:r>
              <a:rPr lang="en-US" sz="24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/ </a:t>
            </a:r>
            <a:r>
              <a:rPr lang="en-US" sz="2400" b="1" i="0" u="none" strike="noStrike" dirty="0" err="1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防错法</a:t>
            </a:r>
            <a:r>
              <a:rPr lang="en-US" sz="24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 (Poka-Yoke)</a:t>
            </a:r>
            <a:endParaRPr lang="en-US" sz="1200" dirty="0"/>
          </a:p>
          <a:p>
            <a:pPr indent="0" algn="l">
              <a:lnSpc>
                <a:spcPct val="116666"/>
              </a:lnSpc>
            </a:pPr>
            <a:r>
              <a:rPr lang="en-US" sz="1800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💡 核心理念：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通过巧妙的设计或机制，让错误“</a:t>
            </a: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难以发生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”，</a:t>
            </a: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或在发生的瞬间被立即发现并纠正，从源头阻断缺陷流向下游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800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📌 </a:t>
            </a:r>
            <a:r>
              <a:rPr lang="en-US" sz="1800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典型示例：</a:t>
            </a: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充电器插头的防呆设计（仅能按正确方向插入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）、</a:t>
            </a: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生产流水线上的传感器检测（缺少零件或位置错误即自动停机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）。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223000" y="1777999"/>
            <a:ext cx="5207000" cy="4877633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 t="-1123" b="41479"/>
          <a:stretch>
            <a:fillRect/>
          </a:stretch>
        </p:blipFill>
        <p:spPr>
          <a:xfrm>
            <a:off x="6477000" y="1905000"/>
            <a:ext cx="4699000" cy="1778000"/>
          </a:xfrm>
          <a:prstGeom prst="roundRect">
            <a:avLst>
              <a:gd name="adj" fmla="val 5714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477000" y="4064000"/>
            <a:ext cx="4699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spcAft>
                <a:spcPts val="1200"/>
              </a:spcAft>
              <a:defRPr/>
            </a:pPr>
            <a:r>
              <a:rPr lang="en-US" sz="24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/ </a:t>
            </a:r>
            <a:r>
              <a:rPr lang="en-US" sz="2400" b="1" i="0" u="none" strike="noStrike" dirty="0" err="1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失效模式与影响分析</a:t>
            </a:r>
            <a:r>
              <a:rPr lang="en-US" sz="24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 (FMEA)</a:t>
            </a:r>
            <a:endParaRPr lang="en-US" sz="1200" dirty="0"/>
          </a:p>
          <a:p>
            <a:pPr indent="0" algn="l">
              <a:lnSpc>
                <a:spcPct val="116666"/>
              </a:lnSpc>
            </a:pPr>
            <a:r>
              <a:rPr lang="en-US" sz="1800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💡 核心逻辑：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在产品设计或流程规划的早期阶段，系统性地识别所有可能的“失效模式”，并评估其严重度、发生频度和可探测度，从而量化风险并确定优先改进的预防措施。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800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🏭 </a:t>
            </a:r>
            <a:r>
              <a:rPr lang="en-US" sz="1800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主要应用：</a:t>
            </a:r>
            <a:r>
              <a:rPr lang="en-US" sz="1600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广泛应用于汽车、航空航天、医疗等高风险、高安全要求的行业，是公认的预防性风险管理工具</a:t>
            </a:r>
            <a:r>
              <a:rPr lang="en-US" sz="1600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过程控制与设计工具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4445000"/>
          </a:xfrm>
          <a:prstGeom prst="roundRect">
            <a:avLst>
              <a:gd name="adj" fmla="val 342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23684" b="23684"/>
          <a:stretch>
            <a:fillRect/>
          </a:stretch>
        </p:blipFill>
        <p:spPr>
          <a:xfrm>
            <a:off x="952500" y="1968500"/>
            <a:ext cx="4826000" cy="1905000"/>
          </a:xfrm>
          <a:prstGeom prst="roundRect">
            <a:avLst>
              <a:gd name="adj" fmla="val 533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952500" y="4064000"/>
            <a:ext cx="4826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400" b="1" i="0" u="none" strike="noStrike" dirty="0" err="1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过程能力分析</a:t>
            </a:r>
            <a:r>
              <a:rPr lang="en-US" sz="24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 (CPK)</a:t>
            </a:r>
            <a:endParaRPr lang="en-US" sz="1200" dirty="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💡 </a:t>
            </a:r>
            <a:r>
              <a:rPr lang="en-US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核心理念：</a:t>
            </a:r>
            <a:r>
              <a:rPr lang="en-US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衡量一个生产过程是否能够稳定地生产出符合规格要求的产品，量化过程波动</a:t>
            </a:r>
            <a:r>
              <a:rPr lang="en-US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🛠️ </a:t>
            </a:r>
            <a:r>
              <a:rPr lang="en-US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关键应用：</a:t>
            </a:r>
            <a:r>
              <a:rPr lang="en-US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通常CPK</a:t>
            </a:r>
            <a:r>
              <a:rPr lang="en-US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 &gt; 1.33即满足标准要求，&gt; 1.67代表过程能力优秀。持续监控CPK指标，可及时预警并消除过程中的异常波动。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223000" y="1778000"/>
            <a:ext cx="5207000" cy="4445000"/>
          </a:xfrm>
          <a:prstGeom prst="roundRect">
            <a:avLst>
              <a:gd name="adj" fmla="val 3428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 t="31467" b="31467"/>
          <a:stretch>
            <a:fillRect/>
          </a:stretch>
        </p:blipFill>
        <p:spPr>
          <a:xfrm>
            <a:off x="6413500" y="1968500"/>
            <a:ext cx="4826000" cy="1905000"/>
          </a:xfrm>
          <a:prstGeom prst="roundRect">
            <a:avLst>
              <a:gd name="adj" fmla="val 533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413500" y="4064000"/>
            <a:ext cx="4826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400" b="1" i="0" u="none" strike="noStrike" dirty="0" err="1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质量功能展开</a:t>
            </a:r>
            <a:r>
              <a:rPr lang="en-US" sz="24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 (QFD)</a:t>
            </a:r>
            <a:endParaRPr lang="en-US" sz="1200" dirty="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💡 </a:t>
            </a:r>
            <a:r>
              <a:rPr lang="en-US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核心理念：</a:t>
            </a:r>
            <a:r>
              <a:rPr lang="en-US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将顾客需求系统转化为产品设计特性、工艺参数和生产控制要求的系统化方法，核心工具为“质量屋</a:t>
            </a:r>
            <a:r>
              <a:rPr lang="en-US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”。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b="1" i="0" u="none" strike="noStrike" dirty="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🛠️ </a:t>
            </a:r>
            <a:r>
              <a:rPr lang="en-US" b="1" i="0" u="none" strike="noStrike" dirty="0" err="1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关键应用：</a:t>
            </a:r>
            <a:r>
              <a:rPr lang="en-US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确保产品全生命周期（从设计到生产）都紧扣客户声音</a:t>
            </a:r>
            <a:r>
              <a:rPr lang="en-US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(</a:t>
            </a:r>
            <a:r>
              <a:rPr lang="en-US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VoC</a:t>
            </a:r>
            <a:r>
              <a:rPr lang="en-US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)，</a:t>
            </a:r>
            <a:r>
              <a:rPr lang="en-US" b="0" i="0" u="none" strike="noStrike" dirty="0" err="1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从源头上规避设计缺陷，最大化客户满意度</a:t>
            </a:r>
            <a:r>
              <a:rPr lang="en-US" b="0" i="0" u="none" strike="noStrike" dirty="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651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810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现代意义与实践案例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5207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0" i="0" u="none" strike="noStrike" spc="300">
                <a:solidFill>
                  <a:srgbClr val="E5E7E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MODERN SIGNIFICANCE AND PRACTICAL CASES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成功案例与失败教训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5207000" cy="2413000"/>
          </a:xfrm>
          <a:prstGeom prst="roundRect">
            <a:avLst>
              <a:gd name="adj" fmla="val 6315"/>
            </a:avLst>
          </a:prstGeom>
          <a:solidFill>
            <a:srgbClr val="FFFFFF">
              <a:alpha val="98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25349" r="25349"/>
          <a:stretch>
            <a:fillRect/>
          </a:stretch>
        </p:blipFill>
        <p:spPr>
          <a:xfrm>
            <a:off x="952500" y="1841500"/>
            <a:ext cx="1651000" cy="2032000"/>
          </a:xfrm>
          <a:prstGeom prst="roundRect">
            <a:avLst>
              <a:gd name="adj" fmla="val 615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2794000" y="1841500"/>
            <a:ext cx="2921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宝马汽车 · 零缺陷实践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200"/>
              </a:spcBef>
            </a:pPr>
            <a:r>
              <a:rPr lang="en-US" sz="12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💡 关键实践：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广泛引入AI机器人与智能防错技术，在生产线上建立实时检测与纠错机制。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🚀 实施成果：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装配缺陷率大幅降低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90%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，产品返修率降至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0.5%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以下，显著提升交付质量。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223000" y="1651000"/>
            <a:ext cx="5207000" cy="2413000"/>
          </a:xfrm>
          <a:prstGeom prst="roundRect">
            <a:avLst>
              <a:gd name="adj" fmla="val 6315"/>
            </a:avLst>
          </a:prstGeom>
          <a:solidFill>
            <a:srgbClr val="FFFFFF">
              <a:alpha val="98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 l="27204" r="27204"/>
          <a:stretch>
            <a:fillRect/>
          </a:stretch>
        </p:blipFill>
        <p:spPr>
          <a:xfrm>
            <a:off x="6413500" y="1841500"/>
            <a:ext cx="1651000" cy="2032000"/>
          </a:xfrm>
          <a:prstGeom prst="roundRect">
            <a:avLst>
              <a:gd name="adj" fmla="val 615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8255000" y="1841500"/>
            <a:ext cx="2921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三一重工 · 效率与质量双赢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200"/>
              </a:spcBef>
            </a:pPr>
            <a:r>
              <a:rPr lang="en-US" sz="12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💡 关键实践：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建立全流程的防错系统（Poka-Yoke），并推行高度标准化的作业流程(SOP)，实现人机协同。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🚀 实施成果：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生产综合效率提升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35%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，同时将产品的缺陷率降低了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80%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，树立了重工行业标杆。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191000"/>
            <a:ext cx="5207000" cy="2413000"/>
          </a:xfrm>
          <a:prstGeom prst="roundRect">
            <a:avLst>
              <a:gd name="adj" fmla="val 6315"/>
            </a:avLst>
          </a:prstGeom>
          <a:solidFill>
            <a:srgbClr val="FFFFFF">
              <a:alpha val="98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rcRect l="25625" r="25625"/>
          <a:stretch>
            <a:fillRect/>
          </a:stretch>
        </p:blipFill>
        <p:spPr>
          <a:xfrm>
            <a:off x="952500" y="4381500"/>
            <a:ext cx="1651000" cy="2032000"/>
          </a:xfrm>
          <a:prstGeom prst="roundRect">
            <a:avLst>
              <a:gd name="adj" fmla="val 615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2794000" y="4381500"/>
            <a:ext cx="2921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三星 Note7 · 惨痛的代价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200"/>
              </a:spcBef>
            </a:pPr>
            <a:r>
              <a:rPr lang="en-US" sz="12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⚠️ 问题根源：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为了抢占市场忽视质量，电池设计存在严重硬伤，且缺乏有效的质量控制机制进行拦截。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💸 严重后果：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全球召回超过</a:t>
            </a:r>
            <a:r>
              <a:rPr lang="en-US" sz="13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250万台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，直接经济损失超</a:t>
            </a:r>
            <a:r>
              <a:rPr lang="en-US" sz="13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54亿美元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，且高端电子产品的品牌声誉受到长期冲击。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223000" y="4191000"/>
            <a:ext cx="5207000" cy="2413000"/>
          </a:xfrm>
          <a:prstGeom prst="roundRect">
            <a:avLst>
              <a:gd name="adj" fmla="val 6315"/>
            </a:avLst>
          </a:prstGeom>
          <a:solidFill>
            <a:srgbClr val="FFFFFF">
              <a:alpha val="98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/>
          <a:srcRect l="28641" r="28641"/>
          <a:stretch>
            <a:fillRect/>
          </a:stretch>
        </p:blipFill>
        <p:spPr>
          <a:xfrm>
            <a:off x="6413500" y="4381500"/>
            <a:ext cx="1651000" cy="2032000"/>
          </a:xfrm>
          <a:prstGeom prst="roundRect">
            <a:avLst>
              <a:gd name="adj" fmla="val 6153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255000" y="4381500"/>
            <a:ext cx="2921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通用汽车 · 忽视预警的代价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200"/>
              </a:spcBef>
            </a:pPr>
            <a:r>
              <a:rPr lang="en-US" sz="12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⚠️ 问题根源：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点火开关存在微小的设计缺陷，管理层忽视了长达十余年的质量投诉与早期安全预警信号。</a:t>
            </a:r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💸 严重后果：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最终被迫召回车辆</a:t>
            </a:r>
            <a:r>
              <a:rPr lang="en-US" sz="13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290万辆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，面临高达数十亿美元的法律诉讼赔偿，品牌信任度遭受重创。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304800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9600" b="1" i="0" u="none" strike="noStrike" dirty="0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1212</Words>
  <Application>Microsoft Office PowerPoint</Application>
  <PresentationFormat>宽屏</PresentationFormat>
  <Paragraphs>177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6</cp:revision>
  <dcterms:modified xsi:type="dcterms:W3CDTF">2026-05-27T01:17:58Z</dcterms:modified>
</cp:coreProperties>
</file>