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</p:sldMasterIdLst>
  <p:notesMasterIdLst>
    <p:notesMasterId r:id="rId47"/>
  </p:notesMasterIdLst>
  <p:sldIdLst>
    <p:sldId id="256" r:id="rId3"/>
    <p:sldId id="257" r:id="rId4"/>
    <p:sldId id="258" r:id="rId5"/>
    <p:sldId id="259" r:id="rId6"/>
    <p:sldId id="260" r:id="rId7"/>
    <p:sldId id="286" r:id="rId8"/>
    <p:sldId id="261" r:id="rId9"/>
    <p:sldId id="287" r:id="rId10"/>
    <p:sldId id="262" r:id="rId11"/>
    <p:sldId id="288" r:id="rId12"/>
    <p:sldId id="263" r:id="rId13"/>
    <p:sldId id="289" r:id="rId14"/>
    <p:sldId id="264" r:id="rId15"/>
    <p:sldId id="290" r:id="rId16"/>
    <p:sldId id="265" r:id="rId17"/>
    <p:sldId id="291" r:id="rId18"/>
    <p:sldId id="266" r:id="rId19"/>
    <p:sldId id="292" r:id="rId20"/>
    <p:sldId id="267" r:id="rId21"/>
    <p:sldId id="268" r:id="rId22"/>
    <p:sldId id="269" r:id="rId23"/>
    <p:sldId id="293" r:id="rId24"/>
    <p:sldId id="270" r:id="rId25"/>
    <p:sldId id="294" r:id="rId26"/>
    <p:sldId id="271" r:id="rId27"/>
    <p:sldId id="295" r:id="rId28"/>
    <p:sldId id="272" r:id="rId29"/>
    <p:sldId id="296" r:id="rId30"/>
    <p:sldId id="273" r:id="rId31"/>
    <p:sldId id="297" r:id="rId32"/>
    <p:sldId id="274" r:id="rId33"/>
    <p:sldId id="298" r:id="rId34"/>
    <p:sldId id="275" r:id="rId35"/>
    <p:sldId id="299" r:id="rId36"/>
    <p:sldId id="276" r:id="rId37"/>
    <p:sldId id="277" r:id="rId38"/>
    <p:sldId id="278" r:id="rId39"/>
    <p:sldId id="279" r:id="rId40"/>
    <p:sldId id="280" r:id="rId41"/>
    <p:sldId id="281" r:id="rId42"/>
    <p:sldId id="282" r:id="rId43"/>
    <p:sldId id="283" r:id="rId44"/>
    <p:sldId id="284" r:id="rId45"/>
    <p:sldId id="285" r:id="rId46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8" d="100"/>
          <a:sy n="58" d="100"/>
        </p:scale>
        <p:origin x="72" y="34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tableStyles" Target="tableStyle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24.04.2026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大家好，欢迎参加本次关于QC新旧七大手法的培训。今天我们将系统地学习从传统的旧七大手法到现代的新七大手法，了解它们如何帮助我们从数据收集到解决复杂问题，构建一个完整的质量管理工具包。希望通过这次分享，大家能掌握这些工具的核心应用，并在各自的岗位上灵活运用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本次分享将分为五个部分。首先，我们会详细介绍QC旧七大手法，这些是我们进行数据驱动现场问题分析的基础工具。接着，我们将探讨QC新七大手法，它们更侧重于复杂问题的逻辑分析与策划。然后，我们会根据不同岗位的职责，给出具体的工具应用指南。之后，通过一个综合案例来展示这些工具的实际应用。最后，进行总结并开放问答环节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现在，我们进入第一部分，学习QC旧七大手法。这些工具主要用于生产现场的数据收集、问题分析和过程监控，是我们进行质量管理的基础。它们强调用数据说话，帮助我们快速识别和解决问题。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在深入学习旧七大手法之前，我们先了解一下它的背景。QC旧七大手法诞生于20世纪中期的日本，是质量管理大师们智慧的结晶。它从生产现场出发，强调用数据说话，帮助我们解决实际问题。经过几十年的发展，这些工具已经非常成熟，并在全球范围内得到了广泛应用，成为我们质量管理的基础和起点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首先是检查表，这是我们收集数据的第一步。它就像一个标准化的记录模板，帮助我们系统地收集和整理数据。</a:t>
            </a:r>
          </a:p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例如，在生产线上，我们可以用检查表记录每种缺陷的发生次数，从而快速发现主要问题。大家可以看到，右侧的流程图展示了检查表的使用步骤，从明确目的到最终分析数据，形成一个完整的闭环。</a:t>
            </a:r>
          </a:p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左侧我们列举了它的常见应用场景，如缺陷统计和设备点检，以及一个真实的工厂改进案例，说明了检查表在实际问题解决中的价值。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接下来是排列图，也叫帕累托图。它基于著名的“二八定律”，帮助我们找出导致大部分问题的少数关键因素。</a:t>
            </a:r>
          </a:p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通过将问题按发生频次排序，并计算累积百分比，我们可以直观地看到哪些问题是最需要优先解决的。</a:t>
            </a:r>
          </a:p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大家请看右侧的图表，这是一个典型的产品缺陷排列图，蓝色的柱子代表不同类型缺陷的数量，折线代表累积百分比。通过这个图，我们能清晰地看到“装配错误”和“尺寸偏差”是主要问题，解决了它们，就能解决大部分质量问题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因果图，也就是我们常说的鱼骨图，是分析问题根本原因的强大工具。它引导我们从人、机、料、法、环、测六个角度全面思考问题的潜在原因。通过层层深入，我们可以找到问题的根源，而不仅仅是表面现象。</a:t>
            </a:r>
          </a:p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在左侧，我们总结了它的核心定义和标准的四个实施步骤：从确定问题到列出维度，再到细化和验证关键原因。这种结构化的方法非常适用于质量问题的根因分析和流程优化。</a:t>
            </a:r>
          </a:p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右边的图片展示了一个典型的案例：分析产品尺寸超差的原因。通过鱼骨图，我们可以清晰地看到，问题可能来源于设备精度、人员操作、原材料质量等多个方面，帮助我们系统性地梳理各种可能性并找到突破口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直方图帮助我们直观地了解数据的分布情况。通过观察数据的集中趋势、离散程度和分布形态，我们可以判断生产过程是否稳定，以及是否存在异常波动。例如，右边的直方图显示零件尺寸呈正态分布，且在公差范围内，说明我们的生产过程是稳定可控的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控制图是过程监控的核心工具。它通过设定控制限，帮助我们区分正常的随机波动和需要关注的异常波动。当数据点超出控制限或呈现异常趋势时，我们需要及时介入，查找原因并采取措施。</a:t>
            </a:r>
          </a:p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左侧我们梳理了控制图的定义、四个关键实施步骤以及主要应用场景。右侧的图片展示了一个典型的工程质量控制场景，下方的案例则说明了如何通过控制图的形态来判断过程是否受控。在这个案例中，数据点的随机分布表明生产过程是稳定的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散布图用于分析两个变量之间的关系。通过观察数据点的分布，我们可以判断变量之间是否存在正相关、负相关或无相关。</a:t>
            </a:r>
          </a:p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左侧我们总结了散布图的核心定义和标准分析步骤，从数据收集到最终的相关性判断，这是一个严谨的逻辑过程。</a:t>
            </a:r>
          </a:p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右侧的案例展示了温度与产品硬度的关系，图表清晰地显示了两者呈正相关趋势，这有助于我们优化工艺参数，提高产品质量。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层别法帮助我们从不同角度分析数据，避免因数据混杂而掩盖真实问题。例如，我们可以按班次、设备或供应商对数据进行分层，从而发现不同组别之间的差异。</a:t>
            </a:r>
          </a:p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右边的柱状图对比了不同班组的不良率，清晰地显示出某个班组的问题更为突出，为我们的改进工作指明了方向。通过层别法，我们能从笼统的整体数据中，精准定位到具体的问题环节。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接下来，我们进入第二部分，学习QC新七大手法。这些工具更侧重于处理复杂的、非数据型的问题，帮助我们进行逻辑分析、方案策划和风险预防，是现代质量管理中不可或缺的高级工具。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了解了旧七大手法后，我们再来看看新七大手法。它诞生于20世纪70年代的日本，主要是为了应对日益复杂的管理问题。与旧七大手法不同，新七大手法更侧重于逻辑分析和系统策划，帮助我们从全局视角解决问题。经过几十年的发展，它已经成为我们进行复杂项目管理和决策的重要工具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亲和图，也叫KJ法，是整理杂乱信息的有效工具。当我们面对大量零散的意见或想法时，亲和图可以帮助我们找到它们之间的内在联系，归纳出核心问题。</a:t>
            </a:r>
          </a:p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其核心步骤包括收集信息、分类归纳、提炼主题和形成图表。这一方法广泛应用于客户需求分析和头脑风暴结果的收敛。</a:t>
            </a:r>
          </a:p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例如，右边的例子展示了如何通过亲和图整理客户投诉，从而发现主要的服务问题，为后续的改进工作提供了清晰的方向。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关联图用于处理因素之间相互纠缠的复杂问题。通过绘制因素间的因果关系箭头，我们可以清晰地看到问题的全貌，并找出其中的关键因素。</a:t>
            </a:r>
          </a:p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页面左侧展示了关联图的定义、四个核心实施步骤以及典型的应用场景。右侧的图片是一个新品试产延期分析的实战案例，通过关联图我们可以直观地看到各个因素之间的逻辑关系，从而精准识别出“设计变更频繁”和“物料供应延迟”这两个需要优先解决的核心问题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系统图帮助我们将宏大的目标分解为具体可行的步骤。通过层层分解，我们可以确保每个措施都与最终目标紧密相关，从而制定出切实可行的行动计划。</a:t>
            </a:r>
          </a:p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左边我们总结了系统图的核心定义和实施步骤，从确定目标到最终形成树状结构，每一步都至关重要。</a:t>
            </a:r>
          </a:p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右边的例子展示了如何将“降低不良率”的目标分解为具体的改进措施，使目标变得清晰可执行。这种方法在项目管理和目标策划中非常实用。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矩阵图用于分析不同因素组之间的关联关系。通过建立矩阵并评估关联程度，我们可以找出哪些因素组合是最关键的，从而优化资源配置和决策。</a:t>
            </a:r>
          </a:p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左边我们梳理了它的核心定义和四个实施步骤：从确定因素组到最终识别关键组合，这是一个逻辑严密的过程。</a:t>
            </a:r>
          </a:p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右边的图片展示了一个实际案例，即如何通过矩阵图分析客户需求与设计参数之间的匹配度。通过这种可视化的方式，我们可以清晰地看到哪些设计参数对满足客户需求最为重要，从而确保我们的产品设计能够真正切中痛点，满足客户期望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PDPC法帮助我们提前预判风险，并制定多套应对方案，确保计划能够顺利实施。通过设想各种可能的障碍和相应的对策，我们可以提高计划的灵活性和成功率。</a:t>
            </a:r>
          </a:p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大家请看左侧，PDPC法的核心在于四个步骤：首先明确目标，然后制定初始计划，接着分析每一步可能的风险，最后针对风险制定备选方案。这种方法特别适用于高风险项目和需要严格管控风险的场景。</a:t>
            </a:r>
          </a:p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右侧的图片展示了PDPC图的实际形态，下方的案例则具体说明了如何在新品试产中应用这一方法。通过预判“物料延迟”和“设备故障”，并提前准备好B计划，我们就能从容应对突发状况。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箭条图是项目管理的重要工具，它帮助我们清晰地展示任务之间的依赖关系，并找出决定项目总工期的关键路径。通过优化关键路径上的任务，我们可以有效缩短项目工期。右边的例子展示了如何分析项目的关键路径，确保项目按时完成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矩阵数据分析法是矩阵图的量化升级，它通过统计分析方法处理复杂的多变量数据，帮助我们发现数据背后的隐藏规律。</a:t>
            </a:r>
          </a:p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如左侧所示，该方法主要分为四个步骤：首先收集量化数据，然后计算相关系数，接着分析结果提取关键因子，最后制定改进对策。</a:t>
            </a:r>
          </a:p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右边的热力图展示了一个典型的相关系数矩阵分析示例。在这个案例中，我们分析了原材料参数与产品性能之间的相关性，通过颜色深浅直观地识别出强相关的参数，从而为优化原材料选择和工艺参数提供了有力的数据支持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接下来，我们看一下质量部门内部不同岗位应如何应用这些工具。检验员主要负责日常数据的收集和初步分析；质量工程师是解决具体质量问题的核心力量；质量科长需要统筹规划和管理改进项目；质量经理则负责制定部门策略和体系建设；而质量总监更多地参与公司层面的战略决策和文化建设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对于质量经理和总监这样的管理岗位，他们的工具应用更多地聚焦于战略层面和体系层面。质量经理需要运用新七大手法和战略工具来制定部门策略，推动体系建设和重大问题解决。而质量总监则站在更高的视角，参与公司战略制定，构建质量文化，并推动质量卓越运营，确保公司在市场中保持竞争力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接下来，我们通过一个具体的案例来看看QC工具在实际工作中是如何应用的。以一家电动工具制造商为例，他们近期遇到了返修率高和客户投诉增多的问题。我们将从生产、改善、返修和客诉四个环节，来分析质量人员应该如何运用我们所学的QC工具来解决这些问题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首先看生产过程监控环节。在电钻的装配线上，质量人员需要密切关注电机转速、电池续航等关键指标。这里，检验员可以使用检查表来记录日常的检验数据；而质量工程师则可以运用控制图来实时监控过程的稳定性，一旦发现异常，立即采取措施。同时，直方图可以帮助我们分析数据的分布，判断过程是否满足设计要求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当我们发现产品故障率较高时，就需要进入质量问题改善环节。</a:t>
            </a:r>
          </a:p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首先，我们可以用排列图找出导致大部分故障的关键因素，比如是电机问题还是开关问题。然后，针对这些关键问题，使用因果图从人、机、料、法、环、测六个方面进行深入分析，找到根本原因。最后，通过系统图将改进目标分解为具体可行的措施，确保问题得到彻底解决。</a:t>
            </a:r>
          </a:p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在这个过程中，质量工程师负责具体的分析和计划制定，而质量科长则负责资源协调和审核把关。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在返修环节，我们的目标是提高效率、缩短周期。质量工程师可以运用箭条图来梳理返修流程，找出哪个环节最耗时，也就是我们常说的瓶颈。同时，使用PDPC法来预判可能出现的风险，比如零件缺货，并提前制定应对方案。通过层别法，我们还可以分析不同型号产品的返修情况，发现共性问题，从而优化整体流程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最后是客户投诉处理环节。面对零散的客户反馈，质量工程师可以先用亲和图将这些信息进行分类，找出主要的投诉焦点。然后，通过关联图分析这些问题之间的关系，确定哪个是最关键的驱动因素。最后，利用矩阵图将客户需求与产品设计参数关联起来，帮助我们确定改进的优先级，确保我们的产品能够真正满足客户的期望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为了让大家更直观地理解这些工具，这里展示了几个核心QC工具的详细图样，包括检查表、排列图、因果图和控制图。同时，我们也列出了在生产、改善、返修和客诉处理这四个环节中，质量人员应该重点记录的数据项。此外，QC工具在测试实验室也有广泛的应用。从测试计划的制定，到数据的收集分析，再到问题的排查和最终报告的生成，都可以运用QC工具来提升工作效率和准确性。例如，我们可以用系统图来分解测试目标，用控制图来监控测试过程，用因果图来分析测试失败的原因等等。掌握这些图样和数据记录方法，是有效应用QC工具的关键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接下来，我们专门探讨QC工具在测试实验室的应用。测试实验室的工作核心是验证产品性能，而QC工具能帮助我们更科学、高效地完成这项工作。从测试计划的制定，到数据的收集分析，再到问题的排查和最终报告的生成，我们都可以找到合适的QC工具来提升工作质量。例如，用系统图分解测试目标，用控制图监控测试过程，用因果图分析失败原因，这些都能让我们的测试工作更加严谨和可靠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总结一下，QC旧七大手法诞生于20世纪中期的日本，是质量管理的基石；而新七大手法则在70年代应运而生，旨在应对更复杂的管理挑战。两者结合，构成了我们完整的质量管理工具箱，从问题识别到最终解决，全面提升我们的质量管理能力。感谢大家的聆听，现在是问答环节，欢迎大家提问交流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幻灯片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30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" name="Shape 31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4" name="Shape 3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" name="Shape 3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" name="Shape 3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内容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54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9" name="Shape 5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0" name="Shape 5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1" name="Shape 5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2" name="Shape 5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节标题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59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5" name="Shape 60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Shape 6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7" name="Shape 6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8" name="Shape 6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两栏内容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1" name="Shape 10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2" name="Shape 11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3" name="Shape 1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4" name="Shape 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5" name="Shape 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较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5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8" name="Shape 36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39" name="Shape 37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0" name="Shape 3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1" name="Shape 39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2" name="Shape 4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3" name="Shape 4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4" name="Shape 4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仅标题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20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7" name="Shape 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8" name="Shape 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9" name="Shape 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2" name="Shape 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3" name="Shape 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内容与标题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43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6" name="Shape 44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57" name="Shape 45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58" name="Shape 4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9" name="Shape 4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0" name="Shape 4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图片与标题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24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3" name="Shape 25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Shape 26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65" name="Shape 2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6" name="Shape 2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7" name="Shape 2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竖排文字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4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" name="Shape 50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1" name="Shape 5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2" name="Shape 5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3" name="Shape 5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竖排标题与文本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15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6" name="Shape 16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7" name="Shape 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8" name="Shape 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9" name="Shape 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sz="3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7" name="Shape 2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Shape 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Shape 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Shape 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默认主题"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5748369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jpe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jpeg"/><Relationship Id="rId5" Type="http://schemas.openxmlformats.org/officeDocument/2006/relationships/image" Target="../media/image9.svg"/><Relationship Id="rId4" Type="http://schemas.openxmlformats.org/officeDocument/2006/relationships/image" Target="../media/image5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7" Type="http://schemas.openxmlformats.org/officeDocument/2006/relationships/image" Target="../media/image16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jpeg"/><Relationship Id="rId5" Type="http://schemas.openxmlformats.org/officeDocument/2006/relationships/image" Target="../media/image14.svg"/><Relationship Id="rId4" Type="http://schemas.openxmlformats.org/officeDocument/2006/relationships/image" Target="../media/image13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7" Type="http://schemas.openxmlformats.org/officeDocument/2006/relationships/image" Target="../media/image23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2.jpeg"/><Relationship Id="rId5" Type="http://schemas.openxmlformats.org/officeDocument/2006/relationships/image" Target="../media/image21.svg"/><Relationship Id="rId4" Type="http://schemas.openxmlformats.org/officeDocument/2006/relationships/image" Target="../media/image20.sv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7" Type="http://schemas.openxmlformats.org/officeDocument/2006/relationships/image" Target="../media/image27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.jpeg"/><Relationship Id="rId5" Type="http://schemas.openxmlformats.org/officeDocument/2006/relationships/image" Target="../media/image21.svg"/><Relationship Id="rId4" Type="http://schemas.openxmlformats.org/officeDocument/2006/relationships/image" Target="../media/image25.sv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5.svg"/><Relationship Id="rId7" Type="http://schemas.openxmlformats.org/officeDocument/2006/relationships/image" Target="../media/image32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1.svg"/><Relationship Id="rId5" Type="http://schemas.openxmlformats.org/officeDocument/2006/relationships/image" Target="../media/image30.svg"/><Relationship Id="rId4" Type="http://schemas.openxmlformats.org/officeDocument/2006/relationships/image" Target="../media/image29.svg"/><Relationship Id="rId9" Type="http://schemas.openxmlformats.org/officeDocument/2006/relationships/image" Target="../media/image34.sv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7" Type="http://schemas.openxmlformats.org/officeDocument/2006/relationships/image" Target="../media/image37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6.jpeg"/><Relationship Id="rId5" Type="http://schemas.openxmlformats.org/officeDocument/2006/relationships/image" Target="../media/image8.svg"/><Relationship Id="rId4" Type="http://schemas.openxmlformats.org/officeDocument/2006/relationships/image" Target="../media/image25.sv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7" Type="http://schemas.openxmlformats.org/officeDocument/2006/relationships/image" Target="../media/image40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9.jpeg"/><Relationship Id="rId5" Type="http://schemas.openxmlformats.org/officeDocument/2006/relationships/image" Target="../media/image21.svg"/><Relationship Id="rId4" Type="http://schemas.openxmlformats.org/officeDocument/2006/relationships/image" Target="../media/image25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4.svg"/><Relationship Id="rId5" Type="http://schemas.openxmlformats.org/officeDocument/2006/relationships/image" Target="../media/image43.svg"/><Relationship Id="rId4" Type="http://schemas.openxmlformats.org/officeDocument/2006/relationships/image" Target="../media/image20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.svg"/><Relationship Id="rId5" Type="http://schemas.openxmlformats.org/officeDocument/2006/relationships/image" Target="../media/image46.svg"/><Relationship Id="rId4" Type="http://schemas.openxmlformats.org/officeDocument/2006/relationships/image" Target="../media/image9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7" Type="http://schemas.openxmlformats.org/officeDocument/2006/relationships/image" Target="../media/image49.sv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8.jpeg"/><Relationship Id="rId5" Type="http://schemas.openxmlformats.org/officeDocument/2006/relationships/image" Target="../media/image19.svg"/><Relationship Id="rId4" Type="http://schemas.openxmlformats.org/officeDocument/2006/relationships/image" Target="../media/image47.sv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svg"/><Relationship Id="rId3" Type="http://schemas.openxmlformats.org/officeDocument/2006/relationships/image" Target="../media/image51.svg"/><Relationship Id="rId7" Type="http://schemas.openxmlformats.org/officeDocument/2006/relationships/image" Target="../media/image53.sv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3.svg"/><Relationship Id="rId5" Type="http://schemas.openxmlformats.org/officeDocument/2006/relationships/image" Target="../media/image14.svg"/><Relationship Id="rId4" Type="http://schemas.openxmlformats.org/officeDocument/2006/relationships/image" Target="../media/image52.svg"/><Relationship Id="rId9" Type="http://schemas.openxmlformats.org/officeDocument/2006/relationships/image" Target="../media/image55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7.jpeg"/><Relationship Id="rId5" Type="http://schemas.openxmlformats.org/officeDocument/2006/relationships/image" Target="../media/image8.svg"/><Relationship Id="rId4" Type="http://schemas.openxmlformats.org/officeDocument/2006/relationships/image" Target="../media/image20.sv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7" Type="http://schemas.openxmlformats.org/officeDocument/2006/relationships/image" Target="../media/image6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9.svg"/><Relationship Id="rId5" Type="http://schemas.openxmlformats.org/officeDocument/2006/relationships/image" Target="../media/image8.svg"/><Relationship Id="rId4" Type="http://schemas.openxmlformats.org/officeDocument/2006/relationships/image" Target="../media/image13.sv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7" Type="http://schemas.openxmlformats.org/officeDocument/2006/relationships/image" Target="../media/image6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4.svg"/><Relationship Id="rId5" Type="http://schemas.openxmlformats.org/officeDocument/2006/relationships/image" Target="../media/image63.svg"/><Relationship Id="rId4" Type="http://schemas.openxmlformats.org/officeDocument/2006/relationships/image" Target="../media/image62.sv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svg"/><Relationship Id="rId7" Type="http://schemas.openxmlformats.org/officeDocument/2006/relationships/image" Target="../media/image68.sv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7.jpeg"/><Relationship Id="rId5" Type="http://schemas.openxmlformats.org/officeDocument/2006/relationships/image" Target="../media/image32.svg"/><Relationship Id="rId4" Type="http://schemas.openxmlformats.org/officeDocument/2006/relationships/image" Target="../media/image13.sv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7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4.svg"/><Relationship Id="rId5" Type="http://schemas.openxmlformats.org/officeDocument/2006/relationships/image" Target="../media/image16.svg"/><Relationship Id="rId4" Type="http://schemas.openxmlformats.org/officeDocument/2006/relationships/image" Target="../media/image70.sv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svg"/><Relationship Id="rId7" Type="http://schemas.openxmlformats.org/officeDocument/2006/relationships/image" Target="../media/image75.sv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7.svg"/><Relationship Id="rId5" Type="http://schemas.openxmlformats.org/officeDocument/2006/relationships/image" Target="../media/image74.svg"/><Relationship Id="rId4" Type="http://schemas.openxmlformats.org/officeDocument/2006/relationships/image" Target="../media/image21.sv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image" Target="../media/image76.svg"/><Relationship Id="rId7" Type="http://schemas.openxmlformats.org/officeDocument/2006/relationships/image" Target="../media/image78.sv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7.svg"/><Relationship Id="rId5" Type="http://schemas.openxmlformats.org/officeDocument/2006/relationships/image" Target="../media/image16.svg"/><Relationship Id="rId4" Type="http://schemas.openxmlformats.org/officeDocument/2006/relationships/image" Target="../media/image32.sv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7" Type="http://schemas.openxmlformats.org/officeDocument/2006/relationships/image" Target="../media/image79.sv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8.svg"/><Relationship Id="rId5" Type="http://schemas.openxmlformats.org/officeDocument/2006/relationships/image" Target="../media/image20.svg"/><Relationship Id="rId4" Type="http://schemas.openxmlformats.org/officeDocument/2006/relationships/image" Target="../media/image64.sv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svg"/><Relationship Id="rId3" Type="http://schemas.openxmlformats.org/officeDocument/2006/relationships/image" Target="../media/image27.svg"/><Relationship Id="rId7" Type="http://schemas.openxmlformats.org/officeDocument/2006/relationships/image" Target="../media/image4.sv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svg"/><Relationship Id="rId5" Type="http://schemas.openxmlformats.org/officeDocument/2006/relationships/image" Target="../media/image64.svg"/><Relationship Id="rId4" Type="http://schemas.openxmlformats.org/officeDocument/2006/relationships/image" Target="../media/image80.sv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svg"/><Relationship Id="rId3" Type="http://schemas.openxmlformats.org/officeDocument/2006/relationships/image" Target="../media/image82.svg"/><Relationship Id="rId7" Type="http://schemas.openxmlformats.org/officeDocument/2006/relationships/image" Target="../media/image83.sv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svg"/><Relationship Id="rId5" Type="http://schemas.openxmlformats.org/officeDocument/2006/relationships/image" Target="../media/image3.svg"/><Relationship Id="rId4" Type="http://schemas.openxmlformats.org/officeDocument/2006/relationships/image" Target="../media/image19.sv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82.sv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.svg"/><Relationship Id="rId5" Type="http://schemas.openxmlformats.org/officeDocument/2006/relationships/image" Target="../media/image20.svg"/><Relationship Id="rId4" Type="http://schemas.openxmlformats.org/officeDocument/2006/relationships/image" Target="../media/image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0F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8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0" y="0"/>
            <a:ext cx="12192000" cy="101600"/>
          </a:xfrm>
          <a:prstGeom prst="roundRect">
            <a:avLst>
              <a:gd name="adj" fmla="val 0"/>
            </a:avLst>
          </a:prstGeom>
          <a:solidFill>
            <a:srgbClr val="0052F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91200" y="1397000"/>
            <a:ext cx="609600" cy="60960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609600" y="2159000"/>
            <a:ext cx="109728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0052FF"/>
                </a:solidFill>
                <a:latin typeface="Noto Sans SC"/>
                <a:ea typeface="Noto Sans SC"/>
                <a:cs typeface="Noto Sans SC"/>
                <a:sym typeface="Noto Sans SC"/>
              </a:rPr>
              <a:t>QC新旧七大手法详解与岗位应用指南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609600" y="2921000"/>
            <a:ext cx="109728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800" b="0" i="0" u="none" strike="noStrike" spc="100">
                <a:solidFill>
                  <a:srgbClr val="808080"/>
                </a:solidFill>
                <a:latin typeface="Noto Sans SC"/>
                <a:ea typeface="Noto Sans SC"/>
                <a:cs typeface="Noto Sans SC"/>
                <a:sym typeface="Noto Sans SC"/>
              </a:rPr>
              <a:t>从数据收集到复杂问题解决的全流程工具包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5715000" y="3556000"/>
            <a:ext cx="762000" cy="50800"/>
          </a:xfrm>
          <a:prstGeom prst="roundRect">
            <a:avLst>
              <a:gd name="adj" fmla="val 0"/>
            </a:avLst>
          </a:prstGeom>
          <a:solidFill>
            <a:srgbClr val="0052FF">
              <a:alpha val="6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9" name="AutoShape 9"/>
          <p:cNvSpPr/>
          <p:nvPr/>
        </p:nvSpPr>
        <p:spPr>
          <a:xfrm>
            <a:off x="0" y="6096000"/>
            <a:ext cx="12192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A0A0A0"/>
                </a:solidFill>
                <a:latin typeface="Noto Sans SC"/>
                <a:ea typeface="Noto Sans SC"/>
                <a:cs typeface="Noto Sans SC"/>
                <a:sym typeface="Noto Sans SC"/>
              </a:rPr>
              <a:t>2026 工程部系列培训课程 | 内部资料</a:t>
            </a:r>
            <a:endParaRPr lang="en-US" sz="11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0F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9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0" y="381000"/>
            <a:ext cx="12192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0052FF"/>
                </a:solidFill>
                <a:latin typeface="Noto Sans SC"/>
                <a:ea typeface="Noto Sans SC"/>
                <a:cs typeface="Noto Sans SC"/>
                <a:sym typeface="Noto Sans SC"/>
              </a:rPr>
              <a:t>目录</a:t>
            </a:r>
            <a:r>
              <a:rPr lang="en-US" sz="2000" b="0" i="0" u="none" strike="noStrike">
                <a:solidFill>
                  <a:srgbClr val="808080"/>
                </a:solidFill>
                <a:latin typeface="Arial"/>
                <a:ea typeface="Arial"/>
                <a:cs typeface="Arial"/>
                <a:sym typeface="Arial"/>
              </a:rPr>
              <a:t>CONTENTS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2286000" y="1270000"/>
            <a:ext cx="7620000" cy="762000"/>
          </a:xfrm>
          <a:prstGeom prst="roundRect">
            <a:avLst>
              <a:gd name="adj" fmla="val 16666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27000" dist="50800" dir="5400000" algn="tl" rotWithShape="0">
              <a:srgbClr val="0052FF">
                <a:alpha val="1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540000" y="1447800"/>
            <a:ext cx="406400" cy="4064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3048000" y="1460500"/>
            <a:ext cx="50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0052FF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3683000" y="1473200"/>
            <a:ext cx="609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QC旧七大手法详解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2286000" y="2159000"/>
            <a:ext cx="7620000" cy="762000"/>
          </a:xfrm>
          <a:prstGeom prst="roundRect">
            <a:avLst>
              <a:gd name="adj" fmla="val 16666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27000" dist="50800" dir="5400000" algn="tl" rotWithShape="0">
              <a:srgbClr val="0052FF">
                <a:alpha val="1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540000" y="2336800"/>
            <a:ext cx="406400" cy="406400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3048000" y="2349500"/>
            <a:ext cx="50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0052FF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3683000" y="2362200"/>
            <a:ext cx="609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QC新七大手法详解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2286000" y="3048000"/>
            <a:ext cx="7620000" cy="762000"/>
          </a:xfrm>
          <a:prstGeom prst="roundRect">
            <a:avLst>
              <a:gd name="adj" fmla="val 16666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27000" dist="50800" dir="5400000" algn="tl" rotWithShape="0">
              <a:srgbClr val="0052FF">
                <a:alpha val="1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540000" y="3225800"/>
            <a:ext cx="406400" cy="406400"/>
          </a:xfrm>
          <a:prstGeom prst="rect">
            <a:avLst/>
          </a:prstGeom>
        </p:spPr>
      </p:pic>
      <p:sp>
        <p:nvSpPr>
          <p:cNvPr id="15" name="AutoShape 15"/>
          <p:cNvSpPr/>
          <p:nvPr/>
        </p:nvSpPr>
        <p:spPr>
          <a:xfrm>
            <a:off x="3048000" y="3238500"/>
            <a:ext cx="50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0052FF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3683000" y="3251200"/>
            <a:ext cx="609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不同岗位工具应用指南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2286000" y="3937000"/>
            <a:ext cx="7620000" cy="762000"/>
          </a:xfrm>
          <a:prstGeom prst="roundRect">
            <a:avLst>
              <a:gd name="adj" fmla="val 16666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27000" dist="50800" dir="5400000" algn="tl" rotWithShape="0">
              <a:srgbClr val="0052FF">
                <a:alpha val="1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540000" y="4114800"/>
            <a:ext cx="406400" cy="406400"/>
          </a:xfrm>
          <a:prstGeom prst="rect">
            <a:avLst/>
          </a:prstGeom>
        </p:spPr>
      </p:pic>
      <p:sp>
        <p:nvSpPr>
          <p:cNvPr id="19" name="AutoShape 19"/>
          <p:cNvSpPr/>
          <p:nvPr/>
        </p:nvSpPr>
        <p:spPr>
          <a:xfrm>
            <a:off x="3048000" y="4127500"/>
            <a:ext cx="50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0052FF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3683000" y="4140200"/>
            <a:ext cx="609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综合应用案例分析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2286000" y="4826000"/>
            <a:ext cx="7620000" cy="762000"/>
          </a:xfrm>
          <a:prstGeom prst="roundRect">
            <a:avLst>
              <a:gd name="adj" fmla="val 16666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27000" dist="50800" dir="5400000" algn="tl" rotWithShape="0">
              <a:srgbClr val="0052FF">
                <a:alpha val="1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2" name="Picture 22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540000" y="5003800"/>
            <a:ext cx="406400" cy="406400"/>
          </a:xfrm>
          <a:prstGeom prst="rect">
            <a:avLst/>
          </a:prstGeom>
        </p:spPr>
      </p:pic>
      <p:sp>
        <p:nvSpPr>
          <p:cNvPr id="23" name="AutoShape 23"/>
          <p:cNvSpPr/>
          <p:nvPr/>
        </p:nvSpPr>
        <p:spPr>
          <a:xfrm>
            <a:off x="3048000" y="5016500"/>
            <a:ext cx="50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0052FF"/>
                </a:solidFill>
                <a:latin typeface="Arial"/>
                <a:ea typeface="Arial"/>
                <a:cs typeface="Arial"/>
                <a:sym typeface="Arial"/>
              </a:rPr>
              <a:t>05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3683000" y="5029200"/>
            <a:ext cx="609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总结与Q&amp;A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0" y="6781800"/>
            <a:ext cx="12192000" cy="76200"/>
          </a:xfrm>
          <a:prstGeom prst="roundRect">
            <a:avLst>
              <a:gd name="adj" fmla="val 0"/>
            </a:avLst>
          </a:prstGeom>
          <a:solidFill>
            <a:srgbClr val="0052F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0F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0A1428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0" y="0"/>
            <a:ext cx="12192000" cy="76200"/>
          </a:xfrm>
          <a:prstGeom prst="roundRect">
            <a:avLst>
              <a:gd name="adj" fmla="val 0"/>
            </a:avLst>
          </a:prstGeom>
          <a:solidFill>
            <a:srgbClr val="0052F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609600" y="2032000"/>
            <a:ext cx="109728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第一部分：QC旧七大手法详解</a:t>
            </a:r>
            <a:endParaRPr lang="en-US" sz="1100"/>
          </a:p>
        </p:txBody>
      </p:sp>
      <p:cxnSp>
        <p:nvCxnSpPr>
          <p:cNvPr id="6" name="Connector 6"/>
          <p:cNvCxnSpPr/>
          <p:nvPr/>
        </p:nvCxnSpPr>
        <p:spPr>
          <a:xfrm rot="-34376">
            <a:off x="5461032" y="2978150"/>
            <a:ext cx="1270000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FFFFFF">
                <a:alpha val="6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7" name="AutoShape 7"/>
          <p:cNvSpPr/>
          <p:nvPr/>
        </p:nvSpPr>
        <p:spPr>
          <a:xfrm>
            <a:off x="609600" y="3238500"/>
            <a:ext cx="109728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2000" b="0" i="0" u="none" strike="noStrike">
                <a:solidFill>
                  <a:srgbClr val="FFFFFF">
                    <a:alpha val="9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数据驱动的现场问题分析工具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5080000" y="4318000"/>
            <a:ext cx="2032000" cy="406400"/>
          </a:xfrm>
          <a:prstGeom prst="roundRect">
            <a:avLst>
              <a:gd name="adj" fmla="val 50000"/>
            </a:avLst>
          </a:prstGeom>
          <a:solidFill>
            <a:srgbClr val="FFFFFF">
              <a:alpha val="15000"/>
            </a:srgbClr>
          </a:solidFill>
          <a:ln w="12700" cap="flat" cmpd="sng">
            <a:solidFill>
              <a:srgbClr val="FFFFFF">
                <a:alpha val="30000"/>
              </a:srgbClr>
            </a:solidFill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QUALITY CONTROL</a:t>
            </a:r>
            <a:endParaRPr lang="en-US" sz="11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0F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508000" y="381000"/>
            <a:ext cx="10160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0052FF"/>
                </a:solidFill>
                <a:latin typeface="Noto Sans SC"/>
                <a:ea typeface="Noto Sans SC"/>
                <a:cs typeface="Noto Sans SC"/>
                <a:sym typeface="Noto Sans SC"/>
              </a:rPr>
              <a:t>QC旧七大手法概述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508000" y="1270000"/>
            <a:ext cx="533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0052FF"/>
                </a:solidFill>
                <a:latin typeface="Noto Sans SC"/>
                <a:ea typeface="Noto Sans SC"/>
                <a:cs typeface="Noto Sans SC"/>
                <a:sym typeface="Noto Sans SC"/>
              </a:rPr>
              <a:t>一、历史来源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508000" y="1778000"/>
            <a:ext cx="5334000" cy="228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8333"/>
              </a:lnSpc>
              <a:defRPr/>
            </a:pPr>
            <a:r>
              <a:rPr lang="en-US" sz="1400" b="1" i="0" u="none" strike="noStrike">
                <a:solidFill>
                  <a:srgbClr val="000000"/>
                </a:solidFill>
                <a:latin typeface="Noto Sans SC"/>
                <a:ea typeface="Noto Sans SC"/>
                <a:cs typeface="Noto Sans SC"/>
                <a:sym typeface="Noto Sans SC"/>
              </a:rPr>
              <a:t>起源：</a:t>
            </a:r>
            <a:r>
              <a:rPr lang="en-US" sz="14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QC旧七大手法起源于20世纪中期的日本，是在统计质量控制（SQC）的基础上发展而来。</a:t>
            </a:r>
            <a:endParaRPr lang="en-US" sz="1100"/>
          </a:p>
          <a:p>
            <a:pPr indent="0" algn="l">
              <a:lnSpc>
                <a:spcPct val="108333"/>
              </a:lnSpc>
            </a:pPr>
            <a:r>
              <a:rPr lang="en-US" sz="1400" b="1" i="0" u="none" strike="noStrike">
                <a:solidFill>
                  <a:srgbClr val="000000"/>
                </a:solidFill>
                <a:latin typeface="Noto Sans SC"/>
                <a:ea typeface="Noto Sans SC"/>
                <a:cs typeface="Noto Sans SC"/>
                <a:sym typeface="Noto Sans SC"/>
              </a:rPr>
              <a:t>推动者：</a:t>
            </a:r>
            <a:r>
              <a:rPr lang="en-US" sz="14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以石川馨、戴明、朱兰等质量管理大师为代表，将统计学原理应用于生产现场，形成了一套简单实用的工具集。</a:t>
            </a:r>
          </a:p>
          <a:p>
            <a:pPr indent="0" algn="l">
              <a:lnSpc>
                <a:spcPct val="108333"/>
              </a:lnSpc>
            </a:pPr>
            <a:r>
              <a:rPr lang="en-US" sz="1400" b="1" i="0" u="none" strike="noStrike">
                <a:solidFill>
                  <a:srgbClr val="000000"/>
                </a:solidFill>
                <a:latin typeface="Noto Sans SC"/>
                <a:ea typeface="Noto Sans SC"/>
                <a:cs typeface="Noto Sans SC"/>
                <a:sym typeface="Noto Sans SC"/>
              </a:rPr>
              <a:t>核心思想：</a:t>
            </a:r>
            <a:r>
              <a:rPr lang="en-US" sz="14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基于“数据驱动”，通过收集和分析现场数据来识别问题、分析原因、监控过程。</a:t>
            </a:r>
          </a:p>
        </p:txBody>
      </p:sp>
      <p:sp>
        <p:nvSpPr>
          <p:cNvPr id="5" name="AutoShape 5"/>
          <p:cNvSpPr/>
          <p:nvPr/>
        </p:nvSpPr>
        <p:spPr>
          <a:xfrm>
            <a:off x="6350000" y="1270000"/>
            <a:ext cx="533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0052FF"/>
                </a:solidFill>
                <a:latin typeface="Noto Sans SC"/>
                <a:ea typeface="Noto Sans SC"/>
                <a:cs typeface="Noto Sans SC"/>
                <a:sym typeface="Noto Sans SC"/>
              </a:rPr>
              <a:t>二、发展历程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350000" y="1778000"/>
            <a:ext cx="5334000" cy="228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8333"/>
              </a:lnSpc>
              <a:defRPr/>
            </a:pPr>
            <a:r>
              <a:rPr lang="en-US" sz="1400" b="1" i="0" u="none" strike="noStrike">
                <a:solidFill>
                  <a:srgbClr val="000000"/>
                </a:solidFill>
                <a:latin typeface="Noto Sans SC"/>
                <a:ea typeface="Noto Sans SC"/>
                <a:cs typeface="Noto Sans SC"/>
                <a:sym typeface="Noto Sans SC"/>
              </a:rPr>
              <a:t>雏形阶段：</a:t>
            </a:r>
            <a:r>
              <a:rPr lang="en-US" sz="14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最初主要应用于制造业的生产过程控制，如检查、检验和统计。</a:t>
            </a:r>
            <a:endParaRPr lang="en-US" sz="1100"/>
          </a:p>
          <a:p>
            <a:pPr indent="0" algn="l">
              <a:lnSpc>
                <a:spcPct val="108333"/>
              </a:lnSpc>
            </a:pPr>
            <a:r>
              <a:rPr lang="en-US" sz="1400" b="1" i="0" u="none" strike="noStrike">
                <a:solidFill>
                  <a:srgbClr val="000000"/>
                </a:solidFill>
                <a:latin typeface="Noto Sans SC"/>
                <a:ea typeface="Noto Sans SC"/>
                <a:cs typeface="Noto Sans SC"/>
                <a:sym typeface="Noto Sans SC"/>
              </a:rPr>
              <a:t>成熟阶段：</a:t>
            </a:r>
            <a:r>
              <a:rPr lang="en-US" sz="14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随着日本制造业的崛起，这些工具在实践中不断完善，并形成了标准化的应用方法。</a:t>
            </a:r>
          </a:p>
          <a:p>
            <a:pPr indent="0" algn="l">
              <a:lnSpc>
                <a:spcPct val="108333"/>
              </a:lnSpc>
            </a:pPr>
            <a:r>
              <a:rPr lang="en-US" sz="1400" b="1" i="0" u="none" strike="noStrike">
                <a:solidFill>
                  <a:srgbClr val="000000"/>
                </a:solidFill>
                <a:latin typeface="Noto Sans SC"/>
                <a:ea typeface="Noto Sans SC"/>
                <a:cs typeface="Noto Sans SC"/>
                <a:sym typeface="Noto Sans SC"/>
              </a:rPr>
              <a:t>普及阶段：</a:t>
            </a:r>
            <a:r>
              <a:rPr lang="en-US" sz="14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作为全面质量管理（TQM）的核心工具，在全球范围内得到广泛传播和应用。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508000" y="4191000"/>
            <a:ext cx="533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0052FF"/>
                </a:solidFill>
                <a:latin typeface="Noto Sans SC"/>
                <a:ea typeface="Noto Sans SC"/>
                <a:cs typeface="Noto Sans SC"/>
                <a:sym typeface="Noto Sans SC"/>
              </a:rPr>
              <a:t>三、核心价值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508000" y="4699000"/>
            <a:ext cx="5334000" cy="228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8333"/>
              </a:lnSpc>
              <a:defRPr/>
            </a:pPr>
            <a:r>
              <a:rPr lang="en-US" sz="1400" b="1" i="0" u="none" strike="noStrike">
                <a:solidFill>
                  <a:srgbClr val="000000"/>
                </a:solidFill>
                <a:latin typeface="Noto Sans SC"/>
                <a:ea typeface="Noto Sans SC"/>
                <a:cs typeface="Noto Sans SC"/>
                <a:sym typeface="Noto Sans SC"/>
              </a:rPr>
              <a:t>基础工具：</a:t>
            </a:r>
            <a:r>
              <a:rPr lang="en-US" sz="14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是质量管理的入门工具，易于理解和掌握，适用于一线员工和基层管理者。</a:t>
            </a:r>
            <a:endParaRPr lang="en-US" sz="1100"/>
          </a:p>
          <a:p>
            <a:pPr indent="0" algn="l">
              <a:lnSpc>
                <a:spcPct val="108333"/>
              </a:lnSpc>
            </a:pPr>
            <a:r>
              <a:rPr lang="en-US" sz="1400" b="1" i="0" u="none" strike="noStrike">
                <a:solidFill>
                  <a:srgbClr val="000000"/>
                </a:solidFill>
                <a:latin typeface="Noto Sans SC"/>
                <a:ea typeface="Noto Sans SC"/>
                <a:cs typeface="Noto Sans SC"/>
                <a:sym typeface="Noto Sans SC"/>
              </a:rPr>
              <a:t>现场导向：</a:t>
            </a:r>
            <a:r>
              <a:rPr lang="en-US" sz="14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紧密结合生产现场，能够快速发现和解决实际问题。</a:t>
            </a:r>
          </a:p>
          <a:p>
            <a:pPr indent="0" algn="l">
              <a:lnSpc>
                <a:spcPct val="108333"/>
              </a:lnSpc>
            </a:pPr>
            <a:r>
              <a:rPr lang="en-US" sz="1400" b="1" i="0" u="none" strike="noStrike">
                <a:solidFill>
                  <a:srgbClr val="000000"/>
                </a:solidFill>
                <a:latin typeface="Noto Sans SC"/>
                <a:ea typeface="Noto Sans SC"/>
                <a:cs typeface="Noto Sans SC"/>
                <a:sym typeface="Noto Sans SC"/>
              </a:rPr>
              <a:t>数据说话：</a:t>
            </a:r>
            <a:r>
              <a:rPr lang="en-US" sz="14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强调用事实和数据代替经验和直觉，提升决策的科学性。</a:t>
            </a:r>
          </a:p>
        </p:txBody>
      </p:sp>
      <p:sp>
        <p:nvSpPr>
          <p:cNvPr id="9" name="AutoShape 9"/>
          <p:cNvSpPr/>
          <p:nvPr/>
        </p:nvSpPr>
        <p:spPr>
          <a:xfrm>
            <a:off x="6350000" y="4191000"/>
            <a:ext cx="533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0052FF"/>
                </a:solidFill>
                <a:latin typeface="Noto Sans SC"/>
                <a:ea typeface="Noto Sans SC"/>
                <a:cs typeface="Noto Sans SC"/>
                <a:sym typeface="Noto Sans SC"/>
              </a:rPr>
              <a:t>四、应用现状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350000" y="4699000"/>
            <a:ext cx="5334000" cy="228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8333"/>
              </a:lnSpc>
              <a:defRPr/>
            </a:pPr>
            <a:r>
              <a:rPr lang="en-US" sz="1400" b="1" i="0" u="none" strike="noStrike">
                <a:solidFill>
                  <a:srgbClr val="000000"/>
                </a:solidFill>
                <a:latin typeface="Noto Sans SC"/>
                <a:ea typeface="Noto Sans SC"/>
                <a:cs typeface="Noto Sans SC"/>
                <a:sym typeface="Noto Sans SC"/>
              </a:rPr>
              <a:t>应用领域：</a:t>
            </a:r>
            <a:r>
              <a:rPr lang="en-US" sz="14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广泛应用于制造业、服务业、医疗、教育等各行各业的质量管理活动中。</a:t>
            </a:r>
            <a:endParaRPr lang="en-US" sz="1100"/>
          </a:p>
          <a:p>
            <a:pPr indent="0" algn="l">
              <a:lnSpc>
                <a:spcPct val="108333"/>
              </a:lnSpc>
            </a:pPr>
            <a:r>
              <a:rPr lang="en-US" sz="1400" b="1" i="0" u="none" strike="noStrike">
                <a:solidFill>
                  <a:srgbClr val="000000"/>
                </a:solidFill>
                <a:latin typeface="Noto Sans SC"/>
                <a:ea typeface="Noto Sans SC"/>
                <a:cs typeface="Noto Sans SC"/>
                <a:sym typeface="Noto Sans SC"/>
              </a:rPr>
              <a:t>应用场景：</a:t>
            </a:r>
            <a:r>
              <a:rPr lang="en-US" sz="14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过程监控、质量检验、问题分析、持续改进等。</a:t>
            </a:r>
          </a:p>
          <a:p>
            <a:pPr indent="0" algn="l">
              <a:lnSpc>
                <a:spcPct val="108333"/>
              </a:lnSpc>
            </a:pPr>
            <a:r>
              <a:rPr lang="en-US" sz="1400" b="1" i="0" u="none" strike="noStrike">
                <a:solidFill>
                  <a:srgbClr val="000000"/>
                </a:solidFill>
                <a:latin typeface="Noto Sans SC"/>
                <a:ea typeface="Noto Sans SC"/>
                <a:cs typeface="Noto Sans SC"/>
                <a:sym typeface="Noto Sans SC"/>
              </a:rPr>
              <a:t>地位：</a:t>
            </a:r>
            <a:r>
              <a:rPr lang="en-US" sz="14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虽然新七大手法等工具不断涌现，但旧七大手法因其基础性和实用性，至今仍是质量管理领域不可或缺的经典工具。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0F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508000" y="381000"/>
            <a:ext cx="66548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0052FF"/>
                </a:solidFill>
                <a:latin typeface="Noto Sans SC"/>
                <a:ea typeface="Noto Sans SC"/>
                <a:cs typeface="Noto Sans SC"/>
                <a:sym typeface="Noto Sans SC"/>
              </a:rPr>
              <a:t>检查表 (Check Sheet)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508000" y="1079500"/>
            <a:ext cx="11176000" cy="762000"/>
          </a:xfrm>
          <a:prstGeom prst="roundRect">
            <a:avLst>
              <a:gd name="adj" fmla="val 16666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01600" dist="25400" dir="5400000" algn="tl" rotWithShape="0">
              <a:srgbClr val="000000">
                <a:alpha val="5000"/>
              </a:srgbClr>
            </a:outerShdw>
          </a:effectLst>
        </p:spPr>
        <p:txBody>
          <a:bodyPr vert="horz" wrap="square" lIns="254000" tIns="0" rIns="25400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定义：标准化的数据收集工具，用于系统记录和整理数据，确保信息的完整性和准确性。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508000" y="2032000"/>
            <a:ext cx="5461000" cy="2794000"/>
          </a:xfrm>
          <a:prstGeom prst="roundRect">
            <a:avLst>
              <a:gd name="adj" fmla="val 4545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01600" dist="25400" dir="5400000" algn="tl" rotWithShape="0">
              <a:srgbClr val="000000">
                <a:alpha val="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8500" y="2222500"/>
            <a:ext cx="254000" cy="25400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016000" y="2184400"/>
            <a:ext cx="3810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0052FF"/>
                </a:solidFill>
                <a:latin typeface="Noto Sans SC"/>
                <a:ea typeface="Noto Sans SC"/>
                <a:cs typeface="Noto Sans SC"/>
                <a:sym typeface="Noto Sans SC"/>
              </a:rPr>
              <a:t>应用场景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698500" y="2603500"/>
            <a:ext cx="5080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165100" indent="-165100" algn="l">
              <a:lnSpc>
                <a:spcPct val="125000"/>
              </a:lnSpc>
              <a:buClr>
                <a:srgbClr val="505050"/>
              </a:buClr>
              <a:buChar char="•"/>
              <a:defRPr/>
            </a:pPr>
            <a:r>
              <a:rPr lang="en-US" sz="13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生产缺陷统计：记录产品各类缺陷发生频次</a:t>
            </a:r>
            <a:endParaRPr lang="en-US" sz="1100"/>
          </a:p>
          <a:p>
            <a:pPr marL="165100" indent="-165100" algn="l">
              <a:lnSpc>
                <a:spcPct val="125000"/>
              </a:lnSpc>
              <a:buClr>
                <a:srgbClr val="505050"/>
              </a:buClr>
              <a:buChar char="•"/>
            </a:pPr>
            <a:r>
              <a:rPr lang="en-US" sz="13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设备日常点检：确认设备关键部位运行状态</a:t>
            </a:r>
          </a:p>
          <a:p>
            <a:pPr marL="165100" indent="-165100" algn="l">
              <a:lnSpc>
                <a:spcPct val="125000"/>
              </a:lnSpc>
              <a:buClr>
                <a:srgbClr val="505050"/>
              </a:buClr>
              <a:buChar char="•"/>
            </a:pPr>
            <a:r>
              <a:rPr lang="en-US" sz="13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客户投诉分类：按问题类型统计客户反馈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8500" y="3492500"/>
            <a:ext cx="254000" cy="254000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1016000" y="3454400"/>
            <a:ext cx="3810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0052FF"/>
                </a:solidFill>
                <a:latin typeface="Noto Sans SC"/>
                <a:ea typeface="Noto Sans SC"/>
                <a:cs typeface="Noto Sans SC"/>
                <a:sym typeface="Noto Sans SC"/>
              </a:rPr>
              <a:t>典型案例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98500" y="3873500"/>
            <a:ext cx="5080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某工厂通过检查表统计每日产品外观缺陷，发现“划痕”缺陷占比最高，据此针对性优化了包装流程，显著降低了不良率。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223000" y="2032000"/>
            <a:ext cx="5461000" cy="2794000"/>
          </a:xfrm>
          <a:prstGeom prst="roundRect">
            <a:avLst>
              <a:gd name="adj" fmla="val 4545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01600" dist="25400" dir="5400000" algn="tl" rotWithShape="0">
              <a:srgbClr val="000000">
                <a:alpha val="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13500" y="2222500"/>
            <a:ext cx="254000" cy="254000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6731000" y="2184400"/>
            <a:ext cx="3810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0052FF"/>
                </a:solidFill>
                <a:latin typeface="Noto Sans SC"/>
                <a:ea typeface="Noto Sans SC"/>
                <a:cs typeface="Noto Sans SC"/>
                <a:sym typeface="Noto Sans SC"/>
              </a:rPr>
              <a:t>实施步骤流程</a:t>
            </a:r>
            <a:endParaRPr lang="en-US" sz="1100"/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6"/>
          <a:srcRect t="11111" b="11111"/>
          <a:stretch>
            <a:fillRect/>
          </a:stretch>
        </p:blipFill>
        <p:spPr>
          <a:xfrm>
            <a:off x="6921500" y="2667000"/>
            <a:ext cx="4064000" cy="1778000"/>
          </a:xfrm>
          <a:prstGeom prst="roundRect">
            <a:avLst>
              <a:gd name="adj" fmla="val 7142"/>
            </a:avLst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15" name="AutoShape 15"/>
          <p:cNvSpPr/>
          <p:nvPr/>
        </p:nvSpPr>
        <p:spPr>
          <a:xfrm>
            <a:off x="508000" y="6223000"/>
            <a:ext cx="11176000" cy="50800"/>
          </a:xfrm>
          <a:prstGeom prst="roundRect">
            <a:avLst>
              <a:gd name="adj" fmla="val 0"/>
            </a:avLst>
          </a:prstGeom>
          <a:solidFill>
            <a:srgbClr val="0052F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安全工作检查表Excel模板下载_熊猫办公">
            <a:extLst>
              <a:ext uri="{FF2B5EF4-FFF2-40B4-BE49-F238E27FC236}">
                <a16:creationId xmlns:a16="http://schemas.microsoft.com/office/drawing/2014/main" id="{2270CC20-92A4-86AF-15E6-72A48B33E2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8545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质量管理体系内审检查表_word文档在线阅读与下载_免费文档">
            <a:extLst>
              <a:ext uri="{FF2B5EF4-FFF2-40B4-BE49-F238E27FC236}">
                <a16:creationId xmlns:a16="http://schemas.microsoft.com/office/drawing/2014/main" id="{D561DC5A-77D0-12BD-EE9D-344FD4AE5F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775"/>
          <a:stretch>
            <a:fillRect/>
          </a:stretch>
        </p:blipFill>
        <p:spPr bwMode="auto">
          <a:xfrm>
            <a:off x="5026404" y="0"/>
            <a:ext cx="710138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30465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0F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381000" y="254000"/>
            <a:ext cx="4445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0052FF"/>
                </a:solidFill>
                <a:latin typeface="Noto Sans SC"/>
                <a:ea typeface="Noto Sans SC"/>
                <a:cs typeface="Noto Sans SC"/>
                <a:sym typeface="Noto Sans SC"/>
              </a:rPr>
              <a:t>排列图 (Pareto Chart)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81000" y="952500"/>
            <a:ext cx="5588000" cy="2921000"/>
          </a:xfrm>
          <a:prstGeom prst="roundRect">
            <a:avLst>
              <a:gd name="adj" fmla="val 4347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01600" dist="50800" dir="5400000" algn="tl" rotWithShape="0">
              <a:srgbClr val="000000">
                <a:alpha val="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5000" y="1143000"/>
            <a:ext cx="254000" cy="254000"/>
          </a:xfrm>
          <a:prstGeom prst="rect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952500" y="1117600"/>
            <a:ext cx="4826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核心定义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35000" y="1460500"/>
            <a:ext cx="508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0000"/>
              </a:lnSpc>
              <a:defRPr/>
            </a:pPr>
            <a:r>
              <a:rPr lang="en-US" sz="1300" b="0" i="0" u="none" strike="noStrike">
                <a:solidFill>
                  <a:srgbClr val="808080"/>
                </a:solidFill>
                <a:latin typeface="Noto Sans SC"/>
                <a:ea typeface="Noto Sans SC"/>
                <a:cs typeface="Noto Sans SC"/>
                <a:sym typeface="Noto Sans SC"/>
              </a:rPr>
              <a:t>基于“二八定律”，将问题按影响程度排序，识别关键少数问题，以便优先解决。</a:t>
            </a:r>
            <a:endParaRPr lang="en-US" sz="1100"/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5000" y="2032000"/>
            <a:ext cx="254000" cy="25400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952500" y="2006600"/>
            <a:ext cx="4826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制作步骤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35000" y="2349500"/>
            <a:ext cx="5080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165100" indent="-165100" algn="l">
              <a:lnSpc>
                <a:spcPct val="108333"/>
              </a:lnSpc>
              <a:buClr>
                <a:srgbClr val="505050"/>
              </a:buClr>
              <a:buChar char="•"/>
              <a:defRPr/>
            </a:pPr>
            <a:r>
              <a:rPr lang="en-US" sz="1300" b="1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收集数据：</a:t>
            </a:r>
            <a:r>
              <a:rPr lang="en-US" sz="13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从检查表中获取问题频次数据</a:t>
            </a:r>
            <a:endParaRPr lang="en-US" sz="1100"/>
          </a:p>
          <a:p>
            <a:pPr marL="165100" indent="-165100" algn="l">
              <a:lnSpc>
                <a:spcPct val="108333"/>
              </a:lnSpc>
              <a:buClr>
                <a:srgbClr val="505050"/>
              </a:buClr>
              <a:buChar char="•"/>
            </a:pPr>
            <a:r>
              <a:rPr lang="en-US" sz="1300" b="1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排序：</a:t>
            </a:r>
            <a:r>
              <a:rPr lang="en-US" sz="13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按发生频次从高到低排列问题</a:t>
            </a:r>
          </a:p>
          <a:p>
            <a:pPr marL="165100" indent="-165100" algn="l">
              <a:lnSpc>
                <a:spcPct val="108333"/>
              </a:lnSpc>
              <a:buClr>
                <a:srgbClr val="505050"/>
              </a:buClr>
              <a:buChar char="•"/>
            </a:pPr>
            <a:r>
              <a:rPr lang="en-US" sz="1300" b="1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计算：</a:t>
            </a:r>
            <a:r>
              <a:rPr lang="en-US" sz="13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统计各问题占比及累积百分比</a:t>
            </a:r>
          </a:p>
          <a:p>
            <a:pPr marL="165100" indent="-165100" algn="l">
              <a:lnSpc>
                <a:spcPct val="108333"/>
              </a:lnSpc>
              <a:buClr>
                <a:srgbClr val="505050"/>
              </a:buClr>
              <a:buChar char="•"/>
            </a:pPr>
            <a:r>
              <a:rPr lang="en-US" sz="1300" b="1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绘图：</a:t>
            </a:r>
            <a:r>
              <a:rPr lang="en-US" sz="13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绘制柱状图（频次）与折线图（累积）</a:t>
            </a:r>
          </a:p>
        </p:txBody>
      </p:sp>
      <p:sp>
        <p:nvSpPr>
          <p:cNvPr id="10" name="AutoShape 10"/>
          <p:cNvSpPr/>
          <p:nvPr/>
        </p:nvSpPr>
        <p:spPr>
          <a:xfrm>
            <a:off x="381000" y="4064000"/>
            <a:ext cx="5588000" cy="1651000"/>
          </a:xfrm>
          <a:prstGeom prst="roundRect">
            <a:avLst>
              <a:gd name="adj" fmla="val 7692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01600" dist="50800" dir="5400000" algn="tl" rotWithShape="0">
              <a:srgbClr val="000000">
                <a:alpha val="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35000" y="4254500"/>
            <a:ext cx="254000" cy="254000"/>
          </a:xfrm>
          <a:prstGeom prst="rect">
            <a:avLst/>
          </a:prstGeom>
        </p:spPr>
      </p:pic>
      <p:sp>
        <p:nvSpPr>
          <p:cNvPr id="12" name="AutoShape 12"/>
          <p:cNvSpPr/>
          <p:nvPr/>
        </p:nvSpPr>
        <p:spPr>
          <a:xfrm>
            <a:off x="952500" y="4229100"/>
            <a:ext cx="4826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应用场景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635000" y="4572000"/>
            <a:ext cx="5080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165100" indent="-165100" algn="l">
              <a:lnSpc>
                <a:spcPct val="108333"/>
              </a:lnSpc>
              <a:buClr>
                <a:srgbClr val="505050"/>
              </a:buClr>
              <a:buFont typeface="Wingdings"/>
              <a:buChar char="v"/>
              <a:defRPr/>
            </a:pPr>
            <a:r>
              <a:rPr lang="en-US" sz="13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确定主要质量问题，锁定改进方向</a:t>
            </a:r>
            <a:endParaRPr lang="en-US" sz="1100"/>
          </a:p>
          <a:p>
            <a:pPr marL="165100" indent="-165100" algn="l">
              <a:lnSpc>
                <a:spcPct val="108333"/>
              </a:lnSpc>
              <a:buClr>
                <a:srgbClr val="505050"/>
              </a:buClr>
              <a:buFont typeface="Wingdings"/>
              <a:buChar char="v"/>
            </a:pPr>
            <a:r>
              <a:rPr lang="en-US" sz="13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优化资源分配，聚焦关键环节，提升效率</a:t>
            </a:r>
          </a:p>
        </p:txBody>
      </p:sp>
      <p:sp>
        <p:nvSpPr>
          <p:cNvPr id="14" name="AutoShape 14"/>
          <p:cNvSpPr/>
          <p:nvPr/>
        </p:nvSpPr>
        <p:spPr>
          <a:xfrm>
            <a:off x="6223000" y="952500"/>
            <a:ext cx="5588000" cy="2921000"/>
          </a:xfrm>
          <a:prstGeom prst="roundRect">
            <a:avLst>
              <a:gd name="adj" fmla="val 4347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01600" dist="50800" dir="5400000" algn="tl" rotWithShape="0">
              <a:srgbClr val="000000">
                <a:alpha val="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6"/>
          <a:srcRect t="3439" b="3439"/>
          <a:stretch>
            <a:fillRect/>
          </a:stretch>
        </p:blipFill>
        <p:spPr>
          <a:xfrm>
            <a:off x="6350000" y="1016000"/>
            <a:ext cx="5334000" cy="2794000"/>
          </a:xfrm>
          <a:prstGeom prst="roundRect">
            <a:avLst>
              <a:gd name="adj" fmla="val 2272"/>
            </a:avLst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16" name="AutoShape 16"/>
          <p:cNvSpPr/>
          <p:nvPr/>
        </p:nvSpPr>
        <p:spPr>
          <a:xfrm>
            <a:off x="6223000" y="4064000"/>
            <a:ext cx="5588000" cy="1651000"/>
          </a:xfrm>
          <a:prstGeom prst="roundRect">
            <a:avLst>
              <a:gd name="adj" fmla="val 7692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01600" dist="50800" dir="5400000" algn="tl" rotWithShape="0">
              <a:srgbClr val="000000">
                <a:alpha val="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477000" y="4254500"/>
            <a:ext cx="254000" cy="254000"/>
          </a:xfrm>
          <a:prstGeom prst="rect">
            <a:avLst/>
          </a:prstGeom>
        </p:spPr>
      </p:pic>
      <p:sp>
        <p:nvSpPr>
          <p:cNvPr id="18" name="AutoShape 18"/>
          <p:cNvSpPr/>
          <p:nvPr/>
        </p:nvSpPr>
        <p:spPr>
          <a:xfrm>
            <a:off x="6794500" y="4229100"/>
            <a:ext cx="4826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实战案例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6477000" y="4572000"/>
            <a:ext cx="5080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某产品缺陷分析显示，</a:t>
            </a:r>
            <a:r>
              <a:rPr lang="en-US" sz="1300" b="1" i="0" u="none" strike="noStrike">
                <a:solidFill>
                  <a:srgbClr val="0052FF"/>
                </a:solidFill>
                <a:latin typeface="Noto Sans SC"/>
                <a:ea typeface="Noto Sans SC"/>
                <a:cs typeface="Noto Sans SC"/>
                <a:sym typeface="Noto Sans SC"/>
              </a:rPr>
              <a:t>80%</a:t>
            </a:r>
            <a:r>
              <a:rPr lang="en-US" sz="13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的不良由</a:t>
            </a:r>
            <a:r>
              <a:rPr lang="en-US" sz="1300" b="1" i="0" u="none" strike="noStrike">
                <a:solidFill>
                  <a:srgbClr val="0052FF"/>
                </a:solidFill>
                <a:latin typeface="Noto Sans SC"/>
                <a:ea typeface="Noto Sans SC"/>
                <a:cs typeface="Noto Sans SC"/>
                <a:sym typeface="Noto Sans SC"/>
              </a:rPr>
              <a:t>20%</a:t>
            </a:r>
            <a:r>
              <a:rPr lang="en-US" sz="13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的核心原因导致。团队利用排列图快速识别了这些关键因素，集中精力解决后，产品良率显著提升。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0" y="6731000"/>
            <a:ext cx="12192000" cy="127000"/>
          </a:xfrm>
          <a:prstGeom prst="roundRect">
            <a:avLst>
              <a:gd name="adj" fmla="val 0"/>
            </a:avLst>
          </a:prstGeom>
          <a:solidFill>
            <a:srgbClr val="0052F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B98A2268-FCA6-C848-D0FC-9281308835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586" y="1570371"/>
            <a:ext cx="6096000" cy="3961114"/>
          </a:xfrm>
          <a:prstGeom prst="rect">
            <a:avLst/>
          </a:prstGeom>
        </p:spPr>
      </p:pic>
      <p:pic>
        <p:nvPicPr>
          <p:cNvPr id="2052" name="Picture 4" descr="质量七大工具之柏拉图（排列图） - 正数办公">
            <a:extLst>
              <a:ext uri="{FF2B5EF4-FFF2-40B4-BE49-F238E27FC236}">
                <a16:creationId xmlns:a16="http://schemas.microsoft.com/office/drawing/2014/main" id="{AEDF1566-A4DE-7D87-D1BD-67A8AFD062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4604" y="1679171"/>
            <a:ext cx="5770415" cy="3898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03271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0F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381000" y="254000"/>
            <a:ext cx="1092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0052FF"/>
                </a:solidFill>
                <a:latin typeface="Noto Sans SC"/>
                <a:ea typeface="Noto Sans SC"/>
                <a:cs typeface="Noto Sans SC"/>
                <a:sym typeface="Noto Sans SC"/>
              </a:rPr>
              <a:t>因果图 (Cause-and-Effect Diagram)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81000" y="1016000"/>
            <a:ext cx="5461000" cy="1143000"/>
          </a:xfrm>
          <a:prstGeom prst="roundRect">
            <a:avLst>
              <a:gd name="adj" fmla="val 11111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01600" dist="50800" dir="5400000" algn="tl" rotWithShape="0">
              <a:srgbClr val="000000">
                <a:alpha val="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1500" y="1206500"/>
            <a:ext cx="304800" cy="304800"/>
          </a:xfrm>
          <a:prstGeom prst="rect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952500" y="1168400"/>
            <a:ext cx="4699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0052FF"/>
                </a:solidFill>
                <a:latin typeface="Noto Sans SC"/>
                <a:ea typeface="Noto Sans SC"/>
                <a:cs typeface="Noto Sans SC"/>
                <a:sym typeface="Noto Sans SC"/>
              </a:rPr>
              <a:t>核心定义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571500" y="1524000"/>
            <a:ext cx="508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又称鱼骨图或石川图，系统分析问题根本原因的工具。从人(Man)、机(Machine)、料(Material)、法(Method)、环(Environment)、测(Measurement)六个维度展开。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381000" y="2349500"/>
            <a:ext cx="5461000" cy="1778000"/>
          </a:xfrm>
          <a:prstGeom prst="roundRect">
            <a:avLst>
              <a:gd name="adj" fmla="val 7142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01600" dist="50800" dir="5400000" algn="tl" rotWithShape="0">
              <a:srgbClr val="000000">
                <a:alpha val="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500" y="2540000"/>
            <a:ext cx="304800" cy="304800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952500" y="2501900"/>
            <a:ext cx="4699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0052FF"/>
                </a:solidFill>
                <a:latin typeface="Noto Sans SC"/>
                <a:ea typeface="Noto Sans SC"/>
                <a:cs typeface="Noto Sans SC"/>
                <a:sym typeface="Noto Sans SC"/>
              </a:rPr>
              <a:t>实施步骤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571500" y="2857500"/>
            <a:ext cx="5080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165100" indent="-165100" algn="l">
              <a:lnSpc>
                <a:spcPct val="125000"/>
              </a:lnSpc>
              <a:buClr>
                <a:srgbClr val="505050"/>
              </a:buClr>
              <a:buChar char="•"/>
              <a:defRPr/>
            </a:pPr>
            <a:r>
              <a:rPr lang="en-US" sz="1300" b="1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确定问题：</a:t>
            </a:r>
            <a:r>
              <a:rPr lang="en-US" sz="13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明确需要分析的具体质量或绩效问题。</a:t>
            </a:r>
            <a:endParaRPr lang="en-US" sz="1100"/>
          </a:p>
          <a:p>
            <a:pPr marL="165100" indent="-165100" algn="l">
              <a:lnSpc>
                <a:spcPct val="125000"/>
              </a:lnSpc>
              <a:buClr>
                <a:srgbClr val="505050"/>
              </a:buClr>
              <a:buChar char="•"/>
            </a:pPr>
            <a:r>
              <a:rPr lang="en-US" sz="1300" b="1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列出类别：</a:t>
            </a:r>
            <a:r>
              <a:rPr lang="en-US" sz="13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按“5M1E”（人/机/料/法/环/测）列出主要分支。</a:t>
            </a:r>
          </a:p>
          <a:p>
            <a:pPr marL="165100" indent="-165100" algn="l">
              <a:lnSpc>
                <a:spcPct val="125000"/>
              </a:lnSpc>
              <a:buClr>
                <a:srgbClr val="505050"/>
              </a:buClr>
              <a:buChar char="•"/>
            </a:pPr>
            <a:r>
              <a:rPr lang="en-US" sz="1300" b="1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细化原因：</a:t>
            </a:r>
            <a:r>
              <a:rPr lang="en-US" sz="13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对每个分支进行头脑风暴，挖掘具体的次要原因。</a:t>
            </a:r>
          </a:p>
          <a:p>
            <a:pPr marL="165100" indent="-165100" algn="l">
              <a:lnSpc>
                <a:spcPct val="125000"/>
              </a:lnSpc>
              <a:buClr>
                <a:srgbClr val="505050"/>
              </a:buClr>
              <a:buChar char="•"/>
            </a:pPr>
            <a:r>
              <a:rPr lang="en-US" sz="1300" b="1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识别关键：</a:t>
            </a:r>
            <a:r>
              <a:rPr lang="en-US" sz="13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通过验证确定导致问题的核心（关键）原因。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381000" y="4318000"/>
            <a:ext cx="5461000" cy="1143000"/>
          </a:xfrm>
          <a:prstGeom prst="roundRect">
            <a:avLst>
              <a:gd name="adj" fmla="val 11111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01600" dist="50800" dir="5400000" algn="tl" rotWithShape="0">
              <a:srgbClr val="000000">
                <a:alpha val="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71500" y="4508500"/>
            <a:ext cx="304800" cy="304800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952500" y="4470400"/>
            <a:ext cx="4699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0052FF"/>
                </a:solidFill>
                <a:latin typeface="Noto Sans SC"/>
                <a:ea typeface="Noto Sans SC"/>
                <a:cs typeface="Noto Sans SC"/>
                <a:sym typeface="Noto Sans SC"/>
              </a:rPr>
              <a:t>应用场景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571500" y="4826000"/>
            <a:ext cx="508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165100" indent="-165100" algn="l">
              <a:lnSpc>
                <a:spcPct val="125000"/>
              </a:lnSpc>
              <a:buClr>
                <a:srgbClr val="505050"/>
              </a:buClr>
              <a:buChar char="•"/>
              <a:defRPr/>
            </a:pPr>
            <a:r>
              <a:rPr lang="en-US" sz="13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质量问题根因分析（如缺陷率高、投诉分析）。</a:t>
            </a:r>
            <a:endParaRPr lang="en-US" sz="1100"/>
          </a:p>
          <a:p>
            <a:pPr marL="165100" indent="-165100" algn="l">
              <a:lnSpc>
                <a:spcPct val="125000"/>
              </a:lnSpc>
              <a:buClr>
                <a:srgbClr val="505050"/>
              </a:buClr>
              <a:buChar char="•"/>
            </a:pPr>
            <a:r>
              <a:rPr lang="en-US" sz="13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流程改进与优化，识别瓶颈环节的潜在因素。</a:t>
            </a:r>
          </a:p>
        </p:txBody>
      </p:sp>
      <p:sp>
        <p:nvSpPr>
          <p:cNvPr id="15" name="AutoShape 15"/>
          <p:cNvSpPr/>
          <p:nvPr/>
        </p:nvSpPr>
        <p:spPr>
          <a:xfrm>
            <a:off x="6096000" y="1016000"/>
            <a:ext cx="5715000" cy="3048000"/>
          </a:xfrm>
          <a:prstGeom prst="roundRect">
            <a:avLst>
              <a:gd name="adj" fmla="val 4166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01600" dist="50800" dir="5400000" algn="tl" rotWithShape="0">
              <a:srgbClr val="000000">
                <a:alpha val="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6"/>
          <a:srcRect t="4521" b="4521"/>
          <a:stretch>
            <a:fillRect/>
          </a:stretch>
        </p:blipFill>
        <p:spPr>
          <a:xfrm>
            <a:off x="6223000" y="1143000"/>
            <a:ext cx="5461000" cy="2794000"/>
          </a:xfrm>
          <a:prstGeom prst="roundRect">
            <a:avLst>
              <a:gd name="adj" fmla="val 4545"/>
            </a:avLst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17" name="AutoShape 17"/>
          <p:cNvSpPr/>
          <p:nvPr/>
        </p:nvSpPr>
        <p:spPr>
          <a:xfrm>
            <a:off x="6096000" y="4318000"/>
            <a:ext cx="5715000" cy="1143000"/>
          </a:xfrm>
          <a:prstGeom prst="roundRect">
            <a:avLst>
              <a:gd name="adj" fmla="val 11111"/>
            </a:avLst>
          </a:prstGeom>
          <a:solidFill>
            <a:srgbClr val="0052FF">
              <a:alpha val="8000"/>
            </a:srgbClr>
          </a:solidFill>
          <a:ln w="12700" cap="flat" cmpd="sng">
            <a:solidFill>
              <a:srgbClr val="0052F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86500" y="4508500"/>
            <a:ext cx="304800" cy="304800"/>
          </a:xfrm>
          <a:prstGeom prst="rect">
            <a:avLst/>
          </a:prstGeom>
        </p:spPr>
      </p:pic>
      <p:sp>
        <p:nvSpPr>
          <p:cNvPr id="19" name="AutoShape 19"/>
          <p:cNvSpPr/>
          <p:nvPr/>
        </p:nvSpPr>
        <p:spPr>
          <a:xfrm>
            <a:off x="6667500" y="4470400"/>
            <a:ext cx="4953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0052FF"/>
                </a:solidFill>
                <a:latin typeface="Noto Sans SC"/>
                <a:ea typeface="Noto Sans SC"/>
                <a:cs typeface="Noto Sans SC"/>
                <a:sym typeface="Noto Sans SC"/>
              </a:rPr>
              <a:t>实战案例：产品尺寸超差分析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6286500" y="4826000"/>
            <a:ext cx="5334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3C3C3C"/>
                </a:solidFill>
                <a:latin typeface="Noto Sans SC"/>
                <a:ea typeface="Noto Sans SC"/>
                <a:cs typeface="Noto Sans SC"/>
                <a:sym typeface="Noto Sans SC"/>
              </a:rPr>
              <a:t>针对产品尺寸超差问题，从设备精度不足、维护不到位（机），操作人员技能不足、培训缺失（人），以及原材料尺寸偏差（料）等多个维度进行系统性剖析，最终锁定关键改进点。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0" y="6604000"/>
            <a:ext cx="12192000" cy="254000"/>
          </a:xfrm>
          <a:prstGeom prst="roundRect">
            <a:avLst>
              <a:gd name="adj" fmla="val 0"/>
            </a:avLst>
          </a:prstGeom>
          <a:solidFill>
            <a:srgbClr val="0052F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2" name="AutoShape 22"/>
          <p:cNvSpPr/>
          <p:nvPr/>
        </p:nvSpPr>
        <p:spPr>
          <a:xfrm>
            <a:off x="381000" y="6629400"/>
            <a:ext cx="11430000" cy="203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r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质量管理工具系列 · 因果图分析</a:t>
            </a:r>
            <a:endParaRPr lang="en-US" sz="11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因果图怎么画？看完你就知道了 - 迅捷画图">
            <a:extLst>
              <a:ext uri="{FF2B5EF4-FFF2-40B4-BE49-F238E27FC236}">
                <a16:creationId xmlns:a16="http://schemas.microsoft.com/office/drawing/2014/main" id="{2DEC8927-B302-1DD8-92D8-65436075CF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008"/>
            <a:ext cx="12307957" cy="6793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48322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0F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508000" y="381000"/>
            <a:ext cx="11176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0052FF"/>
                </a:solidFill>
                <a:latin typeface="Noto Sans SC"/>
                <a:ea typeface="Noto Sans SC"/>
                <a:cs typeface="Noto Sans SC"/>
                <a:sym typeface="Noto Sans SC"/>
              </a:rPr>
              <a:t>直方图 (Histogram)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508000" y="1143000"/>
            <a:ext cx="5588000" cy="1016000"/>
          </a:xfrm>
          <a:prstGeom prst="roundRect">
            <a:avLst>
              <a:gd name="adj" fmla="val 12500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27000" dist="50800" dir="5400000" algn="tl" rotWithShape="0">
              <a:srgbClr val="000000">
                <a:alpha val="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1200" y="1397000"/>
            <a:ext cx="406400" cy="406400"/>
          </a:xfrm>
          <a:prstGeom prst="rect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1270000" y="1270000"/>
            <a:ext cx="457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核心定义</a:t>
            </a:r>
            <a:endParaRPr lang="en-US" sz="1100"/>
          </a:p>
          <a:p>
            <a:pPr indent="0" algn="l">
              <a:lnSpc>
                <a:spcPct val="125000"/>
              </a:lnSpc>
            </a:pPr>
            <a:r>
              <a:rPr lang="en-US" sz="1300" b="0" i="0" u="none" strike="noStrike">
                <a:solidFill>
                  <a:srgbClr val="808080"/>
                </a:solidFill>
                <a:latin typeface="Noto Sans SC"/>
                <a:ea typeface="Noto Sans SC"/>
                <a:cs typeface="Noto Sans SC"/>
                <a:sym typeface="Noto Sans SC"/>
              </a:rPr>
              <a:t>通过柱状图展示数据的分布情况，直观判断过程是否稳定，数据是否符合规格要求。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508000" y="2349500"/>
            <a:ext cx="5588000" cy="1905000"/>
          </a:xfrm>
          <a:prstGeom prst="roundRect">
            <a:avLst>
              <a:gd name="adj" fmla="val 6666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27000" dist="50800" dir="5400000" algn="tl" rotWithShape="0">
              <a:srgbClr val="000000">
                <a:alpha val="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1200" y="2603500"/>
            <a:ext cx="406400" cy="40640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1270000" y="2476500"/>
            <a:ext cx="4572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绘制步骤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270000" y="2857500"/>
            <a:ext cx="4572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8333"/>
              </a:lnSpc>
              <a:defRPr/>
            </a:pPr>
            <a:r>
              <a:rPr lang="en-US" sz="1300" b="1" i="0" u="none" strike="noStrike">
                <a:solidFill>
                  <a:srgbClr val="0052FF"/>
                </a:solidFill>
                <a:latin typeface="Noto Sans SC"/>
                <a:ea typeface="Noto Sans SC"/>
                <a:cs typeface="Noto Sans SC"/>
                <a:sym typeface="Noto Sans SC"/>
              </a:rPr>
              <a:t>1. 收集数据：</a:t>
            </a:r>
            <a:r>
              <a:rPr lang="en-US" sz="13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获取至少50个以上的计量值数据。</a:t>
            </a:r>
            <a:endParaRPr lang="en-US" sz="1100"/>
          </a:p>
          <a:p>
            <a:pPr indent="0" algn="l">
              <a:lnSpc>
                <a:spcPct val="108333"/>
              </a:lnSpc>
            </a:pPr>
            <a:r>
              <a:rPr lang="en-US" sz="1300" b="1" i="0" u="none" strike="noStrike">
                <a:solidFill>
                  <a:srgbClr val="0052FF"/>
                </a:solidFill>
                <a:latin typeface="Noto Sans SC"/>
                <a:ea typeface="Noto Sans SC"/>
                <a:cs typeface="Noto Sans SC"/>
                <a:sym typeface="Noto Sans SC"/>
              </a:rPr>
              <a:t>2. 确定组距：</a:t>
            </a:r>
            <a:r>
              <a:rPr lang="en-US" sz="13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根据数据范围计算合适的组数和组距。</a:t>
            </a:r>
          </a:p>
          <a:p>
            <a:pPr indent="0" algn="l">
              <a:lnSpc>
                <a:spcPct val="108333"/>
              </a:lnSpc>
            </a:pPr>
            <a:r>
              <a:rPr lang="en-US" sz="1300" b="1" i="0" u="none" strike="noStrike">
                <a:solidFill>
                  <a:srgbClr val="0052FF"/>
                </a:solidFill>
                <a:latin typeface="Noto Sans SC"/>
                <a:ea typeface="Noto Sans SC"/>
                <a:cs typeface="Noto Sans SC"/>
                <a:sym typeface="Noto Sans SC"/>
              </a:rPr>
              <a:t>3. 统计频数：</a:t>
            </a:r>
            <a:r>
              <a:rPr lang="en-US" sz="13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统计每个组内的数据个数。</a:t>
            </a:r>
          </a:p>
          <a:p>
            <a:pPr indent="0" algn="l">
              <a:lnSpc>
                <a:spcPct val="108333"/>
              </a:lnSpc>
            </a:pPr>
            <a:r>
              <a:rPr lang="en-US" sz="1300" b="1" i="0" u="none" strike="noStrike">
                <a:solidFill>
                  <a:srgbClr val="0052FF"/>
                </a:solidFill>
                <a:latin typeface="Noto Sans SC"/>
                <a:ea typeface="Noto Sans SC"/>
                <a:cs typeface="Noto Sans SC"/>
                <a:sym typeface="Noto Sans SC"/>
              </a:rPr>
              <a:t>4. 绘制图表：</a:t>
            </a:r>
            <a:r>
              <a:rPr lang="en-US" sz="13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以组距为横轴，频数为纵轴绘制柱状图。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508000" y="4445000"/>
            <a:ext cx="5588000" cy="1016000"/>
          </a:xfrm>
          <a:prstGeom prst="roundRect">
            <a:avLst>
              <a:gd name="adj" fmla="val 12500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27000" dist="50800" dir="5400000" algn="tl" rotWithShape="0">
              <a:srgbClr val="000000">
                <a:alpha val="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1200" y="4699000"/>
            <a:ext cx="406400" cy="406400"/>
          </a:xfrm>
          <a:prstGeom prst="rect">
            <a:avLst/>
          </a:prstGeom>
        </p:spPr>
      </p:pic>
      <p:sp>
        <p:nvSpPr>
          <p:cNvPr id="12" name="AutoShape 12"/>
          <p:cNvSpPr/>
          <p:nvPr/>
        </p:nvSpPr>
        <p:spPr>
          <a:xfrm>
            <a:off x="1270000" y="4572000"/>
            <a:ext cx="457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应用场景</a:t>
            </a:r>
            <a:endParaRPr lang="en-US" sz="1100"/>
          </a:p>
          <a:p>
            <a:pPr indent="0" algn="l">
              <a:lnSpc>
                <a:spcPct val="125000"/>
              </a:lnSpc>
            </a:pPr>
            <a:r>
              <a:rPr lang="en-US" sz="1300" b="0" i="0" u="none" strike="noStrike">
                <a:solidFill>
                  <a:srgbClr val="808080"/>
                </a:solidFill>
                <a:latin typeface="Noto Sans SC"/>
                <a:ea typeface="Noto Sans SC"/>
                <a:cs typeface="Noto Sans SC"/>
                <a:sym typeface="Noto Sans SC"/>
              </a:rPr>
              <a:t>常用于过程能力分析、质量检测和数据分布形态分析。</a:t>
            </a: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6"/>
          <a:srcRect t="52" b="52"/>
          <a:stretch>
            <a:fillRect/>
          </a:stretch>
        </p:blipFill>
        <p:spPr>
          <a:xfrm>
            <a:off x="6350000" y="1143000"/>
            <a:ext cx="5334000" cy="2997200"/>
          </a:xfrm>
          <a:prstGeom prst="roundRect">
            <a:avLst>
              <a:gd name="adj" fmla="val 4237"/>
            </a:avLst>
          </a:prstGeom>
          <a:noFill/>
          <a:ln w="25400" cap="flat" cmpd="sng">
            <a:noFill/>
            <a:prstDash val="solid"/>
            <a:round/>
          </a:ln>
          <a:effectLst>
            <a:outerShdw blurRad="127000" dist="50800" dir="5400000" algn="tl" rotWithShape="0">
              <a:srgbClr val="000000">
                <a:alpha val="10000"/>
              </a:srgbClr>
            </a:outerShdw>
          </a:effectLst>
        </p:spPr>
      </p:pic>
      <p:sp>
        <p:nvSpPr>
          <p:cNvPr id="14" name="AutoShape 14"/>
          <p:cNvSpPr/>
          <p:nvPr/>
        </p:nvSpPr>
        <p:spPr>
          <a:xfrm>
            <a:off x="6350000" y="4445000"/>
            <a:ext cx="5334000" cy="1397000"/>
          </a:xfrm>
          <a:prstGeom prst="roundRect">
            <a:avLst>
              <a:gd name="adj" fmla="val 9090"/>
            </a:avLst>
          </a:prstGeom>
          <a:solidFill>
            <a:srgbClr val="0052FF">
              <a:alpha val="8000"/>
            </a:srgbClr>
          </a:solidFill>
          <a:ln w="12700" cap="flat" cmpd="sng">
            <a:solidFill>
              <a:srgbClr val="0052FF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553200" y="4648200"/>
            <a:ext cx="304800" cy="304800"/>
          </a:xfrm>
          <a:prstGeom prst="rect">
            <a:avLst/>
          </a:prstGeom>
        </p:spPr>
      </p:pic>
      <p:sp>
        <p:nvSpPr>
          <p:cNvPr id="16" name="AutoShape 16"/>
          <p:cNvSpPr/>
          <p:nvPr/>
        </p:nvSpPr>
        <p:spPr>
          <a:xfrm>
            <a:off x="6985000" y="4597400"/>
            <a:ext cx="4445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0052FF"/>
                </a:solidFill>
                <a:latin typeface="Noto Sans SC"/>
                <a:ea typeface="Noto Sans SC"/>
                <a:cs typeface="Noto Sans SC"/>
                <a:sym typeface="Noto Sans SC"/>
              </a:rPr>
              <a:t>案例分析：零件尺寸检测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6553200" y="5016500"/>
            <a:ext cx="49276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0000"/>
              </a:lnSpc>
              <a:defRPr/>
            </a:pPr>
            <a:r>
              <a:rPr lang="en-US" sz="13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某零件尺寸的直方图显示数据呈正态分布，且完全在公差范围内，说明生产过程稳定，质量风险低。</a:t>
            </a:r>
            <a:endParaRPr lang="en-US" sz="11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E3A8122F-6F8E-2B21-707E-629989CDD5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1557" y="349135"/>
            <a:ext cx="7721658" cy="5913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7431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0F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508000" y="381000"/>
            <a:ext cx="11176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0052FF"/>
                </a:solidFill>
                <a:latin typeface="Noto Sans SC"/>
                <a:ea typeface="Noto Sans SC"/>
                <a:cs typeface="Noto Sans SC"/>
                <a:sym typeface="Noto Sans SC"/>
              </a:rPr>
              <a:t>控制图 (Control Chart)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508000" y="952500"/>
            <a:ext cx="11176000" cy="50800"/>
          </a:xfrm>
          <a:prstGeom prst="roundRect">
            <a:avLst>
              <a:gd name="adj" fmla="val 0"/>
            </a:avLst>
          </a:prstGeom>
          <a:solidFill>
            <a:srgbClr val="0052F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508000" y="1270000"/>
            <a:ext cx="5334000" cy="1016000"/>
          </a:xfrm>
          <a:prstGeom prst="roundRect">
            <a:avLst>
              <a:gd name="adj" fmla="val 12500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01600" dist="50800" dir="5400000" algn="tl" rotWithShape="0">
              <a:srgbClr val="000000">
                <a:alpha val="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8500" y="1460500"/>
            <a:ext cx="304800" cy="30480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079500" y="1422400"/>
            <a:ext cx="4572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0052FF"/>
                </a:solidFill>
                <a:latin typeface="Noto Sans SC"/>
                <a:ea typeface="Noto Sans SC"/>
                <a:cs typeface="Noto Sans SC"/>
                <a:sym typeface="Noto Sans SC"/>
              </a:rPr>
              <a:t>核心定义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698500" y="1778000"/>
            <a:ext cx="4953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808080"/>
                </a:solidFill>
                <a:latin typeface="Noto Sans SC"/>
                <a:ea typeface="Noto Sans SC"/>
                <a:cs typeface="Noto Sans SC"/>
                <a:sym typeface="Noto Sans SC"/>
              </a:rPr>
              <a:t>实时监控过程稳定性，区分正常波动和异常波动，及时预警并采取纠正措施。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508000" y="2476500"/>
            <a:ext cx="5334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>实施步骤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508000" y="2921000"/>
            <a:ext cx="2540000" cy="762000"/>
          </a:xfrm>
          <a:prstGeom prst="roundRect">
            <a:avLst>
              <a:gd name="adj" fmla="val 8333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50800" dist="25400" dir="2700000" algn="tl" rotWithShape="0">
              <a:srgbClr val="000000">
                <a:alpha val="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5000" y="3111500"/>
            <a:ext cx="254000" cy="254000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952500" y="2984500"/>
            <a:ext cx="2032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>1. 确定指标</a:t>
            </a:r>
            <a:endParaRPr lang="en-US" sz="1100"/>
          </a:p>
          <a:p>
            <a:pPr indent="0" algn="l">
              <a:lnSpc>
                <a:spcPct val="125000"/>
              </a:lnSpc>
            </a:pPr>
            <a:r>
              <a:rPr lang="en-US" sz="1100" b="0" i="0" u="none" strike="noStrike">
                <a:solidFill>
                  <a:srgbClr val="808080"/>
                </a:solidFill>
                <a:latin typeface="Noto Sans SC"/>
                <a:ea typeface="Noto Sans SC"/>
                <a:cs typeface="Noto Sans SC"/>
                <a:sym typeface="Noto Sans SC"/>
              </a:rPr>
              <a:t>选择关键质量特性作为监控对象</a:t>
            </a:r>
          </a:p>
        </p:txBody>
      </p:sp>
      <p:sp>
        <p:nvSpPr>
          <p:cNvPr id="12" name="AutoShape 12"/>
          <p:cNvSpPr/>
          <p:nvPr/>
        </p:nvSpPr>
        <p:spPr>
          <a:xfrm>
            <a:off x="3302000" y="2921000"/>
            <a:ext cx="2540000" cy="762000"/>
          </a:xfrm>
          <a:prstGeom prst="roundRect">
            <a:avLst>
              <a:gd name="adj" fmla="val 8333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50800" dist="25400" dir="2700000" algn="tl" rotWithShape="0">
              <a:srgbClr val="000000">
                <a:alpha val="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429000" y="3111500"/>
            <a:ext cx="254000" cy="254000"/>
          </a:xfrm>
          <a:prstGeom prst="rect">
            <a:avLst/>
          </a:prstGeom>
        </p:spPr>
      </p:pic>
      <p:sp>
        <p:nvSpPr>
          <p:cNvPr id="14" name="AutoShape 14"/>
          <p:cNvSpPr/>
          <p:nvPr/>
        </p:nvSpPr>
        <p:spPr>
          <a:xfrm>
            <a:off x="3746500" y="2984500"/>
            <a:ext cx="2032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>2. 收集数据</a:t>
            </a:r>
            <a:endParaRPr lang="en-US" sz="1100"/>
          </a:p>
          <a:p>
            <a:pPr indent="0" algn="l">
              <a:lnSpc>
                <a:spcPct val="125000"/>
              </a:lnSpc>
            </a:pPr>
            <a:r>
              <a:rPr lang="en-US" sz="1100" b="0" i="0" u="none" strike="noStrike">
                <a:solidFill>
                  <a:srgbClr val="808080"/>
                </a:solidFill>
                <a:latin typeface="Noto Sans SC"/>
                <a:ea typeface="Noto Sans SC"/>
                <a:cs typeface="Noto Sans SC"/>
                <a:sym typeface="Noto Sans SC"/>
              </a:rPr>
              <a:t>按时间顺序连续收集过程数据</a:t>
            </a:r>
          </a:p>
        </p:txBody>
      </p:sp>
      <p:sp>
        <p:nvSpPr>
          <p:cNvPr id="15" name="AutoShape 15"/>
          <p:cNvSpPr/>
          <p:nvPr/>
        </p:nvSpPr>
        <p:spPr>
          <a:xfrm>
            <a:off x="508000" y="3810000"/>
            <a:ext cx="2540000" cy="762000"/>
          </a:xfrm>
          <a:prstGeom prst="roundRect">
            <a:avLst>
              <a:gd name="adj" fmla="val 8333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50800" dist="25400" dir="2700000" algn="tl" rotWithShape="0">
              <a:srgbClr val="000000">
                <a:alpha val="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5000" y="4000500"/>
            <a:ext cx="254000" cy="254000"/>
          </a:xfrm>
          <a:prstGeom prst="rect">
            <a:avLst/>
          </a:prstGeom>
        </p:spPr>
      </p:pic>
      <p:sp>
        <p:nvSpPr>
          <p:cNvPr id="17" name="AutoShape 17"/>
          <p:cNvSpPr/>
          <p:nvPr/>
        </p:nvSpPr>
        <p:spPr>
          <a:xfrm>
            <a:off x="952500" y="3873500"/>
            <a:ext cx="2032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>3. 计算控制限</a:t>
            </a:r>
            <a:endParaRPr lang="en-US" sz="1100"/>
          </a:p>
          <a:p>
            <a:pPr indent="0" algn="l">
              <a:lnSpc>
                <a:spcPct val="125000"/>
              </a:lnSpc>
            </a:pPr>
            <a:r>
              <a:rPr lang="en-US" sz="1100" b="0" i="0" u="none" strike="noStrike">
                <a:solidFill>
                  <a:srgbClr val="808080"/>
                </a:solidFill>
                <a:latin typeface="Noto Sans SC"/>
                <a:ea typeface="Noto Sans SC"/>
                <a:cs typeface="Noto Sans SC"/>
                <a:sym typeface="Noto Sans SC"/>
              </a:rPr>
              <a:t>计算CL、UCL、LCL三条界限</a:t>
            </a:r>
          </a:p>
        </p:txBody>
      </p:sp>
      <p:sp>
        <p:nvSpPr>
          <p:cNvPr id="18" name="AutoShape 18"/>
          <p:cNvSpPr/>
          <p:nvPr/>
        </p:nvSpPr>
        <p:spPr>
          <a:xfrm>
            <a:off x="3302000" y="3810000"/>
            <a:ext cx="2540000" cy="762000"/>
          </a:xfrm>
          <a:prstGeom prst="roundRect">
            <a:avLst>
              <a:gd name="adj" fmla="val 8333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50800" dist="25400" dir="2700000" algn="tl" rotWithShape="0">
              <a:srgbClr val="000000">
                <a:alpha val="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9" name="Picture 19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429000" y="4000500"/>
            <a:ext cx="254000" cy="254000"/>
          </a:xfrm>
          <a:prstGeom prst="rect">
            <a:avLst/>
          </a:prstGeom>
        </p:spPr>
      </p:pic>
      <p:sp>
        <p:nvSpPr>
          <p:cNvPr id="20" name="AutoShape 20"/>
          <p:cNvSpPr/>
          <p:nvPr/>
        </p:nvSpPr>
        <p:spPr>
          <a:xfrm>
            <a:off x="3746500" y="3873500"/>
            <a:ext cx="2032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>4. 绘制监控</a:t>
            </a:r>
            <a:endParaRPr lang="en-US" sz="1100"/>
          </a:p>
          <a:p>
            <a:pPr indent="0" algn="l">
              <a:lnSpc>
                <a:spcPct val="125000"/>
              </a:lnSpc>
            </a:pPr>
            <a:r>
              <a:rPr lang="en-US" sz="1100" b="0" i="0" u="none" strike="noStrike">
                <a:solidFill>
                  <a:srgbClr val="808080"/>
                </a:solidFill>
                <a:latin typeface="Noto Sans SC"/>
                <a:ea typeface="Noto Sans SC"/>
                <a:cs typeface="Noto Sans SC"/>
                <a:sym typeface="Noto Sans SC"/>
              </a:rPr>
              <a:t>绘制数据点，判断过程状态</a:t>
            </a:r>
          </a:p>
        </p:txBody>
      </p:sp>
      <p:sp>
        <p:nvSpPr>
          <p:cNvPr id="21" name="AutoShape 21"/>
          <p:cNvSpPr/>
          <p:nvPr/>
        </p:nvSpPr>
        <p:spPr>
          <a:xfrm>
            <a:off x="508000" y="4826000"/>
            <a:ext cx="5334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>应用场景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508000" y="5207000"/>
            <a:ext cx="2540000" cy="508000"/>
          </a:xfrm>
          <a:prstGeom prst="roundRect">
            <a:avLst>
              <a:gd name="adj" fmla="val 25000"/>
            </a:avLst>
          </a:prstGeom>
          <a:solidFill>
            <a:srgbClr val="0052FF">
              <a:alpha val="10000"/>
            </a:srgbClr>
          </a:solidFill>
          <a:ln w="12700" cap="flat" cmpd="sng">
            <a:solidFill>
              <a:srgbClr val="0052FF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3" name="AutoShape 23"/>
          <p:cNvSpPr/>
          <p:nvPr/>
        </p:nvSpPr>
        <p:spPr>
          <a:xfrm>
            <a:off x="508000" y="5308600"/>
            <a:ext cx="2540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0052FF"/>
                </a:solidFill>
                <a:latin typeface="Noto Sans SC"/>
                <a:ea typeface="Noto Sans SC"/>
                <a:cs typeface="Noto Sans SC"/>
                <a:sym typeface="Noto Sans SC"/>
              </a:rPr>
              <a:t>生产过程实时监控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3302000" y="5207000"/>
            <a:ext cx="2540000" cy="508000"/>
          </a:xfrm>
          <a:prstGeom prst="roundRect">
            <a:avLst>
              <a:gd name="adj" fmla="val 25000"/>
            </a:avLst>
          </a:prstGeom>
          <a:solidFill>
            <a:srgbClr val="0052FF">
              <a:alpha val="10000"/>
            </a:srgbClr>
          </a:solidFill>
          <a:ln w="12700" cap="flat" cmpd="sng">
            <a:solidFill>
              <a:srgbClr val="0052FF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5" name="AutoShape 25"/>
          <p:cNvSpPr/>
          <p:nvPr/>
        </p:nvSpPr>
        <p:spPr>
          <a:xfrm>
            <a:off x="3302000" y="5308600"/>
            <a:ext cx="2540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0052FF"/>
                </a:solidFill>
                <a:latin typeface="Noto Sans SC"/>
                <a:ea typeface="Noto Sans SC"/>
                <a:cs typeface="Noto Sans SC"/>
                <a:sym typeface="Noto Sans SC"/>
              </a:rPr>
              <a:t>异常预警与改进</a:t>
            </a:r>
            <a:endParaRPr lang="en-US" sz="1100"/>
          </a:p>
        </p:txBody>
      </p:sp>
      <p:pic>
        <p:nvPicPr>
          <p:cNvPr id="26" name="Picture 26"/>
          <p:cNvPicPr>
            <a:picLocks noChangeAspect="1"/>
          </p:cNvPicPr>
          <p:nvPr/>
        </p:nvPicPr>
        <p:blipFill>
          <a:blip r:embed="rId8"/>
          <a:srcRect l="6250" t="6255" r="6250" b="6255"/>
          <a:stretch>
            <a:fillRect/>
          </a:stretch>
        </p:blipFill>
        <p:spPr>
          <a:xfrm>
            <a:off x="6350000" y="1270000"/>
            <a:ext cx="5334000" cy="2997200"/>
          </a:xfrm>
          <a:prstGeom prst="roundRect">
            <a:avLst>
              <a:gd name="adj" fmla="val 4237"/>
            </a:avLst>
          </a:prstGeom>
          <a:noFill/>
          <a:ln w="25400" cap="flat" cmpd="sng">
            <a:noFill/>
            <a:prstDash val="solid"/>
            <a:round/>
          </a:ln>
          <a:effectLst>
            <a:outerShdw blurRad="101600" dist="50800" dir="2700000" algn="tl" rotWithShape="0">
              <a:srgbClr val="000000">
                <a:alpha val="10000"/>
              </a:srgbClr>
            </a:outerShdw>
          </a:effectLst>
        </p:spPr>
      </p:pic>
      <p:sp>
        <p:nvSpPr>
          <p:cNvPr id="27" name="AutoShape 27"/>
          <p:cNvSpPr/>
          <p:nvPr/>
        </p:nvSpPr>
        <p:spPr>
          <a:xfrm>
            <a:off x="6350000" y="4445000"/>
            <a:ext cx="5334000" cy="1270000"/>
          </a:xfrm>
          <a:prstGeom prst="roundRect">
            <a:avLst>
              <a:gd name="adj" fmla="val 1000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CDCDC">
                <a:alpha val="100000"/>
              </a:srgbClr>
            </a:solidFill>
            <a:prstDash val="solid"/>
            <a:round/>
          </a:ln>
          <a:effectLst>
            <a:outerShdw blurRad="101600" dist="50800" dir="2700000" algn="tl" rotWithShape="0">
              <a:srgbClr val="000000">
                <a:alpha val="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8" name="Picture 28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540500" y="4635500"/>
            <a:ext cx="304800" cy="304800"/>
          </a:xfrm>
          <a:prstGeom prst="rect">
            <a:avLst/>
          </a:prstGeom>
        </p:spPr>
      </p:pic>
      <p:sp>
        <p:nvSpPr>
          <p:cNvPr id="29" name="AutoShape 29"/>
          <p:cNvSpPr/>
          <p:nvPr/>
        </p:nvSpPr>
        <p:spPr>
          <a:xfrm>
            <a:off x="6921500" y="4597400"/>
            <a:ext cx="4572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0052FF"/>
                </a:solidFill>
                <a:latin typeface="Noto Sans SC"/>
                <a:ea typeface="Noto Sans SC"/>
                <a:cs typeface="Noto Sans SC"/>
                <a:sym typeface="Noto Sans SC"/>
              </a:rPr>
              <a:t>应用案例</a:t>
            </a:r>
            <a:endParaRPr lang="en-US" sz="1100"/>
          </a:p>
        </p:txBody>
      </p:sp>
      <p:sp>
        <p:nvSpPr>
          <p:cNvPr id="30" name="AutoShape 30"/>
          <p:cNvSpPr/>
          <p:nvPr/>
        </p:nvSpPr>
        <p:spPr>
          <a:xfrm>
            <a:off x="6540500" y="4978400"/>
            <a:ext cx="4953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808080"/>
                </a:solidFill>
                <a:latin typeface="Noto Sans SC"/>
                <a:ea typeface="Noto Sans SC"/>
                <a:cs typeface="Noto Sans SC"/>
                <a:sym typeface="Noto Sans SC"/>
              </a:rPr>
              <a:t>某制造工序质量特性控制图显示：连续25个数据点均在控制限内随机分布，无明显异常趋势。结论：该生产过程处于统计受控状态，质量稳定。</a:t>
            </a:r>
            <a:endParaRPr lang="en-US" sz="11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C82CDBCE-91E0-0A29-1058-1E7853BE9F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011" y="15614"/>
            <a:ext cx="11420038" cy="6842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2670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0F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508000" y="381000"/>
            <a:ext cx="98425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0052FF"/>
                </a:solidFill>
                <a:latin typeface="Noto Sans SC"/>
                <a:ea typeface="Noto Sans SC"/>
                <a:cs typeface="Noto Sans SC"/>
                <a:sym typeface="Noto Sans SC"/>
              </a:rPr>
              <a:t>散布图 (Scatter Diagram)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508000" y="1143000"/>
            <a:ext cx="5842000" cy="4318000"/>
          </a:xfrm>
          <a:prstGeom prst="roundRect">
            <a:avLst>
              <a:gd name="adj" fmla="val 2941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27000" dist="50800" dir="5400000" algn="tl" rotWithShape="0">
              <a:srgbClr val="000000">
                <a:alpha val="8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2000" y="1397000"/>
            <a:ext cx="304800" cy="304800"/>
          </a:xfrm>
          <a:prstGeom prst="rect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1143000" y="1371600"/>
            <a:ext cx="4953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0052FF"/>
                </a:solidFill>
                <a:latin typeface="Noto Sans SC"/>
                <a:ea typeface="Noto Sans SC"/>
                <a:cs typeface="Noto Sans SC"/>
                <a:sym typeface="Noto Sans SC"/>
              </a:rPr>
              <a:t>核心定义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762000" y="1778000"/>
            <a:ext cx="5334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8333"/>
              </a:lnSpc>
              <a:defRPr/>
            </a:pPr>
            <a:r>
              <a:rPr lang="en-US" sz="14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分析两个变量之间的相关性，通过数据点分布形态判断它们是否存在关联及关联程度（正/负/无相关）。</a:t>
            </a:r>
            <a:endParaRPr lang="en-US" sz="1100"/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2000" y="2476500"/>
            <a:ext cx="304800" cy="30480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1143000" y="2451100"/>
            <a:ext cx="4953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0052FF"/>
                </a:solidFill>
                <a:latin typeface="Noto Sans SC"/>
                <a:ea typeface="Noto Sans SC"/>
                <a:cs typeface="Noto Sans SC"/>
                <a:sym typeface="Noto Sans SC"/>
              </a:rPr>
              <a:t>分析步骤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62000" y="2857500"/>
            <a:ext cx="5334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177800" indent="-177800" algn="l">
              <a:lnSpc>
                <a:spcPct val="108333"/>
              </a:lnSpc>
              <a:buClr>
                <a:srgbClr val="505050"/>
              </a:buClr>
              <a:buChar char="•"/>
              <a:defRPr/>
            </a:pPr>
            <a:r>
              <a:rPr lang="en-US" sz="1400" b="1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收集数据：</a:t>
            </a:r>
            <a:r>
              <a:rPr lang="en-US" sz="14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获取两个相关变量的成对数据样本。</a:t>
            </a:r>
            <a:endParaRPr lang="en-US" sz="1100"/>
          </a:p>
          <a:p>
            <a:pPr marL="177800" indent="-177800" algn="l">
              <a:lnSpc>
                <a:spcPct val="108333"/>
              </a:lnSpc>
              <a:buClr>
                <a:srgbClr val="505050"/>
              </a:buClr>
              <a:buChar char="•"/>
            </a:pPr>
            <a:r>
              <a:rPr lang="en-US" sz="1400" b="1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绘制图表：</a:t>
            </a:r>
            <a:r>
              <a:rPr lang="en-US" sz="14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以一个变量为横轴，另一个为纵轴，绘制对应数据点。</a:t>
            </a:r>
          </a:p>
          <a:p>
            <a:pPr marL="177800" indent="-177800" algn="l">
              <a:lnSpc>
                <a:spcPct val="108333"/>
              </a:lnSpc>
              <a:buClr>
                <a:srgbClr val="505050"/>
              </a:buClr>
              <a:buChar char="•"/>
            </a:pPr>
            <a:r>
              <a:rPr lang="en-US" sz="1400" b="1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判断类型：</a:t>
            </a:r>
            <a:r>
              <a:rPr lang="en-US" sz="14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观察点群分布，确定是正相关、负相关还是无相关。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2000" y="3937000"/>
            <a:ext cx="304800" cy="304800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1143000" y="3911600"/>
            <a:ext cx="4953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0052FF"/>
                </a:solidFill>
                <a:latin typeface="Noto Sans SC"/>
                <a:ea typeface="Noto Sans SC"/>
                <a:cs typeface="Noto Sans SC"/>
                <a:sym typeface="Noto Sans SC"/>
              </a:rPr>
              <a:t>应用场景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2000" y="4318000"/>
            <a:ext cx="5334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177800" indent="-177800" algn="l">
              <a:lnSpc>
                <a:spcPct val="108333"/>
              </a:lnSpc>
              <a:buClr>
                <a:srgbClr val="505050"/>
              </a:buClr>
              <a:buChar char="•"/>
              <a:defRPr/>
            </a:pPr>
            <a:r>
              <a:rPr lang="en-US" sz="14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验证工艺参数调整对产品质量特性的影响。</a:t>
            </a:r>
            <a:endParaRPr lang="en-US" sz="1100"/>
          </a:p>
          <a:p>
            <a:pPr marL="177800" indent="-177800" algn="l">
              <a:lnSpc>
                <a:spcPct val="108333"/>
              </a:lnSpc>
              <a:buClr>
                <a:srgbClr val="505050"/>
              </a:buClr>
              <a:buChar char="•"/>
            </a:pPr>
            <a:r>
              <a:rPr lang="en-US" sz="14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分析不同影响因素之间是否存在潜在的因果关系。</a:t>
            </a:r>
          </a:p>
        </p:txBody>
      </p:sp>
      <p:sp>
        <p:nvSpPr>
          <p:cNvPr id="13" name="AutoShape 13"/>
          <p:cNvSpPr/>
          <p:nvPr/>
        </p:nvSpPr>
        <p:spPr>
          <a:xfrm>
            <a:off x="6604000" y="1143000"/>
            <a:ext cx="5080000" cy="2857500"/>
          </a:xfrm>
          <a:prstGeom prst="roundRect">
            <a:avLst>
              <a:gd name="adj" fmla="val 4444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27000" dist="50800" dir="5400000" algn="tl" rotWithShape="0">
              <a:srgbClr val="000000">
                <a:alpha val="8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6"/>
          <a:srcRect t="2748" b="2748"/>
          <a:stretch>
            <a:fillRect/>
          </a:stretch>
        </p:blipFill>
        <p:spPr>
          <a:xfrm>
            <a:off x="6731000" y="1270000"/>
            <a:ext cx="4826000" cy="2565400"/>
          </a:xfrm>
          <a:prstGeom prst="roundRect">
            <a:avLst>
              <a:gd name="adj" fmla="val 2475"/>
            </a:avLst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15" name="AutoShape 15"/>
          <p:cNvSpPr/>
          <p:nvPr/>
        </p:nvSpPr>
        <p:spPr>
          <a:xfrm>
            <a:off x="6604000" y="4191000"/>
            <a:ext cx="5080000" cy="1270000"/>
          </a:xfrm>
          <a:prstGeom prst="roundRect">
            <a:avLst>
              <a:gd name="adj" fmla="val 10000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27000" dist="50800" dir="5400000" algn="tl" rotWithShape="0">
              <a:srgbClr val="000000">
                <a:alpha val="8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794500" y="4381500"/>
            <a:ext cx="304800" cy="304800"/>
          </a:xfrm>
          <a:prstGeom prst="rect">
            <a:avLst/>
          </a:prstGeom>
        </p:spPr>
      </p:pic>
      <p:sp>
        <p:nvSpPr>
          <p:cNvPr id="17" name="AutoShape 17"/>
          <p:cNvSpPr/>
          <p:nvPr/>
        </p:nvSpPr>
        <p:spPr>
          <a:xfrm>
            <a:off x="7175500" y="4356100"/>
            <a:ext cx="4318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0052FF"/>
                </a:solidFill>
                <a:latin typeface="Noto Sans SC"/>
                <a:ea typeface="Noto Sans SC"/>
                <a:cs typeface="Noto Sans SC"/>
                <a:sym typeface="Noto Sans SC"/>
              </a:rPr>
              <a:t>实战案例：温度与硬度分析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6794500" y="4762500"/>
            <a:ext cx="4699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0000"/>
              </a:lnSpc>
              <a:defRPr/>
            </a:pPr>
            <a:r>
              <a:rPr lang="en-US" sz="14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通过散布图分析发现，</a:t>
            </a:r>
            <a:r>
              <a:rPr lang="en-US" sz="1400" b="1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温度与产品硬度呈显著正相关</a:t>
            </a:r>
            <a:r>
              <a:rPr lang="en-US" sz="14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。即随着加工温度的升高，产品硬度也随之增加，为工艺优化提供了数据支持。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0" y="6731000"/>
            <a:ext cx="12192000" cy="127000"/>
          </a:xfrm>
          <a:prstGeom prst="roundRect">
            <a:avLst>
              <a:gd name="adj" fmla="val 0"/>
            </a:avLst>
          </a:prstGeom>
          <a:solidFill>
            <a:srgbClr val="0052F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【管理百科】-散布图(scatter diagram)好好学习社区 - 德信诚培训咨询">
            <a:extLst>
              <a:ext uri="{FF2B5EF4-FFF2-40B4-BE49-F238E27FC236}">
                <a16:creationId xmlns:a16="http://schemas.microsoft.com/office/drawing/2014/main" id="{4B8BE36A-9E7B-E707-00AD-72A3A5A88E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622" y="282632"/>
            <a:ext cx="11243427" cy="5469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26590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0F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508000" y="317500"/>
            <a:ext cx="78232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0052FF"/>
                </a:solidFill>
                <a:latin typeface="Noto Sans SC"/>
                <a:ea typeface="Noto Sans SC"/>
                <a:cs typeface="Noto Sans SC"/>
                <a:sym typeface="Noto Sans SC"/>
              </a:rPr>
              <a:t>层别法 (Stratification)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508000" y="1079500"/>
            <a:ext cx="5334000" cy="1143000"/>
          </a:xfrm>
          <a:prstGeom prst="roundRect">
            <a:avLst>
              <a:gd name="adj" fmla="val 11111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01600" dist="50800" dir="5400000" algn="tl" rotWithShape="0">
              <a:srgbClr val="000000">
                <a:alpha val="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8500" y="1270000"/>
            <a:ext cx="304800" cy="304800"/>
          </a:xfrm>
          <a:prstGeom prst="rect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1079500" y="1206500"/>
            <a:ext cx="4572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0052FF"/>
                </a:solidFill>
                <a:latin typeface="Noto Sans SC"/>
                <a:ea typeface="Noto Sans SC"/>
                <a:cs typeface="Noto Sans SC"/>
                <a:sym typeface="Noto Sans SC"/>
              </a:rPr>
              <a:t>核心定义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98500" y="1587500"/>
            <a:ext cx="4953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按人员、设备、时间、供应商等不同维度对数据进行分类，剥离混杂因素，精准识别差异和问题根源。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508000" y="2413000"/>
            <a:ext cx="5334000" cy="1651000"/>
          </a:xfrm>
          <a:prstGeom prst="roundRect">
            <a:avLst>
              <a:gd name="adj" fmla="val 7692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01600" dist="50800" dir="5400000" algn="tl" rotWithShape="0">
              <a:srgbClr val="000000">
                <a:alpha val="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8500" y="2603500"/>
            <a:ext cx="304800" cy="304800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1079500" y="2540000"/>
            <a:ext cx="4572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0052FF"/>
                </a:solidFill>
                <a:latin typeface="Noto Sans SC"/>
                <a:ea typeface="Noto Sans SC"/>
                <a:cs typeface="Noto Sans SC"/>
                <a:sym typeface="Noto Sans SC"/>
              </a:rPr>
              <a:t>实施步骤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98500" y="2921000"/>
            <a:ext cx="4953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177800" indent="-177800" algn="l">
              <a:lnSpc>
                <a:spcPct val="125000"/>
              </a:lnSpc>
              <a:buClr>
                <a:srgbClr val="505050"/>
              </a:buClr>
              <a:buChar char="•"/>
              <a:defRPr/>
            </a:pPr>
            <a:r>
              <a:rPr lang="en-US" sz="1400" b="1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确定维度：</a:t>
            </a:r>
            <a:r>
              <a:rPr lang="en-US" sz="14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选择合适的分类标准（如班次、机台）</a:t>
            </a:r>
            <a:endParaRPr lang="en-US" sz="1100"/>
          </a:p>
          <a:p>
            <a:pPr marL="177800" indent="-177800" algn="l">
              <a:lnSpc>
                <a:spcPct val="125000"/>
              </a:lnSpc>
              <a:buClr>
                <a:srgbClr val="505050"/>
              </a:buClr>
              <a:buChar char="•"/>
            </a:pPr>
            <a:r>
              <a:rPr lang="en-US" sz="1400" b="1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收集数据：</a:t>
            </a:r>
            <a:r>
              <a:rPr lang="en-US" sz="14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按选定维度分别收集对应数据</a:t>
            </a:r>
          </a:p>
          <a:p>
            <a:pPr marL="177800" indent="-177800" algn="l">
              <a:lnSpc>
                <a:spcPct val="125000"/>
              </a:lnSpc>
              <a:buClr>
                <a:srgbClr val="505050"/>
              </a:buClr>
              <a:buChar char="•"/>
            </a:pPr>
            <a:r>
              <a:rPr lang="en-US" sz="1400" b="1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对比分析：</a:t>
            </a:r>
            <a:r>
              <a:rPr lang="en-US" sz="14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比较不同类别数据的差异程度</a:t>
            </a:r>
          </a:p>
          <a:p>
            <a:pPr marL="177800" indent="-177800" algn="l">
              <a:lnSpc>
                <a:spcPct val="125000"/>
              </a:lnSpc>
              <a:buClr>
                <a:srgbClr val="505050"/>
              </a:buClr>
              <a:buChar char="•"/>
            </a:pPr>
            <a:r>
              <a:rPr lang="en-US" sz="1400" b="1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定位问题：</a:t>
            </a:r>
            <a:r>
              <a:rPr lang="en-US" sz="14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根据差异锁定问题的具体来源</a:t>
            </a:r>
          </a:p>
        </p:txBody>
      </p:sp>
      <p:sp>
        <p:nvSpPr>
          <p:cNvPr id="11" name="AutoShape 11"/>
          <p:cNvSpPr/>
          <p:nvPr/>
        </p:nvSpPr>
        <p:spPr>
          <a:xfrm>
            <a:off x="508000" y="4254500"/>
            <a:ext cx="5334000" cy="1143000"/>
          </a:xfrm>
          <a:prstGeom prst="roundRect">
            <a:avLst>
              <a:gd name="adj" fmla="val 11111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01600" dist="50800" dir="5400000" algn="tl" rotWithShape="0">
              <a:srgbClr val="000000">
                <a:alpha val="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98500" y="4445000"/>
            <a:ext cx="304800" cy="304800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1079500" y="4381500"/>
            <a:ext cx="4572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0052FF"/>
                </a:solidFill>
                <a:latin typeface="Noto Sans SC"/>
                <a:ea typeface="Noto Sans SC"/>
                <a:cs typeface="Noto Sans SC"/>
                <a:sym typeface="Noto Sans SC"/>
              </a:rPr>
              <a:t>应用场景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698500" y="4762500"/>
            <a:ext cx="4953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177800" indent="-177800" algn="l">
              <a:lnSpc>
                <a:spcPct val="125000"/>
              </a:lnSpc>
              <a:buClr>
                <a:srgbClr val="505050"/>
              </a:buClr>
              <a:buChar char="•"/>
              <a:defRPr/>
            </a:pPr>
            <a:r>
              <a:rPr lang="en-US" sz="14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分析不同班次、设备、供应商的质量/效率差异</a:t>
            </a:r>
            <a:endParaRPr lang="en-US" sz="1100"/>
          </a:p>
          <a:p>
            <a:pPr marL="177800" indent="-177800" algn="l">
              <a:lnSpc>
                <a:spcPct val="125000"/>
              </a:lnSpc>
              <a:buClr>
                <a:srgbClr val="505050"/>
              </a:buClr>
              <a:buChar char="•"/>
            </a:pPr>
            <a:r>
              <a:rPr lang="en-US" sz="14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生产异常发生时，快速定位根源的辅助手段</a:t>
            </a:r>
          </a:p>
        </p:txBody>
      </p:sp>
      <p:sp>
        <p:nvSpPr>
          <p:cNvPr id="15" name="AutoShape 15"/>
          <p:cNvSpPr/>
          <p:nvPr/>
        </p:nvSpPr>
        <p:spPr>
          <a:xfrm>
            <a:off x="6096000" y="1079500"/>
            <a:ext cx="5588000" cy="2540000"/>
          </a:xfrm>
          <a:prstGeom prst="roundRect">
            <a:avLst>
              <a:gd name="adj" fmla="val 5000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01600" dist="50800" dir="5400000" algn="tl" rotWithShape="0">
              <a:srgbClr val="000000">
                <a:alpha val="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6223000" y="1206500"/>
            <a:ext cx="4064000" cy="2286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17" name="AutoShape 17"/>
          <p:cNvSpPr/>
          <p:nvPr/>
        </p:nvSpPr>
        <p:spPr>
          <a:xfrm>
            <a:off x="6096000" y="3810000"/>
            <a:ext cx="5588000" cy="1587500"/>
          </a:xfrm>
          <a:prstGeom prst="roundRect">
            <a:avLst>
              <a:gd name="adj" fmla="val 8000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01600" dist="50800" dir="5400000" algn="tl" rotWithShape="0">
              <a:srgbClr val="000000">
                <a:alpha val="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86500" y="4000500"/>
            <a:ext cx="304800" cy="304800"/>
          </a:xfrm>
          <a:prstGeom prst="rect">
            <a:avLst/>
          </a:prstGeom>
        </p:spPr>
      </p:pic>
      <p:sp>
        <p:nvSpPr>
          <p:cNvPr id="19" name="AutoShape 19"/>
          <p:cNvSpPr/>
          <p:nvPr/>
        </p:nvSpPr>
        <p:spPr>
          <a:xfrm>
            <a:off x="6667500" y="3937000"/>
            <a:ext cx="4826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0052FF"/>
                </a:solidFill>
                <a:latin typeface="Noto Sans SC"/>
                <a:ea typeface="Noto Sans SC"/>
                <a:cs typeface="Noto Sans SC"/>
                <a:sym typeface="Noto Sans SC"/>
              </a:rPr>
              <a:t>案例分析：班组效率对比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6286500" y="4318000"/>
            <a:ext cx="5207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某工厂发现整体不良率偏高，运用层别法对比不同班组数据（如右图所示），发现“夜班”或特定班组的不良率显著高于其他班组。进一步调查发现该班组人员操作不熟练，通过针对性培训后问题得到解决。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0" y="6731000"/>
            <a:ext cx="12192000" cy="127000"/>
          </a:xfrm>
          <a:prstGeom prst="roundRect">
            <a:avLst>
              <a:gd name="adj" fmla="val 0"/>
            </a:avLst>
          </a:prstGeom>
          <a:solidFill>
            <a:srgbClr val="0052F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B39940A2-0410-C131-E5AA-FE10B227C1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111" y="60755"/>
            <a:ext cx="9034212" cy="364036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4A1C6296-0128-7789-3BFA-CB1304D687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0000" y="1706675"/>
            <a:ext cx="8032000" cy="5151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206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0F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00143C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0" y="0"/>
            <a:ext cx="12192000" cy="76200"/>
          </a:xfrm>
          <a:prstGeom prst="roundRect">
            <a:avLst>
              <a:gd name="adj" fmla="val 0"/>
            </a:avLst>
          </a:prstGeom>
          <a:solidFill>
            <a:srgbClr val="0052F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609600" y="1778000"/>
            <a:ext cx="109728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第二部分：QC新七大手法详解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09600" y="2413000"/>
            <a:ext cx="109728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000" b="0" i="0" u="none" strike="noStrike">
                <a:solidFill>
                  <a:srgbClr val="DCDCDC"/>
                </a:solidFill>
                <a:latin typeface="Noto Sans SC"/>
                <a:ea typeface="Noto Sans SC"/>
                <a:cs typeface="Noto Sans SC"/>
                <a:sym typeface="Noto Sans SC"/>
              </a:rPr>
              <a:t>复杂问题的逻辑分析与策划工具</a:t>
            </a:r>
            <a:endParaRPr lang="en-US" sz="1100"/>
          </a:p>
        </p:txBody>
      </p:sp>
      <p:cxnSp>
        <p:nvCxnSpPr>
          <p:cNvPr id="7" name="Connector 7"/>
          <p:cNvCxnSpPr/>
          <p:nvPr/>
        </p:nvCxnSpPr>
        <p:spPr>
          <a:xfrm rot="-34376">
            <a:off x="609632" y="2978150"/>
            <a:ext cx="1270000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38100" cap="flat" cmpd="sng">
            <a:solidFill>
              <a:srgbClr val="0052FF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8" name="AutoShape 8"/>
          <p:cNvSpPr/>
          <p:nvPr/>
        </p:nvSpPr>
        <p:spPr>
          <a:xfrm>
            <a:off x="609600" y="3429000"/>
            <a:ext cx="3302000" cy="1524000"/>
          </a:xfrm>
          <a:prstGeom prst="roundRect">
            <a:avLst>
              <a:gd name="adj" fmla="val 8333"/>
            </a:avLst>
          </a:prstGeom>
          <a:solidFill>
            <a:srgbClr val="FFFFFF">
              <a:alpha val="10000"/>
            </a:srgbClr>
          </a:solidFill>
          <a:ln w="12700" cap="flat" cmpd="sng">
            <a:solidFill>
              <a:srgbClr val="FFFFFF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3600" y="3683000"/>
            <a:ext cx="508000" cy="508000"/>
          </a:xfrm>
          <a:prstGeom prst="rect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1498600" y="3683000"/>
            <a:ext cx="228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逻辑分析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863600" y="4254500"/>
            <a:ext cx="2794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C8C8C8"/>
                </a:solidFill>
                <a:latin typeface="Noto Sans SC"/>
                <a:ea typeface="Noto Sans SC"/>
                <a:cs typeface="Noto Sans SC"/>
                <a:sym typeface="Noto Sans SC"/>
              </a:rPr>
              <a:t>从混乱中理清头绪，构建问题的因果关系与脉络。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4445000" y="3429000"/>
            <a:ext cx="3302000" cy="1524000"/>
          </a:xfrm>
          <a:prstGeom prst="roundRect">
            <a:avLst>
              <a:gd name="adj" fmla="val 8333"/>
            </a:avLst>
          </a:prstGeom>
          <a:solidFill>
            <a:srgbClr val="FFFFFF">
              <a:alpha val="10000"/>
            </a:srgbClr>
          </a:solidFill>
          <a:ln w="12700" cap="flat" cmpd="sng">
            <a:solidFill>
              <a:srgbClr val="FFFFFF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99000" y="3683000"/>
            <a:ext cx="508000" cy="508000"/>
          </a:xfrm>
          <a:prstGeom prst="rect">
            <a:avLst/>
          </a:prstGeom>
        </p:spPr>
      </p:pic>
      <p:sp>
        <p:nvSpPr>
          <p:cNvPr id="14" name="AutoShape 14"/>
          <p:cNvSpPr/>
          <p:nvPr/>
        </p:nvSpPr>
        <p:spPr>
          <a:xfrm>
            <a:off x="5334000" y="3683000"/>
            <a:ext cx="228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方案策划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4699000" y="4254500"/>
            <a:ext cx="2794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C8C8C8"/>
                </a:solidFill>
                <a:latin typeface="Noto Sans SC"/>
                <a:ea typeface="Noto Sans SC"/>
                <a:cs typeface="Noto Sans SC"/>
                <a:sym typeface="Noto Sans SC"/>
              </a:rPr>
              <a:t>系统规划实施步骤，确保项目高效落地与执行。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8280400" y="3429000"/>
            <a:ext cx="3302000" cy="1524000"/>
          </a:xfrm>
          <a:prstGeom prst="roundRect">
            <a:avLst>
              <a:gd name="adj" fmla="val 8333"/>
            </a:avLst>
          </a:prstGeom>
          <a:solidFill>
            <a:srgbClr val="FFFFFF">
              <a:alpha val="10000"/>
            </a:srgbClr>
          </a:solidFill>
          <a:ln w="12700" cap="flat" cmpd="sng">
            <a:solidFill>
              <a:srgbClr val="FFFFFF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534400" y="3683000"/>
            <a:ext cx="508000" cy="508000"/>
          </a:xfrm>
          <a:prstGeom prst="rect">
            <a:avLst/>
          </a:prstGeom>
        </p:spPr>
      </p:pic>
      <p:sp>
        <p:nvSpPr>
          <p:cNvPr id="18" name="AutoShape 18"/>
          <p:cNvSpPr/>
          <p:nvPr/>
        </p:nvSpPr>
        <p:spPr>
          <a:xfrm>
            <a:off x="9169400" y="3683000"/>
            <a:ext cx="228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风险预防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534400" y="4254500"/>
            <a:ext cx="2794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C8C8C8"/>
                </a:solidFill>
                <a:latin typeface="Noto Sans SC"/>
                <a:ea typeface="Noto Sans SC"/>
                <a:cs typeface="Noto Sans SC"/>
                <a:sym typeface="Noto Sans SC"/>
              </a:rPr>
              <a:t>提前识别潜在隐患，建立防患于未然的管理机制。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0" y="6223000"/>
            <a:ext cx="12192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808080"/>
                </a:solidFill>
                <a:latin typeface="Noto Sans SC"/>
                <a:ea typeface="Noto Sans SC"/>
                <a:cs typeface="Noto Sans SC"/>
                <a:sym typeface="Noto Sans SC"/>
              </a:rPr>
              <a:t>现代质量管理进阶课程 · 核心方法论系列</a:t>
            </a:r>
            <a:endParaRPr lang="en-US" sz="11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0F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609600" y="381000"/>
            <a:ext cx="109728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0052FF"/>
                </a:solidFill>
                <a:latin typeface="Noto Sans SC"/>
                <a:ea typeface="Noto Sans SC"/>
                <a:cs typeface="Noto Sans SC"/>
                <a:sym typeface="Noto Sans SC"/>
              </a:rPr>
              <a:t>QC新七大手法概述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609600" y="952500"/>
            <a:ext cx="762000" cy="50800"/>
          </a:xfrm>
          <a:prstGeom prst="roundRect">
            <a:avLst>
              <a:gd name="adj" fmla="val 0"/>
            </a:avLst>
          </a:prstGeom>
          <a:solidFill>
            <a:srgbClr val="0052F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609600" y="1397000"/>
            <a:ext cx="5334000" cy="2413000"/>
          </a:xfrm>
          <a:prstGeom prst="roundRect">
            <a:avLst>
              <a:gd name="adj" fmla="val 5263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27000" dist="50800" dir="5400000" algn="tl" rotWithShape="0">
              <a:srgbClr val="000000">
                <a:alpha val="8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863600" y="1651000"/>
            <a:ext cx="508000" cy="508000"/>
          </a:xfrm>
          <a:prstGeom prst="ellipse">
            <a:avLst/>
          </a:prstGeom>
          <a:solidFill>
            <a:srgbClr val="0052FF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5200" y="1752600"/>
            <a:ext cx="304800" cy="3048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524000" y="1651000"/>
            <a:ext cx="406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>历史来源：70年代的破局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63600" y="2222500"/>
            <a:ext cx="48260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8333"/>
              </a:lnSpc>
              <a:defRPr/>
            </a:pPr>
            <a:r>
              <a:rPr lang="en-US" sz="1400" b="1" i="0" u="none" strike="noStrike">
                <a:solidFill>
                  <a:srgbClr val="0052FF"/>
                </a:solidFill>
                <a:latin typeface="Noto Sans SC"/>
                <a:ea typeface="Noto Sans SC"/>
                <a:cs typeface="Noto Sans SC"/>
                <a:sym typeface="Noto Sans SC"/>
              </a:rPr>
              <a:t>● 起源：</a:t>
            </a:r>
            <a:r>
              <a:rPr lang="en-US" sz="14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1972年由日本科技联盟(JUSE)提出，应对旧手法局限。</a:t>
            </a:r>
            <a:endParaRPr lang="en-US" sz="1100"/>
          </a:p>
          <a:p>
            <a:pPr indent="0" algn="l">
              <a:lnSpc>
                <a:spcPct val="108333"/>
              </a:lnSpc>
            </a:pPr>
            <a:r>
              <a:rPr lang="en-US" sz="1400" b="1" i="0" u="none" strike="noStrike">
                <a:solidFill>
                  <a:srgbClr val="0052FF"/>
                </a:solidFill>
                <a:latin typeface="Noto Sans SC"/>
                <a:ea typeface="Noto Sans SC"/>
                <a:cs typeface="Noto Sans SC"/>
                <a:sym typeface="Noto Sans SC"/>
              </a:rPr>
              <a:t>● 背景：</a:t>
            </a:r>
            <a:r>
              <a:rPr lang="en-US" sz="14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生产复杂化，旧手法难以处理非数据型复杂逻辑问题。</a:t>
            </a:r>
          </a:p>
          <a:p>
            <a:pPr indent="0" algn="l">
              <a:lnSpc>
                <a:spcPct val="108333"/>
              </a:lnSpc>
            </a:pPr>
            <a:r>
              <a:rPr lang="en-US" sz="1400" b="1" i="0" u="none" strike="noStrike">
                <a:solidFill>
                  <a:srgbClr val="0052FF"/>
                </a:solidFill>
                <a:latin typeface="Noto Sans SC"/>
                <a:ea typeface="Noto Sans SC"/>
                <a:cs typeface="Noto Sans SC"/>
                <a:sym typeface="Noto Sans SC"/>
              </a:rPr>
              <a:t>● 思想：</a:t>
            </a:r>
            <a:r>
              <a:rPr lang="en-US" sz="14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侧重策划与决策，强调逻辑思维与系统性思考。</a:t>
            </a:r>
          </a:p>
        </p:txBody>
      </p:sp>
      <p:sp>
        <p:nvSpPr>
          <p:cNvPr id="9" name="AutoShape 9"/>
          <p:cNvSpPr/>
          <p:nvPr/>
        </p:nvSpPr>
        <p:spPr>
          <a:xfrm>
            <a:off x="6248400" y="1397000"/>
            <a:ext cx="5334000" cy="2413000"/>
          </a:xfrm>
          <a:prstGeom prst="roundRect">
            <a:avLst>
              <a:gd name="adj" fmla="val 5263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27000" dist="50800" dir="5400000" algn="tl" rotWithShape="0">
              <a:srgbClr val="000000">
                <a:alpha val="8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0" name="AutoShape 10"/>
          <p:cNvSpPr/>
          <p:nvPr/>
        </p:nvSpPr>
        <p:spPr>
          <a:xfrm>
            <a:off x="6502400" y="1651000"/>
            <a:ext cx="508000" cy="508000"/>
          </a:xfrm>
          <a:prstGeom prst="ellipse">
            <a:avLst/>
          </a:prstGeom>
          <a:solidFill>
            <a:srgbClr val="0052FF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04000" y="1752600"/>
            <a:ext cx="304800" cy="304800"/>
          </a:xfrm>
          <a:prstGeom prst="rect">
            <a:avLst/>
          </a:prstGeom>
        </p:spPr>
      </p:pic>
      <p:sp>
        <p:nvSpPr>
          <p:cNvPr id="12" name="AutoShape 12"/>
          <p:cNvSpPr/>
          <p:nvPr/>
        </p:nvSpPr>
        <p:spPr>
          <a:xfrm>
            <a:off x="7162800" y="1651000"/>
            <a:ext cx="406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>发展历程：从工具到体系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6502400" y="2222500"/>
            <a:ext cx="48260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8333"/>
              </a:lnSpc>
              <a:defRPr/>
            </a:pPr>
            <a:r>
              <a:rPr lang="en-US" sz="1400" b="1" i="0" u="none" strike="noStrike">
                <a:solidFill>
                  <a:srgbClr val="0052FF"/>
                </a:solidFill>
                <a:latin typeface="Noto Sans SC"/>
                <a:ea typeface="Noto Sans SC"/>
                <a:cs typeface="Noto Sans SC"/>
                <a:sym typeface="Noto Sans SC"/>
              </a:rPr>
              <a:t>● 提出：</a:t>
            </a:r>
            <a:r>
              <a:rPr lang="en-US" sz="14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开发语言资料整理工具，弥补旧手法在定性分析的不足。</a:t>
            </a:r>
            <a:endParaRPr lang="en-US" sz="1100"/>
          </a:p>
          <a:p>
            <a:pPr indent="0" algn="l">
              <a:lnSpc>
                <a:spcPct val="108333"/>
              </a:lnSpc>
            </a:pPr>
            <a:r>
              <a:rPr lang="en-US" sz="1400" b="1" i="0" u="none" strike="noStrike">
                <a:solidFill>
                  <a:srgbClr val="0052FF"/>
                </a:solidFill>
                <a:latin typeface="Noto Sans SC"/>
                <a:ea typeface="Noto Sans SC"/>
                <a:cs typeface="Noto Sans SC"/>
                <a:sym typeface="Noto Sans SC"/>
              </a:rPr>
              <a:t>● 推广：</a:t>
            </a:r>
            <a:r>
              <a:rPr lang="en-US" sz="14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从日本企业走向全球，成为质量管理者的必备技能。</a:t>
            </a:r>
          </a:p>
          <a:p>
            <a:pPr indent="0" algn="l">
              <a:lnSpc>
                <a:spcPct val="108333"/>
              </a:lnSpc>
            </a:pPr>
            <a:r>
              <a:rPr lang="en-US" sz="1400" b="1" i="0" u="none" strike="noStrike">
                <a:solidFill>
                  <a:srgbClr val="0052FF"/>
                </a:solidFill>
                <a:latin typeface="Noto Sans SC"/>
                <a:ea typeface="Noto Sans SC"/>
                <a:cs typeface="Noto Sans SC"/>
                <a:sym typeface="Noto Sans SC"/>
              </a:rPr>
              <a:t>● 成熟：</a:t>
            </a:r>
            <a:r>
              <a:rPr lang="en-US" sz="14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与旧七大手法相辅相成，构建完整的质量工具体系。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609600" y="4064000"/>
            <a:ext cx="5334000" cy="2413000"/>
          </a:xfrm>
          <a:prstGeom prst="roundRect">
            <a:avLst>
              <a:gd name="adj" fmla="val 5263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27000" dist="50800" dir="5400000" algn="tl" rotWithShape="0">
              <a:srgbClr val="000000">
                <a:alpha val="8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5" name="AutoShape 15"/>
          <p:cNvSpPr/>
          <p:nvPr/>
        </p:nvSpPr>
        <p:spPr>
          <a:xfrm>
            <a:off x="863600" y="4318000"/>
            <a:ext cx="508000" cy="508000"/>
          </a:xfrm>
          <a:prstGeom prst="ellipse">
            <a:avLst/>
          </a:prstGeom>
          <a:solidFill>
            <a:srgbClr val="0052FF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65200" y="4419600"/>
            <a:ext cx="304800" cy="304800"/>
          </a:xfrm>
          <a:prstGeom prst="rect">
            <a:avLst/>
          </a:prstGeom>
        </p:spPr>
      </p:pic>
      <p:sp>
        <p:nvSpPr>
          <p:cNvPr id="17" name="AutoShape 17"/>
          <p:cNvSpPr/>
          <p:nvPr/>
        </p:nvSpPr>
        <p:spPr>
          <a:xfrm>
            <a:off x="1524000" y="4318000"/>
            <a:ext cx="406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>核心价值：系统与协同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63600" y="4889500"/>
            <a:ext cx="48260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8333"/>
              </a:lnSpc>
              <a:defRPr/>
            </a:pPr>
            <a:r>
              <a:rPr lang="en-US" sz="1400" b="1" i="0" u="none" strike="noStrike">
                <a:solidFill>
                  <a:srgbClr val="0052FF"/>
                </a:solidFill>
                <a:latin typeface="Noto Sans SC"/>
                <a:ea typeface="Noto Sans SC"/>
                <a:cs typeface="Noto Sans SC"/>
                <a:sym typeface="Noto Sans SC"/>
              </a:rPr>
              <a:t>● 系统思维：</a:t>
            </a:r>
            <a:r>
              <a:rPr lang="en-US" sz="14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从全局视角分析问题，理清复杂因素间的因果与关联。</a:t>
            </a:r>
            <a:endParaRPr lang="en-US" sz="1100"/>
          </a:p>
          <a:p>
            <a:pPr indent="0" algn="l">
              <a:lnSpc>
                <a:spcPct val="108333"/>
              </a:lnSpc>
            </a:pPr>
            <a:r>
              <a:rPr lang="en-US" sz="1400" b="1" i="0" u="none" strike="noStrike">
                <a:solidFill>
                  <a:srgbClr val="0052FF"/>
                </a:solidFill>
                <a:latin typeface="Noto Sans SC"/>
                <a:ea typeface="Noto Sans SC"/>
                <a:cs typeface="Noto Sans SC"/>
                <a:sym typeface="Noto Sans SC"/>
              </a:rPr>
              <a:t>● 过程策划：</a:t>
            </a:r>
            <a:r>
              <a:rPr lang="en-US" sz="14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强调事前规划与风险预防，提升方案可行性与成功率。</a:t>
            </a:r>
          </a:p>
          <a:p>
            <a:pPr indent="0" algn="l">
              <a:lnSpc>
                <a:spcPct val="108333"/>
              </a:lnSpc>
            </a:pPr>
            <a:r>
              <a:rPr lang="en-US" sz="1400" b="1" i="0" u="none" strike="noStrike">
                <a:solidFill>
                  <a:srgbClr val="0052FF"/>
                </a:solidFill>
                <a:latin typeface="Noto Sans SC"/>
                <a:ea typeface="Noto Sans SC"/>
                <a:cs typeface="Noto Sans SC"/>
                <a:sym typeface="Noto Sans SC"/>
              </a:rPr>
              <a:t>● 团队协作：</a:t>
            </a:r>
            <a:r>
              <a:rPr lang="en-US" sz="14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可视化的分析工具便于团队沟通，快速达成共识。</a:t>
            </a:r>
          </a:p>
        </p:txBody>
      </p:sp>
      <p:sp>
        <p:nvSpPr>
          <p:cNvPr id="19" name="AutoShape 19"/>
          <p:cNvSpPr/>
          <p:nvPr/>
        </p:nvSpPr>
        <p:spPr>
          <a:xfrm>
            <a:off x="6248400" y="4064000"/>
            <a:ext cx="5334000" cy="2413000"/>
          </a:xfrm>
          <a:prstGeom prst="roundRect">
            <a:avLst>
              <a:gd name="adj" fmla="val 5263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27000" dist="50800" dir="5400000" algn="tl" rotWithShape="0">
              <a:srgbClr val="000000">
                <a:alpha val="8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0" name="AutoShape 20"/>
          <p:cNvSpPr/>
          <p:nvPr/>
        </p:nvSpPr>
        <p:spPr>
          <a:xfrm>
            <a:off x="6502400" y="4318000"/>
            <a:ext cx="508000" cy="508000"/>
          </a:xfrm>
          <a:prstGeom prst="ellipse">
            <a:avLst/>
          </a:prstGeom>
          <a:solidFill>
            <a:srgbClr val="0052FF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1" name="Picture 21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04000" y="4419600"/>
            <a:ext cx="304800" cy="304800"/>
          </a:xfrm>
          <a:prstGeom prst="rect">
            <a:avLst/>
          </a:prstGeom>
        </p:spPr>
      </p:pic>
      <p:sp>
        <p:nvSpPr>
          <p:cNvPr id="22" name="AutoShape 22"/>
          <p:cNvSpPr/>
          <p:nvPr/>
        </p:nvSpPr>
        <p:spPr>
          <a:xfrm>
            <a:off x="7162800" y="4318000"/>
            <a:ext cx="406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>应用现状：广泛的管理工具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6502400" y="4889500"/>
            <a:ext cx="48260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8333"/>
              </a:lnSpc>
              <a:defRPr/>
            </a:pPr>
            <a:r>
              <a:rPr lang="en-US" sz="1400" b="1" i="0" u="none" strike="noStrike">
                <a:solidFill>
                  <a:srgbClr val="0052FF"/>
                </a:solidFill>
                <a:latin typeface="Noto Sans SC"/>
                <a:ea typeface="Noto Sans SC"/>
                <a:cs typeface="Noto Sans SC"/>
                <a:sym typeface="Noto Sans SC"/>
              </a:rPr>
              <a:t>● 领域：</a:t>
            </a:r>
            <a:r>
              <a:rPr lang="en-US" sz="14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新产品开发、流程优化、战略规划及复杂项目管理。</a:t>
            </a:r>
            <a:endParaRPr lang="en-US" sz="1100"/>
          </a:p>
          <a:p>
            <a:pPr indent="0" algn="l">
              <a:lnSpc>
                <a:spcPct val="108333"/>
              </a:lnSpc>
            </a:pPr>
            <a:r>
              <a:rPr lang="en-US" sz="1400" b="1" i="0" u="none" strike="noStrike">
                <a:solidFill>
                  <a:srgbClr val="0052FF"/>
                </a:solidFill>
                <a:latin typeface="Noto Sans SC"/>
                <a:ea typeface="Noto Sans SC"/>
                <a:cs typeface="Noto Sans SC"/>
                <a:sym typeface="Noto Sans SC"/>
              </a:rPr>
              <a:t>● 场景：</a:t>
            </a:r>
            <a:r>
              <a:rPr lang="en-US" sz="14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常用于问题定义、原因分析、进度管理及风险评估。</a:t>
            </a:r>
          </a:p>
          <a:p>
            <a:pPr indent="0" algn="l">
              <a:lnSpc>
                <a:spcPct val="108333"/>
              </a:lnSpc>
            </a:pPr>
            <a:r>
              <a:rPr lang="en-US" sz="1400" b="1" i="0" u="none" strike="noStrike">
                <a:solidFill>
                  <a:srgbClr val="0052FF"/>
                </a:solidFill>
                <a:latin typeface="Noto Sans SC"/>
                <a:ea typeface="Noto Sans SC"/>
                <a:cs typeface="Noto Sans SC"/>
                <a:sym typeface="Noto Sans SC"/>
              </a:rPr>
              <a:t>● 地位：</a:t>
            </a:r>
            <a:r>
              <a:rPr lang="en-US" sz="14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解决复杂管理问题、提升组织运营效率的关键手段。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0F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7620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27000" dist="50800" dir="5400000" algn="tl" rotWithShape="0">
              <a:srgbClr val="000000">
                <a:alpha val="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508000" y="127000"/>
            <a:ext cx="11176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0052FF"/>
                </a:solidFill>
                <a:latin typeface="Noto Sans SC"/>
                <a:ea typeface="Noto Sans SC"/>
                <a:cs typeface="Noto Sans SC"/>
                <a:sym typeface="Noto Sans SC"/>
              </a:rPr>
              <a:t>亲和图 (Affinity Diagram)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508000" y="1016000"/>
            <a:ext cx="5334000" cy="1016000"/>
          </a:xfrm>
          <a:prstGeom prst="roundRect">
            <a:avLst>
              <a:gd name="adj" fmla="val 12500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01600" dist="25400" dir="5400000" algn="tl" rotWithShape="0">
              <a:srgbClr val="000000">
                <a:alpha val="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8500" y="1206500"/>
            <a:ext cx="304800" cy="30480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143000" y="1143000"/>
            <a:ext cx="4445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核心定义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143000" y="1498600"/>
            <a:ext cx="4445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808080"/>
                </a:solidFill>
                <a:latin typeface="Noto Sans SC"/>
                <a:ea typeface="Noto Sans SC"/>
                <a:cs typeface="Noto Sans SC"/>
                <a:sym typeface="Noto Sans SC"/>
              </a:rPr>
              <a:t>又称KJ法，用于整理大量零散信息，按亲和性分类归纳，提炼核心问题的有效工具。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508000" y="2159000"/>
            <a:ext cx="5334000" cy="1778000"/>
          </a:xfrm>
          <a:prstGeom prst="roundRect">
            <a:avLst>
              <a:gd name="adj" fmla="val 7142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01600" dist="25400" dir="5400000" algn="tl" rotWithShape="0">
              <a:srgbClr val="000000">
                <a:alpha val="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8500" y="2349500"/>
            <a:ext cx="304800" cy="304800"/>
          </a:xfrm>
          <a:prstGeom prst="rect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1143000" y="2286000"/>
            <a:ext cx="4445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实施步骤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143000" y="2641600"/>
            <a:ext cx="4445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8333"/>
              </a:lnSpc>
              <a:defRPr/>
            </a:pPr>
            <a:r>
              <a:rPr lang="en-US" sz="1300" b="1" i="0" u="none" strike="noStrike">
                <a:solidFill>
                  <a:srgbClr val="0052FF"/>
                </a:solidFill>
                <a:latin typeface="Noto Sans SC"/>
                <a:ea typeface="Noto Sans SC"/>
                <a:cs typeface="Noto Sans SC"/>
                <a:sym typeface="Noto Sans SC"/>
              </a:rPr>
              <a:t>1. 收集信息：</a:t>
            </a:r>
            <a:r>
              <a:rPr lang="en-US" sz="1300" b="0" i="0" u="none" strike="noStrike">
                <a:solidFill>
                  <a:srgbClr val="808080"/>
                </a:solidFill>
                <a:latin typeface="Noto Sans SC"/>
                <a:ea typeface="Noto Sans SC"/>
                <a:cs typeface="Noto Sans SC"/>
                <a:sym typeface="Noto Sans SC"/>
              </a:rPr>
              <a:t>头脑风暴收集所有意见与想法</a:t>
            </a:r>
            <a:endParaRPr lang="en-US" sz="1100"/>
          </a:p>
          <a:p>
            <a:pPr indent="0" algn="l">
              <a:lnSpc>
                <a:spcPct val="108333"/>
              </a:lnSpc>
            </a:pPr>
            <a:r>
              <a:rPr lang="en-US" sz="1300" b="1" i="0" u="none" strike="noStrike">
                <a:solidFill>
                  <a:srgbClr val="0052FF"/>
                </a:solidFill>
                <a:latin typeface="Noto Sans SC"/>
                <a:ea typeface="Noto Sans SC"/>
                <a:cs typeface="Noto Sans SC"/>
                <a:sym typeface="Noto Sans SC"/>
              </a:rPr>
              <a:t>2. 分类归纳：</a:t>
            </a:r>
            <a:r>
              <a:rPr lang="en-US" sz="1300" b="0" i="0" u="none" strike="noStrike">
                <a:solidFill>
                  <a:srgbClr val="808080"/>
                </a:solidFill>
                <a:latin typeface="Noto Sans SC"/>
                <a:ea typeface="Noto Sans SC"/>
                <a:cs typeface="Noto Sans SC"/>
                <a:sym typeface="Noto Sans SC"/>
              </a:rPr>
              <a:t>将信息卡片按相似性逻辑分组</a:t>
            </a:r>
          </a:p>
          <a:p>
            <a:pPr indent="0" algn="l">
              <a:lnSpc>
                <a:spcPct val="108333"/>
              </a:lnSpc>
            </a:pPr>
            <a:r>
              <a:rPr lang="en-US" sz="1300" b="1" i="0" u="none" strike="noStrike">
                <a:solidFill>
                  <a:srgbClr val="0052FF"/>
                </a:solidFill>
                <a:latin typeface="Noto Sans SC"/>
                <a:ea typeface="Noto Sans SC"/>
                <a:cs typeface="Noto Sans SC"/>
                <a:sym typeface="Noto Sans SC"/>
              </a:rPr>
              <a:t>3. 提炼主题：</a:t>
            </a:r>
            <a:r>
              <a:rPr lang="en-US" sz="1300" b="0" i="0" u="none" strike="noStrike">
                <a:solidFill>
                  <a:srgbClr val="808080"/>
                </a:solidFill>
                <a:latin typeface="Noto Sans SC"/>
                <a:ea typeface="Noto Sans SC"/>
                <a:cs typeface="Noto Sans SC"/>
                <a:sym typeface="Noto Sans SC"/>
              </a:rPr>
              <a:t>为每组信息概括出核心主题</a:t>
            </a:r>
          </a:p>
          <a:p>
            <a:pPr indent="0" algn="l">
              <a:lnSpc>
                <a:spcPct val="108333"/>
              </a:lnSpc>
            </a:pPr>
            <a:r>
              <a:rPr lang="en-US" sz="1300" b="1" i="0" u="none" strike="noStrike">
                <a:solidFill>
                  <a:srgbClr val="0052FF"/>
                </a:solidFill>
                <a:latin typeface="Noto Sans SC"/>
                <a:ea typeface="Noto Sans SC"/>
                <a:cs typeface="Noto Sans SC"/>
                <a:sym typeface="Noto Sans SC"/>
              </a:rPr>
              <a:t>4. 形成图表：</a:t>
            </a:r>
            <a:r>
              <a:rPr lang="en-US" sz="1300" b="0" i="0" u="none" strike="noStrike">
                <a:solidFill>
                  <a:srgbClr val="808080"/>
                </a:solidFill>
                <a:latin typeface="Noto Sans SC"/>
                <a:ea typeface="Noto Sans SC"/>
                <a:cs typeface="Noto Sans SC"/>
                <a:sym typeface="Noto Sans SC"/>
              </a:rPr>
              <a:t>整理分组与主题，形成可视化图表</a:t>
            </a:r>
          </a:p>
        </p:txBody>
      </p:sp>
      <p:sp>
        <p:nvSpPr>
          <p:cNvPr id="12" name="AutoShape 12"/>
          <p:cNvSpPr/>
          <p:nvPr/>
        </p:nvSpPr>
        <p:spPr>
          <a:xfrm>
            <a:off x="508000" y="4064000"/>
            <a:ext cx="5334000" cy="1016000"/>
          </a:xfrm>
          <a:prstGeom prst="roundRect">
            <a:avLst>
              <a:gd name="adj" fmla="val 12500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01600" dist="25400" dir="5400000" algn="tl" rotWithShape="0">
              <a:srgbClr val="000000">
                <a:alpha val="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98500" y="4254500"/>
            <a:ext cx="304800" cy="304800"/>
          </a:xfrm>
          <a:prstGeom prst="rect">
            <a:avLst/>
          </a:prstGeom>
        </p:spPr>
      </p:pic>
      <p:sp>
        <p:nvSpPr>
          <p:cNvPr id="14" name="AutoShape 14"/>
          <p:cNvSpPr/>
          <p:nvPr/>
        </p:nvSpPr>
        <p:spPr>
          <a:xfrm>
            <a:off x="1143000" y="4191000"/>
            <a:ext cx="4445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应用场景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143000" y="4546600"/>
            <a:ext cx="4445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808080"/>
                </a:solidFill>
                <a:latin typeface="Noto Sans SC"/>
                <a:ea typeface="Noto Sans SC"/>
                <a:cs typeface="Noto Sans SC"/>
                <a:sym typeface="Noto Sans SC"/>
              </a:rPr>
              <a:t>• 客户需求的整理与深度分析</a:t>
            </a:r>
            <a:br>
              <a:rPr lang="en-US" sz="1300" b="0" i="0" u="none" strike="noStrike">
                <a:solidFill>
                  <a:srgbClr val="808080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300" b="0" i="0" u="none" strike="noStrike">
                <a:solidFill>
                  <a:srgbClr val="808080"/>
                </a:solidFill>
                <a:latin typeface="Noto Sans SC"/>
                <a:ea typeface="Noto Sans SC"/>
                <a:cs typeface="Noto Sans SC"/>
                <a:sym typeface="Noto Sans SC"/>
              </a:rPr>
              <a:t>• 头脑风暴结果的结构化处理与收敛</a:t>
            </a:r>
            <a:endParaRPr lang="en-US" sz="1100"/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6"/>
          <a:srcRect l="25" r="25"/>
          <a:stretch>
            <a:fillRect/>
          </a:stretch>
        </p:blipFill>
        <p:spPr>
          <a:xfrm>
            <a:off x="6223000" y="1016000"/>
            <a:ext cx="5461000" cy="3073400"/>
          </a:xfrm>
          <a:prstGeom prst="roundRect">
            <a:avLst>
              <a:gd name="adj" fmla="val 4132"/>
            </a:avLst>
          </a:prstGeom>
          <a:noFill/>
          <a:ln w="25400" cap="flat" cmpd="sng">
            <a:noFill/>
            <a:prstDash val="solid"/>
            <a:round/>
          </a:ln>
          <a:effectLst>
            <a:outerShdw blurRad="152400" dist="50800" dir="5400000" algn="tl" rotWithShape="0">
              <a:srgbClr val="000000">
                <a:alpha val="10000"/>
              </a:srgbClr>
            </a:outerShdw>
          </a:effectLst>
        </p:spPr>
      </p:pic>
      <p:sp>
        <p:nvSpPr>
          <p:cNvPr id="17" name="AutoShape 17"/>
          <p:cNvSpPr/>
          <p:nvPr/>
        </p:nvSpPr>
        <p:spPr>
          <a:xfrm>
            <a:off x="6223000" y="4254500"/>
            <a:ext cx="5461000" cy="1270000"/>
          </a:xfrm>
          <a:prstGeom prst="roundRect">
            <a:avLst>
              <a:gd name="adj" fmla="val 10000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01600" dist="25400" dir="5400000" algn="tl" rotWithShape="0">
              <a:srgbClr val="000000">
                <a:alpha val="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413500" y="4445000"/>
            <a:ext cx="304800" cy="304800"/>
          </a:xfrm>
          <a:prstGeom prst="rect">
            <a:avLst/>
          </a:prstGeom>
        </p:spPr>
      </p:pic>
      <p:sp>
        <p:nvSpPr>
          <p:cNvPr id="19" name="AutoShape 19"/>
          <p:cNvSpPr/>
          <p:nvPr/>
        </p:nvSpPr>
        <p:spPr>
          <a:xfrm>
            <a:off x="6858000" y="4381500"/>
            <a:ext cx="4572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应用案例：客户投诉分析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6858000" y="4737100"/>
            <a:ext cx="4572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808080"/>
                </a:solidFill>
                <a:latin typeface="Noto Sans SC"/>
                <a:ea typeface="Noto Sans SC"/>
                <a:cs typeface="Noto Sans SC"/>
                <a:sym typeface="Noto Sans SC"/>
              </a:rPr>
              <a:t>通过亲和图整理海量客户投诉，成功归纳出“操作流程复杂”、“服务响应慢”等核心痛点，为产品迭代和服务优化提供了明确方向。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0" y="6807200"/>
            <a:ext cx="12192000" cy="50800"/>
          </a:xfrm>
          <a:prstGeom prst="roundRect">
            <a:avLst>
              <a:gd name="adj" fmla="val 0"/>
            </a:avLst>
          </a:prstGeom>
          <a:solidFill>
            <a:srgbClr val="0052F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项目需求识别：用户反馈收集→亲和图分类→QFD聚合 - 知乎">
            <a:extLst>
              <a:ext uri="{FF2B5EF4-FFF2-40B4-BE49-F238E27FC236}">
                <a16:creationId xmlns:a16="http://schemas.microsoft.com/office/drawing/2014/main" id="{D1F29C9B-A65D-6003-C62B-C89D3C6198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238" y="104775"/>
            <a:ext cx="11439525" cy="664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69743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0F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381000" y="254000"/>
            <a:ext cx="113411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0052FF"/>
                </a:solidFill>
                <a:latin typeface="Noto Sans SC"/>
                <a:ea typeface="Noto Sans SC"/>
                <a:cs typeface="Noto Sans SC"/>
                <a:sym typeface="Noto Sans SC"/>
              </a:rPr>
              <a:t>关联图 (Interrelationship Diagram)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381000" y="1016000"/>
            <a:ext cx="5588000" cy="889000"/>
          </a:xfrm>
          <a:prstGeom prst="roundRect">
            <a:avLst>
              <a:gd name="adj" fmla="val 14285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27000" dist="50800" dir="5400000" algn="tl" rotWithShape="0">
              <a:srgbClr val="000000">
                <a:alpha val="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571500" y="1143000"/>
            <a:ext cx="5207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0052FF"/>
                </a:solidFill>
                <a:latin typeface="Noto Sans SC"/>
                <a:ea typeface="Noto Sans SC"/>
                <a:cs typeface="Noto Sans SC"/>
                <a:sym typeface="Noto Sans SC"/>
              </a:rPr>
              <a:t>定义：</a:t>
            </a:r>
            <a:r>
              <a:rPr lang="en-US" sz="14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梳理复杂因素之间的因果关系，通过可视化的方式找出关键因素和问题的核心。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381000" y="2032000"/>
            <a:ext cx="5588000" cy="1905000"/>
          </a:xfrm>
          <a:prstGeom prst="roundRect">
            <a:avLst>
              <a:gd name="adj" fmla="val 6666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27000" dist="50800" dir="5400000" algn="tl" rotWithShape="0">
              <a:srgbClr val="000000">
                <a:alpha val="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571500" y="2159000"/>
            <a:ext cx="5207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0052FF"/>
                </a:solidFill>
                <a:latin typeface="Noto Sans SC"/>
                <a:ea typeface="Noto Sans SC"/>
                <a:cs typeface="Noto Sans SC"/>
                <a:sym typeface="Noto Sans SC"/>
              </a:rPr>
              <a:t>实施步骤</a:t>
            </a:r>
            <a:endParaRPr lang="en-US" sz="1100"/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1500" y="2603500"/>
            <a:ext cx="254000" cy="25400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889000" y="2565400"/>
            <a:ext cx="4826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列出因素：</a:t>
            </a:r>
            <a:r>
              <a:rPr lang="en-US" sz="1300" b="0" i="0" u="none" strike="noStrike">
                <a:solidFill>
                  <a:srgbClr val="808080"/>
                </a:solidFill>
                <a:latin typeface="Noto Sans SC"/>
                <a:ea typeface="Noto Sans SC"/>
                <a:cs typeface="Noto Sans SC"/>
                <a:sym typeface="Noto Sans SC"/>
              </a:rPr>
              <a:t>罗列出所有与问题相关的潜在因素。</a:t>
            </a:r>
            <a:endParaRPr lang="en-US" sz="1100"/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500" y="2984500"/>
            <a:ext cx="254000" cy="254000"/>
          </a:xfrm>
          <a:prstGeom prst="rect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889000" y="2946400"/>
            <a:ext cx="4826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绘制因果：</a:t>
            </a:r>
            <a:r>
              <a:rPr lang="en-US" sz="1300" b="0" i="0" u="none" strike="noStrike">
                <a:solidFill>
                  <a:srgbClr val="808080"/>
                </a:solidFill>
                <a:latin typeface="Noto Sans SC"/>
                <a:ea typeface="Noto Sans SC"/>
                <a:cs typeface="Noto Sans SC"/>
                <a:sym typeface="Noto Sans SC"/>
              </a:rPr>
              <a:t>用箭头连接因素，明确因素间的因果逻辑。</a:t>
            </a:r>
            <a:endParaRPr lang="en-US" sz="1100"/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71500" y="3365500"/>
            <a:ext cx="254000" cy="254000"/>
          </a:xfrm>
          <a:prstGeom prst="rect">
            <a:avLst/>
          </a:prstGeom>
        </p:spPr>
      </p:pic>
      <p:sp>
        <p:nvSpPr>
          <p:cNvPr id="12" name="AutoShape 12"/>
          <p:cNvSpPr/>
          <p:nvPr/>
        </p:nvSpPr>
        <p:spPr>
          <a:xfrm>
            <a:off x="889000" y="3327400"/>
            <a:ext cx="4826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分析关键：</a:t>
            </a:r>
            <a:r>
              <a:rPr lang="en-US" sz="1300" b="0" i="0" u="none" strike="noStrike">
                <a:solidFill>
                  <a:srgbClr val="808080"/>
                </a:solidFill>
                <a:latin typeface="Noto Sans SC"/>
                <a:ea typeface="Noto Sans SC"/>
                <a:cs typeface="Noto Sans SC"/>
                <a:sym typeface="Noto Sans SC"/>
              </a:rPr>
              <a:t>找出被箭头指向最多的因素（关键问题点）。</a:t>
            </a:r>
            <a:endParaRPr lang="en-US" sz="1100"/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500" y="3746500"/>
            <a:ext cx="254000" cy="254000"/>
          </a:xfrm>
          <a:prstGeom prst="rect">
            <a:avLst/>
          </a:prstGeom>
        </p:spPr>
      </p:pic>
      <p:sp>
        <p:nvSpPr>
          <p:cNvPr id="14" name="AutoShape 14"/>
          <p:cNvSpPr/>
          <p:nvPr/>
        </p:nvSpPr>
        <p:spPr>
          <a:xfrm>
            <a:off x="889000" y="3708400"/>
            <a:ext cx="4826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制定对策：</a:t>
            </a:r>
            <a:r>
              <a:rPr lang="en-US" sz="1300" b="0" i="0" u="none" strike="noStrike">
                <a:solidFill>
                  <a:srgbClr val="808080"/>
                </a:solidFill>
                <a:latin typeface="Noto Sans SC"/>
                <a:ea typeface="Noto Sans SC"/>
                <a:cs typeface="Noto Sans SC"/>
                <a:sym typeface="Noto Sans SC"/>
              </a:rPr>
              <a:t>针对识别出的关键因素制定改进措施。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381000" y="4064000"/>
            <a:ext cx="5588000" cy="1143000"/>
          </a:xfrm>
          <a:prstGeom prst="roundRect">
            <a:avLst>
              <a:gd name="adj" fmla="val 11111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27000" dist="50800" dir="5400000" algn="tl" rotWithShape="0">
              <a:srgbClr val="000000">
                <a:alpha val="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6" name="AutoShape 16"/>
          <p:cNvSpPr/>
          <p:nvPr/>
        </p:nvSpPr>
        <p:spPr>
          <a:xfrm>
            <a:off x="571500" y="4191000"/>
            <a:ext cx="5207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0052FF"/>
                </a:solidFill>
                <a:latin typeface="Noto Sans SC"/>
                <a:ea typeface="Noto Sans SC"/>
                <a:cs typeface="Noto Sans SC"/>
                <a:sym typeface="Noto Sans SC"/>
              </a:rPr>
              <a:t>应用场景</a:t>
            </a:r>
            <a:endParaRPr lang="en-US" sz="1100"/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71500" y="4572000"/>
            <a:ext cx="228600" cy="228600"/>
          </a:xfrm>
          <a:prstGeom prst="rect">
            <a:avLst/>
          </a:prstGeom>
        </p:spPr>
      </p:pic>
      <p:sp>
        <p:nvSpPr>
          <p:cNvPr id="18" name="AutoShape 18"/>
          <p:cNvSpPr/>
          <p:nvPr/>
        </p:nvSpPr>
        <p:spPr>
          <a:xfrm>
            <a:off x="889000" y="4521200"/>
            <a:ext cx="4826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跨部门协作中的复杂问题分析与根源探寻</a:t>
            </a:r>
            <a:endParaRPr lang="en-US" sz="1100"/>
          </a:p>
        </p:txBody>
      </p:sp>
      <p:pic>
        <p:nvPicPr>
          <p:cNvPr id="19" name="Picture 19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500" y="4889500"/>
            <a:ext cx="228600" cy="228600"/>
          </a:xfrm>
          <a:prstGeom prst="rect">
            <a:avLst/>
          </a:prstGeom>
        </p:spPr>
      </p:pic>
      <p:sp>
        <p:nvSpPr>
          <p:cNvPr id="20" name="AutoShape 20"/>
          <p:cNvSpPr/>
          <p:nvPr/>
        </p:nvSpPr>
        <p:spPr>
          <a:xfrm>
            <a:off x="889000" y="4838700"/>
            <a:ext cx="4826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业务流程优化中的瓶颈识别与逻辑梳理</a:t>
            </a:r>
            <a:endParaRPr lang="en-US" sz="1100"/>
          </a:p>
        </p:txBody>
      </p:sp>
      <p:pic>
        <p:nvPicPr>
          <p:cNvPr id="21" name="Picture 21"/>
          <p:cNvPicPr>
            <a:picLocks noChangeAspect="1"/>
          </p:cNvPicPr>
          <p:nvPr/>
        </p:nvPicPr>
        <p:blipFill>
          <a:blip r:embed="rId9"/>
          <a:srcRect l="100" r="100"/>
          <a:stretch>
            <a:fillRect/>
          </a:stretch>
        </p:blipFill>
        <p:spPr>
          <a:xfrm>
            <a:off x="6223000" y="1016000"/>
            <a:ext cx="5588000" cy="3149600"/>
          </a:xfrm>
          <a:prstGeom prst="roundRect">
            <a:avLst>
              <a:gd name="adj" fmla="val 4032"/>
            </a:avLst>
          </a:prstGeom>
          <a:noFill/>
          <a:ln w="25400" cap="flat" cmpd="sng">
            <a:noFill/>
            <a:prstDash val="solid"/>
            <a:round/>
          </a:ln>
          <a:effectLst>
            <a:outerShdw blurRad="190500" dist="76200" dir="5400000" algn="tl" rotWithShape="0">
              <a:srgbClr val="000000">
                <a:alpha val="10000"/>
              </a:srgbClr>
            </a:outerShdw>
          </a:effectLst>
        </p:spPr>
      </p:pic>
      <p:sp>
        <p:nvSpPr>
          <p:cNvPr id="22" name="AutoShape 22"/>
          <p:cNvSpPr/>
          <p:nvPr/>
        </p:nvSpPr>
        <p:spPr>
          <a:xfrm>
            <a:off x="6223000" y="4318000"/>
            <a:ext cx="5588000" cy="1651000"/>
          </a:xfrm>
          <a:prstGeom prst="roundRect">
            <a:avLst>
              <a:gd name="adj" fmla="val 7692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27000" dist="50800" dir="5400000" algn="tl" rotWithShape="0">
              <a:srgbClr val="000000">
                <a:alpha val="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3" name="AutoShape 23"/>
          <p:cNvSpPr/>
          <p:nvPr/>
        </p:nvSpPr>
        <p:spPr>
          <a:xfrm>
            <a:off x="6413500" y="4445000"/>
            <a:ext cx="5207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0052FF"/>
                </a:solidFill>
                <a:latin typeface="Noto Sans SC"/>
                <a:ea typeface="Noto Sans SC"/>
                <a:cs typeface="Noto Sans SC"/>
                <a:sym typeface="Noto Sans SC"/>
              </a:rPr>
              <a:t>实战案例：新品试产延期分析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6413500" y="4826000"/>
            <a:ext cx="5207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通过绘制关联图，团队发现“设计变更频繁”与“物料供应延迟”形成了负向循环。</a:t>
            </a:r>
            <a:endParaRPr lang="en-US" sz="1100"/>
          </a:p>
          <a:p>
            <a:pPr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这两个因素相互影响，是导致试产延期的</a:t>
            </a:r>
            <a:r>
              <a:rPr lang="en-US" sz="1300" b="1" i="0" u="none" strike="noStrike">
                <a:solidFill>
                  <a:srgbClr val="0052FF"/>
                </a:solidFill>
                <a:latin typeface="Noto Sans SC"/>
                <a:ea typeface="Noto Sans SC"/>
                <a:cs typeface="Noto Sans SC"/>
                <a:sym typeface="Noto Sans SC"/>
              </a:rPr>
              <a:t>关键根因</a:t>
            </a:r>
            <a:r>
              <a:rPr lang="en-US" sz="13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，需优先介入解决。</a:t>
            </a:r>
          </a:p>
        </p:txBody>
      </p:sp>
      <p:sp>
        <p:nvSpPr>
          <p:cNvPr id="25" name="AutoShape 25"/>
          <p:cNvSpPr/>
          <p:nvPr/>
        </p:nvSpPr>
        <p:spPr>
          <a:xfrm>
            <a:off x="0" y="6604000"/>
            <a:ext cx="12192000" cy="254000"/>
          </a:xfrm>
          <a:prstGeom prst="roundRect">
            <a:avLst>
              <a:gd name="adj" fmla="val 0"/>
            </a:avLst>
          </a:prstGeom>
          <a:solidFill>
            <a:srgbClr val="0052F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934F9BE5-54BC-0BF2-78B4-1C4E107D0C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7404" y="41966"/>
            <a:ext cx="9973888" cy="6691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6004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0F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508000" y="317500"/>
            <a:ext cx="635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0052FF"/>
                </a:solidFill>
                <a:latin typeface="Noto Sans SC"/>
                <a:ea typeface="Noto Sans SC"/>
                <a:cs typeface="Noto Sans SC"/>
                <a:sym typeface="Noto Sans SC"/>
              </a:rPr>
              <a:t>系统图 (Tree Diagram)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508000" y="1016000"/>
            <a:ext cx="5334000" cy="1079500"/>
          </a:xfrm>
          <a:prstGeom prst="roundRect">
            <a:avLst>
              <a:gd name="adj" fmla="val 9411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27000" dist="50800" dir="5400000" algn="tl" rotWithShape="0">
              <a:srgbClr val="000000">
                <a:alpha val="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1200" y="1219200"/>
            <a:ext cx="304800" cy="304800"/>
          </a:xfrm>
          <a:prstGeom prst="rect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1143000" y="1168400"/>
            <a:ext cx="4445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0052FF"/>
                </a:solidFill>
                <a:latin typeface="Noto Sans SC"/>
                <a:ea typeface="Noto Sans SC"/>
                <a:cs typeface="Noto Sans SC"/>
                <a:sym typeface="Noto Sans SC"/>
              </a:rPr>
              <a:t>核心定义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711200" y="1549400"/>
            <a:ext cx="49276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808080"/>
                </a:solidFill>
                <a:latin typeface="Noto Sans SC"/>
                <a:ea typeface="Noto Sans SC"/>
                <a:cs typeface="Noto Sans SC"/>
                <a:sym typeface="Noto Sans SC"/>
              </a:rPr>
              <a:t>将目标逐层分解为具体、可执行的措施，形成树状结构，确保目标的落地。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508000" y="2286000"/>
            <a:ext cx="5334000" cy="1714500"/>
          </a:xfrm>
          <a:prstGeom prst="roundRect">
            <a:avLst>
              <a:gd name="adj" fmla="val 5925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27000" dist="50800" dir="5400000" algn="tl" rotWithShape="0">
              <a:srgbClr val="000000">
                <a:alpha val="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1200" y="2489200"/>
            <a:ext cx="304800" cy="304800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1143000" y="2438400"/>
            <a:ext cx="4445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0052FF"/>
                </a:solidFill>
                <a:latin typeface="Noto Sans SC"/>
                <a:ea typeface="Noto Sans SC"/>
                <a:cs typeface="Noto Sans SC"/>
                <a:sym typeface="Noto Sans SC"/>
              </a:rPr>
              <a:t>实施步骤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11200" y="2819400"/>
            <a:ext cx="49276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1. 确定目标：</a:t>
            </a:r>
            <a:r>
              <a:rPr lang="en-US" sz="1300" b="0" i="0" u="none" strike="noStrike">
                <a:solidFill>
                  <a:srgbClr val="808080"/>
                </a:solidFill>
                <a:latin typeface="Noto Sans SC"/>
                <a:ea typeface="Noto Sans SC"/>
                <a:cs typeface="Noto Sans SC"/>
                <a:sym typeface="Noto Sans SC"/>
              </a:rPr>
              <a:t>明确需要实现的总目标。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711200" y="3098800"/>
            <a:ext cx="49276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2. 一级分解：</a:t>
            </a:r>
            <a:r>
              <a:rPr lang="en-US" sz="1300" b="0" i="0" u="none" strike="noStrike">
                <a:solidFill>
                  <a:srgbClr val="808080"/>
                </a:solidFill>
                <a:latin typeface="Noto Sans SC"/>
                <a:ea typeface="Noto Sans SC"/>
                <a:cs typeface="Noto Sans SC"/>
                <a:sym typeface="Noto Sans SC"/>
              </a:rPr>
              <a:t>将总目标拆解为若干关键一级措施。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11200" y="3378200"/>
            <a:ext cx="49276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3. 二级分解：</a:t>
            </a:r>
            <a:r>
              <a:rPr lang="en-US" sz="1300" b="0" i="0" u="none" strike="noStrike">
                <a:solidFill>
                  <a:srgbClr val="808080"/>
                </a:solidFill>
                <a:latin typeface="Noto Sans SC"/>
                <a:ea typeface="Noto Sans SC"/>
                <a:cs typeface="Noto Sans SC"/>
                <a:sym typeface="Noto Sans SC"/>
              </a:rPr>
              <a:t>对一级措施进一步细化为具体执行项。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711200" y="3657600"/>
            <a:ext cx="49276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4. 结构成型：</a:t>
            </a:r>
            <a:r>
              <a:rPr lang="en-US" sz="1300" b="0" i="0" u="none" strike="noStrike">
                <a:solidFill>
                  <a:srgbClr val="808080"/>
                </a:solidFill>
                <a:latin typeface="Noto Sans SC"/>
                <a:ea typeface="Noto Sans SC"/>
                <a:cs typeface="Noto Sans SC"/>
                <a:sym typeface="Noto Sans SC"/>
              </a:rPr>
              <a:t>整理层级关系，形成完整树状图。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508000" y="4191000"/>
            <a:ext cx="5334000" cy="1079500"/>
          </a:xfrm>
          <a:prstGeom prst="roundRect">
            <a:avLst>
              <a:gd name="adj" fmla="val 9411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27000" dist="50800" dir="5400000" algn="tl" rotWithShape="0">
              <a:srgbClr val="000000">
                <a:alpha val="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1200" y="4394200"/>
            <a:ext cx="304800" cy="304800"/>
          </a:xfrm>
          <a:prstGeom prst="rect">
            <a:avLst/>
          </a:prstGeom>
        </p:spPr>
      </p:pic>
      <p:sp>
        <p:nvSpPr>
          <p:cNvPr id="16" name="AutoShape 16"/>
          <p:cNvSpPr/>
          <p:nvPr/>
        </p:nvSpPr>
        <p:spPr>
          <a:xfrm>
            <a:off x="1143000" y="4343400"/>
            <a:ext cx="4445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0052FF"/>
                </a:solidFill>
                <a:latin typeface="Noto Sans SC"/>
                <a:ea typeface="Noto Sans SC"/>
                <a:cs typeface="Noto Sans SC"/>
                <a:sym typeface="Noto Sans SC"/>
              </a:rPr>
              <a:t>应用场景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711200" y="4724400"/>
            <a:ext cx="49276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808080"/>
                </a:solidFill>
                <a:latin typeface="Noto Sans SC"/>
                <a:ea typeface="Noto Sans SC"/>
                <a:cs typeface="Noto Sans SC"/>
                <a:sym typeface="Noto Sans SC"/>
              </a:rPr>
              <a:t>• 目标分解与方案策划：将大目标拆解为可执行任务</a:t>
            </a:r>
            <a:br>
              <a:rPr lang="en-US" sz="1300" b="0" i="0" u="none" strike="noStrike">
                <a:solidFill>
                  <a:srgbClr val="808080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300" b="0" i="0" u="none" strike="noStrike">
                <a:solidFill>
                  <a:srgbClr val="808080"/>
                </a:solidFill>
                <a:latin typeface="Noto Sans SC"/>
                <a:ea typeface="Noto Sans SC"/>
                <a:cs typeface="Noto Sans SC"/>
                <a:sym typeface="Noto Sans SC"/>
              </a:rPr>
              <a:t>• 项目计划制定：明确各层级任务与责任</a:t>
            </a:r>
            <a:endParaRPr lang="en-US" sz="1100"/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6096000" y="1016000"/>
            <a:ext cx="5588000" cy="3143250"/>
          </a:xfrm>
          <a:prstGeom prst="roundRect">
            <a:avLst>
              <a:gd name="adj" fmla="val 3232"/>
            </a:avLst>
          </a:prstGeom>
          <a:noFill/>
          <a:ln w="25400" cap="flat" cmpd="sng">
            <a:noFill/>
            <a:prstDash val="solid"/>
            <a:round/>
          </a:ln>
          <a:effectLst>
            <a:outerShdw blurRad="190500" dist="76200" dir="5400000" algn="tl" rotWithShape="0">
              <a:srgbClr val="000000">
                <a:alpha val="10000"/>
              </a:srgbClr>
            </a:outerShdw>
          </a:effectLst>
        </p:spPr>
      </p:pic>
      <p:sp>
        <p:nvSpPr>
          <p:cNvPr id="19" name="AutoShape 19"/>
          <p:cNvSpPr/>
          <p:nvPr/>
        </p:nvSpPr>
        <p:spPr>
          <a:xfrm>
            <a:off x="6096000" y="4318000"/>
            <a:ext cx="5588000" cy="1270000"/>
          </a:xfrm>
          <a:prstGeom prst="roundRect">
            <a:avLst>
              <a:gd name="adj" fmla="val 8000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27000" dist="50800" dir="5400000" algn="tl" rotWithShape="0">
              <a:srgbClr val="000000">
                <a:alpha val="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99200" y="4521200"/>
            <a:ext cx="304800" cy="304800"/>
          </a:xfrm>
          <a:prstGeom prst="rect">
            <a:avLst/>
          </a:prstGeom>
        </p:spPr>
      </p:pic>
      <p:sp>
        <p:nvSpPr>
          <p:cNvPr id="21" name="AutoShape 21"/>
          <p:cNvSpPr/>
          <p:nvPr/>
        </p:nvSpPr>
        <p:spPr>
          <a:xfrm>
            <a:off x="6731000" y="4470400"/>
            <a:ext cx="4699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0052FF"/>
                </a:solidFill>
                <a:latin typeface="Noto Sans SC"/>
                <a:ea typeface="Noto Sans SC"/>
                <a:cs typeface="Noto Sans SC"/>
                <a:sym typeface="Noto Sans SC"/>
              </a:rPr>
              <a:t>案例解析：降低产品不良率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6299200" y="4851400"/>
            <a:ext cx="51816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808080"/>
                </a:solidFill>
                <a:latin typeface="Noto Sans SC"/>
                <a:ea typeface="Noto Sans SC"/>
                <a:cs typeface="Noto Sans SC"/>
                <a:sym typeface="Noto Sans SC"/>
              </a:rPr>
              <a:t>如右图所示，将“降低产品不良率”这一总目标，向下分解为“优化工艺”、“加强培训”、“改进设备”等一级措施，并进一步拆解为具体的执行指标。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0" y="6667500"/>
            <a:ext cx="12192000" cy="190500"/>
          </a:xfrm>
          <a:prstGeom prst="roundRect">
            <a:avLst>
              <a:gd name="adj" fmla="val 0"/>
            </a:avLst>
          </a:prstGeom>
          <a:solidFill>
            <a:srgbClr val="0052F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65D58709-845D-C296-80CE-BE994555D6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9302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0F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76200"/>
          </a:xfrm>
          <a:prstGeom prst="roundRect">
            <a:avLst>
              <a:gd name="adj" fmla="val 0"/>
            </a:avLst>
          </a:prstGeom>
          <a:solidFill>
            <a:srgbClr val="0052F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508000" y="317500"/>
            <a:ext cx="74295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0052FF"/>
                </a:solidFill>
                <a:latin typeface="Noto Sans SC"/>
                <a:ea typeface="Noto Sans SC"/>
                <a:cs typeface="Noto Sans SC"/>
                <a:sym typeface="Noto Sans SC"/>
              </a:rPr>
              <a:t>矩阵图 (Matrix Diagram)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508000" y="1016000"/>
            <a:ext cx="6096000" cy="889000"/>
          </a:xfrm>
          <a:prstGeom prst="roundRect">
            <a:avLst>
              <a:gd name="adj" fmla="val 14285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01600" dist="50800" dir="5400000" algn="tl" rotWithShape="0">
              <a:srgbClr val="000000">
                <a:alpha val="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8500" y="1206500"/>
            <a:ext cx="304800" cy="30480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143000" y="1143000"/>
            <a:ext cx="5207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>核心定义</a:t>
            </a:r>
            <a:endParaRPr lang="en-US" sz="1100"/>
          </a:p>
          <a:p>
            <a:pPr indent="0" algn="l">
              <a:lnSpc>
                <a:spcPct val="125000"/>
              </a:lnSpc>
            </a:pPr>
            <a:r>
              <a:rPr lang="en-US" sz="1300" b="0" i="0" u="none" strike="noStrike">
                <a:solidFill>
                  <a:srgbClr val="808080"/>
                </a:solidFill>
                <a:latin typeface="Noto Sans SC"/>
                <a:ea typeface="Noto Sans SC"/>
                <a:cs typeface="Noto Sans SC"/>
                <a:sym typeface="Noto Sans SC"/>
              </a:rPr>
              <a:t>分析两组或多组因素之间的关联程度，找出关键的组合关系，辅助决策。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508000" y="2032000"/>
            <a:ext cx="6096000" cy="1651000"/>
          </a:xfrm>
          <a:prstGeom prst="roundRect">
            <a:avLst>
              <a:gd name="adj" fmla="val 7692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01600" dist="50800" dir="5400000" algn="tl" rotWithShape="0">
              <a:srgbClr val="000000">
                <a:alpha val="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8500" y="2222500"/>
            <a:ext cx="304800" cy="304800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1143000" y="2159000"/>
            <a:ext cx="52070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>实施步骤</a:t>
            </a:r>
            <a:endParaRPr lang="en-US" sz="1100"/>
          </a:p>
          <a:p>
            <a:pPr indent="0" algn="l">
              <a:lnSpc>
                <a:spcPct val="100000"/>
              </a:lnSpc>
            </a:pPr>
            <a:r>
              <a:rPr lang="en-US" sz="1300" b="1" i="0" u="none" strike="noStrike">
                <a:solidFill>
                  <a:srgbClr val="808080"/>
                </a:solidFill>
                <a:latin typeface="Noto Sans SC"/>
                <a:ea typeface="Noto Sans SC"/>
                <a:cs typeface="Noto Sans SC"/>
                <a:sym typeface="Noto Sans SC"/>
              </a:rPr>
              <a:t>1. 确定因素组：</a:t>
            </a:r>
            <a:r>
              <a:rPr lang="en-US" sz="1300" b="0" i="0" u="none" strike="noStrike">
                <a:solidFill>
                  <a:srgbClr val="808080"/>
                </a:solidFill>
                <a:latin typeface="Noto Sans SC"/>
                <a:ea typeface="Noto Sans SC"/>
                <a:cs typeface="Noto Sans SC"/>
                <a:sym typeface="Noto Sans SC"/>
              </a:rPr>
              <a:t>选择需要分析的两组或多组关键因素。</a:t>
            </a:r>
          </a:p>
          <a:p>
            <a:pPr indent="0" algn="l">
              <a:lnSpc>
                <a:spcPct val="100000"/>
              </a:lnSpc>
            </a:pPr>
            <a:r>
              <a:rPr lang="en-US" sz="1300" b="1" i="0" u="none" strike="noStrike">
                <a:solidFill>
                  <a:srgbClr val="808080"/>
                </a:solidFill>
                <a:latin typeface="Noto Sans SC"/>
                <a:ea typeface="Noto Sans SC"/>
                <a:cs typeface="Noto Sans SC"/>
                <a:sym typeface="Noto Sans SC"/>
              </a:rPr>
              <a:t>2. 建立矩阵：</a:t>
            </a:r>
            <a:r>
              <a:rPr lang="en-US" sz="1300" b="0" i="0" u="none" strike="noStrike">
                <a:solidFill>
                  <a:srgbClr val="808080"/>
                </a:solidFill>
                <a:latin typeface="Noto Sans SC"/>
                <a:ea typeface="Noto Sans SC"/>
                <a:cs typeface="Noto Sans SC"/>
                <a:sym typeface="Noto Sans SC"/>
              </a:rPr>
              <a:t>将因素组分别作为矩阵的行和列建立框架。</a:t>
            </a:r>
          </a:p>
          <a:p>
            <a:pPr indent="0" algn="l">
              <a:lnSpc>
                <a:spcPct val="100000"/>
              </a:lnSpc>
            </a:pPr>
            <a:r>
              <a:rPr lang="en-US" sz="1300" b="1" i="0" u="none" strike="noStrike">
                <a:solidFill>
                  <a:srgbClr val="808080"/>
                </a:solidFill>
                <a:latin typeface="Noto Sans SC"/>
                <a:ea typeface="Noto Sans SC"/>
                <a:cs typeface="Noto Sans SC"/>
                <a:sym typeface="Noto Sans SC"/>
              </a:rPr>
              <a:t>3. 评估关联：</a:t>
            </a:r>
            <a:r>
              <a:rPr lang="en-US" sz="1300" b="0" i="0" u="none" strike="noStrike">
                <a:solidFill>
                  <a:srgbClr val="808080"/>
                </a:solidFill>
                <a:latin typeface="Noto Sans SC"/>
                <a:ea typeface="Noto Sans SC"/>
                <a:cs typeface="Noto Sans SC"/>
                <a:sym typeface="Noto Sans SC"/>
              </a:rPr>
              <a:t>用符号或数值评估每个交叉点的关联强度。</a:t>
            </a:r>
          </a:p>
          <a:p>
            <a:pPr indent="0" algn="l">
              <a:lnSpc>
                <a:spcPct val="100000"/>
              </a:lnSpc>
            </a:pPr>
            <a:r>
              <a:rPr lang="en-US" sz="1300" b="1" i="0" u="none" strike="noStrike">
                <a:solidFill>
                  <a:srgbClr val="808080"/>
                </a:solidFill>
                <a:latin typeface="Noto Sans SC"/>
                <a:ea typeface="Noto Sans SC"/>
                <a:cs typeface="Noto Sans SC"/>
                <a:sym typeface="Noto Sans SC"/>
              </a:rPr>
              <a:t>4. 识别关键：</a:t>
            </a:r>
            <a:r>
              <a:rPr lang="en-US" sz="1300" b="0" i="0" u="none" strike="noStrike">
                <a:solidFill>
                  <a:srgbClr val="808080"/>
                </a:solidFill>
                <a:latin typeface="Noto Sans SC"/>
                <a:ea typeface="Noto Sans SC"/>
                <a:cs typeface="Noto Sans SC"/>
                <a:sym typeface="Noto Sans SC"/>
              </a:rPr>
              <a:t>识别关联度最高的组合作为重点关注对象。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508000" y="3810000"/>
            <a:ext cx="6096000" cy="889000"/>
          </a:xfrm>
          <a:prstGeom prst="roundRect">
            <a:avLst>
              <a:gd name="adj" fmla="val 14285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01600" dist="50800" dir="5400000" algn="tl" rotWithShape="0">
              <a:srgbClr val="000000">
                <a:alpha val="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98500" y="4000500"/>
            <a:ext cx="304800" cy="304800"/>
          </a:xfrm>
          <a:prstGeom prst="rect">
            <a:avLst/>
          </a:prstGeom>
        </p:spPr>
      </p:pic>
      <p:sp>
        <p:nvSpPr>
          <p:cNvPr id="12" name="AutoShape 12"/>
          <p:cNvSpPr/>
          <p:nvPr/>
        </p:nvSpPr>
        <p:spPr>
          <a:xfrm>
            <a:off x="1143000" y="3937000"/>
            <a:ext cx="5207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>典型应用场景</a:t>
            </a:r>
            <a:endParaRPr lang="en-US" sz="1100"/>
          </a:p>
          <a:p>
            <a:pPr indent="0" algn="l">
              <a:lnSpc>
                <a:spcPct val="125000"/>
              </a:lnSpc>
            </a:pPr>
            <a:r>
              <a:rPr lang="en-US" sz="1300" b="0" i="0" u="none" strike="noStrike">
                <a:solidFill>
                  <a:srgbClr val="808080"/>
                </a:solidFill>
                <a:latin typeface="Noto Sans SC"/>
                <a:ea typeface="Noto Sans SC"/>
                <a:cs typeface="Noto Sans SC"/>
                <a:sym typeface="Noto Sans SC"/>
              </a:rPr>
              <a:t>质量特性与工艺参数关联分析；客户需求与设计参数匹配度分析。</a:t>
            </a:r>
          </a:p>
        </p:txBody>
      </p:sp>
      <p:sp>
        <p:nvSpPr>
          <p:cNvPr id="13" name="AutoShape 13"/>
          <p:cNvSpPr/>
          <p:nvPr/>
        </p:nvSpPr>
        <p:spPr>
          <a:xfrm>
            <a:off x="508000" y="4826000"/>
            <a:ext cx="6096000" cy="889000"/>
          </a:xfrm>
          <a:prstGeom prst="roundRect">
            <a:avLst>
              <a:gd name="adj" fmla="val 14285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01600" dist="50800" dir="5400000" algn="tl" rotWithShape="0">
              <a:srgbClr val="000000">
                <a:alpha val="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8500" y="5016500"/>
            <a:ext cx="304800" cy="304800"/>
          </a:xfrm>
          <a:prstGeom prst="rect">
            <a:avLst/>
          </a:prstGeom>
        </p:spPr>
      </p:pic>
      <p:sp>
        <p:nvSpPr>
          <p:cNvPr id="15" name="AutoShape 15"/>
          <p:cNvSpPr/>
          <p:nvPr/>
        </p:nvSpPr>
        <p:spPr>
          <a:xfrm>
            <a:off x="1143000" y="4953000"/>
            <a:ext cx="5207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>实战案例</a:t>
            </a:r>
            <a:endParaRPr lang="en-US" sz="1100"/>
          </a:p>
          <a:p>
            <a:pPr indent="0" algn="l">
              <a:lnSpc>
                <a:spcPct val="125000"/>
              </a:lnSpc>
            </a:pPr>
            <a:r>
              <a:rPr lang="en-US" sz="1300" b="0" i="0" u="none" strike="noStrike">
                <a:solidFill>
                  <a:srgbClr val="808080"/>
                </a:solidFill>
                <a:latin typeface="Noto Sans SC"/>
                <a:ea typeface="Noto Sans SC"/>
                <a:cs typeface="Noto Sans SC"/>
                <a:sym typeface="Noto Sans SC"/>
              </a:rPr>
              <a:t>分析客户需求与产品设计参数的关联，确保设计方案精准满足客户期望。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6858000" y="1016000"/>
            <a:ext cx="4826000" cy="2921000"/>
          </a:xfrm>
          <a:prstGeom prst="roundRect">
            <a:avLst>
              <a:gd name="adj" fmla="val 4347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01600" dist="50800" dir="5400000" algn="tl" rotWithShape="0">
              <a:srgbClr val="000000">
                <a:alpha val="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7"/>
          <a:srcRect l="16666" t="8333" b="8333"/>
          <a:stretch>
            <a:fillRect/>
          </a:stretch>
        </p:blipFill>
        <p:spPr>
          <a:xfrm>
            <a:off x="7239000" y="1206500"/>
            <a:ext cx="4064000" cy="2286000"/>
          </a:xfrm>
          <a:prstGeom prst="roundRect">
            <a:avLst>
              <a:gd name="adj" fmla="val 5555"/>
            </a:avLst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18" name="AutoShape 18"/>
          <p:cNvSpPr/>
          <p:nvPr/>
        </p:nvSpPr>
        <p:spPr>
          <a:xfrm>
            <a:off x="6858000" y="3556000"/>
            <a:ext cx="4826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808080"/>
                </a:solidFill>
                <a:latin typeface="Noto Sans SC"/>
                <a:ea typeface="Noto Sans SC"/>
                <a:cs typeface="Noto Sans SC"/>
                <a:sym typeface="Noto Sans SC"/>
              </a:rPr>
              <a:t>图示：客户需求与设计参数关联矩阵示例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6858000" y="4064000"/>
            <a:ext cx="4826000" cy="1651000"/>
          </a:xfrm>
          <a:prstGeom prst="roundRect">
            <a:avLst>
              <a:gd name="adj" fmla="val 7692"/>
            </a:avLst>
          </a:prstGeom>
          <a:solidFill>
            <a:srgbClr val="0052FF">
              <a:alpha val="8000"/>
            </a:srgbClr>
          </a:solidFill>
          <a:ln w="12700" cap="flat" cmpd="sng">
            <a:solidFill>
              <a:srgbClr val="0052FF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0" name="AutoShape 20"/>
          <p:cNvSpPr/>
          <p:nvPr/>
        </p:nvSpPr>
        <p:spPr>
          <a:xfrm>
            <a:off x="7048500" y="4191000"/>
            <a:ext cx="44450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0052FF"/>
                </a:solidFill>
                <a:latin typeface="Noto Sans SC"/>
                <a:ea typeface="Noto Sans SC"/>
                <a:cs typeface="Noto Sans SC"/>
                <a:sym typeface="Noto Sans SC"/>
              </a:rPr>
              <a:t>价值与优势</a:t>
            </a:r>
            <a:endParaRPr lang="en-US" sz="1100"/>
          </a:p>
          <a:p>
            <a:pPr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3C3C3C"/>
                </a:solidFill>
                <a:latin typeface="Noto Sans SC"/>
                <a:ea typeface="Noto Sans SC"/>
                <a:cs typeface="Noto Sans SC"/>
                <a:sym typeface="Noto Sans SC"/>
              </a:rPr>
              <a:t>•</a:t>
            </a:r>
            <a:r>
              <a:rPr lang="en-US" sz="1300" b="1" i="0" u="none" strike="noStrike">
                <a:solidFill>
                  <a:srgbClr val="3C3C3C"/>
                </a:solidFill>
                <a:latin typeface="Noto Sans SC"/>
                <a:ea typeface="Noto Sans SC"/>
                <a:cs typeface="Noto Sans SC"/>
                <a:sym typeface="Noto Sans SC"/>
              </a:rPr>
              <a:t>可视化关联：</a:t>
            </a:r>
            <a:r>
              <a:rPr lang="en-US" sz="1300" b="0" i="0" u="none" strike="noStrike">
                <a:solidFill>
                  <a:srgbClr val="3C3C3C"/>
                </a:solidFill>
                <a:latin typeface="Noto Sans SC"/>
                <a:ea typeface="Noto Sans SC"/>
                <a:cs typeface="Noto Sans SC"/>
                <a:sym typeface="Noto Sans SC"/>
              </a:rPr>
              <a:t>将复杂的多因素关系直观呈现。</a:t>
            </a:r>
          </a:p>
          <a:p>
            <a:pPr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3C3C3C"/>
                </a:solidFill>
                <a:latin typeface="Noto Sans SC"/>
                <a:ea typeface="Noto Sans SC"/>
                <a:cs typeface="Noto Sans SC"/>
                <a:sym typeface="Noto Sans SC"/>
              </a:rPr>
              <a:t>•</a:t>
            </a:r>
            <a:r>
              <a:rPr lang="en-US" sz="1300" b="1" i="0" u="none" strike="noStrike">
                <a:solidFill>
                  <a:srgbClr val="3C3C3C"/>
                </a:solidFill>
                <a:latin typeface="Noto Sans SC"/>
                <a:ea typeface="Noto Sans SC"/>
                <a:cs typeface="Noto Sans SC"/>
                <a:sym typeface="Noto Sans SC"/>
              </a:rPr>
              <a:t>聚焦重点：</a:t>
            </a:r>
            <a:r>
              <a:rPr lang="en-US" sz="1300" b="0" i="0" u="none" strike="noStrike">
                <a:solidFill>
                  <a:srgbClr val="3C3C3C"/>
                </a:solidFill>
                <a:latin typeface="Noto Sans SC"/>
                <a:ea typeface="Noto Sans SC"/>
                <a:cs typeface="Noto Sans SC"/>
                <a:sym typeface="Noto Sans SC"/>
              </a:rPr>
              <a:t>快速锁定影响最大的关键因子组合。</a:t>
            </a:r>
          </a:p>
          <a:p>
            <a:pPr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3C3C3C"/>
                </a:solidFill>
                <a:latin typeface="Noto Sans SC"/>
                <a:ea typeface="Noto Sans SC"/>
                <a:cs typeface="Noto Sans SC"/>
                <a:sym typeface="Noto Sans SC"/>
              </a:rPr>
              <a:t>•</a:t>
            </a:r>
            <a:r>
              <a:rPr lang="en-US" sz="1300" b="1" i="0" u="none" strike="noStrike">
                <a:solidFill>
                  <a:srgbClr val="3C3C3C"/>
                </a:solidFill>
                <a:latin typeface="Noto Sans SC"/>
                <a:ea typeface="Noto Sans SC"/>
                <a:cs typeface="Noto Sans SC"/>
                <a:sym typeface="Noto Sans SC"/>
              </a:rPr>
              <a:t>跨领域分析：</a:t>
            </a:r>
            <a:r>
              <a:rPr lang="en-US" sz="1300" b="0" i="0" u="none" strike="noStrike">
                <a:solidFill>
                  <a:srgbClr val="3C3C3C"/>
                </a:solidFill>
                <a:latin typeface="Noto Sans SC"/>
                <a:ea typeface="Noto Sans SC"/>
                <a:cs typeface="Noto Sans SC"/>
                <a:sym typeface="Noto Sans SC"/>
              </a:rPr>
              <a:t>适用于研发、生产、市场等多个环节。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85F232AA-8D3B-1313-6EE6-B6ECB7404A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4192" y="0"/>
            <a:ext cx="97036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9435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0F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508000" y="381000"/>
            <a:ext cx="11176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0052FF"/>
                </a:solidFill>
                <a:latin typeface="Noto Sans SC"/>
                <a:ea typeface="Noto Sans SC"/>
                <a:cs typeface="Noto Sans SC"/>
                <a:sym typeface="Noto Sans SC"/>
              </a:rPr>
              <a:t>PDPC法 (Process Decision Program Chart)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508000" y="1016000"/>
            <a:ext cx="5588000" cy="762000"/>
          </a:xfrm>
          <a:prstGeom prst="roundRect">
            <a:avLst>
              <a:gd name="adj" fmla="val 16666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01600" dist="50800" dir="5400000" algn="tl" rotWithShape="0">
              <a:srgbClr val="000000">
                <a:alpha val="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635000" y="1079500"/>
            <a:ext cx="5334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0052FF"/>
                </a:solidFill>
                <a:latin typeface="Noto Sans SC"/>
                <a:ea typeface="Noto Sans SC"/>
                <a:cs typeface="Noto Sans SC"/>
                <a:sym typeface="Noto Sans SC"/>
              </a:rPr>
              <a:t>定义：</a:t>
            </a:r>
            <a:r>
              <a:rPr lang="en-US" sz="13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过程决策程序图法，用于预判计划执行过程中可能出现的风险，并制定相应的应急方案，确保目标达成。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08000" y="1905000"/>
            <a:ext cx="5588000" cy="1778000"/>
          </a:xfrm>
          <a:prstGeom prst="roundRect">
            <a:avLst>
              <a:gd name="adj" fmla="val 7142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01600" dist="50800" dir="5400000" algn="tl" rotWithShape="0">
              <a:srgbClr val="000000">
                <a:alpha val="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635000" y="1968500"/>
            <a:ext cx="5334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0052FF"/>
                </a:solidFill>
                <a:latin typeface="Noto Sans SC"/>
                <a:ea typeface="Noto Sans SC"/>
                <a:cs typeface="Noto Sans SC"/>
                <a:sym typeface="Noto Sans SC"/>
              </a:rPr>
              <a:t>核心步骤</a:t>
            </a:r>
            <a:endParaRPr lang="en-US" sz="1100"/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8500" y="2349500"/>
            <a:ext cx="254000" cy="25400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1016000" y="2311400"/>
            <a:ext cx="2286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1. 确定目标：</a:t>
            </a:r>
            <a:r>
              <a:rPr lang="en-US" sz="1200" b="0" i="0" u="none" strike="noStrike">
                <a:solidFill>
                  <a:srgbClr val="808080"/>
                </a:solidFill>
                <a:latin typeface="Noto Sans SC"/>
                <a:ea typeface="Noto Sans SC"/>
                <a:cs typeface="Noto Sans SC"/>
                <a:sym typeface="Noto Sans SC"/>
              </a:rPr>
              <a:t>明确最终目标</a:t>
            </a:r>
            <a:endParaRPr lang="en-US" sz="1100"/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02000" y="2349500"/>
            <a:ext cx="254000" cy="254000"/>
          </a:xfrm>
          <a:prstGeom prst="rect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3619500" y="2311400"/>
            <a:ext cx="2286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2. 制定计划：</a:t>
            </a:r>
            <a:r>
              <a:rPr lang="en-US" sz="1200" b="0" i="0" u="none" strike="noStrike">
                <a:solidFill>
                  <a:srgbClr val="808080"/>
                </a:solidFill>
                <a:latin typeface="Noto Sans SC"/>
                <a:ea typeface="Noto Sans SC"/>
                <a:cs typeface="Noto Sans SC"/>
                <a:sym typeface="Noto Sans SC"/>
              </a:rPr>
              <a:t>规划主要步骤</a:t>
            </a:r>
            <a:endParaRPr lang="en-US" sz="1100"/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98500" y="2857500"/>
            <a:ext cx="254000" cy="254000"/>
          </a:xfrm>
          <a:prstGeom prst="rect">
            <a:avLst/>
          </a:prstGeom>
        </p:spPr>
      </p:pic>
      <p:sp>
        <p:nvSpPr>
          <p:cNvPr id="12" name="AutoShape 12"/>
          <p:cNvSpPr/>
          <p:nvPr/>
        </p:nvSpPr>
        <p:spPr>
          <a:xfrm>
            <a:off x="1016000" y="2819400"/>
            <a:ext cx="2286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3. 预判风险：</a:t>
            </a:r>
            <a:r>
              <a:rPr lang="en-US" sz="1200" b="0" i="0" u="none" strike="noStrike">
                <a:solidFill>
                  <a:srgbClr val="808080"/>
                </a:solidFill>
                <a:latin typeface="Noto Sans SC"/>
                <a:ea typeface="Noto Sans SC"/>
                <a:cs typeface="Noto Sans SC"/>
                <a:sym typeface="Noto Sans SC"/>
              </a:rPr>
              <a:t>分析潜在问题</a:t>
            </a:r>
            <a:endParaRPr lang="en-US" sz="1100"/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302000" y="2857500"/>
            <a:ext cx="254000" cy="254000"/>
          </a:xfrm>
          <a:prstGeom prst="rect">
            <a:avLst/>
          </a:prstGeom>
        </p:spPr>
      </p:pic>
      <p:sp>
        <p:nvSpPr>
          <p:cNvPr id="14" name="AutoShape 14"/>
          <p:cNvSpPr/>
          <p:nvPr/>
        </p:nvSpPr>
        <p:spPr>
          <a:xfrm>
            <a:off x="3619500" y="2819400"/>
            <a:ext cx="2286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4. 备选方案：</a:t>
            </a:r>
            <a:r>
              <a:rPr lang="en-US" sz="1200" b="0" i="0" u="none" strike="noStrike">
                <a:solidFill>
                  <a:srgbClr val="808080"/>
                </a:solidFill>
                <a:latin typeface="Noto Sans SC"/>
                <a:ea typeface="Noto Sans SC"/>
                <a:cs typeface="Noto Sans SC"/>
                <a:sym typeface="Noto Sans SC"/>
              </a:rPr>
              <a:t>制定应急措施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508000" y="3810000"/>
            <a:ext cx="5588000" cy="1016000"/>
          </a:xfrm>
          <a:prstGeom prst="roundRect">
            <a:avLst>
              <a:gd name="adj" fmla="val 12500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01600" dist="50800" dir="5400000" algn="tl" rotWithShape="0">
              <a:srgbClr val="000000">
                <a:alpha val="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6" name="AutoShape 16"/>
          <p:cNvSpPr/>
          <p:nvPr/>
        </p:nvSpPr>
        <p:spPr>
          <a:xfrm>
            <a:off x="635000" y="3873500"/>
            <a:ext cx="5334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0052FF"/>
                </a:solidFill>
                <a:latin typeface="Noto Sans SC"/>
                <a:ea typeface="Noto Sans SC"/>
                <a:cs typeface="Noto Sans SC"/>
                <a:sym typeface="Noto Sans SC"/>
              </a:rPr>
              <a:t>应用场景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635000" y="4254500"/>
            <a:ext cx="5334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165100" indent="-165100" algn="l">
              <a:lnSpc>
                <a:spcPct val="125000"/>
              </a:lnSpc>
              <a:buClr>
                <a:srgbClr val="505050"/>
              </a:buClr>
              <a:buChar char="•"/>
              <a:defRPr/>
            </a:pPr>
            <a:r>
              <a:rPr lang="en-US" sz="13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高风险项目规划与实施监控</a:t>
            </a:r>
            <a:endParaRPr lang="en-US" sz="1100"/>
          </a:p>
          <a:p>
            <a:pPr marL="165100" indent="-165100" algn="l">
              <a:lnSpc>
                <a:spcPct val="125000"/>
              </a:lnSpc>
              <a:buClr>
                <a:srgbClr val="505050"/>
              </a:buClr>
              <a:buChar char="•"/>
            </a:pPr>
            <a:r>
              <a:rPr lang="en-US" sz="13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应急方案制定和全流程风险管控</a:t>
            </a:r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7"/>
          <a:srcRect t="52" b="52"/>
          <a:stretch>
            <a:fillRect/>
          </a:stretch>
        </p:blipFill>
        <p:spPr>
          <a:xfrm>
            <a:off x="6350000" y="1016000"/>
            <a:ext cx="5334000" cy="2997200"/>
          </a:xfrm>
          <a:prstGeom prst="roundRect">
            <a:avLst>
              <a:gd name="adj" fmla="val 4237"/>
            </a:avLst>
          </a:prstGeom>
          <a:noFill/>
          <a:ln w="25400" cap="flat" cmpd="sng">
            <a:noFill/>
            <a:prstDash val="solid"/>
            <a:round/>
          </a:ln>
          <a:effectLst>
            <a:outerShdw blurRad="101600" dist="50800" dir="5400000" algn="tl" rotWithShape="0">
              <a:srgbClr val="000000">
                <a:alpha val="10000"/>
              </a:srgbClr>
            </a:outerShdw>
          </a:effectLst>
        </p:spPr>
      </p:pic>
      <p:sp>
        <p:nvSpPr>
          <p:cNvPr id="19" name="AutoShape 19"/>
          <p:cNvSpPr/>
          <p:nvPr/>
        </p:nvSpPr>
        <p:spPr>
          <a:xfrm>
            <a:off x="6350000" y="4191000"/>
            <a:ext cx="5334000" cy="1270000"/>
          </a:xfrm>
          <a:prstGeom prst="roundRect">
            <a:avLst>
              <a:gd name="adj" fmla="val 10000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01600" dist="50800" dir="5400000" algn="tl" rotWithShape="0">
              <a:srgbClr val="000000">
                <a:alpha val="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0" name="AutoShape 20"/>
          <p:cNvSpPr/>
          <p:nvPr/>
        </p:nvSpPr>
        <p:spPr>
          <a:xfrm>
            <a:off x="6477000" y="4254500"/>
            <a:ext cx="5080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0052FF"/>
                </a:solidFill>
                <a:latin typeface="Noto Sans SC"/>
                <a:ea typeface="Noto Sans SC"/>
                <a:cs typeface="Noto Sans SC"/>
                <a:sym typeface="Noto Sans SC"/>
              </a:rPr>
              <a:t>应用案例：新品试产计划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6477000" y="4635500"/>
            <a:ext cx="5080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0000"/>
              </a:lnSpc>
              <a:defRPr/>
            </a:pPr>
            <a:r>
              <a:rPr lang="en-US" sz="13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在制定新品试产计划时，利用PDPC法预判“物料供应延迟”和“设备故障”等风险，并提前锁定备用供应商资源，制定设备快速维修方案，有效保障了试产进度。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0" y="6604000"/>
            <a:ext cx="12192000" cy="254000"/>
          </a:xfrm>
          <a:prstGeom prst="roundRect">
            <a:avLst>
              <a:gd name="adj" fmla="val 0"/>
            </a:avLst>
          </a:prstGeom>
          <a:solidFill>
            <a:srgbClr val="0052F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风险管理利器：过程决策程序图法（PDPC法）！ _讨教号">
            <a:extLst>
              <a:ext uri="{FF2B5EF4-FFF2-40B4-BE49-F238E27FC236}">
                <a16:creationId xmlns:a16="http://schemas.microsoft.com/office/drawing/2014/main" id="{9DDA1FE7-62A5-C625-02EB-2A657E0134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003" y="0"/>
            <a:ext cx="11715019" cy="6234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78517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0F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508000" y="381000"/>
            <a:ext cx="66548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0052FF"/>
                </a:solidFill>
                <a:latin typeface="Noto Sans SC"/>
                <a:ea typeface="Noto Sans SC"/>
                <a:cs typeface="Noto Sans SC"/>
                <a:sym typeface="Noto Sans SC"/>
              </a:rPr>
              <a:t>箭条图 (Arrow Diagram)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508000" y="1079500"/>
            <a:ext cx="5334000" cy="952500"/>
          </a:xfrm>
          <a:prstGeom prst="roundRect">
            <a:avLst>
              <a:gd name="adj" fmla="val 13333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01600" dist="50800" dir="5400000" algn="tl" rotWithShape="0">
              <a:srgbClr val="000000">
                <a:alpha val="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8500" y="1270000"/>
            <a:ext cx="304800" cy="304800"/>
          </a:xfrm>
          <a:prstGeom prst="rect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1143000" y="1168400"/>
            <a:ext cx="4445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核心定义</a:t>
            </a:r>
            <a:endParaRPr lang="en-US" sz="1100"/>
          </a:p>
          <a:p>
            <a:pPr indent="0" algn="l">
              <a:lnSpc>
                <a:spcPct val="125000"/>
              </a:lnSpc>
            </a:pPr>
            <a:r>
              <a:rPr lang="en-US" sz="1300" b="0" i="0" u="none" strike="noStrike">
                <a:solidFill>
                  <a:srgbClr val="808080"/>
                </a:solidFill>
                <a:latin typeface="Noto Sans SC"/>
                <a:ea typeface="Noto Sans SC"/>
                <a:cs typeface="Noto Sans SC"/>
                <a:sym typeface="Noto Sans SC"/>
              </a:rPr>
              <a:t>又称网络计划图，用于项目进度管理，识别关键路径，优化工期。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508000" y="2159000"/>
            <a:ext cx="5334000" cy="1841500"/>
          </a:xfrm>
          <a:prstGeom prst="roundRect">
            <a:avLst>
              <a:gd name="adj" fmla="val 6896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01600" dist="50800" dir="5400000" algn="tl" rotWithShape="0">
              <a:srgbClr val="000000">
                <a:alpha val="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8500" y="2349500"/>
            <a:ext cx="304800" cy="30480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1143000" y="2311400"/>
            <a:ext cx="4445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绘制步骤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98500" y="2730500"/>
            <a:ext cx="4953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165100" indent="-165100" algn="l">
              <a:lnSpc>
                <a:spcPct val="125000"/>
              </a:lnSpc>
              <a:buClr>
                <a:srgbClr val="505050"/>
              </a:buClr>
              <a:buChar char="•"/>
              <a:defRPr/>
            </a:pPr>
            <a:r>
              <a:rPr lang="en-US" sz="1300" b="1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分解任务：</a:t>
            </a:r>
            <a:r>
              <a:rPr lang="en-US" sz="13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将项目拆解为具体可执行的子任务</a:t>
            </a:r>
            <a:endParaRPr lang="en-US" sz="1100"/>
          </a:p>
          <a:p>
            <a:pPr marL="165100" indent="-165100" algn="l">
              <a:lnSpc>
                <a:spcPct val="125000"/>
              </a:lnSpc>
              <a:buClr>
                <a:srgbClr val="505050"/>
              </a:buClr>
              <a:buChar char="•"/>
            </a:pPr>
            <a:r>
              <a:rPr lang="en-US" sz="1300" b="1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确定依赖：</a:t>
            </a:r>
            <a:r>
              <a:rPr lang="en-US" sz="13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明确任务间的先后顺序与逻辑关系</a:t>
            </a:r>
          </a:p>
          <a:p>
            <a:pPr marL="165100" indent="-165100" algn="l">
              <a:lnSpc>
                <a:spcPct val="125000"/>
              </a:lnSpc>
              <a:buClr>
                <a:srgbClr val="505050"/>
              </a:buClr>
              <a:buChar char="•"/>
            </a:pPr>
            <a:r>
              <a:rPr lang="en-US" sz="1300" b="1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计算工期：</a:t>
            </a:r>
            <a:r>
              <a:rPr lang="en-US" sz="13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估算各任务所需时间，设定起止点</a:t>
            </a:r>
          </a:p>
          <a:p>
            <a:pPr marL="165100" indent="-165100" algn="l">
              <a:lnSpc>
                <a:spcPct val="125000"/>
              </a:lnSpc>
              <a:buClr>
                <a:srgbClr val="505050"/>
              </a:buClr>
              <a:buChar char="•"/>
            </a:pPr>
            <a:r>
              <a:rPr lang="en-US" sz="1300" b="1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绘制图表：</a:t>
            </a:r>
            <a:r>
              <a:rPr lang="en-US" sz="13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箭头示任务，节点示事件，计算关键路径</a:t>
            </a:r>
          </a:p>
        </p:txBody>
      </p:sp>
      <p:sp>
        <p:nvSpPr>
          <p:cNvPr id="10" name="AutoShape 10"/>
          <p:cNvSpPr/>
          <p:nvPr/>
        </p:nvSpPr>
        <p:spPr>
          <a:xfrm>
            <a:off x="508000" y="4127500"/>
            <a:ext cx="5334000" cy="952500"/>
          </a:xfrm>
          <a:prstGeom prst="roundRect">
            <a:avLst>
              <a:gd name="adj" fmla="val 13333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01600" dist="50800" dir="5400000" algn="tl" rotWithShape="0">
              <a:srgbClr val="000000">
                <a:alpha val="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98500" y="4318000"/>
            <a:ext cx="304800" cy="304800"/>
          </a:xfrm>
          <a:prstGeom prst="rect">
            <a:avLst/>
          </a:prstGeom>
        </p:spPr>
      </p:pic>
      <p:sp>
        <p:nvSpPr>
          <p:cNvPr id="12" name="AutoShape 12"/>
          <p:cNvSpPr/>
          <p:nvPr/>
        </p:nvSpPr>
        <p:spPr>
          <a:xfrm>
            <a:off x="1143000" y="4216400"/>
            <a:ext cx="4445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应用场景</a:t>
            </a:r>
            <a:endParaRPr lang="en-US" sz="1100"/>
          </a:p>
          <a:p>
            <a:pPr indent="0" algn="l">
              <a:lnSpc>
                <a:spcPct val="125000"/>
              </a:lnSpc>
            </a:pPr>
            <a:r>
              <a:rPr lang="en-US" sz="1300" b="0" i="0" u="none" strike="noStrike">
                <a:solidFill>
                  <a:srgbClr val="808080"/>
                </a:solidFill>
                <a:latin typeface="Noto Sans SC"/>
                <a:ea typeface="Noto Sans SC"/>
                <a:cs typeface="Noto Sans SC"/>
                <a:sym typeface="Noto Sans SC"/>
              </a:rPr>
              <a:t>适用于项目计划制定、进度管控、资源优化及工期压缩。</a:t>
            </a: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6223000" y="1079500"/>
            <a:ext cx="5461000" cy="3073400"/>
          </a:xfrm>
          <a:prstGeom prst="roundRect">
            <a:avLst>
              <a:gd name="adj" fmla="val 4132"/>
            </a:avLst>
          </a:prstGeom>
          <a:noFill/>
          <a:ln w="25400" cap="flat" cmpd="sng">
            <a:noFill/>
            <a:prstDash val="solid"/>
            <a:round/>
          </a:ln>
          <a:effectLst>
            <a:outerShdw blurRad="127000" dist="50800" dir="5400000" algn="tl" rotWithShape="0">
              <a:srgbClr val="000000">
                <a:alpha val="10000"/>
              </a:srgbClr>
            </a:outerShdw>
          </a:effectLst>
        </p:spPr>
      </p:pic>
      <p:sp>
        <p:nvSpPr>
          <p:cNvPr id="14" name="AutoShape 14"/>
          <p:cNvSpPr/>
          <p:nvPr/>
        </p:nvSpPr>
        <p:spPr>
          <a:xfrm>
            <a:off x="6223000" y="4318000"/>
            <a:ext cx="5461000" cy="1270000"/>
          </a:xfrm>
          <a:prstGeom prst="roundRect">
            <a:avLst>
              <a:gd name="adj" fmla="val 10000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01600" dist="50800" dir="5400000" algn="tl" rotWithShape="0">
              <a:srgbClr val="000000">
                <a:alpha val="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413500" y="4508500"/>
            <a:ext cx="304800" cy="304800"/>
          </a:xfrm>
          <a:prstGeom prst="rect">
            <a:avLst/>
          </a:prstGeom>
        </p:spPr>
      </p:pic>
      <p:sp>
        <p:nvSpPr>
          <p:cNvPr id="16" name="AutoShape 16"/>
          <p:cNvSpPr/>
          <p:nvPr/>
        </p:nvSpPr>
        <p:spPr>
          <a:xfrm>
            <a:off x="6858000" y="4470400"/>
            <a:ext cx="4572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实战案例分析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6413500" y="4889500"/>
            <a:ext cx="5080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某项目关键路径分析显示，“设备安装”环节是决定总工期的</a:t>
            </a:r>
            <a:r>
              <a:rPr lang="en-US" sz="1300" b="1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关键任务</a:t>
            </a:r>
            <a:r>
              <a:rPr lang="en-US" sz="13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，需集中资源重点管控以避免延期。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0" y="6604000"/>
            <a:ext cx="12192000" cy="254000"/>
          </a:xfrm>
          <a:prstGeom prst="roundRect">
            <a:avLst>
              <a:gd name="adj" fmla="val 0"/>
            </a:avLst>
          </a:prstGeom>
          <a:solidFill>
            <a:srgbClr val="0052F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24313068-D766-0852-D985-94B0A47C00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76" y="0"/>
            <a:ext cx="121294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16423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0F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508000" y="381000"/>
            <a:ext cx="113538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800" b="1" i="0" u="none" strike="noStrike" dirty="0" err="1">
                <a:solidFill>
                  <a:srgbClr val="0052FF"/>
                </a:solidFill>
                <a:latin typeface="Noto Sans SC"/>
                <a:ea typeface="Noto Sans SC"/>
                <a:cs typeface="Noto Sans SC"/>
                <a:sym typeface="Noto Sans SC"/>
              </a:rPr>
              <a:t>矩阵数据分析法</a:t>
            </a:r>
            <a:r>
              <a:rPr lang="en-US" sz="2800" b="1" i="0" u="none" strike="noStrike" dirty="0">
                <a:solidFill>
                  <a:srgbClr val="0052FF"/>
                </a:solidFill>
                <a:latin typeface="Noto Sans SC"/>
                <a:ea typeface="Noto Sans SC"/>
                <a:cs typeface="Noto Sans SC"/>
                <a:sym typeface="Noto Sans SC"/>
              </a:rPr>
              <a:t> (Matrix Data Analysis)</a:t>
            </a:r>
            <a:endParaRPr lang="en-US" sz="1100" dirty="0"/>
          </a:p>
        </p:txBody>
      </p:sp>
      <p:sp>
        <p:nvSpPr>
          <p:cNvPr id="3" name="AutoShape 3"/>
          <p:cNvSpPr/>
          <p:nvPr/>
        </p:nvSpPr>
        <p:spPr>
          <a:xfrm>
            <a:off x="508000" y="1143000"/>
            <a:ext cx="5334000" cy="4826000"/>
          </a:xfrm>
          <a:prstGeom prst="roundRect">
            <a:avLst>
              <a:gd name="adj" fmla="val 2631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27000" dist="50800" dir="5400000" algn="tl" rotWithShape="0">
              <a:srgbClr val="000000">
                <a:alpha val="8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762000" y="1397000"/>
            <a:ext cx="4826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0052FF"/>
                </a:solidFill>
                <a:latin typeface="Noto Sans SC"/>
                <a:ea typeface="Noto Sans SC"/>
                <a:cs typeface="Noto Sans SC"/>
                <a:sym typeface="Noto Sans SC"/>
              </a:rPr>
              <a:t>核心定义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1752600"/>
            <a:ext cx="4826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8333"/>
              </a:lnSpc>
              <a:defRPr/>
            </a:pPr>
            <a:r>
              <a:rPr lang="en-US" sz="14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对矩阵图中的数据进行量化分析，通过统计方法（如主成分分析）挖掘多因素间的隐藏规律与相关性。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762000" y="2476500"/>
            <a:ext cx="4826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0052FF"/>
                </a:solidFill>
                <a:latin typeface="Noto Sans SC"/>
                <a:ea typeface="Noto Sans SC"/>
                <a:cs typeface="Noto Sans SC"/>
                <a:sym typeface="Noto Sans SC"/>
              </a:rPr>
              <a:t>分析步骤</a:t>
            </a:r>
            <a:endParaRPr lang="en-US" sz="1100"/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2000" y="2921000"/>
            <a:ext cx="304800" cy="30480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1143000" y="2870200"/>
            <a:ext cx="4445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收集数据：</a:t>
            </a:r>
            <a:r>
              <a:rPr lang="en-US" sz="1400" b="0" i="0" u="none" strike="noStrike">
                <a:solidFill>
                  <a:srgbClr val="808080"/>
                </a:solidFill>
                <a:latin typeface="Noto Sans SC"/>
                <a:ea typeface="Noto Sans SC"/>
                <a:cs typeface="Noto Sans SC"/>
                <a:sym typeface="Noto Sans SC"/>
              </a:rPr>
              <a:t>获取矩阵图中各因素的量化指标数据</a:t>
            </a:r>
            <a:endParaRPr lang="en-US" sz="1100"/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2000" y="3429000"/>
            <a:ext cx="304800" cy="304800"/>
          </a:xfrm>
          <a:prstGeom prst="rect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1143000" y="3378200"/>
            <a:ext cx="4445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计算系数：</a:t>
            </a:r>
            <a:r>
              <a:rPr lang="en-US" sz="1400" b="0" i="0" u="none" strike="noStrike">
                <a:solidFill>
                  <a:srgbClr val="808080"/>
                </a:solidFill>
                <a:latin typeface="Noto Sans SC"/>
                <a:ea typeface="Noto Sans SC"/>
                <a:cs typeface="Noto Sans SC"/>
                <a:sym typeface="Noto Sans SC"/>
              </a:rPr>
              <a:t>运用统计方法计算因素间的相关系数</a:t>
            </a:r>
            <a:endParaRPr lang="en-US" sz="1100"/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2000" y="3937000"/>
            <a:ext cx="304800" cy="304800"/>
          </a:xfrm>
          <a:prstGeom prst="rect">
            <a:avLst/>
          </a:prstGeom>
        </p:spPr>
      </p:pic>
      <p:sp>
        <p:nvSpPr>
          <p:cNvPr id="12" name="AutoShape 12"/>
          <p:cNvSpPr/>
          <p:nvPr/>
        </p:nvSpPr>
        <p:spPr>
          <a:xfrm>
            <a:off x="1143000" y="3886200"/>
            <a:ext cx="4445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分析结果：</a:t>
            </a:r>
            <a:r>
              <a:rPr lang="en-US" sz="1400" b="0" i="0" u="none" strike="noStrike">
                <a:solidFill>
                  <a:srgbClr val="808080"/>
                </a:solidFill>
                <a:latin typeface="Noto Sans SC"/>
                <a:ea typeface="Noto Sans SC"/>
                <a:cs typeface="Noto Sans SC"/>
                <a:sym typeface="Noto Sans SC"/>
              </a:rPr>
              <a:t>通过数据分析提取关键影响因子</a:t>
            </a:r>
            <a:endParaRPr lang="en-US" sz="1100"/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62000" y="4445000"/>
            <a:ext cx="304800" cy="304800"/>
          </a:xfrm>
          <a:prstGeom prst="rect">
            <a:avLst/>
          </a:prstGeom>
        </p:spPr>
      </p:pic>
      <p:sp>
        <p:nvSpPr>
          <p:cNvPr id="14" name="AutoShape 14"/>
          <p:cNvSpPr/>
          <p:nvPr/>
        </p:nvSpPr>
        <p:spPr>
          <a:xfrm>
            <a:off x="1143000" y="4394200"/>
            <a:ext cx="4445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制定对策：</a:t>
            </a:r>
            <a:r>
              <a:rPr lang="en-US" sz="1400" b="0" i="0" u="none" strike="noStrike">
                <a:solidFill>
                  <a:srgbClr val="808080"/>
                </a:solidFill>
                <a:latin typeface="Noto Sans SC"/>
                <a:ea typeface="Noto Sans SC"/>
                <a:cs typeface="Noto Sans SC"/>
                <a:sym typeface="Noto Sans SC"/>
              </a:rPr>
              <a:t>基于分析结论制定针对性改进措施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6223000" y="1143000"/>
            <a:ext cx="5461000" cy="4826000"/>
          </a:xfrm>
          <a:prstGeom prst="roundRect">
            <a:avLst>
              <a:gd name="adj" fmla="val 2631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27000" dist="50800" dir="5400000" algn="tl" rotWithShape="0">
              <a:srgbClr val="000000">
                <a:alpha val="8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7"/>
          <a:srcRect l="4651" t="4658" r="4651" b="4658"/>
          <a:stretch>
            <a:fillRect/>
          </a:stretch>
        </p:blipFill>
        <p:spPr>
          <a:xfrm>
            <a:off x="6477000" y="1397000"/>
            <a:ext cx="4953000" cy="2781300"/>
          </a:xfrm>
          <a:prstGeom prst="roundRect">
            <a:avLst>
              <a:gd name="adj" fmla="val 4566"/>
            </a:avLst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17" name="AutoShape 17"/>
          <p:cNvSpPr/>
          <p:nvPr/>
        </p:nvSpPr>
        <p:spPr>
          <a:xfrm>
            <a:off x="6477000" y="4254500"/>
            <a:ext cx="4953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808080"/>
                </a:solidFill>
                <a:latin typeface="Noto Sans SC"/>
                <a:ea typeface="Noto Sans SC"/>
                <a:cs typeface="Noto Sans SC"/>
                <a:sym typeface="Noto Sans SC"/>
              </a:rPr>
              <a:t>图：材料参数与产品性能的相关系数矩阵热力图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6477000" y="4572000"/>
            <a:ext cx="4953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0052FF"/>
                </a:solidFill>
                <a:latin typeface="Noto Sans SC"/>
                <a:ea typeface="Noto Sans SC"/>
                <a:cs typeface="Noto Sans SC"/>
                <a:sym typeface="Noto Sans SC"/>
              </a:rPr>
              <a:t>应用场景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6477000" y="4889500"/>
            <a:ext cx="4953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• 多变量复杂数据分析与关键参数筛选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6477000" y="5270500"/>
            <a:ext cx="4953000" cy="279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0052FF"/>
                </a:solidFill>
                <a:latin typeface="Noto Sans SC"/>
                <a:ea typeface="Noto Sans SC"/>
                <a:cs typeface="Noto Sans SC"/>
                <a:sym typeface="Noto Sans SC"/>
              </a:rPr>
              <a:t>实战案例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6477000" y="5588000"/>
            <a:ext cx="4953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0000"/>
              </a:lnSpc>
              <a:defRPr/>
            </a:pPr>
            <a:r>
              <a:rPr lang="en-US" sz="14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在新材料研发中，通过分析原材料成分参数与产品最终性能的相关性，锁定了3个关键参数进行工艺优化，使良品率提升15%。</a:t>
            </a:r>
            <a:endParaRPr lang="en-US" sz="110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优先关系矩阵_?数据定量帮分析—浅析质量工具优先矩阵图_正定幢的博客-CSDN博客">
            <a:extLst>
              <a:ext uri="{FF2B5EF4-FFF2-40B4-BE49-F238E27FC236}">
                <a16:creationId xmlns:a16="http://schemas.microsoft.com/office/drawing/2014/main" id="{36D02CF0-C630-3A28-392D-8F2E27E48A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787" y="760614"/>
            <a:ext cx="11942425" cy="5336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045005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0F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508000" y="381000"/>
            <a:ext cx="762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0052FF"/>
                </a:solidFill>
                <a:latin typeface="Noto Sans SC"/>
                <a:ea typeface="Noto Sans SC"/>
                <a:cs typeface="Noto Sans SC"/>
                <a:sym typeface="Noto Sans SC"/>
              </a:rPr>
              <a:t>质量部门内部岗位工具应用指南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508000" y="952500"/>
            <a:ext cx="11176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808080"/>
                </a:solidFill>
                <a:latin typeface="Noto Sans SC"/>
                <a:ea typeface="Noto Sans SC"/>
                <a:cs typeface="Noto Sans SC"/>
                <a:sym typeface="Noto Sans SC"/>
              </a:rPr>
              <a:t>明确质量部门各角色核心职责与QC工具应用重点，实现全员质量提升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508000" y="1397000"/>
            <a:ext cx="3556000" cy="4318000"/>
          </a:xfrm>
          <a:prstGeom prst="roundRect">
            <a:avLst>
              <a:gd name="adj" fmla="val 3571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27000" dist="50800" dir="5400000" algn="tl" rotWithShape="0">
              <a:srgbClr val="000000">
                <a:alpha val="8000"/>
              </a:srgbClr>
            </a:outerShdw>
          </a:effectLst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08333"/>
              </a:lnSpc>
              <a:defRPr/>
            </a:pPr>
            <a:r>
              <a:rPr lang="en-US" sz="1600" b="1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>检验员</a:t>
            </a:r>
            <a:endParaRPr lang="en-US" sz="1100"/>
          </a:p>
          <a:p>
            <a:pPr indent="0" algn="ctr">
              <a:lnSpc>
                <a:spcPct val="108333"/>
              </a:lnSpc>
            </a:pPr>
            <a:r>
              <a:rPr lang="en-US" sz="1200" b="1" i="0" u="none" strike="noStrike">
                <a:solidFill>
                  <a:srgbClr val="0052FF"/>
                </a:solidFill>
                <a:latin typeface="Noto Sans SC"/>
                <a:ea typeface="Noto Sans SC"/>
                <a:cs typeface="Noto Sans SC"/>
                <a:sym typeface="Noto Sans SC"/>
              </a:rPr>
              <a:t>检查表、层别法、直方图</a:t>
            </a:r>
          </a:p>
          <a:p>
            <a:pPr indent="0" algn="ctr">
              <a:lnSpc>
                <a:spcPct val="108333"/>
              </a:lnSpc>
            </a:pPr>
            <a:endParaRPr lang="en-US" sz="1200" b="1" i="0" u="none" strike="noStrike">
              <a:solidFill>
                <a:srgbClr val="0052FF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indent="0" algn="ctr">
              <a:lnSpc>
                <a:spcPct val="108333"/>
              </a:lnSpc>
            </a:pPr>
            <a:r>
              <a:rPr lang="en-US" sz="1200" b="0" i="0" u="none" strike="noStrike">
                <a:solidFill>
                  <a:srgbClr val="646464"/>
                </a:solidFill>
                <a:latin typeface="Noto Sans SC"/>
                <a:ea typeface="Noto Sans SC"/>
                <a:cs typeface="Noto Sans SC"/>
                <a:sym typeface="Noto Sans SC"/>
              </a:rPr>
              <a:t>• 日常检验数据记录与整理</a:t>
            </a:r>
          </a:p>
          <a:p>
            <a:pPr indent="0" algn="ctr">
              <a:lnSpc>
                <a:spcPct val="108333"/>
              </a:lnSpc>
            </a:pPr>
            <a:r>
              <a:rPr lang="en-US" sz="1200" b="0" i="0" u="none" strike="noStrike">
                <a:solidFill>
                  <a:srgbClr val="646464"/>
                </a:solidFill>
                <a:latin typeface="Noto Sans SC"/>
                <a:ea typeface="Noto Sans SC"/>
                <a:cs typeface="Noto Sans SC"/>
                <a:sym typeface="Noto Sans SC"/>
              </a:rPr>
              <a:t>• 检验结果分层分析（如按批次、班次）</a:t>
            </a:r>
          </a:p>
          <a:p>
            <a:pPr indent="0" algn="ctr">
              <a:lnSpc>
                <a:spcPct val="108333"/>
              </a:lnSpc>
            </a:pPr>
            <a:r>
              <a:rPr lang="en-US" sz="1200" b="0" i="0" u="none" strike="noStrike">
                <a:solidFill>
                  <a:srgbClr val="646464"/>
                </a:solidFill>
                <a:latin typeface="Noto Sans SC"/>
                <a:ea typeface="Noto Sans SC"/>
                <a:cs typeface="Noto Sans SC"/>
                <a:sym typeface="Noto Sans SC"/>
              </a:rPr>
              <a:t>• 分析检验数据分布，判断过程稳定性</a:t>
            </a:r>
          </a:p>
        </p:txBody>
      </p:sp>
      <p:sp>
        <p:nvSpPr>
          <p:cNvPr id="5" name="AutoShape 5"/>
          <p:cNvSpPr/>
          <p:nvPr/>
        </p:nvSpPr>
        <p:spPr>
          <a:xfrm>
            <a:off x="4318000" y="1397000"/>
            <a:ext cx="3556000" cy="4318000"/>
          </a:xfrm>
          <a:prstGeom prst="roundRect">
            <a:avLst>
              <a:gd name="adj" fmla="val 3571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27000" dist="50800" dir="5400000" algn="tl" rotWithShape="0">
              <a:srgbClr val="000000">
                <a:alpha val="8000"/>
              </a:srgbClr>
            </a:outerShdw>
          </a:effectLst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08333"/>
              </a:lnSpc>
              <a:defRPr/>
            </a:pPr>
            <a:r>
              <a:rPr lang="en-US" sz="1600" b="1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>质量工程师</a:t>
            </a:r>
            <a:endParaRPr lang="en-US" sz="1100"/>
          </a:p>
          <a:p>
            <a:pPr indent="0" algn="ctr">
              <a:lnSpc>
                <a:spcPct val="108333"/>
              </a:lnSpc>
            </a:pPr>
            <a:r>
              <a:rPr lang="en-US" sz="1200" b="1" i="0" u="none" strike="noStrike">
                <a:solidFill>
                  <a:srgbClr val="0052FF"/>
                </a:solidFill>
                <a:latin typeface="Noto Sans SC"/>
                <a:ea typeface="Noto Sans SC"/>
                <a:cs typeface="Noto Sans SC"/>
                <a:sym typeface="Noto Sans SC"/>
              </a:rPr>
              <a:t>旧七大手法、亲和图、关联图、系统图、矩阵图</a:t>
            </a:r>
          </a:p>
          <a:p>
            <a:pPr indent="0" algn="ctr">
              <a:lnSpc>
                <a:spcPct val="108333"/>
              </a:lnSpc>
            </a:pPr>
            <a:endParaRPr lang="en-US" sz="1200" b="1" i="0" u="none" strike="noStrike">
              <a:solidFill>
                <a:srgbClr val="0052FF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indent="0" algn="ctr">
              <a:lnSpc>
                <a:spcPct val="108333"/>
              </a:lnSpc>
            </a:pPr>
            <a:r>
              <a:rPr lang="en-US" sz="1200" b="0" i="0" u="none" strike="noStrike">
                <a:solidFill>
                  <a:srgbClr val="646464"/>
                </a:solidFill>
                <a:latin typeface="Noto Sans SC"/>
                <a:ea typeface="Noto Sans SC"/>
                <a:cs typeface="Noto Sans SC"/>
                <a:sym typeface="Noto Sans SC"/>
              </a:rPr>
              <a:t>• 主导质量问题分析与解决</a:t>
            </a:r>
          </a:p>
          <a:p>
            <a:pPr indent="0" algn="ctr">
              <a:lnSpc>
                <a:spcPct val="108333"/>
              </a:lnSpc>
            </a:pPr>
            <a:r>
              <a:rPr lang="en-US" sz="1200" b="0" i="0" u="none" strike="noStrike">
                <a:solidFill>
                  <a:srgbClr val="646464"/>
                </a:solidFill>
                <a:latin typeface="Noto Sans SC"/>
                <a:ea typeface="Noto Sans SC"/>
                <a:cs typeface="Noto Sans SC"/>
                <a:sym typeface="Noto Sans SC"/>
              </a:rPr>
              <a:t>• 组织跨部门质量改进项目</a:t>
            </a:r>
          </a:p>
          <a:p>
            <a:pPr indent="0" algn="ctr">
              <a:lnSpc>
                <a:spcPct val="108333"/>
              </a:lnSpc>
            </a:pPr>
            <a:r>
              <a:rPr lang="en-US" sz="1200" b="0" i="0" u="none" strike="noStrike">
                <a:solidFill>
                  <a:srgbClr val="646464"/>
                </a:solidFill>
                <a:latin typeface="Noto Sans SC"/>
                <a:ea typeface="Noto Sans SC"/>
                <a:cs typeface="Noto Sans SC"/>
                <a:sym typeface="Noto Sans SC"/>
              </a:rPr>
              <a:t>• 设计质量控制方案</a:t>
            </a:r>
          </a:p>
          <a:p>
            <a:pPr indent="0" algn="ctr">
              <a:lnSpc>
                <a:spcPct val="108333"/>
              </a:lnSpc>
            </a:pPr>
            <a:r>
              <a:rPr lang="en-US" sz="1200" b="0" i="0" u="none" strike="noStrike">
                <a:solidFill>
                  <a:srgbClr val="646464"/>
                </a:solidFill>
                <a:latin typeface="Noto Sans SC"/>
                <a:ea typeface="Noto Sans SC"/>
                <a:cs typeface="Noto Sans SC"/>
                <a:sym typeface="Noto Sans SC"/>
              </a:rPr>
              <a:t>• 客户需求与质量特性关联分析</a:t>
            </a:r>
          </a:p>
        </p:txBody>
      </p:sp>
      <p:sp>
        <p:nvSpPr>
          <p:cNvPr id="6" name="AutoShape 6"/>
          <p:cNvSpPr/>
          <p:nvPr/>
        </p:nvSpPr>
        <p:spPr>
          <a:xfrm>
            <a:off x="8128000" y="1397000"/>
            <a:ext cx="3556000" cy="4318000"/>
          </a:xfrm>
          <a:prstGeom prst="roundRect">
            <a:avLst>
              <a:gd name="adj" fmla="val 3571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27000" dist="50800" dir="5400000" algn="tl" rotWithShape="0">
              <a:srgbClr val="000000">
                <a:alpha val="8000"/>
              </a:srgbClr>
            </a:outerShdw>
          </a:effectLst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08333"/>
              </a:lnSpc>
              <a:defRPr/>
            </a:pPr>
            <a:r>
              <a:rPr lang="en-US" sz="1600" b="1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>质量科长</a:t>
            </a:r>
            <a:endParaRPr lang="en-US" sz="1100"/>
          </a:p>
          <a:p>
            <a:pPr indent="0" algn="ctr">
              <a:lnSpc>
                <a:spcPct val="108333"/>
              </a:lnSpc>
            </a:pPr>
            <a:r>
              <a:rPr lang="en-US" sz="1200" b="1" i="0" u="none" strike="noStrike">
                <a:solidFill>
                  <a:srgbClr val="0052FF"/>
                </a:solidFill>
                <a:latin typeface="Noto Sans SC"/>
                <a:ea typeface="Noto Sans SC"/>
                <a:cs typeface="Noto Sans SC"/>
                <a:sym typeface="Noto Sans SC"/>
              </a:rPr>
              <a:t>新七大手法、PDPC法、箭条图、矩阵数据分析法</a:t>
            </a:r>
          </a:p>
          <a:p>
            <a:pPr indent="0" algn="ctr">
              <a:lnSpc>
                <a:spcPct val="108333"/>
              </a:lnSpc>
            </a:pPr>
            <a:endParaRPr lang="en-US" sz="1200" b="1" i="0" u="none" strike="noStrike">
              <a:solidFill>
                <a:srgbClr val="0052FF"/>
              </a:solidFill>
              <a:latin typeface="Noto Sans SC"/>
              <a:ea typeface="Noto Sans SC"/>
              <a:cs typeface="Noto Sans SC"/>
              <a:sym typeface="Noto Sans SC"/>
            </a:endParaRPr>
          </a:p>
          <a:p>
            <a:pPr indent="0" algn="ctr">
              <a:lnSpc>
                <a:spcPct val="108333"/>
              </a:lnSpc>
            </a:pPr>
            <a:r>
              <a:rPr lang="en-US" sz="1200" b="0" i="0" u="none" strike="noStrike">
                <a:solidFill>
                  <a:srgbClr val="646464"/>
                </a:solidFill>
                <a:latin typeface="Noto Sans SC"/>
                <a:ea typeface="Noto Sans SC"/>
                <a:cs typeface="Noto Sans SC"/>
                <a:sym typeface="Noto Sans SC"/>
              </a:rPr>
              <a:t>• 制定部门质量工作计划与目标</a:t>
            </a:r>
          </a:p>
          <a:p>
            <a:pPr indent="0" algn="ctr">
              <a:lnSpc>
                <a:spcPct val="108333"/>
              </a:lnSpc>
            </a:pPr>
            <a:r>
              <a:rPr lang="en-US" sz="1200" b="0" i="0" u="none" strike="noStrike">
                <a:solidFill>
                  <a:srgbClr val="646464"/>
                </a:solidFill>
                <a:latin typeface="Noto Sans SC"/>
                <a:ea typeface="Noto Sans SC"/>
                <a:cs typeface="Noto Sans SC"/>
                <a:sym typeface="Noto Sans SC"/>
              </a:rPr>
              <a:t>• 统筹复杂质量改进项目</a:t>
            </a:r>
          </a:p>
          <a:p>
            <a:pPr indent="0" algn="ctr">
              <a:lnSpc>
                <a:spcPct val="108333"/>
              </a:lnSpc>
            </a:pPr>
            <a:r>
              <a:rPr lang="en-US" sz="1200" b="0" i="0" u="none" strike="noStrike">
                <a:solidFill>
                  <a:srgbClr val="646464"/>
                </a:solidFill>
                <a:latin typeface="Noto Sans SC"/>
                <a:ea typeface="Noto Sans SC"/>
                <a:cs typeface="Noto Sans SC"/>
                <a:sym typeface="Noto Sans SC"/>
              </a:rPr>
              <a:t>• 质量风险评估与预案制定</a:t>
            </a:r>
          </a:p>
          <a:p>
            <a:pPr indent="0" algn="ctr">
              <a:lnSpc>
                <a:spcPct val="108333"/>
              </a:lnSpc>
            </a:pPr>
            <a:r>
              <a:rPr lang="en-US" sz="1200" b="0" i="0" u="none" strike="noStrike">
                <a:solidFill>
                  <a:srgbClr val="646464"/>
                </a:solidFill>
                <a:latin typeface="Noto Sans SC"/>
                <a:ea typeface="Noto Sans SC"/>
                <a:cs typeface="Noto Sans SC"/>
                <a:sym typeface="Noto Sans SC"/>
              </a:rPr>
              <a:t>• 优化部门工作流程与资源配置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0F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508000" y="381000"/>
            <a:ext cx="1016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0052FF"/>
                </a:solidFill>
                <a:latin typeface="Noto Sans SC"/>
                <a:ea typeface="Noto Sans SC"/>
                <a:cs typeface="Noto Sans SC"/>
                <a:sym typeface="Noto Sans SC"/>
              </a:rPr>
              <a:t>质量经理与总监工具应用指南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508000" y="1143000"/>
            <a:ext cx="5334000" cy="5334000"/>
          </a:xfrm>
          <a:prstGeom prst="roundRect">
            <a:avLst>
              <a:gd name="adj" fmla="val 3809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CDCDC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762000" y="1397000"/>
            <a:ext cx="482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0052FF"/>
                </a:solidFill>
                <a:latin typeface="Noto Sans SC"/>
                <a:ea typeface="Noto Sans SC"/>
                <a:cs typeface="Noto Sans SC"/>
                <a:sym typeface="Noto Sans SC"/>
              </a:rPr>
              <a:t>质量经理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1905000"/>
            <a:ext cx="4826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8333"/>
              </a:lnSpc>
              <a:defRPr/>
            </a:pPr>
            <a:r>
              <a:rPr lang="en-US" sz="14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应掌握的工具方法：</a:t>
            </a:r>
            <a:endParaRPr lang="en-US" sz="1100"/>
          </a:p>
          <a:p>
            <a:pPr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808080"/>
                </a:solidFill>
                <a:latin typeface="Noto Sans SC"/>
                <a:ea typeface="Noto Sans SC"/>
                <a:cs typeface="Noto Sans SC"/>
                <a:sym typeface="Noto Sans SC"/>
              </a:rPr>
              <a:t>新七大手法（全）、战略规划工具（如平衡计分卡、SWOT分析）</a:t>
            </a:r>
          </a:p>
        </p:txBody>
      </p:sp>
      <p:sp>
        <p:nvSpPr>
          <p:cNvPr id="6" name="AutoShape 6"/>
          <p:cNvSpPr/>
          <p:nvPr/>
        </p:nvSpPr>
        <p:spPr>
          <a:xfrm>
            <a:off x="762000" y="3048000"/>
            <a:ext cx="4826000" cy="304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8333"/>
              </a:lnSpc>
              <a:defRPr/>
            </a:pPr>
            <a:r>
              <a:rPr lang="en-US" sz="14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核心应用场景：</a:t>
            </a:r>
            <a:endParaRPr lang="en-US" sz="1100"/>
          </a:p>
          <a:p>
            <a:pPr marL="165100" indent="-165100" algn="l">
              <a:lnSpc>
                <a:spcPct val="108333"/>
              </a:lnSpc>
              <a:buClr>
                <a:srgbClr val="505050"/>
              </a:buClr>
              <a:buChar char="•"/>
            </a:pPr>
            <a:r>
              <a:rPr lang="en-US" sz="13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制定公司质量战略与方针，确保与公司整体战略一致。</a:t>
            </a:r>
          </a:p>
          <a:p>
            <a:pPr marL="165100" indent="-165100" algn="l">
              <a:lnSpc>
                <a:spcPct val="108333"/>
              </a:lnSpc>
              <a:buClr>
                <a:srgbClr val="505050"/>
              </a:buClr>
              <a:buChar char="•"/>
            </a:pPr>
            <a:r>
              <a:rPr lang="en-US" sz="13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推动全面质量管理体系（如ISO9001）的建立、维护和持续改进。</a:t>
            </a:r>
          </a:p>
          <a:p>
            <a:pPr marL="165100" indent="-165100" algn="l">
              <a:lnSpc>
                <a:spcPct val="108333"/>
              </a:lnSpc>
              <a:buClr>
                <a:srgbClr val="505050"/>
              </a:buClr>
              <a:buChar char="•"/>
            </a:pPr>
            <a:r>
              <a:rPr lang="en-US" sz="13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管理重大质量危机事件，制定危机公关策略。</a:t>
            </a:r>
          </a:p>
          <a:p>
            <a:pPr marL="165100" indent="-165100" algn="l">
              <a:lnSpc>
                <a:spcPct val="108333"/>
              </a:lnSpc>
              <a:buClr>
                <a:srgbClr val="505050"/>
              </a:buClr>
              <a:buChar char="•"/>
            </a:pPr>
            <a:r>
              <a:rPr lang="en-US" sz="13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处理重要客户投诉，推动问题根本原因分析和彻底解决。</a:t>
            </a:r>
          </a:p>
          <a:p>
            <a:pPr marL="165100" indent="-165100" algn="l">
              <a:lnSpc>
                <a:spcPct val="108333"/>
              </a:lnSpc>
              <a:buClr>
                <a:srgbClr val="505050"/>
              </a:buClr>
              <a:buChar char="•"/>
            </a:pPr>
            <a:r>
              <a:rPr lang="en-US" sz="13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评估质量成本，识别质量改进的机会点，提升质量效益。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6350000" y="1143000"/>
            <a:ext cx="5334000" cy="5334000"/>
          </a:xfrm>
          <a:prstGeom prst="roundRect">
            <a:avLst>
              <a:gd name="adj" fmla="val 3809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CDCDC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8" name="AutoShape 8"/>
          <p:cNvSpPr/>
          <p:nvPr/>
        </p:nvSpPr>
        <p:spPr>
          <a:xfrm>
            <a:off x="6604000" y="1397000"/>
            <a:ext cx="482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0052FF"/>
                </a:solidFill>
                <a:latin typeface="Noto Sans SC"/>
                <a:ea typeface="Noto Sans SC"/>
                <a:cs typeface="Noto Sans SC"/>
                <a:sym typeface="Noto Sans SC"/>
              </a:rPr>
              <a:t>质量总监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604000" y="1905000"/>
            <a:ext cx="4826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8333"/>
              </a:lnSpc>
              <a:defRPr/>
            </a:pPr>
            <a:r>
              <a:rPr lang="en-US" sz="14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应掌握的工具方法：</a:t>
            </a:r>
            <a:endParaRPr lang="en-US" sz="1100"/>
          </a:p>
          <a:p>
            <a:pPr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808080"/>
                </a:solidFill>
                <a:latin typeface="Noto Sans SC"/>
                <a:ea typeface="Noto Sans SC"/>
                <a:cs typeface="Noto Sans SC"/>
                <a:sym typeface="Noto Sans SC"/>
              </a:rPr>
              <a:t>战略规划工具、高级统计分析方法（如回归分析、实验设计DOE）、卓越绩效模式</a:t>
            </a:r>
          </a:p>
        </p:txBody>
      </p:sp>
      <p:sp>
        <p:nvSpPr>
          <p:cNvPr id="10" name="AutoShape 10"/>
          <p:cNvSpPr/>
          <p:nvPr/>
        </p:nvSpPr>
        <p:spPr>
          <a:xfrm>
            <a:off x="6604000" y="3048000"/>
            <a:ext cx="4826000" cy="304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8333"/>
              </a:lnSpc>
              <a:defRPr/>
            </a:pPr>
            <a:r>
              <a:rPr lang="en-US" sz="14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核心应用场景：</a:t>
            </a:r>
            <a:endParaRPr lang="en-US" sz="1100"/>
          </a:p>
          <a:p>
            <a:pPr marL="165100" indent="-165100" algn="l">
              <a:lnSpc>
                <a:spcPct val="108333"/>
              </a:lnSpc>
              <a:buClr>
                <a:srgbClr val="505050"/>
              </a:buClr>
              <a:buChar char="•"/>
            </a:pPr>
            <a:r>
              <a:rPr lang="en-US" sz="13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参与公司高层战略决策，制定长期质量发展规划。</a:t>
            </a:r>
          </a:p>
          <a:p>
            <a:pPr marL="165100" indent="-165100" algn="l">
              <a:lnSpc>
                <a:spcPct val="108333"/>
              </a:lnSpc>
              <a:buClr>
                <a:srgbClr val="505050"/>
              </a:buClr>
              <a:buChar char="•"/>
            </a:pPr>
            <a:r>
              <a:rPr lang="en-US" sz="13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建立和维护公司的质量文化，推动全员质量意识的提升。</a:t>
            </a:r>
          </a:p>
          <a:p>
            <a:pPr marL="165100" indent="-165100" algn="l">
              <a:lnSpc>
                <a:spcPct val="108333"/>
              </a:lnSpc>
              <a:buClr>
                <a:srgbClr val="505050"/>
              </a:buClr>
              <a:buChar char="•"/>
            </a:pPr>
            <a:r>
              <a:rPr lang="en-US" sz="13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领导质量创新项目，引入新的质量管理理念和方法。</a:t>
            </a:r>
          </a:p>
          <a:p>
            <a:pPr marL="165100" indent="-165100" algn="l">
              <a:lnSpc>
                <a:spcPct val="108333"/>
              </a:lnSpc>
              <a:buClr>
                <a:srgbClr val="505050"/>
              </a:buClr>
              <a:buChar char="•"/>
            </a:pPr>
            <a:r>
              <a:rPr lang="en-US" sz="13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推动卓越运营，追求零缺陷和客户极致满意。</a:t>
            </a:r>
          </a:p>
          <a:p>
            <a:pPr marL="165100" indent="-165100" algn="l">
              <a:lnSpc>
                <a:spcPct val="108333"/>
              </a:lnSpc>
              <a:buClr>
                <a:srgbClr val="505050"/>
              </a:buClr>
              <a:buChar char="•"/>
            </a:pPr>
            <a:r>
              <a:rPr lang="en-US" sz="13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代表公司进行外部质量体系认证、审核及行业交流。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0F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508000" y="381000"/>
            <a:ext cx="78232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0052FF"/>
                </a:solidFill>
                <a:latin typeface="Noto Sans SC"/>
                <a:ea typeface="Noto Sans SC"/>
                <a:cs typeface="Noto Sans SC"/>
                <a:sym typeface="Noto Sans SC"/>
              </a:rPr>
              <a:t>综合应用案例分析：电动工具质量管控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508000" y="1143000"/>
            <a:ext cx="11176000" cy="1270000"/>
          </a:xfrm>
          <a:prstGeom prst="roundRect">
            <a:avLst>
              <a:gd name="adj" fmla="val 10000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27000" dist="50800" dir="2700000" algn="tl" rotWithShape="0">
              <a:srgbClr val="000000">
                <a:alpha val="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2000" y="1397000"/>
            <a:ext cx="508000" cy="508000"/>
          </a:xfrm>
          <a:prstGeom prst="rect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1397000" y="1333500"/>
            <a:ext cx="10033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>案例背景：电动工具制造商面临的挑战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1397000" y="1714500"/>
            <a:ext cx="10033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808080"/>
                </a:solidFill>
                <a:latin typeface="Noto Sans SC"/>
                <a:ea typeface="Noto Sans SC"/>
                <a:cs typeface="Noto Sans SC"/>
                <a:sym typeface="Noto Sans SC"/>
              </a:rPr>
              <a:t>该公司主营充电式电钻、角磨机等产品。近期因产品返修率高、客户投诉增多，亟需运用QC工具对生产全流程进行系统性诊断与改善。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508000" y="2667000"/>
            <a:ext cx="1117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>QC工具应用分析框架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508000" y="3175000"/>
            <a:ext cx="2603500" cy="2286000"/>
          </a:xfrm>
          <a:prstGeom prst="roundRect">
            <a:avLst>
              <a:gd name="adj" fmla="val 5555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27000" dist="50800" dir="2700000" algn="tl" rotWithShape="0">
              <a:srgbClr val="000000">
                <a:alpha val="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22400" y="3365500"/>
            <a:ext cx="508000" cy="508000"/>
          </a:xfrm>
          <a:prstGeom prst="rect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635000" y="3937000"/>
            <a:ext cx="23495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>生产过程监控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35000" y="4318000"/>
            <a:ext cx="23495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808080"/>
                </a:solidFill>
                <a:latin typeface="Noto Sans SC"/>
                <a:ea typeface="Noto Sans SC"/>
                <a:cs typeface="Noto Sans SC"/>
                <a:sym typeface="Noto Sans SC"/>
              </a:rPr>
              <a:t>运用控制图、直方图等工具，实时监控关键工序参数，识别异常波动。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3365500" y="3175000"/>
            <a:ext cx="2603500" cy="2286000"/>
          </a:xfrm>
          <a:prstGeom prst="roundRect">
            <a:avLst>
              <a:gd name="adj" fmla="val 5555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27000" dist="50800" dir="2700000" algn="tl" rotWithShape="0">
              <a:srgbClr val="000000">
                <a:alpha val="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279900" y="3365500"/>
            <a:ext cx="508000" cy="508000"/>
          </a:xfrm>
          <a:prstGeom prst="rect">
            <a:avLst/>
          </a:prstGeom>
        </p:spPr>
      </p:pic>
      <p:sp>
        <p:nvSpPr>
          <p:cNvPr id="14" name="AutoShape 14"/>
          <p:cNvSpPr/>
          <p:nvPr/>
        </p:nvSpPr>
        <p:spPr>
          <a:xfrm>
            <a:off x="3492500" y="3937000"/>
            <a:ext cx="23495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>质量问题改善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3492500" y="4318000"/>
            <a:ext cx="23495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808080"/>
                </a:solidFill>
                <a:latin typeface="Noto Sans SC"/>
                <a:ea typeface="Noto Sans SC"/>
                <a:cs typeface="Noto Sans SC"/>
                <a:sym typeface="Noto Sans SC"/>
              </a:rPr>
              <a:t>利用鱼骨图分析根本原因，结合5W2H制定纠正措施，防止问题复发。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6223000" y="3175000"/>
            <a:ext cx="2603500" cy="2286000"/>
          </a:xfrm>
          <a:prstGeom prst="roundRect">
            <a:avLst>
              <a:gd name="adj" fmla="val 5555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27000" dist="50800" dir="2700000" algn="tl" rotWithShape="0">
              <a:srgbClr val="000000">
                <a:alpha val="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37400" y="3365500"/>
            <a:ext cx="508000" cy="508000"/>
          </a:xfrm>
          <a:prstGeom prst="rect">
            <a:avLst/>
          </a:prstGeom>
        </p:spPr>
      </p:pic>
      <p:sp>
        <p:nvSpPr>
          <p:cNvPr id="18" name="AutoShape 18"/>
          <p:cNvSpPr/>
          <p:nvPr/>
        </p:nvSpPr>
        <p:spPr>
          <a:xfrm>
            <a:off x="6350000" y="3937000"/>
            <a:ext cx="23495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>返修流程优化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6350000" y="4318000"/>
            <a:ext cx="23495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808080"/>
                </a:solidFill>
                <a:latin typeface="Noto Sans SC"/>
                <a:ea typeface="Noto Sans SC"/>
                <a:cs typeface="Noto Sans SC"/>
                <a:sym typeface="Noto Sans SC"/>
              </a:rPr>
              <a:t>通过柏拉图分析返修数据，定位高频故障点，优化维修SOP提升效率。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9080500" y="3175000"/>
            <a:ext cx="2603500" cy="2286000"/>
          </a:xfrm>
          <a:prstGeom prst="roundRect">
            <a:avLst>
              <a:gd name="adj" fmla="val 5555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27000" dist="50800" dir="2700000" algn="tl" rotWithShape="0">
              <a:srgbClr val="000000">
                <a:alpha val="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1" name="Picture 21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994900" y="3365500"/>
            <a:ext cx="508000" cy="508000"/>
          </a:xfrm>
          <a:prstGeom prst="rect">
            <a:avLst/>
          </a:prstGeom>
        </p:spPr>
      </p:pic>
      <p:sp>
        <p:nvSpPr>
          <p:cNvPr id="22" name="AutoShape 22"/>
          <p:cNvSpPr/>
          <p:nvPr/>
        </p:nvSpPr>
        <p:spPr>
          <a:xfrm>
            <a:off x="9207500" y="3937000"/>
            <a:ext cx="23495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>客户投诉处理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9207500" y="4318000"/>
            <a:ext cx="23495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808080"/>
                </a:solidFill>
                <a:latin typeface="Noto Sans SC"/>
                <a:ea typeface="Noto Sans SC"/>
                <a:cs typeface="Noto Sans SC"/>
                <a:sym typeface="Noto Sans SC"/>
              </a:rPr>
              <a:t>建立客诉闭环管理机制，用检查表记录反馈，及时响应并改进服务。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508000" y="5715000"/>
            <a:ext cx="11176000" cy="508000"/>
          </a:xfrm>
          <a:prstGeom prst="roundRect">
            <a:avLst>
              <a:gd name="adj" fmla="val 25000"/>
            </a:avLst>
          </a:prstGeom>
          <a:solidFill>
            <a:srgbClr val="0052FF">
              <a:alpha val="10000"/>
            </a:srgbClr>
          </a:solidFill>
          <a:ln w="12700" cap="flat" cmpd="sng">
            <a:solidFill>
              <a:srgbClr val="0052FF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5" name="AutoShape 25"/>
          <p:cNvSpPr/>
          <p:nvPr/>
        </p:nvSpPr>
        <p:spPr>
          <a:xfrm>
            <a:off x="508000" y="5715000"/>
            <a:ext cx="11176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0052FF"/>
                </a:solidFill>
                <a:latin typeface="Noto Sans SC"/>
                <a:ea typeface="Noto Sans SC"/>
                <a:cs typeface="Noto Sans SC"/>
                <a:sym typeface="Noto Sans SC"/>
              </a:rPr>
              <a:t>目标：通过全流程QC工具应用，降低返修率，提升客户满意度与品牌竞争力。</a:t>
            </a:r>
            <a:endParaRPr lang="en-US" sz="110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0F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508000" y="381000"/>
            <a:ext cx="43053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0052FF"/>
                </a:solidFill>
                <a:latin typeface="Noto Sans SC"/>
                <a:ea typeface="Noto Sans SC"/>
                <a:cs typeface="Noto Sans SC"/>
                <a:sym typeface="Noto Sans SC"/>
              </a:rPr>
              <a:t>环节一：生产过程监控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508000" y="1143000"/>
            <a:ext cx="11176000" cy="889000"/>
          </a:xfrm>
          <a:prstGeom prst="roundRect">
            <a:avLst>
              <a:gd name="adj" fmla="val 14285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27000" dist="50800" dir="5400000" algn="tl" rotWithShape="0">
              <a:srgbClr val="000000">
                <a:alpha val="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2000" y="1371600"/>
            <a:ext cx="431800" cy="431800"/>
          </a:xfrm>
          <a:prstGeom prst="rect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1397000" y="1270000"/>
            <a:ext cx="10033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500" b="0" i="0" u="none" strike="noStrike" dirty="0" err="1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在电钻装配线，需重点监控</a:t>
            </a:r>
            <a:r>
              <a:rPr lang="zh-CN" altLang="en-US" sz="1500" b="1" dirty="0">
                <a:solidFill>
                  <a:srgbClr val="0052FF"/>
                </a:solidFill>
                <a:latin typeface="Noto Sans SC"/>
                <a:ea typeface="Noto Sans SC"/>
                <a:cs typeface="Noto Sans SC"/>
                <a:sym typeface="Noto Sans SC"/>
              </a:rPr>
              <a:t>噪声</a:t>
            </a:r>
            <a:r>
              <a:rPr lang="en-US" sz="1500" b="0" i="0" u="none" strike="noStrike" dirty="0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、</a:t>
            </a:r>
            <a:r>
              <a:rPr lang="zh-CN" altLang="en-US" sz="1500" b="1" dirty="0">
                <a:solidFill>
                  <a:srgbClr val="0052FF"/>
                </a:solidFill>
                <a:latin typeface="Noto Sans SC"/>
                <a:ea typeface="Noto Sans SC"/>
                <a:cs typeface="Noto Sans SC"/>
                <a:sym typeface="Noto Sans SC"/>
              </a:rPr>
              <a:t>振动</a:t>
            </a:r>
            <a:r>
              <a:rPr lang="en-US" sz="1500" b="0" i="0" u="none" strike="noStrike" dirty="0" err="1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等关键工序质量特性，通过数据采集与分析，及时发现过程异常，防止批量不良品流出</a:t>
            </a:r>
            <a:r>
              <a:rPr lang="en-US" sz="1500" b="0" i="0" u="none" strike="noStrike" dirty="0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。</a:t>
            </a:r>
            <a:endParaRPr lang="en-US" sz="1100" dirty="0"/>
          </a:p>
        </p:txBody>
      </p:sp>
      <p:sp>
        <p:nvSpPr>
          <p:cNvPr id="6" name="AutoShape 6"/>
          <p:cNvSpPr/>
          <p:nvPr/>
        </p:nvSpPr>
        <p:spPr>
          <a:xfrm>
            <a:off x="508000" y="2286000"/>
            <a:ext cx="254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核心质量工具应用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508000" y="2794000"/>
            <a:ext cx="3556000" cy="1778000"/>
          </a:xfrm>
          <a:prstGeom prst="roundRect">
            <a:avLst>
              <a:gd name="adj" fmla="val 7142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27000" dist="50800" dir="5400000" algn="tl" rotWithShape="0">
              <a:srgbClr val="000000">
                <a:alpha val="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2000" y="3048000"/>
            <a:ext cx="508000" cy="508000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1397000" y="3048000"/>
            <a:ext cx="2413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控制图 (Control Chart)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62000" y="3683000"/>
            <a:ext cx="304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监控电机转速稳定性，设定控制限，数据点越限即报警，防止批量不合格。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318000" y="2794000"/>
            <a:ext cx="3556000" cy="1778000"/>
          </a:xfrm>
          <a:prstGeom prst="roundRect">
            <a:avLst>
              <a:gd name="adj" fmla="val 7142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27000" dist="50800" dir="5400000" algn="tl" rotWithShape="0">
              <a:srgbClr val="000000">
                <a:alpha val="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72000" y="3048000"/>
            <a:ext cx="508000" cy="508000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5207000" y="3048000"/>
            <a:ext cx="2413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直方图 (Histogram)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4572000" y="3683000"/>
            <a:ext cx="304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分析电池续航时间分布，判断是否符合设计要求，识别异常分布模式。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8128000" y="2794000"/>
            <a:ext cx="3556000" cy="1778000"/>
          </a:xfrm>
          <a:prstGeom prst="roundRect">
            <a:avLst>
              <a:gd name="adj" fmla="val 7142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27000" dist="50800" dir="5400000" algn="tl" rotWithShape="0">
              <a:srgbClr val="000000">
                <a:alpha val="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82000" y="3048000"/>
            <a:ext cx="508000" cy="508000"/>
          </a:xfrm>
          <a:prstGeom prst="rect">
            <a:avLst/>
          </a:prstGeom>
        </p:spPr>
      </p:pic>
      <p:sp>
        <p:nvSpPr>
          <p:cNvPr id="17" name="AutoShape 17"/>
          <p:cNvSpPr/>
          <p:nvPr/>
        </p:nvSpPr>
        <p:spPr>
          <a:xfrm>
            <a:off x="9017000" y="3048000"/>
            <a:ext cx="2413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检查表 (Check Sheet)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382000" y="3683000"/>
            <a:ext cx="304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用于首件检验和日常巡检，标准化记录关键尺寸与外观信息。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508000" y="4826000"/>
            <a:ext cx="254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关键人员职责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508000" y="5334000"/>
            <a:ext cx="5461000" cy="1016000"/>
          </a:xfrm>
          <a:prstGeom prst="roundRect">
            <a:avLst>
              <a:gd name="adj" fmla="val 12500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27000" dist="50800" dir="5400000" algn="tl" rotWithShape="0">
              <a:srgbClr val="000000">
                <a:alpha val="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1" name="Picture 21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62000" y="5588000"/>
            <a:ext cx="508000" cy="508000"/>
          </a:xfrm>
          <a:prstGeom prst="rect">
            <a:avLst/>
          </a:prstGeom>
        </p:spPr>
      </p:pic>
      <p:sp>
        <p:nvSpPr>
          <p:cNvPr id="22" name="AutoShape 22"/>
          <p:cNvSpPr/>
          <p:nvPr/>
        </p:nvSpPr>
        <p:spPr>
          <a:xfrm>
            <a:off x="1397000" y="5461000"/>
            <a:ext cx="4318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检验员 (Inspector)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397000" y="5816600"/>
            <a:ext cx="431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执行检查表，进行日常检验，如实记录现场质量数据。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6223000" y="5334000"/>
            <a:ext cx="5461000" cy="1016000"/>
          </a:xfrm>
          <a:prstGeom prst="roundRect">
            <a:avLst>
              <a:gd name="adj" fmla="val 12500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27000" dist="50800" dir="5400000" algn="tl" rotWithShape="0">
              <a:srgbClr val="000000">
                <a:alpha val="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5" name="Picture 25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477000" y="5588000"/>
            <a:ext cx="508000" cy="508000"/>
          </a:xfrm>
          <a:prstGeom prst="rect">
            <a:avLst/>
          </a:prstGeom>
        </p:spPr>
      </p:pic>
      <p:sp>
        <p:nvSpPr>
          <p:cNvPr id="26" name="AutoShape 26"/>
          <p:cNvSpPr/>
          <p:nvPr/>
        </p:nvSpPr>
        <p:spPr>
          <a:xfrm>
            <a:off x="7112000" y="5461000"/>
            <a:ext cx="4318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质量工程师 (QE)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7112000" y="5816600"/>
            <a:ext cx="431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运用控制图和直方图分析过程能力，识别改进机会并推动优化。</a:t>
            </a:r>
            <a:endParaRPr lang="en-US" sz="110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0F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508000" y="381000"/>
            <a:ext cx="26797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0052FF"/>
                </a:solidFill>
                <a:latin typeface="Noto Sans SC"/>
                <a:ea typeface="Noto Sans SC"/>
                <a:cs typeface="Noto Sans SC"/>
                <a:sym typeface="Noto Sans SC"/>
              </a:rPr>
              <a:t>环节二：质量问题改善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508000" y="952500"/>
            <a:ext cx="11176000" cy="635000"/>
          </a:xfrm>
          <a:prstGeom prst="roundRect">
            <a:avLst>
              <a:gd name="adj" fmla="val 20000"/>
            </a:avLst>
          </a:prstGeom>
          <a:solidFill>
            <a:srgbClr val="0052FF">
              <a:alpha val="8000"/>
            </a:srgbClr>
          </a:solidFill>
          <a:ln cap="flat" cmpd="sng">
            <a:solidFill>
              <a:srgbClr val="004AE6">
                <a:alpha val="8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698500" y="1041400"/>
            <a:ext cx="10795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针对产品故障率高的问题，需要深入分析根本原因，并制定有效的改进措施，以提升产品整体可靠性。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08000" y="1841500"/>
            <a:ext cx="3556000" cy="1905000"/>
          </a:xfrm>
          <a:prstGeom prst="roundRect">
            <a:avLst>
              <a:gd name="adj" fmla="val 6666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27000" dist="50800" dir="5400000" algn="tl" rotWithShape="0">
              <a:srgbClr val="000000">
                <a:alpha val="8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2000" y="2095500"/>
            <a:ext cx="406400" cy="4064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270000" y="2057400"/>
            <a:ext cx="254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排列图 (Pareto)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2000" y="2603500"/>
            <a:ext cx="3048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808080"/>
                </a:solidFill>
                <a:latin typeface="Noto Sans SC"/>
                <a:ea typeface="Noto Sans SC"/>
                <a:cs typeface="Noto Sans SC"/>
                <a:sym typeface="Noto Sans SC"/>
              </a:rPr>
              <a:t>统计各种故障模式发生频次，找出关键少数问题（如电机不转、开关失灵），确定改进优先级。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318000" y="1841500"/>
            <a:ext cx="3556000" cy="1905000"/>
          </a:xfrm>
          <a:prstGeom prst="roundRect">
            <a:avLst>
              <a:gd name="adj" fmla="val 6666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27000" dist="50800" dir="5400000" algn="tl" rotWithShape="0">
              <a:srgbClr val="000000">
                <a:alpha val="8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72000" y="2095500"/>
            <a:ext cx="406400" cy="406400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5080000" y="2057400"/>
            <a:ext cx="254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因果图 (鱼骨图)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4572000" y="2603500"/>
            <a:ext cx="3048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808080"/>
                </a:solidFill>
                <a:latin typeface="Noto Sans SC"/>
                <a:ea typeface="Noto Sans SC"/>
                <a:cs typeface="Noto Sans SC"/>
                <a:sym typeface="Noto Sans SC"/>
              </a:rPr>
              <a:t>针对主要问题，从人、机、料、法、环、测六个维度深度剖析，定位质量问题的根本原因。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128000" y="1841500"/>
            <a:ext cx="3556000" cy="1905000"/>
          </a:xfrm>
          <a:prstGeom prst="roundRect">
            <a:avLst>
              <a:gd name="adj" fmla="val 6666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27000" dist="50800" dir="5400000" algn="tl" rotWithShape="0">
              <a:srgbClr val="000000">
                <a:alpha val="8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382000" y="2095500"/>
            <a:ext cx="406400" cy="406400"/>
          </a:xfrm>
          <a:prstGeom prst="rect">
            <a:avLst/>
          </a:prstGeom>
        </p:spPr>
      </p:pic>
      <p:sp>
        <p:nvSpPr>
          <p:cNvPr id="15" name="AutoShape 15"/>
          <p:cNvSpPr/>
          <p:nvPr/>
        </p:nvSpPr>
        <p:spPr>
          <a:xfrm>
            <a:off x="8890000" y="2057400"/>
            <a:ext cx="254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系统图 (树图)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8382000" y="2603500"/>
            <a:ext cx="3048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808080"/>
                </a:solidFill>
                <a:latin typeface="Noto Sans SC"/>
                <a:ea typeface="Noto Sans SC"/>
                <a:cs typeface="Noto Sans SC"/>
                <a:sym typeface="Noto Sans SC"/>
              </a:rPr>
              <a:t>将“降低故障率”目标层层分解，转化为具体可行的改进措施（如优化工艺、加强检验）。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508000" y="4064000"/>
            <a:ext cx="2540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关键角色职责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508000" y="4445000"/>
            <a:ext cx="5461000" cy="1397000"/>
          </a:xfrm>
          <a:prstGeom prst="roundRect">
            <a:avLst>
              <a:gd name="adj" fmla="val 9090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27000" dist="50800" dir="5400000" algn="tl" rotWithShape="0">
              <a:srgbClr val="000000">
                <a:alpha val="8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9" name="Picture 19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62000" y="4699000"/>
            <a:ext cx="508000" cy="508000"/>
          </a:xfrm>
          <a:prstGeom prst="rect">
            <a:avLst/>
          </a:prstGeom>
        </p:spPr>
      </p:pic>
      <p:sp>
        <p:nvSpPr>
          <p:cNvPr id="20" name="AutoShape 20"/>
          <p:cNvSpPr/>
          <p:nvPr/>
        </p:nvSpPr>
        <p:spPr>
          <a:xfrm>
            <a:off x="1460500" y="4635500"/>
            <a:ext cx="4191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质量工程师 (QE)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1460500" y="5016500"/>
            <a:ext cx="4191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808080"/>
                </a:solidFill>
                <a:latin typeface="Noto Sans SC"/>
                <a:ea typeface="Noto Sans SC"/>
                <a:cs typeface="Noto Sans SC"/>
                <a:sym typeface="Noto Sans SC"/>
              </a:rPr>
              <a:t>主导问题分析过程，熟练运用排列图和因果图定位根因，并负责将改进目标转化为具体的系统图计划。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6223000" y="4445000"/>
            <a:ext cx="5461000" cy="1397000"/>
          </a:xfrm>
          <a:prstGeom prst="roundRect">
            <a:avLst>
              <a:gd name="adj" fmla="val 9090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27000" dist="50800" dir="5400000" algn="tl" rotWithShape="0">
              <a:srgbClr val="000000">
                <a:alpha val="8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3" name="Picture 23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477000" y="4699000"/>
            <a:ext cx="508000" cy="508000"/>
          </a:xfrm>
          <a:prstGeom prst="rect">
            <a:avLst/>
          </a:prstGeom>
        </p:spPr>
      </p:pic>
      <p:sp>
        <p:nvSpPr>
          <p:cNvPr id="24" name="AutoShape 24"/>
          <p:cNvSpPr/>
          <p:nvPr/>
        </p:nvSpPr>
        <p:spPr>
          <a:xfrm>
            <a:off x="7175500" y="4635500"/>
            <a:ext cx="4191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质量科长 (QM)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7175500" y="5016500"/>
            <a:ext cx="4191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808080"/>
                </a:solidFill>
                <a:latin typeface="Noto Sans SC"/>
                <a:ea typeface="Noto Sans SC"/>
                <a:cs typeface="Noto Sans SC"/>
                <a:sym typeface="Noto Sans SC"/>
              </a:rPr>
              <a:t>负责审核改进计划的可行性与完整性，协调跨部门资源，推动改进措施的落地与执行。</a:t>
            </a:r>
            <a:endParaRPr lang="en-US" sz="110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0F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508000" y="381000"/>
            <a:ext cx="30226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0052FF"/>
                </a:solidFill>
                <a:latin typeface="Noto Sans SC"/>
                <a:ea typeface="Noto Sans SC"/>
                <a:cs typeface="Noto Sans SC"/>
                <a:sym typeface="Noto Sans SC"/>
              </a:rPr>
              <a:t>环节三：返修流程优化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508000" y="1079500"/>
            <a:ext cx="11176000" cy="762000"/>
          </a:xfrm>
          <a:prstGeom prst="roundRect">
            <a:avLst>
              <a:gd name="adj" fmla="val 16666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01600" dist="50800" dir="5400000" algn="tl" rotWithShape="0">
              <a:srgbClr val="000000">
                <a:alpha val="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8500" y="1270000"/>
            <a:ext cx="381000" cy="381000"/>
          </a:xfrm>
          <a:prstGeom prst="rect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1206500" y="1168400"/>
            <a:ext cx="10287000" cy="584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场景痛点：</a:t>
            </a:r>
            <a:r>
              <a:rPr lang="en-US" sz="1600" b="0" i="0" u="none" strike="noStrike">
                <a:solidFill>
                  <a:srgbClr val="808080"/>
                </a:solidFill>
                <a:latin typeface="Noto Sans SC"/>
                <a:ea typeface="Noto Sans SC"/>
                <a:cs typeface="Noto Sans SC"/>
                <a:sym typeface="Noto Sans SC"/>
              </a:rPr>
              <a:t>当前返修流程存在效率低下、周期过长的问题，亟需通过科学方法识别瓶颈并优化流程，提升整体返修效率。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508000" y="2032000"/>
            <a:ext cx="1117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适用工具及应用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508000" y="2540000"/>
            <a:ext cx="3556000" cy="1651000"/>
          </a:xfrm>
          <a:prstGeom prst="roundRect">
            <a:avLst>
              <a:gd name="adj" fmla="val 7692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01600" dist="50800" dir="5400000" algn="tl" rotWithShape="0">
              <a:srgbClr val="000000">
                <a:alpha val="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8500" y="2730500"/>
            <a:ext cx="304800" cy="304800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1079500" y="2692400"/>
            <a:ext cx="279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箭条图 (Arrow Diagram)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98500" y="3111500"/>
            <a:ext cx="3175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646464"/>
                </a:solidFill>
                <a:latin typeface="Noto Sans SC"/>
                <a:ea typeface="Noto Sans SC"/>
                <a:cs typeface="Noto Sans SC"/>
                <a:sym typeface="Noto Sans SC"/>
              </a:rPr>
              <a:t>绘制返修流程网络图，识别关键路径，精准定位耗时过长的环节（如故障检测）作为流程瓶颈进行优化。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318000" y="2540000"/>
            <a:ext cx="3556000" cy="1651000"/>
          </a:xfrm>
          <a:prstGeom prst="roundRect">
            <a:avLst>
              <a:gd name="adj" fmla="val 7692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01600" dist="50800" dir="5400000" algn="tl" rotWithShape="0">
              <a:srgbClr val="000000">
                <a:alpha val="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08500" y="2730500"/>
            <a:ext cx="304800" cy="304800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4889500" y="2692400"/>
            <a:ext cx="279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PDPC法 (过程决策)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4508500" y="3111500"/>
            <a:ext cx="3175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646464"/>
                </a:solidFill>
                <a:latin typeface="Noto Sans SC"/>
                <a:ea typeface="Noto Sans SC"/>
                <a:cs typeface="Noto Sans SC"/>
                <a:sym typeface="Noto Sans SC"/>
              </a:rPr>
              <a:t>预判返修过程风险（如零件缺货、技术难题），提前制定多套应急方案，确保流程顺畅进行。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8128000" y="2540000"/>
            <a:ext cx="3556000" cy="1651000"/>
          </a:xfrm>
          <a:prstGeom prst="roundRect">
            <a:avLst>
              <a:gd name="adj" fmla="val 7692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01600" dist="50800" dir="5400000" algn="tl" rotWithShape="0">
              <a:srgbClr val="000000">
                <a:alpha val="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18500" y="2730500"/>
            <a:ext cx="304800" cy="304800"/>
          </a:xfrm>
          <a:prstGeom prst="rect">
            <a:avLst/>
          </a:prstGeom>
        </p:spPr>
      </p:pic>
      <p:sp>
        <p:nvSpPr>
          <p:cNvPr id="17" name="AutoShape 17"/>
          <p:cNvSpPr/>
          <p:nvPr/>
        </p:nvSpPr>
        <p:spPr>
          <a:xfrm>
            <a:off x="8699500" y="2692400"/>
            <a:ext cx="279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层别法 (Stratification)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318500" y="3111500"/>
            <a:ext cx="3175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646464"/>
                </a:solidFill>
                <a:latin typeface="Noto Sans SC"/>
                <a:ea typeface="Noto Sans SC"/>
                <a:cs typeface="Noto Sans SC"/>
                <a:sym typeface="Noto Sans SC"/>
              </a:rPr>
              <a:t>按产品型号、故障类型等维度对返修数据进行分层分析，发现不同类别产品的共性规律与差异点。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508000" y="4445000"/>
            <a:ext cx="1117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质量人员角色分工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508000" y="4953000"/>
            <a:ext cx="5461000" cy="1143000"/>
          </a:xfrm>
          <a:prstGeom prst="roundRect">
            <a:avLst>
              <a:gd name="adj" fmla="val 11111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01600" dist="50800" dir="5400000" algn="tl" rotWithShape="0">
              <a:srgbClr val="000000">
                <a:alpha val="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1" name="Picture 21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98500" y="5207000"/>
            <a:ext cx="406400" cy="406400"/>
          </a:xfrm>
          <a:prstGeom prst="rect">
            <a:avLst/>
          </a:prstGeom>
        </p:spPr>
      </p:pic>
      <p:sp>
        <p:nvSpPr>
          <p:cNvPr id="22" name="AutoShape 22"/>
          <p:cNvSpPr/>
          <p:nvPr/>
        </p:nvSpPr>
        <p:spPr>
          <a:xfrm>
            <a:off x="1206500" y="5080000"/>
            <a:ext cx="4572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质量工程师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1206500" y="5461000"/>
            <a:ext cx="457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646464"/>
                </a:solidFill>
                <a:latin typeface="Noto Sans SC"/>
                <a:ea typeface="Noto Sans SC"/>
                <a:cs typeface="Noto Sans SC"/>
                <a:sym typeface="Noto Sans SC"/>
              </a:rPr>
              <a:t>具体执行层面：运用箭条图和PDPC法梳理流程，分析数据，制定并落实具体的优化预案。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6223000" y="4953000"/>
            <a:ext cx="5461000" cy="1143000"/>
          </a:xfrm>
          <a:prstGeom prst="roundRect">
            <a:avLst>
              <a:gd name="adj" fmla="val 11111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01600" dist="50800" dir="5400000" algn="tl" rotWithShape="0">
              <a:srgbClr val="000000">
                <a:alpha val="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5" name="Picture 25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413500" y="5207000"/>
            <a:ext cx="406400" cy="406400"/>
          </a:xfrm>
          <a:prstGeom prst="rect">
            <a:avLst/>
          </a:prstGeom>
        </p:spPr>
      </p:pic>
      <p:sp>
        <p:nvSpPr>
          <p:cNvPr id="26" name="AutoShape 26"/>
          <p:cNvSpPr/>
          <p:nvPr/>
        </p:nvSpPr>
        <p:spPr>
          <a:xfrm>
            <a:off x="6921500" y="5080000"/>
            <a:ext cx="4572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质量经理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6921500" y="5461000"/>
            <a:ext cx="457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646464"/>
                </a:solidFill>
                <a:latin typeface="Noto Sans SC"/>
                <a:ea typeface="Noto Sans SC"/>
                <a:cs typeface="Noto Sans SC"/>
                <a:sym typeface="Noto Sans SC"/>
              </a:rPr>
              <a:t>管理协调层面：从系统视角推动流程变革，协调跨部门资源，确保优化方案的有效落地与持续改进。</a:t>
            </a:r>
            <a:endParaRPr lang="en-US" sz="110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0F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508000" y="381000"/>
            <a:ext cx="11176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0052FF"/>
                </a:solidFill>
                <a:latin typeface="Noto Sans SC"/>
                <a:ea typeface="Noto Sans SC"/>
                <a:cs typeface="Noto Sans SC"/>
                <a:sym typeface="Noto Sans SC"/>
              </a:rPr>
              <a:t>环节四：客户投诉处理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508000" y="1079500"/>
            <a:ext cx="11176000" cy="889000"/>
          </a:xfrm>
          <a:prstGeom prst="roundRect">
            <a:avLst>
              <a:gd name="adj" fmla="val 14285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01600" dist="50800" dir="5400000" algn="tl" rotWithShape="0">
              <a:srgbClr val="000000">
                <a:alpha val="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2000" y="1270000"/>
            <a:ext cx="508000" cy="508000"/>
          </a:xfrm>
          <a:prstGeom prst="rect">
            <a:avLst/>
          </a:prstGeom>
        </p:spPr>
      </p:pic>
      <p:sp>
        <p:nvSpPr>
          <p:cNvPr id="5" name="AutoShape 5"/>
          <p:cNvSpPr/>
          <p:nvPr/>
        </p:nvSpPr>
        <p:spPr>
          <a:xfrm>
            <a:off x="1397000" y="1143000"/>
            <a:ext cx="10033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场景挑战：</a:t>
            </a:r>
            <a:r>
              <a:rPr lang="en-US" sz="1600" b="0" i="0" u="none" strike="noStrike">
                <a:solidFill>
                  <a:srgbClr val="808080"/>
                </a:solidFill>
                <a:latin typeface="Noto Sans SC"/>
                <a:ea typeface="Noto Sans SC"/>
                <a:cs typeface="Noto Sans SC"/>
                <a:sym typeface="Noto Sans SC"/>
              </a:rPr>
              <a:t>针对客户反馈的“电池续航短”、“机身过热”等零散投诉，需快速响应并制定精准的改进措施。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508000" y="2222500"/>
            <a:ext cx="3556000" cy="1905000"/>
          </a:xfrm>
          <a:prstGeom prst="roundRect">
            <a:avLst>
              <a:gd name="adj" fmla="val 6666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01600" dist="50800" dir="5400000" algn="tl" rotWithShape="0">
              <a:srgbClr val="000000">
                <a:alpha val="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2000" y="2476500"/>
            <a:ext cx="406400" cy="40640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1270000" y="2438400"/>
            <a:ext cx="254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亲和图 (Affinity)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62000" y="2984500"/>
            <a:ext cx="3048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l">
              <a:lnSpc>
                <a:spcPct val="108333"/>
              </a:lnSpc>
              <a:defRPr/>
            </a:pPr>
            <a:r>
              <a:rPr lang="en-US" sz="1400" b="0" i="0" u="none" strike="noStrike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将零散的投诉信息进行分类归纳，提炼出核心问题（如“电池性能”、“散热设计”）。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4318000" y="2222500"/>
            <a:ext cx="3556000" cy="1905000"/>
          </a:xfrm>
          <a:prstGeom prst="roundRect">
            <a:avLst>
              <a:gd name="adj" fmla="val 6666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01600" dist="50800" dir="5400000" algn="tl" rotWithShape="0">
              <a:srgbClr val="000000">
                <a:alpha val="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72000" y="2476500"/>
            <a:ext cx="406400" cy="406400"/>
          </a:xfrm>
          <a:prstGeom prst="rect">
            <a:avLst/>
          </a:prstGeom>
        </p:spPr>
      </p:pic>
      <p:sp>
        <p:nvSpPr>
          <p:cNvPr id="12" name="AutoShape 12"/>
          <p:cNvSpPr/>
          <p:nvPr/>
        </p:nvSpPr>
        <p:spPr>
          <a:xfrm>
            <a:off x="5080000" y="2438400"/>
            <a:ext cx="254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关联图 (Interrelationship)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4572000" y="2984500"/>
            <a:ext cx="3048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l">
              <a:lnSpc>
                <a:spcPct val="108333"/>
              </a:lnSpc>
              <a:defRPr/>
            </a:pPr>
            <a:r>
              <a:rPr lang="en-US" sz="1400" b="0" i="0" u="none" strike="noStrike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分析核心问题之间的因果关系，找出导致投诉的关键驱动因素。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8128000" y="2222500"/>
            <a:ext cx="3556000" cy="1905000"/>
          </a:xfrm>
          <a:prstGeom prst="roundRect">
            <a:avLst>
              <a:gd name="adj" fmla="val 6666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01600" dist="50800" dir="5400000" algn="tl" rotWithShape="0">
              <a:srgbClr val="000000">
                <a:alpha val="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82000" y="2476500"/>
            <a:ext cx="406400" cy="406400"/>
          </a:xfrm>
          <a:prstGeom prst="rect">
            <a:avLst/>
          </a:prstGeom>
        </p:spPr>
      </p:pic>
      <p:sp>
        <p:nvSpPr>
          <p:cNvPr id="16" name="AutoShape 16"/>
          <p:cNvSpPr/>
          <p:nvPr/>
        </p:nvSpPr>
        <p:spPr>
          <a:xfrm>
            <a:off x="8890000" y="2438400"/>
            <a:ext cx="254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矩阵图 (Matrix)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8382000" y="2984500"/>
            <a:ext cx="3048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l">
              <a:lnSpc>
                <a:spcPct val="108333"/>
              </a:lnSpc>
              <a:defRPr/>
            </a:pPr>
            <a:r>
              <a:rPr lang="en-US" sz="1400" b="0" i="0" u="none" strike="noStrike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关联客户需求与产品设计参数，量化分析并确定改进的优先级。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508000" y="4381500"/>
            <a:ext cx="11176000" cy="1651000"/>
          </a:xfrm>
          <a:prstGeom prst="roundRect">
            <a:avLst>
              <a:gd name="adj" fmla="val 7692"/>
            </a:avLst>
          </a:prstGeom>
          <a:solidFill>
            <a:srgbClr val="FFFFFF">
              <a:alpha val="100000"/>
            </a:srgbClr>
          </a:solidFill>
          <a:ln w="25400" cap="flat" cmpd="sng">
            <a:noFill/>
            <a:prstDash val="solid"/>
            <a:round/>
          </a:ln>
          <a:effectLst>
            <a:outerShdw blurRad="101600" dist="50800" dir="5400000" algn="tl" rotWithShape="0">
              <a:srgbClr val="000000">
                <a:alpha val="5000"/>
              </a:srgbClr>
            </a:outerShdw>
          </a:effectLst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9" name="AutoShape 19"/>
          <p:cNvSpPr/>
          <p:nvPr/>
        </p:nvSpPr>
        <p:spPr>
          <a:xfrm>
            <a:off x="762000" y="4508500"/>
            <a:ext cx="1066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0052FF"/>
                </a:solidFill>
                <a:latin typeface="Noto Sans SC"/>
                <a:ea typeface="Noto Sans SC"/>
                <a:cs typeface="Noto Sans SC"/>
                <a:sym typeface="Noto Sans SC"/>
              </a:rPr>
              <a:t>质量人员角色分工</a:t>
            </a:r>
            <a:endParaRPr lang="en-US" sz="1100"/>
          </a:p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62000" y="5016500"/>
            <a:ext cx="508000" cy="508000"/>
          </a:xfrm>
          <a:prstGeom prst="rect">
            <a:avLst/>
          </a:prstGeom>
        </p:spPr>
      </p:pic>
      <p:sp>
        <p:nvSpPr>
          <p:cNvPr id="21" name="AutoShape 21"/>
          <p:cNvSpPr/>
          <p:nvPr/>
        </p:nvSpPr>
        <p:spPr>
          <a:xfrm>
            <a:off x="1397000" y="4953000"/>
            <a:ext cx="4572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质量工程师</a:t>
            </a:r>
            <a:endParaRPr lang="en-US" sz="1100"/>
          </a:p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整理分析投诉信息，运用亲和图和关联图工具，定位关键问题点。</a:t>
            </a:r>
          </a:p>
        </p:txBody>
      </p:sp>
      <p:cxnSp>
        <p:nvCxnSpPr>
          <p:cNvPr id="22" name="Connector 22"/>
          <p:cNvCxnSpPr/>
          <p:nvPr/>
        </p:nvCxnSpPr>
        <p:spPr>
          <a:xfrm rot="5342709">
            <a:off x="5715000" y="5391203"/>
            <a:ext cx="762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CDCD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3" name="Picture 23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350000" y="5016500"/>
            <a:ext cx="508000" cy="508000"/>
          </a:xfrm>
          <a:prstGeom prst="rect">
            <a:avLst/>
          </a:prstGeom>
        </p:spPr>
      </p:pic>
      <p:sp>
        <p:nvSpPr>
          <p:cNvPr id="24" name="AutoShape 24"/>
          <p:cNvSpPr/>
          <p:nvPr/>
        </p:nvSpPr>
        <p:spPr>
          <a:xfrm>
            <a:off x="6985000" y="4953000"/>
            <a:ext cx="4445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质量经理/总监</a:t>
            </a:r>
            <a:endParaRPr lang="en-US" sz="1100"/>
          </a:p>
          <a:p>
            <a:pPr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依据矩阵图结果制定改进策略，跨部门推动设计与生产的优化执行。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0F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508000" y="381000"/>
            <a:ext cx="533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0052FF"/>
                </a:solidFill>
                <a:latin typeface="Noto Sans SC"/>
                <a:ea typeface="Noto Sans SC"/>
                <a:cs typeface="Noto Sans SC"/>
                <a:sym typeface="Noto Sans SC"/>
              </a:rPr>
              <a:t>一、核心QC工具图样示例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508000" y="889000"/>
            <a:ext cx="5334000" cy="2286000"/>
          </a:xfrm>
          <a:prstGeom prst="roundRect">
            <a:avLst>
              <a:gd name="adj" fmla="val 8888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C8C8C8">
                <a:alpha val="100000"/>
              </a:srgbClr>
            </a:solidFill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635000" y="1016000"/>
            <a:ext cx="5080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1. 检查表 (Check Sheet)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35000" y="1397000"/>
            <a:ext cx="4953000" cy="1397000"/>
          </a:xfrm>
          <a:prstGeom prst="roundRect">
            <a:avLst>
              <a:gd name="adj" fmla="val 0"/>
            </a:avLst>
          </a:prstGeom>
          <a:solidFill>
            <a:srgbClr val="F8F8F8">
              <a:alpha val="100000"/>
            </a:srgbClr>
          </a:solidFill>
          <a:ln w="12700" cap="flat" cmpd="sng">
            <a:solidFill>
              <a:srgbClr val="DCDCDC">
                <a:alpha val="100000"/>
              </a:srgbClr>
            </a:solidFill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762000" y="1524000"/>
            <a:ext cx="4699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646464"/>
                </a:solidFill>
                <a:latin typeface="Noto Sans SC"/>
                <a:ea typeface="Noto Sans SC"/>
                <a:cs typeface="Noto Sans SC"/>
                <a:sym typeface="Noto Sans SC"/>
              </a:rPr>
              <a:t>产品型号：_________ 检验员：_________ 日期：_________</a:t>
            </a:r>
            <a:endParaRPr lang="en-US" sz="1100"/>
          </a:p>
          <a:p>
            <a:pPr indent="0" algn="l">
              <a:lnSpc>
                <a:spcPct val="125000"/>
              </a:lnSpc>
            </a:pPr>
            <a:r>
              <a:rPr lang="en-US" sz="1200" b="0" i="0" u="none" strike="noStrike">
                <a:solidFill>
                  <a:srgbClr val="646464"/>
                </a:solidFill>
                <a:latin typeface="Noto Sans SC"/>
                <a:ea typeface="Noto Sans SC"/>
                <a:cs typeface="Noto Sans SC"/>
                <a:sym typeface="Noto Sans SC"/>
              </a:rPr>
              <a:t>检验项目：外观 □ 尺寸 □ 性能 □</a:t>
            </a:r>
          </a:p>
          <a:p>
            <a:pPr indent="0" algn="l">
              <a:lnSpc>
                <a:spcPct val="125000"/>
              </a:lnSpc>
            </a:pPr>
            <a:r>
              <a:rPr lang="en-US" sz="1200" b="0" i="0" u="none" strike="noStrike">
                <a:solidFill>
                  <a:srgbClr val="646464"/>
                </a:solidFill>
                <a:latin typeface="Noto Sans SC"/>
                <a:ea typeface="Noto Sans SC"/>
                <a:cs typeface="Noto Sans SC"/>
                <a:sym typeface="Noto Sans SC"/>
              </a:rPr>
              <a:t>检验结果：合格 □ 不合格 □</a:t>
            </a:r>
          </a:p>
          <a:p>
            <a:pPr indent="0" algn="l">
              <a:lnSpc>
                <a:spcPct val="125000"/>
              </a:lnSpc>
            </a:pPr>
            <a:r>
              <a:rPr lang="en-US" sz="1200" b="0" i="0" u="none" strike="noStrike">
                <a:solidFill>
                  <a:srgbClr val="646464"/>
                </a:solidFill>
                <a:latin typeface="Noto Sans SC"/>
                <a:ea typeface="Noto Sans SC"/>
                <a:cs typeface="Noto Sans SC"/>
                <a:sym typeface="Noto Sans SC"/>
              </a:rPr>
              <a:t>备注：________________________________</a:t>
            </a:r>
          </a:p>
        </p:txBody>
      </p:sp>
      <p:sp>
        <p:nvSpPr>
          <p:cNvPr id="7" name="AutoShape 7"/>
          <p:cNvSpPr/>
          <p:nvPr/>
        </p:nvSpPr>
        <p:spPr>
          <a:xfrm>
            <a:off x="635000" y="2794000"/>
            <a:ext cx="5080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808080"/>
                </a:solidFill>
                <a:latin typeface="Noto Sans SC"/>
                <a:ea typeface="Noto Sans SC"/>
                <a:cs typeface="Noto Sans SC"/>
                <a:sym typeface="Noto Sans SC"/>
              </a:rPr>
              <a:t>说明：用于系统收集和记录数据，确保信息的完整性。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508000" y="3937000"/>
            <a:ext cx="5334000" cy="2286000"/>
          </a:xfrm>
          <a:prstGeom prst="roundRect">
            <a:avLst>
              <a:gd name="adj" fmla="val 8888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C8C8C8">
                <a:alpha val="100000"/>
              </a:srgbClr>
            </a:solidFill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  <a:endParaRPr/>
          </a:p>
        </p:txBody>
      </p:sp>
      <p:sp>
        <p:nvSpPr>
          <p:cNvPr id="9" name="AutoShape 9"/>
          <p:cNvSpPr/>
          <p:nvPr/>
        </p:nvSpPr>
        <p:spPr>
          <a:xfrm>
            <a:off x="635000" y="4064000"/>
            <a:ext cx="5080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2. 排列图 (Pareto Chart)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62000" y="4699000"/>
            <a:ext cx="508000" cy="762000"/>
          </a:xfrm>
          <a:prstGeom prst="roundRect">
            <a:avLst>
              <a:gd name="adj" fmla="val 0"/>
            </a:avLst>
          </a:prstGeom>
          <a:solidFill>
            <a:srgbClr val="0052F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1397000" y="4953000"/>
            <a:ext cx="508000" cy="508000"/>
          </a:xfrm>
          <a:prstGeom prst="roundRect">
            <a:avLst>
              <a:gd name="adj" fmla="val 0"/>
            </a:avLst>
          </a:prstGeom>
          <a:solidFill>
            <a:srgbClr val="0052FF">
              <a:alpha val="8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  <a:endParaRPr/>
          </a:p>
        </p:txBody>
      </p:sp>
      <p:sp>
        <p:nvSpPr>
          <p:cNvPr id="12" name="AutoShape 12"/>
          <p:cNvSpPr/>
          <p:nvPr/>
        </p:nvSpPr>
        <p:spPr>
          <a:xfrm>
            <a:off x="2032000" y="5080000"/>
            <a:ext cx="508000" cy="381000"/>
          </a:xfrm>
          <a:prstGeom prst="roundRect">
            <a:avLst>
              <a:gd name="adj" fmla="val 0"/>
            </a:avLst>
          </a:prstGeom>
          <a:solidFill>
            <a:srgbClr val="0052FF">
              <a:alpha val="6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  <a:endParaRPr/>
          </a:p>
        </p:txBody>
      </p:sp>
      <p:sp>
        <p:nvSpPr>
          <p:cNvPr id="13" name="AutoShape 13"/>
          <p:cNvSpPr/>
          <p:nvPr/>
        </p:nvSpPr>
        <p:spPr>
          <a:xfrm>
            <a:off x="2667000" y="5207000"/>
            <a:ext cx="508000" cy="254000"/>
          </a:xfrm>
          <a:prstGeom prst="roundRect">
            <a:avLst>
              <a:gd name="adj" fmla="val 0"/>
            </a:avLst>
          </a:prstGeom>
          <a:solidFill>
            <a:srgbClr val="0052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  <a:endParaRPr/>
          </a:p>
        </p:txBody>
      </p:sp>
      <p:cxnSp>
        <p:nvCxnSpPr>
          <p:cNvPr id="14" name="Connector 14"/>
          <p:cNvCxnSpPr/>
          <p:nvPr/>
        </p:nvCxnSpPr>
        <p:spPr>
          <a:xfrm rot="-1230469">
            <a:off x="682737" y="5010139"/>
            <a:ext cx="2571585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FF6400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15" name="Connector 15"/>
          <p:cNvCxnSpPr/>
          <p:nvPr/>
        </p:nvCxnSpPr>
        <p:spPr>
          <a:xfrm rot="-5442966">
            <a:off x="126960" y="4946571"/>
            <a:ext cx="1016079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80808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6" name="Connector 16"/>
          <p:cNvCxnSpPr/>
          <p:nvPr/>
        </p:nvCxnSpPr>
        <p:spPr>
          <a:xfrm rot="-14946">
            <a:off x="635014" y="5454650"/>
            <a:ext cx="2921028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80808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" name="AutoShape 17"/>
          <p:cNvSpPr/>
          <p:nvPr/>
        </p:nvSpPr>
        <p:spPr>
          <a:xfrm>
            <a:off x="635000" y="5588000"/>
            <a:ext cx="2921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808080"/>
                </a:solidFill>
                <a:latin typeface="Noto Sans SC"/>
                <a:ea typeface="Noto Sans SC"/>
                <a:cs typeface="Noto Sans SC"/>
                <a:sym typeface="Noto Sans SC"/>
              </a:rPr>
              <a:t>问题类别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3810000" y="4572000"/>
            <a:ext cx="1778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808080"/>
                </a:solidFill>
                <a:latin typeface="Noto Sans SC"/>
                <a:ea typeface="Noto Sans SC"/>
                <a:cs typeface="Noto Sans SC"/>
                <a:sym typeface="Noto Sans SC"/>
              </a:rPr>
              <a:t>横轴：问题类别</a:t>
            </a:r>
            <a:endParaRPr lang="en-US" sz="1100"/>
          </a:p>
          <a:p>
            <a:pPr indent="0" algn="l">
              <a:lnSpc>
                <a:spcPct val="125000"/>
              </a:lnSpc>
            </a:pPr>
            <a:r>
              <a:rPr lang="en-US" sz="1100" b="0" i="0" u="none" strike="noStrike">
                <a:solidFill>
                  <a:srgbClr val="808080"/>
                </a:solidFill>
                <a:latin typeface="Noto Sans SC"/>
                <a:ea typeface="Noto Sans SC"/>
                <a:cs typeface="Noto Sans SC"/>
                <a:sym typeface="Noto Sans SC"/>
              </a:rPr>
              <a:t>纵轴：频次/百分比</a:t>
            </a:r>
          </a:p>
          <a:p>
            <a:pPr indent="0" algn="l">
              <a:lnSpc>
                <a:spcPct val="125000"/>
              </a:lnSpc>
            </a:pPr>
            <a:r>
              <a:rPr lang="en-US" sz="1100" b="0" i="0" u="none" strike="noStrike">
                <a:solidFill>
                  <a:srgbClr val="808080"/>
                </a:solidFill>
                <a:latin typeface="Noto Sans SC"/>
                <a:ea typeface="Noto Sans SC"/>
                <a:cs typeface="Noto Sans SC"/>
                <a:sym typeface="Noto Sans SC"/>
              </a:rPr>
              <a:t>折线：累积百分比</a:t>
            </a:r>
          </a:p>
        </p:txBody>
      </p:sp>
      <p:sp>
        <p:nvSpPr>
          <p:cNvPr id="19" name="AutoShape 19"/>
          <p:cNvSpPr/>
          <p:nvPr/>
        </p:nvSpPr>
        <p:spPr>
          <a:xfrm>
            <a:off x="635000" y="5842000"/>
            <a:ext cx="5080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808080"/>
                </a:solidFill>
                <a:latin typeface="Noto Sans SC"/>
                <a:ea typeface="Noto Sans SC"/>
                <a:cs typeface="Noto Sans SC"/>
                <a:sym typeface="Noto Sans SC"/>
              </a:rPr>
              <a:t>说明：用于识别关键问题，遵循“二八定律”。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6350000" y="381000"/>
            <a:ext cx="533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0052FF"/>
                </a:solidFill>
                <a:latin typeface="Noto Sans SC"/>
                <a:ea typeface="Noto Sans SC"/>
                <a:cs typeface="Noto Sans SC"/>
                <a:sym typeface="Noto Sans SC"/>
              </a:rPr>
              <a:t>二、各环节关键数据记录项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6350000" y="889000"/>
            <a:ext cx="5334000" cy="2286000"/>
          </a:xfrm>
          <a:prstGeom prst="roundRect">
            <a:avLst>
              <a:gd name="adj" fmla="val 8888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C8C8C8">
                <a:alpha val="100000"/>
              </a:srgbClr>
            </a:solidFill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  <a:endParaRPr/>
          </a:p>
        </p:txBody>
      </p:sp>
      <p:sp>
        <p:nvSpPr>
          <p:cNvPr id="22" name="AutoShape 22"/>
          <p:cNvSpPr/>
          <p:nvPr/>
        </p:nvSpPr>
        <p:spPr>
          <a:xfrm>
            <a:off x="6477000" y="1016000"/>
            <a:ext cx="5080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1. 生产过程监控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6477000" y="1397000"/>
            <a:ext cx="5080000" cy="165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152400" indent="-152400" algn="l">
              <a:lnSpc>
                <a:spcPct val="125000"/>
              </a:lnSpc>
              <a:buClr>
                <a:srgbClr val="505050"/>
              </a:buClr>
              <a:buChar char="•"/>
              <a:defRPr/>
            </a:pPr>
            <a:r>
              <a:rPr lang="en-US" sz="12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关键工序参数（温度、压力、时间）</a:t>
            </a:r>
            <a:endParaRPr lang="en-US" sz="1100"/>
          </a:p>
          <a:p>
            <a:pPr marL="152400" indent="-152400" algn="l">
              <a:lnSpc>
                <a:spcPct val="125000"/>
              </a:lnSpc>
              <a:buClr>
                <a:srgbClr val="505050"/>
              </a:buClr>
              <a:buChar char="•"/>
            </a:pPr>
            <a:r>
              <a:rPr lang="en-US" sz="12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产品质量特性（尺寸、重量、性能指标）</a:t>
            </a:r>
          </a:p>
          <a:p>
            <a:pPr marL="152400" indent="-152400" algn="l">
              <a:lnSpc>
                <a:spcPct val="125000"/>
              </a:lnSpc>
              <a:buClr>
                <a:srgbClr val="505050"/>
              </a:buClr>
              <a:buChar char="•"/>
            </a:pPr>
            <a:r>
              <a:rPr lang="en-US" sz="12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设备运行状态</a:t>
            </a:r>
          </a:p>
          <a:p>
            <a:pPr marL="152400" indent="-152400" algn="l">
              <a:lnSpc>
                <a:spcPct val="125000"/>
              </a:lnSpc>
              <a:buClr>
                <a:srgbClr val="505050"/>
              </a:buClr>
              <a:buChar char="•"/>
            </a:pPr>
            <a:r>
              <a:rPr lang="en-US" sz="12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检验结果、不合格品数量及类型</a:t>
            </a:r>
          </a:p>
        </p:txBody>
      </p:sp>
      <p:sp>
        <p:nvSpPr>
          <p:cNvPr id="24" name="AutoShape 24"/>
          <p:cNvSpPr/>
          <p:nvPr/>
        </p:nvSpPr>
        <p:spPr>
          <a:xfrm>
            <a:off x="6350000" y="3937000"/>
            <a:ext cx="5334000" cy="2286000"/>
          </a:xfrm>
          <a:prstGeom prst="roundRect">
            <a:avLst>
              <a:gd name="adj" fmla="val 8888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C8C8C8">
                <a:alpha val="100000"/>
              </a:srgbClr>
            </a:solidFill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  <a:endParaRPr/>
          </a:p>
        </p:txBody>
      </p:sp>
      <p:sp>
        <p:nvSpPr>
          <p:cNvPr id="25" name="AutoShape 25"/>
          <p:cNvSpPr/>
          <p:nvPr/>
        </p:nvSpPr>
        <p:spPr>
          <a:xfrm>
            <a:off x="6477000" y="4064000"/>
            <a:ext cx="5080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2. 质量问题改善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6477000" y="4445000"/>
            <a:ext cx="5080000" cy="165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152400" indent="-152400" algn="l">
              <a:lnSpc>
                <a:spcPct val="125000"/>
              </a:lnSpc>
              <a:buClr>
                <a:srgbClr val="505050"/>
              </a:buClr>
              <a:buChar char="•"/>
              <a:defRPr/>
            </a:pPr>
            <a:r>
              <a:rPr lang="en-US" sz="12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问题描述、发生频次、地点、时间、批次</a:t>
            </a:r>
            <a:endParaRPr lang="en-US" sz="1100"/>
          </a:p>
          <a:p>
            <a:pPr marL="152400" indent="-152400" algn="l">
              <a:lnSpc>
                <a:spcPct val="125000"/>
              </a:lnSpc>
              <a:buClr>
                <a:srgbClr val="505050"/>
              </a:buClr>
              <a:buChar char="•"/>
            </a:pPr>
            <a:r>
              <a:rPr lang="en-US" sz="12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根本原因分析结果</a:t>
            </a:r>
          </a:p>
          <a:p>
            <a:pPr marL="152400" indent="-152400" algn="l">
              <a:lnSpc>
                <a:spcPct val="125000"/>
              </a:lnSpc>
              <a:buClr>
                <a:srgbClr val="505050"/>
              </a:buClr>
              <a:buChar char="•"/>
            </a:pPr>
            <a:r>
              <a:rPr lang="en-US" sz="12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改进措施、措施实施效果验证数据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0F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508000" y="381000"/>
            <a:ext cx="1016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0052FF"/>
                </a:solidFill>
                <a:latin typeface="Noto Sans SC"/>
                <a:ea typeface="Noto Sans SC"/>
                <a:cs typeface="Noto Sans SC"/>
                <a:sym typeface="Noto Sans SC"/>
              </a:rPr>
              <a:t>测试实验室QC工具应用指南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508000" y="1143000"/>
            <a:ext cx="5461000" cy="5080000"/>
          </a:xfrm>
          <a:prstGeom prst="roundRect">
            <a:avLst>
              <a:gd name="adj" fmla="val 400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CDCDC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/>
          <p:nvPr/>
        </p:nvSpPr>
        <p:spPr>
          <a:xfrm>
            <a:off x="762000" y="1397000"/>
            <a:ext cx="508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0052FF"/>
                </a:solidFill>
                <a:latin typeface="Noto Sans SC"/>
                <a:ea typeface="Noto Sans SC"/>
                <a:cs typeface="Noto Sans SC"/>
                <a:sym typeface="Noto Sans SC"/>
              </a:rPr>
              <a:t>一、测试计划与方案设计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1905000"/>
            <a:ext cx="5080000" cy="381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808080"/>
                </a:solidFill>
                <a:latin typeface="Noto Sans SC"/>
                <a:ea typeface="Noto Sans SC"/>
                <a:cs typeface="Noto Sans SC"/>
                <a:sym typeface="Noto Sans SC"/>
              </a:rPr>
              <a:t>核心目标：</a:t>
            </a:r>
            <a:r>
              <a:rPr lang="en-US" sz="12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确保测试覆盖全面、方案科学合理。</a:t>
            </a:r>
            <a:endParaRPr lang="en-US" sz="1100"/>
          </a:p>
          <a:p>
            <a:pPr indent="0" algn="l">
              <a:lnSpc>
                <a:spcPct val="125000"/>
              </a:lnSpc>
            </a:pPr>
            <a:r>
              <a:rPr lang="en-US" sz="1200" b="1" i="0" u="none" strike="noStrike">
                <a:solidFill>
                  <a:srgbClr val="808080"/>
                </a:solidFill>
                <a:latin typeface="Noto Sans SC"/>
                <a:ea typeface="Noto Sans SC"/>
                <a:cs typeface="Noto Sans SC"/>
                <a:sym typeface="Noto Sans SC"/>
              </a:rPr>
              <a:t>适用工具：</a:t>
            </a:r>
            <a:r>
              <a:rPr lang="en-US" sz="12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系统图 (Tree Diagram)、矩阵图 (Matrix Diagram)</a:t>
            </a:r>
          </a:p>
          <a:p>
            <a:pPr indent="0" algn="l">
              <a:lnSpc>
                <a:spcPct val="125000"/>
              </a:lnSpc>
            </a:pPr>
            <a:r>
              <a:rPr lang="en-US" sz="1200" b="1" i="0" u="none" strike="noStrike">
                <a:solidFill>
                  <a:srgbClr val="808080"/>
                </a:solidFill>
                <a:latin typeface="Noto Sans SC"/>
                <a:ea typeface="Noto Sans SC"/>
                <a:cs typeface="Noto Sans SC"/>
                <a:sym typeface="Noto Sans SC"/>
              </a:rPr>
              <a:t>应用场景：</a:t>
            </a:r>
          </a:p>
          <a:p>
            <a:pPr marL="152400" indent="-152400" algn="l">
              <a:lnSpc>
                <a:spcPct val="125000"/>
              </a:lnSpc>
              <a:buClr>
                <a:srgbClr val="333333"/>
              </a:buClr>
              <a:buChar char="•"/>
            </a:pPr>
            <a:r>
              <a:rPr lang="en-US" sz="12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使用</a:t>
            </a:r>
            <a:r>
              <a:rPr lang="en-US" sz="12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系统图</a:t>
            </a:r>
            <a:r>
              <a:rPr lang="en-US" sz="12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将“产品可靠性测试”的总目标分解为具体的测试项目，如寿命测试、环境适应性测试、安全性能测试等。</a:t>
            </a:r>
          </a:p>
          <a:p>
            <a:pPr marL="152400" indent="-152400" algn="l">
              <a:lnSpc>
                <a:spcPct val="125000"/>
              </a:lnSpc>
              <a:buClr>
                <a:srgbClr val="333333"/>
              </a:buClr>
              <a:buChar char="•"/>
            </a:pPr>
            <a:r>
              <a:rPr lang="en-US" sz="12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使用</a:t>
            </a:r>
            <a:r>
              <a:rPr lang="en-US" sz="12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矩阵图</a:t>
            </a:r>
            <a:r>
              <a:rPr lang="en-US" sz="12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将测试项目与测试标准、测试设备、测试方法进行关联分析，确保每个测试项目都有明确的依据和资源支持。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6223000" y="1143000"/>
            <a:ext cx="5461000" cy="5080000"/>
          </a:xfrm>
          <a:prstGeom prst="roundRect">
            <a:avLst>
              <a:gd name="adj" fmla="val 400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DCDCDC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7" name="AutoShape 7"/>
          <p:cNvSpPr/>
          <p:nvPr/>
        </p:nvSpPr>
        <p:spPr>
          <a:xfrm>
            <a:off x="6477000" y="1397000"/>
            <a:ext cx="508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0052FF"/>
                </a:solidFill>
                <a:latin typeface="Noto Sans SC"/>
                <a:ea typeface="Noto Sans SC"/>
                <a:cs typeface="Noto Sans SC"/>
                <a:sym typeface="Noto Sans SC"/>
              </a:rPr>
              <a:t>二、测试数据收集与分析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477000" y="1905000"/>
            <a:ext cx="5080000" cy="381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t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200" b="1" i="0" u="none" strike="noStrike">
                <a:solidFill>
                  <a:srgbClr val="808080"/>
                </a:solidFill>
                <a:latin typeface="Noto Sans SC"/>
                <a:ea typeface="Noto Sans SC"/>
                <a:cs typeface="Noto Sans SC"/>
                <a:sym typeface="Noto Sans SC"/>
              </a:rPr>
              <a:t>核心目标：</a:t>
            </a:r>
            <a:r>
              <a:rPr lang="en-US" sz="12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客观、准确地记录和分析测试数据。</a:t>
            </a:r>
            <a:endParaRPr lang="en-US" sz="1100"/>
          </a:p>
          <a:p>
            <a:pPr indent="0" algn="l">
              <a:lnSpc>
                <a:spcPct val="125000"/>
              </a:lnSpc>
            </a:pPr>
            <a:r>
              <a:rPr lang="en-US" sz="1200" b="1" i="0" u="none" strike="noStrike">
                <a:solidFill>
                  <a:srgbClr val="808080"/>
                </a:solidFill>
                <a:latin typeface="Noto Sans SC"/>
                <a:ea typeface="Noto Sans SC"/>
                <a:cs typeface="Noto Sans SC"/>
                <a:sym typeface="Noto Sans SC"/>
              </a:rPr>
              <a:t>适用工具：</a:t>
            </a:r>
            <a:r>
              <a:rPr lang="en-US" sz="12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检查表 (Check Sheet)、直方图 (Histogram)、散布图 (Scatter Diagram)</a:t>
            </a:r>
          </a:p>
          <a:p>
            <a:pPr indent="0" algn="l">
              <a:lnSpc>
                <a:spcPct val="125000"/>
              </a:lnSpc>
            </a:pPr>
            <a:r>
              <a:rPr lang="en-US" sz="1200" b="1" i="0" u="none" strike="noStrike">
                <a:solidFill>
                  <a:srgbClr val="808080"/>
                </a:solidFill>
                <a:latin typeface="Noto Sans SC"/>
                <a:ea typeface="Noto Sans SC"/>
                <a:cs typeface="Noto Sans SC"/>
                <a:sym typeface="Noto Sans SC"/>
              </a:rPr>
              <a:t>应用场景：</a:t>
            </a:r>
          </a:p>
          <a:p>
            <a:pPr marL="152400" indent="-152400" algn="l">
              <a:lnSpc>
                <a:spcPct val="125000"/>
              </a:lnSpc>
              <a:buClr>
                <a:srgbClr val="333333"/>
              </a:buClr>
              <a:buChar char="•"/>
            </a:pPr>
            <a:r>
              <a:rPr lang="en-US" sz="12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使用</a:t>
            </a:r>
            <a:r>
              <a:rPr lang="en-US" sz="12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检查表</a:t>
            </a:r>
            <a:r>
              <a:rPr lang="en-US" sz="12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标准化记录每次测试的原始数据，如电压、电流、温度、压力、时间等。</a:t>
            </a:r>
          </a:p>
          <a:p>
            <a:pPr marL="152400" indent="-152400" algn="l">
              <a:lnSpc>
                <a:spcPct val="125000"/>
              </a:lnSpc>
              <a:buClr>
                <a:srgbClr val="333333"/>
              </a:buClr>
              <a:buChar char="•"/>
            </a:pPr>
            <a:r>
              <a:rPr lang="en-US" sz="12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使用</a:t>
            </a:r>
            <a:r>
              <a:rPr lang="en-US" sz="12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直方图</a:t>
            </a:r>
            <a:r>
              <a:rPr lang="en-US" sz="12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分析测试数据的分布规律，判断产品性能是否符合规格要求，并识别数据分布是否异常。</a:t>
            </a:r>
          </a:p>
          <a:p>
            <a:pPr marL="152400" indent="-152400" algn="l">
              <a:lnSpc>
                <a:spcPct val="125000"/>
              </a:lnSpc>
              <a:buClr>
                <a:srgbClr val="333333"/>
              </a:buClr>
              <a:buChar char="•"/>
            </a:pPr>
            <a:r>
              <a:rPr lang="en-US" sz="12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使用</a:t>
            </a:r>
            <a:r>
              <a:rPr lang="en-US" sz="12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散布图</a:t>
            </a:r>
            <a:r>
              <a:rPr lang="en-US" sz="12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分析两个变量（如环境温度与产品性能指标）之间的相关性，找出潜在的影响因素。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381000" y="381000"/>
            <a:ext cx="1143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0052FF"/>
                </a:solidFill>
                <a:latin typeface="Noto Sans SC"/>
                <a:ea typeface="Noto Sans SC"/>
                <a:cs typeface="Noto Sans SC"/>
                <a:sym typeface="Noto Sans SC"/>
              </a:rPr>
              <a:t>总结与Q&amp;A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508000" y="1270000"/>
            <a:ext cx="3556000" cy="3556000"/>
          </a:xfrm>
          <a:prstGeom prst="roundRect">
            <a:avLst>
              <a:gd name="adj" fmla="val 3571"/>
            </a:avLst>
          </a:prstGeom>
          <a:solidFill>
            <a:srgbClr val="F0F0F0">
              <a:alpha val="95000"/>
            </a:srgbClr>
          </a:solidFill>
          <a:ln w="25400" cap="flat" cmpd="sng">
            <a:noFill/>
            <a:prstDash val="solid"/>
            <a:round/>
          </a:ln>
          <a:effectLst>
            <a:outerShdw blurRad="127000" dist="50800" dir="5400000" algn="tl" rotWithShape="0">
              <a:srgbClr val="000000">
                <a:alpha val="10000"/>
              </a:srgbClr>
            </a:outerShdw>
          </a:effectLst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  <a:endParaRPr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2000" y="1524000"/>
            <a:ext cx="406400" cy="40640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270000" y="1498600"/>
            <a:ext cx="254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>旧七大手法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762000" y="2032000"/>
            <a:ext cx="3048000" cy="254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8333"/>
              </a:lnSpc>
              <a:defRPr/>
            </a:pPr>
            <a:r>
              <a:rPr lang="en-US" sz="12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起源于20世纪中期的日本，由石川馨等质量管理专家提出，侧重数据收集、问题分析和过程监控，是质量管理的基础工具。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318000" y="1270000"/>
            <a:ext cx="3556000" cy="3556000"/>
          </a:xfrm>
          <a:prstGeom prst="roundRect">
            <a:avLst>
              <a:gd name="adj" fmla="val 3571"/>
            </a:avLst>
          </a:prstGeom>
          <a:solidFill>
            <a:srgbClr val="F0F0F0">
              <a:alpha val="95000"/>
            </a:srgbClr>
          </a:solidFill>
          <a:ln w="25400" cap="flat" cmpd="sng">
            <a:noFill/>
            <a:prstDash val="solid"/>
            <a:round/>
          </a:ln>
          <a:effectLst>
            <a:outerShdw blurRad="127000" dist="50800" dir="5400000" algn="tl" rotWithShape="0">
              <a:srgbClr val="000000">
                <a:alpha val="10000"/>
              </a:srgbClr>
            </a:outerShdw>
          </a:effectLst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  <a:endParaRPr/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72000" y="1524000"/>
            <a:ext cx="406400" cy="406400"/>
          </a:xfrm>
          <a:prstGeom prst="rect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5080000" y="1498600"/>
            <a:ext cx="254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>新七大手法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572000" y="2032000"/>
            <a:ext cx="3048000" cy="254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8333"/>
              </a:lnSpc>
              <a:defRPr/>
            </a:pPr>
            <a:r>
              <a:rPr lang="en-US" sz="12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于20世纪70年代由日本科技联盟（JUSE）开发，侧重复杂问题的逻辑分析、方案策划和风险预防，提升管理的系统性和前瞻性。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8128000" y="1270000"/>
            <a:ext cx="3556000" cy="3556000"/>
          </a:xfrm>
          <a:prstGeom prst="roundRect">
            <a:avLst>
              <a:gd name="adj" fmla="val 3571"/>
            </a:avLst>
          </a:prstGeom>
          <a:solidFill>
            <a:srgbClr val="F0F0F0">
              <a:alpha val="95000"/>
            </a:srgbClr>
          </a:solidFill>
          <a:ln w="25400" cap="flat" cmpd="sng">
            <a:noFill/>
            <a:prstDash val="solid"/>
            <a:round/>
          </a:ln>
          <a:effectLst>
            <a:outerShdw blurRad="127000" dist="50800" dir="5400000" algn="tl" rotWithShape="0">
              <a:srgbClr val="000000">
                <a:alpha val="10000"/>
              </a:srgbClr>
            </a:outerShdw>
          </a:effectLst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  <a:endParaRPr/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82000" y="1524000"/>
            <a:ext cx="406400" cy="406400"/>
          </a:xfrm>
          <a:prstGeom prst="rect">
            <a:avLst/>
          </a:prstGeom>
        </p:spPr>
      </p:pic>
      <p:sp>
        <p:nvSpPr>
          <p:cNvPr id="14" name="AutoShape 14"/>
          <p:cNvSpPr/>
          <p:nvPr/>
        </p:nvSpPr>
        <p:spPr>
          <a:xfrm>
            <a:off x="8890000" y="1498600"/>
            <a:ext cx="254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>工具组合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8382000" y="2032000"/>
            <a:ext cx="3048000" cy="254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08333"/>
              </a:lnSpc>
              <a:defRPr/>
            </a:pPr>
            <a:r>
              <a:rPr lang="en-US" sz="12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新旧手法互补，结合使用可覆盖从问题识别到解决的全流程，提升质量管理效率。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508000" y="5080000"/>
            <a:ext cx="11176000" cy="1016000"/>
          </a:xfrm>
          <a:prstGeom prst="roundRect">
            <a:avLst>
              <a:gd name="adj" fmla="val 12500"/>
            </a:avLst>
          </a:prstGeom>
          <a:solidFill>
            <a:srgbClr val="FFFFFF">
              <a:alpha val="90000"/>
            </a:srgbClr>
          </a:solidFill>
          <a:ln w="12700" cap="flat" cmpd="sng">
            <a:solidFill>
              <a:srgbClr val="0052FF">
                <a:alpha val="30000"/>
              </a:srgbClr>
            </a:solidFill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  <a:endParaRPr/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89000" y="5334000"/>
            <a:ext cx="508000" cy="508000"/>
          </a:xfrm>
          <a:prstGeom prst="rect">
            <a:avLst/>
          </a:prstGeom>
        </p:spPr>
      </p:pic>
      <p:sp>
        <p:nvSpPr>
          <p:cNvPr id="18" name="AutoShape 18"/>
          <p:cNvSpPr/>
          <p:nvPr/>
        </p:nvSpPr>
        <p:spPr>
          <a:xfrm>
            <a:off x="1651000" y="5334000"/>
            <a:ext cx="9144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indent="0" algn="l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>感谢聆听，欢迎提问！</a:t>
            </a:r>
            <a:endParaRPr lang="en-US" sz="11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2771</Words>
  <Application>Microsoft Office PowerPoint</Application>
  <PresentationFormat>宽屏</PresentationFormat>
  <Paragraphs>507</Paragraphs>
  <Slides>44</Slides>
  <Notes>30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44</vt:i4>
      </vt:variant>
    </vt:vector>
  </HeadingPairs>
  <TitlesOfParts>
    <vt:vector size="49" baseType="lpstr">
      <vt:lpstr>Noto Sans SC</vt:lpstr>
      <vt:lpstr>Arial</vt:lpstr>
      <vt:lpstr>Wingdings</vt:lpstr>
      <vt:lpstr>Office 主题​​</vt:lpstr>
      <vt:lpstr>默认主题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 K</cp:lastModifiedBy>
  <cp:revision>3</cp:revision>
  <dcterms:modified xsi:type="dcterms:W3CDTF">2026-04-24T05:41:22Z</dcterms:modified>
</cp:coreProperties>
</file>