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8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12192000"/>
  <p:embeddedFontLst>
    <p:embeddedFont>
      <p:font typeface="微软雅黑" panose="020B0503020204020204" pitchFamily="34" charset="-122"/>
      <p:regular r:id="rId32"/>
      <p:bold r:id="rId3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730" autoAdjust="0"/>
  </p:normalViewPr>
  <p:slideViewPr>
    <p:cSldViewPr snapToGrid="0" snapToObjects="1">
      <p:cViewPr varScale="1">
        <p:scale>
          <a:sx n="66" d="100"/>
          <a:sy n="6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647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降本增效</a:t>
            </a:r>
            <a:endParaRPr lang="en-US" altLang="zh-CN" dirty="0"/>
          </a:p>
          <a:p>
            <a:r>
              <a:rPr lang="en-US" dirty="0"/>
              <a:t>6</a:t>
            </a:r>
            <a:r>
              <a:rPr lang="en-US" altLang="zh-CN" dirty="0"/>
              <a:t>S</a:t>
            </a:r>
            <a:r>
              <a:rPr lang="zh-CN" altLang="en-US" dirty="0"/>
              <a:t>是一切管理的基础</a:t>
            </a:r>
            <a:endParaRPr lang="en-US" altLang="zh-C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75759-6B8F-AFB0-46ED-05703FA83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98376F-3CC3-22D2-F0B4-34AA70899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E451E-D5C1-E6A3-0310-D05C1358A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第2页(加载中)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D5DA3-CE54-04F6-C24A-D58B206851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25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第7页(加载中)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第8页(加载中)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第9页(加载中)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第10页(加载中)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第11页(加载中)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第12页(加载中)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第17页(加载中)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第18页(加载中)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第19页(加载中)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第20页(加载中)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第21页(加载中)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第22页(加载中)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第27页(加载中)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第28页(加载中)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4838730"/>
            <a:ext cx="12191970" cy="19020"/>
          </a:xfrm>
          <a:prstGeom prst="rect">
            <a:avLst/>
          </a:prstGeom>
          <a:solidFill>
            <a:srgbClr val="D8D8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7715250" y="1904970"/>
            <a:ext cx="3810030" cy="4000500"/>
          </a:xfrm>
          <a:prstGeom prst="roundRect">
            <a:avLst>
              <a:gd name="adj" fmla="val 1440"/>
            </a:avLst>
          </a:prstGeom>
          <a:solidFill>
            <a:srgbClr val="E0E0E0">
              <a:alpha val="85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7715250" y="1904970"/>
            <a:ext cx="3810030" cy="4000500"/>
          </a:xfrm>
          <a:prstGeom prst="roundRect">
            <a:avLst>
              <a:gd name="adj" fmla="val 1440"/>
            </a:avLst>
          </a:prstGeom>
          <a:solidFill>
            <a:srgbClr val="E0E0E0">
              <a:alpha val="85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0" y="1904970"/>
            <a:ext cx="3810030" cy="4000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1500" y="682343"/>
            <a:ext cx="6543720" cy="177856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5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</a:t>
            </a:r>
          </a:p>
          <a:p>
            <a:pPr marL="0" indent="0" algn="l">
              <a:lnSpc>
                <a:spcPct val="110000"/>
              </a:lnSpc>
              <a:buNone/>
            </a:pPr>
            <a:r>
              <a:rPr lang="en-US" sz="5400" b="1" dirty="0" err="1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在质量管理中的应用</a:t>
            </a:r>
            <a:endParaRPr lang="en-US" sz="5400" dirty="0"/>
          </a:p>
        </p:txBody>
      </p:sp>
      <p:sp>
        <p:nvSpPr>
          <p:cNvPr id="8" name="Shape 4"/>
          <p:cNvSpPr/>
          <p:nvPr/>
        </p:nvSpPr>
        <p:spPr>
          <a:xfrm>
            <a:off x="6248370" y="1457371"/>
            <a:ext cx="228600" cy="228600"/>
          </a:xfrm>
          <a:prstGeom prst="roundRect">
            <a:avLst>
              <a:gd name="adj" fmla="val 180000"/>
            </a:avLst>
          </a:prstGeom>
          <a:solidFill>
            <a:srgbClr val="6366F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5"/>
          <p:cNvSpPr/>
          <p:nvPr/>
        </p:nvSpPr>
        <p:spPr>
          <a:xfrm>
            <a:off x="6629400" y="1457371"/>
            <a:ext cx="228600" cy="228600"/>
          </a:xfrm>
          <a:prstGeom prst="roundRect">
            <a:avLst>
              <a:gd name="adj" fmla="val 180000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6"/>
          <p:cNvSpPr/>
          <p:nvPr/>
        </p:nvSpPr>
        <p:spPr>
          <a:xfrm>
            <a:off x="7010430" y="1457371"/>
            <a:ext cx="228600" cy="228600"/>
          </a:xfrm>
          <a:prstGeom prst="roundRect">
            <a:avLst>
              <a:gd name="adj" fmla="val 180000"/>
            </a:avLst>
          </a:prstGeom>
          <a:solidFill>
            <a:srgbClr val="22D3E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7"/>
          <p:cNvSpPr/>
          <p:nvPr/>
        </p:nvSpPr>
        <p:spPr>
          <a:xfrm>
            <a:off x="571500" y="2505091"/>
            <a:ext cx="6391290" cy="8290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系统性构建可操作、可持续的6S管理实施框架，助力企业实现从'制造'向'质造'的战略转型</a:t>
            </a: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571500" y="5188835"/>
            <a:ext cx="2990820" cy="3093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zh-CN" altLang="en-US" sz="15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工程部</a:t>
            </a:r>
            <a:r>
              <a:rPr lang="en-US" sz="1500" dirty="0" err="1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企业管理培训教学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4190970" y="5188835"/>
            <a:ext cx="1181130" cy="3093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2026年3月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571500" y="5667418"/>
            <a:ext cx="4838730" cy="24750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聚焦电动工具行业特色的6S管理实践与应用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3348045" y="355211"/>
            <a:ext cx="5495910" cy="92679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5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目  录</a:t>
            </a:r>
            <a:endParaRPr lang="en-US" sz="5400" dirty="0"/>
          </a:p>
        </p:txBody>
      </p:sp>
      <p:sp>
        <p:nvSpPr>
          <p:cNvPr id="6" name="Shape 2"/>
          <p:cNvSpPr/>
          <p:nvPr/>
        </p:nvSpPr>
        <p:spPr>
          <a:xfrm>
            <a:off x="6315121" y="251460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6366F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6448440" y="2587036"/>
            <a:ext cx="485821" cy="47436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01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7153260" y="2661080"/>
            <a:ext cx="4162440" cy="3261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第一章：6S管理基础理论与概念体系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6315121" y="377190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6366F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6"/>
          <p:cNvSpPr/>
          <p:nvPr/>
        </p:nvSpPr>
        <p:spPr>
          <a:xfrm>
            <a:off x="6448440" y="3844336"/>
            <a:ext cx="485821" cy="47436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02</a:t>
            </a:r>
            <a:endParaRPr lang="en-US" sz="2300" dirty="0"/>
          </a:p>
        </p:txBody>
      </p:sp>
      <p:sp>
        <p:nvSpPr>
          <p:cNvPr id="11" name="Text 7"/>
          <p:cNvSpPr/>
          <p:nvPr/>
        </p:nvSpPr>
        <p:spPr>
          <a:xfrm>
            <a:off x="7153260" y="3913580"/>
            <a:ext cx="4638660" cy="3261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第二章：6S管理实施方法论与标准化体系</a:t>
            </a:r>
            <a:endParaRPr lang="en-US" sz="1900" dirty="0"/>
          </a:p>
        </p:txBody>
      </p:sp>
      <p:sp>
        <p:nvSpPr>
          <p:cNvPr id="12" name="Shape 8"/>
          <p:cNvSpPr/>
          <p:nvPr/>
        </p:nvSpPr>
        <p:spPr>
          <a:xfrm>
            <a:off x="6315121" y="502920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6366F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9"/>
          <p:cNvSpPr/>
          <p:nvPr/>
        </p:nvSpPr>
        <p:spPr>
          <a:xfrm>
            <a:off x="6448440" y="5101636"/>
            <a:ext cx="485821" cy="47436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03</a:t>
            </a:r>
            <a:endParaRPr lang="en-US" sz="2300" dirty="0"/>
          </a:p>
        </p:txBody>
      </p:sp>
      <p:sp>
        <p:nvSpPr>
          <p:cNvPr id="14" name="Text 10"/>
          <p:cNvSpPr/>
          <p:nvPr/>
        </p:nvSpPr>
        <p:spPr>
          <a:xfrm>
            <a:off x="7153260" y="4977655"/>
            <a:ext cx="4638660" cy="71263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0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第三章：电动工具行业应用案例与实施指导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10925160" y="6464358"/>
            <a:ext cx="101919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第1页，共28页</a:t>
            </a:r>
            <a:endParaRPr lang="en-US" sz="10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BD524BE-B1C3-8E35-F10C-A3AEFF339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" y="2589045"/>
            <a:ext cx="6095432" cy="30099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8F26C-B2FA-7CC8-EA62-364FC8FBA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61E4B267-03DD-F013-36E6-1E6C537C48E7}"/>
              </a:ext>
            </a:extLst>
          </p:cNvPr>
          <p:cNvSpPr/>
          <p:nvPr/>
        </p:nvSpPr>
        <p:spPr>
          <a:xfrm>
            <a:off x="652237" y="225247"/>
            <a:ext cx="11234056" cy="3519439"/>
          </a:xfrm>
          <a:prstGeom prst="roundRect">
            <a:avLst>
              <a:gd name="adj" fmla="val 882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zh-CN" sz="3200" dirty="0"/>
              <a:t>1. </a:t>
            </a:r>
            <a:r>
              <a:rPr lang="zh-CN" altLang="en-US" sz="3200" dirty="0"/>
              <a:t>整理（</a:t>
            </a:r>
            <a:r>
              <a:rPr lang="en-US" altLang="zh-CN" sz="3200" dirty="0"/>
              <a:t>SEIRI</a:t>
            </a:r>
            <a:r>
              <a:rPr lang="zh-CN" altLang="en-US" sz="3200" dirty="0"/>
              <a:t>）：区分必要与冗余物品并清理。</a:t>
            </a:r>
            <a:endParaRPr lang="en-US" altLang="zh-CN" sz="3200" dirty="0"/>
          </a:p>
          <a:p>
            <a:r>
              <a:rPr lang="en-US" altLang="zh-CN" sz="3200" dirty="0"/>
              <a:t>2. </a:t>
            </a:r>
            <a:r>
              <a:rPr lang="zh-CN" altLang="en-US" sz="3200" dirty="0"/>
              <a:t>整顿（</a:t>
            </a:r>
            <a:r>
              <a:rPr lang="en-US" altLang="zh-CN" sz="3200" dirty="0"/>
              <a:t>SEITON</a:t>
            </a:r>
            <a:r>
              <a:rPr lang="zh-CN" altLang="en-US" sz="3200" dirty="0"/>
              <a:t>）：规范物品定位与标识，确保快速取用。</a:t>
            </a:r>
            <a:endParaRPr lang="en-US" altLang="zh-CN" sz="3200" dirty="0"/>
          </a:p>
          <a:p>
            <a:r>
              <a:rPr lang="en-US" altLang="zh-CN" sz="3200" dirty="0"/>
              <a:t>3. </a:t>
            </a:r>
            <a:r>
              <a:rPr lang="zh-CN" altLang="en-US" sz="3200" dirty="0"/>
              <a:t>清扫（</a:t>
            </a:r>
            <a:r>
              <a:rPr lang="en-US" altLang="zh-CN" sz="3200" dirty="0"/>
              <a:t>SEISO</a:t>
            </a:r>
            <a:r>
              <a:rPr lang="zh-CN" altLang="en-US" sz="3200" dirty="0"/>
              <a:t>）：彻底清扫工作区域，保持环境整洁。</a:t>
            </a:r>
            <a:endParaRPr lang="en-US" altLang="zh-CN" sz="3200" dirty="0"/>
          </a:p>
          <a:p>
            <a:r>
              <a:rPr lang="en-US" altLang="zh-CN" sz="3200" dirty="0"/>
              <a:t>4. </a:t>
            </a:r>
            <a:r>
              <a:rPr lang="zh-CN" altLang="en-US" sz="3200" dirty="0"/>
              <a:t>清洁（</a:t>
            </a:r>
            <a:r>
              <a:rPr lang="en-US" altLang="zh-CN" sz="3200" dirty="0"/>
              <a:t>SEIKETSU</a:t>
            </a:r>
            <a:r>
              <a:rPr lang="zh-CN" altLang="en-US" sz="3200" dirty="0"/>
              <a:t>）：将前</a:t>
            </a:r>
            <a:r>
              <a:rPr lang="en-US" altLang="zh-CN" sz="3200" dirty="0"/>
              <a:t>3S</a:t>
            </a:r>
            <a:r>
              <a:rPr lang="zh-CN" altLang="en-US" sz="3200" dirty="0"/>
              <a:t>制度化、标准化，巩固成果。</a:t>
            </a:r>
            <a:endParaRPr lang="en-US" altLang="zh-CN" sz="3200" dirty="0"/>
          </a:p>
          <a:p>
            <a:r>
              <a:rPr lang="en-US" altLang="zh-CN" sz="3200" dirty="0"/>
              <a:t>5. </a:t>
            </a:r>
            <a:r>
              <a:rPr lang="zh-CN" altLang="en-US" sz="3200" dirty="0"/>
              <a:t>素养（</a:t>
            </a:r>
            <a:r>
              <a:rPr lang="en-US" altLang="zh-CN" sz="3200" dirty="0"/>
              <a:t>SHITSUKE</a:t>
            </a:r>
            <a:r>
              <a:rPr lang="zh-CN" altLang="en-US" sz="3200" dirty="0"/>
              <a:t>）：培养员工规范习惯，提升整体素质。</a:t>
            </a:r>
            <a:endParaRPr lang="en-US" altLang="zh-CN" sz="3200" dirty="0"/>
          </a:p>
          <a:p>
            <a:r>
              <a:rPr lang="en-US" altLang="zh-CN" sz="3200" dirty="0"/>
              <a:t>6. </a:t>
            </a:r>
            <a:r>
              <a:rPr lang="zh-CN" altLang="en-US" sz="3200" dirty="0"/>
              <a:t>安全（</a:t>
            </a:r>
            <a:r>
              <a:rPr lang="en-US" altLang="zh-CN" sz="3200" dirty="0"/>
              <a:t>SECURITY</a:t>
            </a:r>
            <a:r>
              <a:rPr lang="zh-CN" altLang="en-US" sz="3200" dirty="0"/>
              <a:t>）：强化预防性管理，消除隐患，保障安全。</a:t>
            </a: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04815539-D877-9160-5B72-FC6DB724C317}"/>
              </a:ext>
            </a:extLst>
          </p:cNvPr>
          <p:cNvSpPr/>
          <p:nvPr/>
        </p:nvSpPr>
        <p:spPr>
          <a:xfrm>
            <a:off x="10925160" y="6464358"/>
            <a:ext cx="101919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第2页，共28页</a:t>
            </a:r>
            <a:endParaRPr lang="en-US" sz="1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99953E-63DD-8395-379D-5F5DA263B1EC}"/>
              </a:ext>
            </a:extLst>
          </p:cNvPr>
          <p:cNvSpPr txBox="1"/>
          <p:nvPr/>
        </p:nvSpPr>
        <p:spPr>
          <a:xfrm>
            <a:off x="3109585" y="4098529"/>
            <a:ext cx="63193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/>
              <a:t>6S</a:t>
            </a:r>
            <a:r>
              <a:rPr lang="zh-CN" altLang="en-US" sz="4800" dirty="0"/>
              <a:t>不是打扫卫生！</a:t>
            </a:r>
            <a:endParaRPr lang="en-US" altLang="zh-CN" sz="4800" dirty="0"/>
          </a:p>
          <a:p>
            <a:r>
              <a:rPr lang="en-US" altLang="zh-CN" sz="4800" dirty="0"/>
              <a:t>6S</a:t>
            </a:r>
            <a:r>
              <a:rPr lang="zh-CN" altLang="en-US" sz="4800" dirty="0"/>
              <a:t>不是打扫卫生！！</a:t>
            </a:r>
          </a:p>
          <a:p>
            <a:r>
              <a:rPr lang="en-US" altLang="zh-CN" sz="4800" dirty="0"/>
              <a:t>6S</a:t>
            </a:r>
            <a:r>
              <a:rPr lang="zh-CN" altLang="en-US" sz="4800" dirty="0"/>
              <a:t>不是打扫卫生！！！</a:t>
            </a:r>
          </a:p>
        </p:txBody>
      </p:sp>
    </p:spTree>
    <p:extLst>
      <p:ext uri="{BB962C8B-B14F-4D97-AF65-F5344CB8AC3E}">
        <p14:creationId xmlns:p14="http://schemas.microsoft.com/office/powerpoint/2010/main" val="21196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1970" y="1661583"/>
            <a:ext cx="10972800" cy="102983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60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6S管理基础理论与概念体系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2814630" y="2792067"/>
            <a:ext cx="6562740" cy="45736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21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从战后日本制造业实践到全球标准化管理范式的确立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901700" y="4222406"/>
            <a:ext cx="10706099" cy="189943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24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「6S管理源于日本</a:t>
            </a:r>
            <a:r>
              <a:rPr 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精益思想</a:t>
            </a:r>
            <a:r>
              <a:rPr lang="en-US" sz="24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的现场管理基石，经历了从</a:t>
            </a:r>
            <a:r>
              <a:rPr 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5S到6S</a:t>
            </a:r>
            <a:r>
              <a:rPr lang="en-US" sz="24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的历史演进，从制造业向全行业的传播扩展，以及从传统管理向数字化智能化的升级转型，特别适合电动工具行业高精度装配、多品种切换、强安全要求的特点」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925160" y="6464358"/>
            <a:ext cx="101919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第3页，共28页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47871"/>
            <a:ext cx="11372850" cy="61875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6S管理的概念起源与发展历程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11160" y="1495455"/>
            <a:ext cx="9510" cy="4857750"/>
          </a:xfrm>
          <a:prstGeom prst="rect">
            <a:avLst/>
          </a:prstGeom>
          <a:solidFill>
            <a:srgbClr val="D0D0D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305440" y="1893213"/>
            <a:ext cx="1971721" cy="55688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5S诞生背景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209660" y="1378698"/>
            <a:ext cx="3962370" cy="157658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20世纪50年代日本战后经济复苏期，资源极度匮乏，制造业面临严峻的空间利用率与作业效率挑战，'整理、整顿、清扫、清洁、素养'五步法应运而生，受美国战时生产管理理念影响，结合本土精益思想进行创新实践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50865" y="2057400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D0D0D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8001000" y="1552560"/>
            <a:ext cx="3619470" cy="123828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8001000" y="1552560"/>
            <a:ext cx="3619470" cy="123828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1552560"/>
            <a:ext cx="3619470" cy="12382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05440" y="3702993"/>
            <a:ext cx="1971721" cy="55688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6S体系确立</a:t>
            </a:r>
            <a:endParaRPr lang="en-US" sz="2700" dirty="0"/>
          </a:p>
        </p:txBody>
      </p:sp>
      <p:sp>
        <p:nvSpPr>
          <p:cNvPr id="12" name="Text 8"/>
          <p:cNvSpPr/>
          <p:nvPr/>
        </p:nvSpPr>
        <p:spPr>
          <a:xfrm>
            <a:off x="1209660" y="3354770"/>
            <a:ext cx="3962370" cy="12534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20世纪80年代日本制造业工伤事故频发，企业面临法规压力与员工安全保障需求，《劳动安全卫生法》修订强化了企业安全管理责任，促使'安全'要素被正式纳入管理体系，形成完整的6S框架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750865" y="3867180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D0D0D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0"/>
          <p:cNvSpPr/>
          <p:nvPr/>
        </p:nvSpPr>
        <p:spPr>
          <a:xfrm>
            <a:off x="8001000" y="3362340"/>
            <a:ext cx="3619470" cy="123828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1"/>
          <p:cNvSpPr/>
          <p:nvPr/>
        </p:nvSpPr>
        <p:spPr>
          <a:xfrm>
            <a:off x="8001000" y="3362340"/>
            <a:ext cx="3619470" cy="123828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3362340"/>
            <a:ext cx="3619470" cy="12382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81610" y="5484153"/>
            <a:ext cx="1895460" cy="55688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全球化传播</a:t>
            </a:r>
            <a:endParaRPr lang="en-US" sz="2700" dirty="0"/>
          </a:p>
        </p:txBody>
      </p:sp>
      <p:sp>
        <p:nvSpPr>
          <p:cNvPr id="18" name="Text 13"/>
          <p:cNvSpPr/>
          <p:nvPr/>
        </p:nvSpPr>
        <p:spPr>
          <a:xfrm>
            <a:off x="1285921" y="5135930"/>
            <a:ext cx="3962370" cy="12534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21世纪初经欧美跨国企业引入中国，博世、史丹利等电动工具巨头将6S引入中国生产基地，与ISO 9001、IATF 16949等国际质量标准深度整合，形成可量化的现场管理指标体系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750865" y="5648340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D0D0D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5"/>
          <p:cNvSpPr/>
          <p:nvPr/>
        </p:nvSpPr>
        <p:spPr>
          <a:xfrm>
            <a:off x="8001000" y="5143500"/>
            <a:ext cx="3619470" cy="123828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6"/>
          <p:cNvSpPr/>
          <p:nvPr/>
        </p:nvSpPr>
        <p:spPr>
          <a:xfrm>
            <a:off x="8001000" y="5143500"/>
            <a:ext cx="3619470" cy="123828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0" y="5143500"/>
            <a:ext cx="3619470" cy="123828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0925160" y="6464358"/>
            <a:ext cx="101919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第4页，共28页</a:t>
            </a:r>
            <a:endParaRPr lang="en-US" sz="1000" dirty="0"/>
          </a:p>
        </p:txBody>
      </p:sp>
      <p:pic>
        <p:nvPicPr>
          <p:cNvPr id="2050" name="Picture 2" descr="6s管理文化墙设计图__其他_广告设计_设计图库_昵享网nipic.cn">
            <a:extLst>
              <a:ext uri="{FF2B5EF4-FFF2-40B4-BE49-F238E27FC236}">
                <a16:creationId xmlns:a16="http://schemas.microsoft.com/office/drawing/2014/main" id="{50EA0CA1-64A3-55FE-539D-B30FBF28EA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" t="11863" r="3060" b="16877"/>
          <a:stretch>
            <a:fillRect/>
          </a:stretch>
        </p:blipFill>
        <p:spPr bwMode="auto">
          <a:xfrm>
            <a:off x="8001000" y="3196569"/>
            <a:ext cx="3838740" cy="149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5s定义图片_5s定义素材_5s定义高清图片_摄图网图片下载">
            <a:extLst>
              <a:ext uri="{FF2B5EF4-FFF2-40B4-BE49-F238E27FC236}">
                <a16:creationId xmlns:a16="http://schemas.microsoft.com/office/drawing/2014/main" id="{8D07496D-E4F0-AFB9-10CF-41DC0C8CC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67"/>
          <a:stretch>
            <a:fillRect/>
          </a:stretch>
        </p:blipFill>
        <p:spPr bwMode="auto">
          <a:xfrm>
            <a:off x="7991489" y="1378698"/>
            <a:ext cx="3803217" cy="164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从自由放任到全球化的经济体制 （4） - 知乎">
            <a:extLst>
              <a:ext uri="{FF2B5EF4-FFF2-40B4-BE49-F238E27FC236}">
                <a16:creationId xmlns:a16="http://schemas.microsoft.com/office/drawing/2014/main" id="{C589AE58-57CD-9633-FF08-964ABC860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916913"/>
            <a:ext cx="3793706" cy="178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724124"/>
            <a:ext cx="1137285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6S管理六大要素深入解读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552480" y="192408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0983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219200" y="2291849"/>
            <a:ext cx="1962180" cy="3693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整理与整顿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52480" y="2971800"/>
            <a:ext cx="3467130" cy="36068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809610" y="3216032"/>
            <a:ext cx="3133740" cy="259583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整理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通过区分</a:t>
            </a:r>
            <a:r>
              <a:rPr lang="en-US" sz="1600" dirty="0" err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必要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与</a:t>
            </a:r>
            <a:r>
              <a:rPr lang="en-US" sz="1600" dirty="0" err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非必要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物品消除现场冗余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；</a:t>
            </a:r>
            <a:endParaRPr lang="en-US" altLang="zh-CN" sz="1600" dirty="0">
              <a:solidFill>
                <a:srgbClr val="6B72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Han Sans SC" pitchFamily="34" charset="-120"/>
            </a:endParaRPr>
          </a:p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整顿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实现‘一物一位、取用即知、归位即准’的科学定置管理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；</a:t>
            </a:r>
            <a:endParaRPr lang="en-US" altLang="zh-CN" sz="1600" dirty="0">
              <a:solidFill>
                <a:srgbClr val="6B72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Han Sans SC" pitchFamily="34" charset="-120"/>
            </a:endParaRPr>
          </a:p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6B728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清理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长时间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未用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模具</a:t>
            </a: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，</a:t>
            </a:r>
            <a:r>
              <a:rPr lang="zh-CN" altLang="en-US" sz="1600" dirty="0">
                <a:solidFill>
                  <a:srgbClr val="6B728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淘汰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低复用率刀头，释放仓储空间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1026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5291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4991160" y="2291849"/>
            <a:ext cx="1990650" cy="3693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清扫与清洁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4352910" y="2971800"/>
            <a:ext cx="3467130" cy="36068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19605" y="3216032"/>
            <a:ext cx="3133740" cy="303903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清扫</a:t>
            </a:r>
            <a:r>
              <a:rPr lang="en-US" sz="1600" dirty="0" err="1">
                <a:solidFill>
                  <a:srgbClr val="6B728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维持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设备与环境</a:t>
            </a:r>
            <a:r>
              <a:rPr lang="en-US" sz="1600" dirty="0" err="1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清洁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保障稳定运行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；</a:t>
            </a:r>
            <a:endParaRPr lang="en-US" altLang="zh-CN" sz="1600" dirty="0">
              <a:solidFill>
                <a:srgbClr val="6B72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Han Sans SC" pitchFamily="34" charset="-120"/>
            </a:endParaRPr>
          </a:p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清洁</a:t>
            </a:r>
            <a:r>
              <a:rPr lang="en-US" sz="1600" dirty="0" err="1">
                <a:solidFill>
                  <a:srgbClr val="6B728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固化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前三项成果建立可持续的标准化流程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；</a:t>
            </a:r>
            <a:endParaRPr lang="en-US" altLang="zh-CN" sz="1600" dirty="0">
              <a:solidFill>
                <a:srgbClr val="6B72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Han Sans SC" pitchFamily="34" charset="-120"/>
            </a:endParaRPr>
          </a:p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关键测试台配置'点检二维码'，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扫码显示润滑点位图，明确量化标准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1078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5343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8839200" y="2291849"/>
            <a:ext cx="1943130" cy="3693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素养与安全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8153430" y="2971800"/>
            <a:ext cx="3467130" cy="36068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410560" y="3200112"/>
            <a:ext cx="3133740" cy="303903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素养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养成良好行为</a:t>
            </a:r>
            <a:r>
              <a:rPr lang="en-US" sz="1600" dirty="0" err="1">
                <a:solidFill>
                  <a:srgbClr val="6B728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习惯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，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形成自主管理文化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；</a:t>
            </a:r>
            <a:endParaRPr lang="en-US" altLang="zh-CN" sz="1600" dirty="0">
              <a:solidFill>
                <a:srgbClr val="6B72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Han Sans SC" pitchFamily="34" charset="-120"/>
            </a:endParaRPr>
          </a:p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安全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实现</a:t>
            </a:r>
            <a:r>
              <a:rPr lang="en-US" sz="1600" dirty="0" err="1">
                <a:solidFill>
                  <a:srgbClr val="6B728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预防性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安全管理确保人员与设备安全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；</a:t>
            </a:r>
            <a:endParaRPr lang="en-US" altLang="zh-CN" sz="1600" dirty="0">
              <a:solidFill>
                <a:srgbClr val="6B72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Han Sans SC" pitchFamily="34" charset="-120"/>
            </a:endParaRPr>
          </a:p>
          <a:p>
            <a:pPr marL="285750" indent="-285750" algn="l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实施'6S星级员工'认证制度，考核标准理解、异常上报、改善提案能力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925160" y="6464358"/>
            <a:ext cx="101919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第5页，共28页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724124"/>
            <a:ext cx="1137285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6S管理与质量管理的关联性分析</a:t>
            </a:r>
            <a:endParaRPr lang="en-US" sz="4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52680"/>
            <a:ext cx="4743450" cy="474345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9830" y="2438430"/>
            <a:ext cx="697654" cy="75403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926950" y="3076678"/>
            <a:ext cx="2958196" cy="37125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60A5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基础支撑与防错机制</a:t>
            </a:r>
            <a:endParaRPr lang="en-US" dirty="0"/>
          </a:p>
        </p:txBody>
      </p:sp>
      <p:sp>
        <p:nvSpPr>
          <p:cNvPr id="7" name="Text 2"/>
          <p:cNvSpPr/>
          <p:nvPr/>
        </p:nvSpPr>
        <p:spPr>
          <a:xfrm>
            <a:off x="441606" y="3710879"/>
            <a:ext cx="3874102" cy="236834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6S管理在质量管理体系中扮演</a:t>
            </a:r>
            <a:r>
              <a:rPr lang="en-US" sz="1400" dirty="0">
                <a:solidFill>
                  <a:srgbClr val="37415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基础支撑平台</a:t>
            </a:r>
            <a:r>
              <a:rPr lang="en-US" sz="1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的关键角色，通过整理、整顿实现</a:t>
            </a:r>
            <a:r>
              <a:rPr lang="en-US" sz="1400" dirty="0">
                <a:solidFill>
                  <a:srgbClr val="37415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物品定置定位</a:t>
            </a:r>
            <a:r>
              <a:rPr lang="en-US" sz="1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与</a:t>
            </a:r>
            <a:r>
              <a:rPr lang="en-US" sz="1400" dirty="0">
                <a:solidFill>
                  <a:srgbClr val="37415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标识统一</a:t>
            </a:r>
            <a:r>
              <a:rPr lang="en-US" sz="1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，为SPC数据采集的准确性与可追溯性提供</a:t>
            </a:r>
            <a:r>
              <a:rPr lang="en-US" sz="1400" dirty="0">
                <a:solidFill>
                  <a:srgbClr val="37415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基础环境保障</a:t>
            </a:r>
            <a:r>
              <a:rPr lang="en-US" sz="1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，清扫、清洁环节持续维护设备与工位洁净度，减少异物引入与参数漂移风险。整顿定置+标识管理实现'不制造缺陷'的预防性控制</a:t>
            </a:r>
            <a:endParaRPr lang="en-US" sz="1400" dirty="0"/>
          </a:p>
        </p:txBody>
      </p:sp>
      <p:sp>
        <p:nvSpPr>
          <p:cNvPr id="8" name="Shape 3"/>
          <p:cNvSpPr/>
          <p:nvPr/>
        </p:nvSpPr>
        <p:spPr>
          <a:xfrm>
            <a:off x="5324460" y="3200400"/>
            <a:ext cx="1524030" cy="1524030"/>
          </a:xfrm>
          <a:prstGeom prst="roundRect">
            <a:avLst>
              <a:gd name="adj" fmla="val 26999"/>
            </a:avLst>
          </a:prstGeom>
          <a:solidFill>
            <a:srgbClr val="F0F0F0">
              <a:alpha val="9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5467350" y="3545779"/>
            <a:ext cx="1152541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关联性</a:t>
            </a:r>
            <a:endParaRPr lang="en-US" sz="2100" dirty="0"/>
          </a:p>
        </p:txBody>
      </p:sp>
      <p:sp>
        <p:nvSpPr>
          <p:cNvPr id="10" name="Text 5"/>
          <p:cNvSpPr/>
          <p:nvPr/>
        </p:nvSpPr>
        <p:spPr>
          <a:xfrm>
            <a:off x="5686471" y="3945829"/>
            <a:ext cx="66678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分析</a:t>
            </a:r>
            <a:endParaRPr lang="en-US" sz="21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00" y="2152680"/>
            <a:ext cx="4743450" cy="4743450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1434" y="2457541"/>
            <a:ext cx="524757" cy="4762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027695" y="3075142"/>
            <a:ext cx="1532355" cy="41254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7C73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质量文化培育</a:t>
            </a:r>
            <a:endParaRPr lang="en-US" sz="2000" dirty="0"/>
          </a:p>
        </p:txBody>
      </p:sp>
      <p:sp>
        <p:nvSpPr>
          <p:cNvPr id="14" name="Text 7"/>
          <p:cNvSpPr/>
          <p:nvPr/>
        </p:nvSpPr>
        <p:spPr>
          <a:xfrm>
            <a:off x="8153400" y="3710879"/>
            <a:ext cx="3295650" cy="231268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6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通过</a:t>
            </a:r>
            <a:r>
              <a:rPr lang="en-US" sz="1600" dirty="0">
                <a:solidFill>
                  <a:srgbClr val="37415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日清日结</a:t>
            </a:r>
            <a:r>
              <a:rPr lang="en-US" sz="16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、</a:t>
            </a:r>
            <a:r>
              <a:rPr lang="en-US" sz="1600" dirty="0">
                <a:solidFill>
                  <a:srgbClr val="37415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红牌作战</a:t>
            </a:r>
            <a:r>
              <a:rPr lang="en-US" sz="16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、</a:t>
            </a:r>
            <a:r>
              <a:rPr lang="en-US" sz="1600" dirty="0">
                <a:solidFill>
                  <a:srgbClr val="37415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6S稽核等机制</a:t>
            </a:r>
            <a:r>
              <a:rPr lang="en-US" sz="16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，潜移默化塑造'</a:t>
            </a:r>
            <a:r>
              <a:rPr lang="en-US" sz="1600" dirty="0">
                <a:solidFill>
                  <a:srgbClr val="37415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第一次就做对</a:t>
            </a:r>
            <a:r>
              <a:rPr lang="en-US" sz="16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'的质量意识，员工逐步形成标准化作业意识，将'零缺陷'理念融入日常操作，夯实质量文化的行为基础，实现从'制造'向'质造'的战略转型</a:t>
            </a:r>
            <a:endParaRPr lang="en-US" sz="1600" dirty="0"/>
          </a:p>
        </p:txBody>
      </p:sp>
      <p:sp>
        <p:nvSpPr>
          <p:cNvPr id="15" name="Text 8"/>
          <p:cNvSpPr/>
          <p:nvPr/>
        </p:nvSpPr>
        <p:spPr>
          <a:xfrm>
            <a:off x="11049882" y="6481885"/>
            <a:ext cx="1123068" cy="22692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第6页，共28页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1970" y="1165606"/>
            <a:ext cx="10972800" cy="102983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60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6S管理实施方法论与标准化体系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3214680" y="2453374"/>
            <a:ext cx="5762640" cy="45736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21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系统性构建可操作、可持续的6S管理实施框架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1095360" y="3487989"/>
            <a:ext cx="10277490" cy="190770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24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6S管理的成功实施需要建立完整的方法论体系，包括前期准备的组织架构建立和培训计划制定，分步实施的六个S具体操作步骤，过程控制的检查评估机制，以及标准化管理的制定原则、流程设计和持续优化方法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925160" y="6464358"/>
            <a:ext cx="101919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第7页，共28页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724124"/>
            <a:ext cx="1137285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6S管理实施的前期准备阶段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552480" y="192408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0983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371600" y="2291849"/>
            <a:ext cx="1962120" cy="3693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组织架构建立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52480" y="2971800"/>
            <a:ext cx="3467130" cy="349566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795300" y="2957192"/>
            <a:ext cx="3133740" cy="33714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建立6S推进委员会，总经理/副总经理担任委员会主席，质量总监/生产总监担任执行主任，设立现场管理组、设备维护组、培训考核组、安全管控组四个专业小组，构建高层管理者、中层管理者、班组长/现场主管的三级管理体系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1026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5291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172121" y="2291849"/>
            <a:ext cx="1962120" cy="3693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分层培训体系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4352910" y="2971800"/>
            <a:ext cx="3467130" cy="349566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95820" y="3051028"/>
            <a:ext cx="3133740" cy="287899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高层管理者培训4小时，重点学习6S管理理念与战略价值；中层管理者培训8小时，掌握实施方法与工具应用；一线员工培训12小时，包含基础知识、操作规范和实操演练考核认证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1078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5343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8972550" y="2291849"/>
            <a:ext cx="1962120" cy="3693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实施时间安排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8153430" y="2971800"/>
            <a:ext cx="3467130" cy="349566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96250" y="3144819"/>
            <a:ext cx="3133740" cy="23865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第1周高层管理者集中培训，第2-3周中层管理者分批培训，第4-6周一线员工全员培训，第7周培训效果评估与补强，确保全员理解掌握6S管理要求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925160" y="6464358"/>
            <a:ext cx="101919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第8页，共28页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724124"/>
            <a:ext cx="1137285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6S管理分步实施的关键要点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552480" y="192408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0983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352580" y="2314933"/>
            <a:ext cx="200025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整理与整顿实施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552480" y="2971800"/>
            <a:ext cx="3467130" cy="357192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809610" y="3025127"/>
            <a:ext cx="3133740" cy="343478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zh-CN" alt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物品分类</a:t>
            </a:r>
            <a:r>
              <a:rPr lang="en-US" sz="14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制定</a:t>
            </a:r>
            <a:r>
              <a:rPr lang="zh-CN" alt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：“</a:t>
            </a:r>
            <a:endParaRPr lang="en-US" altLang="zh-CN" sz="1400" dirty="0">
              <a:solidFill>
                <a:srgbClr val="6B72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ource Han Sans SC" pitchFamily="34" charset="-120"/>
            </a:endParaRP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A类（每日使用</a:t>
            </a: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）、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B类（每周使用</a:t>
            </a: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）、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C类（每月使用</a:t>
            </a: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）、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D类（长期不用</a:t>
            </a: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）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的分类标准，建立清退审批流程，采用色标化定置管理，按电压等级分区存放，12V电池区贴蓝色标签、18V贴黄色标签、40V贴红色标签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1026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5291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019690" y="2314933"/>
            <a:ext cx="226698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清扫与清洁标准化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4352910" y="2971800"/>
            <a:ext cx="3467130" cy="357192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19605" y="2971800"/>
            <a:ext cx="3133740" cy="26013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建立设备清扫标准，测试台端面无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杂物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残留，装配工位工作台面无杂物，存储区货架无积灰；设置三色工艺卡，绿色标准动作、黄色关键控制点、红色禁令项，扭矩参数精准标注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10780" y="18669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53430" y="21145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8953530" y="2314933"/>
            <a:ext cx="200025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素养与安全体系</a:t>
            </a:r>
            <a:endParaRPr lang="en-US" sz="2100" dirty="0"/>
          </a:p>
        </p:txBody>
      </p:sp>
      <p:sp>
        <p:nvSpPr>
          <p:cNvPr id="18" name="Shape 15"/>
          <p:cNvSpPr/>
          <p:nvPr/>
        </p:nvSpPr>
        <p:spPr>
          <a:xfrm>
            <a:off x="8153430" y="2971800"/>
            <a:ext cx="3467130" cy="357192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 sz="2000"/>
          </a:p>
        </p:txBody>
      </p:sp>
      <p:sp>
        <p:nvSpPr>
          <p:cNvPr id="19" name="Text 16"/>
          <p:cNvSpPr/>
          <p:nvPr/>
        </p:nvSpPr>
        <p:spPr>
          <a:xfrm>
            <a:off x="8320125" y="3025127"/>
            <a:ext cx="3133740" cy="26013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建立四级星级认证体系，一星员工掌握基本6S知识，四星员工能培训他人承担推进任务；实施动静态双重防护，KYT危险预知训练覆盖新员工，高压区设红外光栅联锁门禁，电池充放电区强制双人操作确认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925160" y="6464358"/>
            <a:ext cx="101919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第9页，共28页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40067"/>
            <a:ext cx="11372850" cy="70102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标准化管理在6S实施中的核心作用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552480" y="154305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09830" y="148590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173352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485900" y="1933903"/>
            <a:ext cx="173352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统一执行基准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552480" y="2590770"/>
            <a:ext cx="3467130" cy="387669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719175" y="2788789"/>
            <a:ext cx="3133740" cy="30445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通过建立统一、可执行、可衡量的标准体系，将'清洁'从'看起来干净'转化为'无可见油污、粉尘厚度≤0.1mm'等可测量指标，制定标准作业程序（SOP），明确每个6S动作的具体步骤、时间要求和验收标准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10260" y="148590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52910" y="173352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200650" y="1933903"/>
            <a:ext cx="1914571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PDCA循环嵌入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4352910" y="2590770"/>
            <a:ext cx="3467130" cy="387669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19605" y="2814959"/>
            <a:ext cx="3133740" cy="26013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基于标准制定6S改善目标和实施计划，按照标准化流程执行6S活动，运用标准化检查表进行定期评估，根据检查结果修订和完善标准，建立标准版本管理制度，确保标准随工艺变更、设备升级同步更新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10780" y="148590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53430" y="173352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8896380" y="1949337"/>
            <a:ext cx="2114550" cy="29238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质量管理体系融合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8153430" y="2590770"/>
            <a:ext cx="3467130" cy="387669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20125" y="2788789"/>
            <a:ext cx="3133740" cy="26013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将6S标准嵌入质量手册和程序文件，建立6S执行记录与质量记录的关联机制，6S标准直接响应IATF 16949条款7.1.4'过程运行环境'要求，为客户审核提供充分证据，显著提升客户对条款符合性的采信度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第10页，共28页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40067"/>
            <a:ext cx="11372850" cy="70102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6S管理实施中的常见问题与解决方案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552480" y="154305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28850" y="146688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1685971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162020" y="1869605"/>
            <a:ext cx="2419320" cy="30893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员工抵触与参与度不足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52480" y="2495580"/>
            <a:ext cx="3495660" cy="397188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695234" y="2536385"/>
            <a:ext cx="3238530" cy="30445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员工认为6S是'额外负担'，参与度不足30%，解决方案包括价值可视化展示改善效果、建立激励机制设立6S奖金和积分兑换、赋予员工区域责任制增强责任感，某企业通过'6S积分制'使员工参与度从30%提升至85%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10260" y="146688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33890" y="1685971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286421" y="1869605"/>
            <a:ext cx="1733520" cy="30893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执行标准不明确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4333890" y="2495580"/>
            <a:ext cx="3495660" cy="397188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476735" y="2536385"/>
            <a:ext cx="3238530" cy="30445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各部门对标准理解存在偏差，检查时尺度不一，解决方案是制定明确的'三定原则'（定点、定容、定量），实现物料、工具、设备状态的全透明管控，通过颜色编码、二维码标识、影子板等工具建立可视化管理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01271" y="146688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24810" y="1685971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9182130" y="1869605"/>
            <a:ext cx="1504920" cy="30893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持续动力不足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8124810" y="2495580"/>
            <a:ext cx="3495660" cy="3971880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267654" y="2638929"/>
            <a:ext cx="3238530" cy="260135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初期热情高涨后期松懈，6S管理沦为'一阵风'，解决方案是建立PDCA循环应用机制，多层级检查体系包括日常检查、周度检查、月度检查，数字化工具应用如移动端巡检APP、智能看板、红黄绿三色预警系统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第11页，共28页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17500" y="1482340"/>
            <a:ext cx="11557000" cy="109908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60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电动工具行业应用案例与实施指导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2832070" y="2646412"/>
            <a:ext cx="771571" cy="7414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600" dirty="0">
                <a:solidFill>
                  <a:srgbClr val="3B82F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🔧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2105041" y="2821140"/>
            <a:ext cx="8953530" cy="39196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9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聚焦'工具-零件-设备-环境'四维协同的行业定制化方案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41380" y="3891859"/>
            <a:ext cx="11233120" cy="257249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24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「电动工具制造业面临零部件种类繁多、工艺参数敏感、安全风险集中等独特挑战，6S管理为电动工具企业提供了系统性的解决方案，通过针对性的实施指导和操作建议，实现生产效率提升30%、质量缺陷率降低25%、安全事故零目标的管理成效」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第12页，共28页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33654"/>
            <a:ext cx="1137285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电动工具制造业的典型痛点识别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552480" y="1685971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09830" y="1628821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187644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352580" y="2058150"/>
            <a:ext cx="2000250" cy="3604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零部件管理复杂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552480" y="2733690"/>
            <a:ext cx="3467130" cy="373377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795390" y="2814959"/>
            <a:ext cx="3133740" cy="227139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涉及刀头、碳刷、轴承、齿轮等上千种微型零部件，规格参数差异细微，错装漏装高频发生占返工总量的62%，存储空间布局混乱，多数企业采用通用货架混放小件，缺乏分区标识与定置定位，显著增加误取率和找料时间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10260" y="1628821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52910" y="187644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153010" y="2058150"/>
            <a:ext cx="2000250" cy="3604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设备状态波动大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4352910" y="2733690"/>
            <a:ext cx="3467130" cy="373377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95910" y="2814959"/>
            <a:ext cx="3133740" cy="227139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冲击钻、角磨机等测试台高频启停，油污、金属屑堆积致传感器失灵，设备OEE平均仅68%，现场缺乏针对油污与金属屑的分级清洁规程，操作人员依赖经验清理，无量化验收标准，导致清洁不彻底、复发率高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9810780" y="1628821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53430" y="187644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8820120" y="2058150"/>
            <a:ext cx="2266980" cy="3604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多型号快速换线难</a:t>
            </a:r>
            <a:endParaRPr lang="en-US" sz="2100" dirty="0"/>
          </a:p>
        </p:txBody>
      </p:sp>
      <p:sp>
        <p:nvSpPr>
          <p:cNvPr id="18" name="Shape 15"/>
          <p:cNvSpPr/>
          <p:nvPr/>
        </p:nvSpPr>
        <p:spPr>
          <a:xfrm>
            <a:off x="8153430" y="2733690"/>
            <a:ext cx="3467130" cy="373377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96340" y="3008858"/>
            <a:ext cx="3133740" cy="188359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同一产线需兼容锂电、串激、无刷三大平台，治具/夹具混放导致换型平均耗时达47分钟，不同型号治具/夹具未分区标识、随意堆叠存放，作业员需耗时辨识匹配，平均每次找具耗时超8分钟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第13页，共28页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37022"/>
            <a:ext cx="11372850" cy="65947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6S管理在电动工具生产现场的具体应用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552480" y="144777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28850" y="13906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159069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371600" y="1753380"/>
            <a:ext cx="2000250" cy="3604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原材料管理应用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552480" y="2400300"/>
            <a:ext cx="3495660" cy="3619470"/>
          </a:xfrm>
          <a:prstGeom prst="roundRect">
            <a:avLst>
              <a:gd name="adj" fmla="val 1308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742950" y="2414696"/>
            <a:ext cx="3257550" cy="20572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制定5年未使用治具的识别标准，东成电动工具成功清退327套闲置治具，释放仓储空间35%；基于工艺适配率分析，淘汰11类低复用率刀头，统一归并为6类通用规格；按电压等级分区存放，12V电池区贴蓝色标签、18V贴黄色标签、40V贴红色标签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010260" y="13906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33890" y="159069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153010" y="1753380"/>
            <a:ext cx="2000250" cy="3604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生产线布局优化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4333890" y="2400300"/>
            <a:ext cx="3495660" cy="3619470"/>
          </a:xfrm>
          <a:prstGeom prst="roundRect">
            <a:avLst>
              <a:gd name="adj" fmla="val 1308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24360" y="2456763"/>
            <a:ext cx="3257550" cy="17063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关键测试台配置'点检二维码'，扫码显示润滑点位图、异响判据、清洁标准；建立'主轴端面无铁屑残留'等量化清洁标准；设置三色工艺卡，绿色标准动作、黄色关键控制点、红色禁令项，扭矩参数精准标注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9801271" y="13906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24810" y="159069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9067830" y="1753380"/>
            <a:ext cx="1733520" cy="3604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工具设备管理</a:t>
            </a:r>
            <a:endParaRPr lang="en-US" sz="2100" dirty="0"/>
          </a:p>
        </p:txBody>
      </p:sp>
      <p:sp>
        <p:nvSpPr>
          <p:cNvPr id="18" name="Shape 15"/>
          <p:cNvSpPr/>
          <p:nvPr/>
        </p:nvSpPr>
        <p:spPr>
          <a:xfrm>
            <a:off x="8124810" y="2400300"/>
            <a:ext cx="3495660" cy="3619470"/>
          </a:xfrm>
          <a:prstGeom prst="roundRect">
            <a:avLst>
              <a:gd name="adj" fmla="val 1308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15371" y="2456763"/>
            <a:ext cx="3257550" cy="17063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工具柜采用'影子板'管理，每把扭矩扳手对应专属凹槽轮廓，标注唯一编号与校准有效期；实施动静态双重防护，KYT危险预知训练覆盖所有新员工，高压区设红外光栅联锁门禁，电池充放电区强制双人操作确认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第14页，共28页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37022"/>
            <a:ext cx="11372850" cy="65947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电动工具行业6S管理量化效果数据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552480" y="1447770"/>
            <a:ext cx="5333970" cy="2419320"/>
          </a:xfrm>
          <a:prstGeom prst="roundRect">
            <a:avLst>
              <a:gd name="adj" fmla="val 1890"/>
            </a:avLst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1638330"/>
            <a:ext cx="4953030" cy="1714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42950" y="3438568"/>
            <a:ext cx="5133990" cy="24750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错装/漏装率从3.8‰降至0.4‰</a:t>
            </a:r>
            <a:endParaRPr lang="en-US" sz="1200" dirty="0"/>
          </a:p>
        </p:txBody>
      </p:sp>
      <p:sp>
        <p:nvSpPr>
          <p:cNvPr id="7" name="Shape 3"/>
          <p:cNvSpPr/>
          <p:nvPr/>
        </p:nvSpPr>
        <p:spPr>
          <a:xfrm>
            <a:off x="552480" y="4057650"/>
            <a:ext cx="5333970" cy="2419320"/>
          </a:xfrm>
          <a:prstGeom prst="roundRect">
            <a:avLst>
              <a:gd name="adj" fmla="val 1890"/>
            </a:avLst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0" y="4248120"/>
            <a:ext cx="4953030" cy="17145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2950" y="6048448"/>
            <a:ext cx="5133990" cy="24750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扭矩控制CPK由0.92提升至1.45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6267480" y="1447770"/>
            <a:ext cx="5353080" cy="16097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6"/>
          <p:cNvSpPr/>
          <p:nvPr/>
        </p:nvSpPr>
        <p:spPr>
          <a:xfrm>
            <a:off x="6267480" y="3047970"/>
            <a:ext cx="5353080" cy="9510"/>
          </a:xfrm>
          <a:prstGeom prst="rect">
            <a:avLst/>
          </a:prstGeom>
          <a:solidFill>
            <a:srgbClr val="000000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7"/>
          <p:cNvSpPr/>
          <p:nvPr/>
        </p:nvSpPr>
        <p:spPr>
          <a:xfrm>
            <a:off x="6267480" y="1439975"/>
            <a:ext cx="5534040" cy="32996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装配质量跃升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6267480" y="1832596"/>
            <a:ext cx="5534040" cy="99431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错装/漏装率从3.8‰降至0.4‰，客户现场因装配缺陷引发的故障率同比下降57%，年度质保索赔成本降低230万元，形成可量化的经济效益闭环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267480" y="3057571"/>
            <a:ext cx="5353080" cy="17526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0"/>
          <p:cNvSpPr/>
          <p:nvPr/>
        </p:nvSpPr>
        <p:spPr>
          <a:xfrm>
            <a:off x="6267480" y="4800600"/>
            <a:ext cx="5353080" cy="9510"/>
          </a:xfrm>
          <a:prstGeom prst="rect">
            <a:avLst/>
          </a:prstGeom>
          <a:solidFill>
            <a:srgbClr val="000000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1"/>
          <p:cNvSpPr/>
          <p:nvPr/>
        </p:nvSpPr>
        <p:spPr>
          <a:xfrm>
            <a:off x="6267480" y="3192605"/>
            <a:ext cx="5534040" cy="32996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过程能力强化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6267480" y="3585226"/>
            <a:ext cx="5534040" cy="99431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扭矩控制CPK由0.92提升至1.45，达到六西格玛水平，空载转速标准差缩小40%，批次间性能离散度显著收敛，整体过程能力指数平均提升38%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6267480" y="4945235"/>
            <a:ext cx="5534040" cy="32996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生产效率优化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6267480" y="5337856"/>
            <a:ext cx="5534040" cy="99431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4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换线时间压缩至18分钟，OEE从73%稳步提升至82%，月产能提升26%，交付准时率稳定达99.3%，在不新增产线与人力前提下，单班人均产出提升14.5%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第15页，共28页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1500" y="724124"/>
            <a:ext cx="1135383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安全绩效与客户认可提升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571500" y="1924080"/>
            <a:ext cx="5381610" cy="2857500"/>
          </a:xfrm>
          <a:prstGeom prst="roundRect">
            <a:avLst>
              <a:gd name="adj" fmla="val 2880"/>
            </a:avLst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571500" y="1924080"/>
            <a:ext cx="5381610" cy="2857500"/>
          </a:xfrm>
          <a:prstGeom prst="roundRect">
            <a:avLst>
              <a:gd name="adj" fmla="val 2880"/>
            </a:avLst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24080"/>
            <a:ext cx="5381610" cy="2857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1500" y="4955509"/>
            <a:ext cx="556257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安全绩效突破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571500" y="5423881"/>
            <a:ext cx="5562570" cy="95385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实现连续21个月零可记录工伤事故，通过UL/CE工厂审核一次性通过率100%，运用6S红牌作战与'安全5分钟'晨会制度，推动一线员工主动识别27类高频风险点，形成闭环整改数据库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6238860" y="1924080"/>
            <a:ext cx="5381610" cy="2857500"/>
          </a:xfrm>
          <a:prstGeom prst="roundRect">
            <a:avLst>
              <a:gd name="adj" fmla="val 2880"/>
            </a:avLst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6"/>
          <p:cNvSpPr/>
          <p:nvPr/>
        </p:nvSpPr>
        <p:spPr>
          <a:xfrm>
            <a:off x="6238860" y="1924080"/>
            <a:ext cx="5381610" cy="2857500"/>
          </a:xfrm>
          <a:prstGeom prst="roundRect">
            <a:avLst>
              <a:gd name="adj" fmla="val 2880"/>
            </a:avLst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60" y="1924080"/>
            <a:ext cx="5381610" cy="28575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238860" y="4955509"/>
            <a:ext cx="556257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客户认可增强</a:t>
            </a:r>
            <a:endParaRPr lang="en-US" sz="2100" dirty="0"/>
          </a:p>
        </p:txBody>
      </p:sp>
      <p:sp>
        <p:nvSpPr>
          <p:cNvPr id="13" name="Text 8"/>
          <p:cNvSpPr/>
          <p:nvPr/>
        </p:nvSpPr>
        <p:spPr>
          <a:xfrm>
            <a:off x="6238860" y="5423881"/>
            <a:ext cx="5562570" cy="95385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成功进入博世、史丹利百得等国际头部企业二级供应商名录，3家行业头部客户将6S现场稽核明确写入年度质量协议，作为供应商准入、绩效评估与订单分配的强制性条款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第16页，共28页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76220" y="537022"/>
            <a:ext cx="11553810" cy="65947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东成电动工具6S管理实施路线图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476220" y="1447770"/>
            <a:ext cx="1123953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00321" y="1390620"/>
            <a:ext cx="133320" cy="133320"/>
          </a:xfrm>
          <a:prstGeom prst="roundRect">
            <a:avLst>
              <a:gd name="adj" fmla="val 308641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476220" y="1590690"/>
            <a:ext cx="3590940" cy="666780"/>
          </a:xfrm>
          <a:prstGeom prst="roundRect">
            <a:avLst>
              <a:gd name="adj" fmla="val 61712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400221" y="1777887"/>
            <a:ext cx="1866930" cy="29238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四阶段推进策略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76220" y="2371770"/>
            <a:ext cx="3590940" cy="4092587"/>
          </a:xfrm>
          <a:prstGeom prst="roundRect">
            <a:avLst>
              <a:gd name="adj" fmla="val 2585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590566" y="2513235"/>
            <a:ext cx="3352830" cy="305179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基础建设期（1-3个月）完成现场整理整顿建立基础标准，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标准固化期（4-8个月）推行清扫清洁形成作业习惯，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文化培育期（9-12个月）强化素养安全建立自主管理，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智能升级期（13-18个月）实现6S管理数字化智能化升级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29371" y="1390620"/>
            <a:ext cx="133320" cy="133320"/>
          </a:xfrm>
          <a:prstGeom prst="roundRect">
            <a:avLst>
              <a:gd name="adj" fmla="val 308641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05270" y="1590690"/>
            <a:ext cx="3590940" cy="666780"/>
          </a:xfrm>
          <a:prstGeom prst="roundRect">
            <a:avLst>
              <a:gd name="adj" fmla="val 61712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067330" y="1785581"/>
            <a:ext cx="2190720" cy="27699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资源配置与投资预算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4305270" y="2371770"/>
            <a:ext cx="3590940" cy="4092587"/>
          </a:xfrm>
          <a:prstGeom prst="roundRect">
            <a:avLst>
              <a:gd name="adj" fmla="val 2585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486276" y="2319336"/>
            <a:ext cx="3352830" cy="227620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总投资预算880万元，基础建设期180万元占比20%，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标准固化期200万元占比22%，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文化培育期150万元占比17%，</a:t>
            </a:r>
          </a:p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智能升级期350万元占比39%，年度综合效益约2460万元，投资回报率280%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9848820" y="1390620"/>
            <a:ext cx="133320" cy="133320"/>
          </a:xfrm>
          <a:prstGeom prst="roundRect">
            <a:avLst>
              <a:gd name="adj" fmla="val 308641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24810" y="1590690"/>
            <a:ext cx="3590940" cy="666780"/>
          </a:xfrm>
          <a:prstGeom prst="roundRect">
            <a:avLst>
              <a:gd name="adj" fmla="val 61712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9182130" y="1777887"/>
            <a:ext cx="1619220" cy="29238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关键成功要素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8124810" y="2371770"/>
            <a:ext cx="3590940" cy="4092587"/>
          </a:xfrm>
          <a:prstGeom prst="roundRect">
            <a:avLst>
              <a:gd name="adj" fmla="val 2585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05817" y="2453690"/>
            <a:ext cx="3352830" cy="227620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高层承诺总经理担任6S推进委员会主任确保资源投入，专业团队组建15人专职推进团队配备外部咨询顾问，标准化工具开发电动工具行业专属的6S标准和工具包，激励机制设立6S专项奖励基金与绩效考核挂钩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第17页，共28页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50682"/>
            <a:ext cx="11372850" cy="60362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3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第一阶段：基础建设期实施要点（1-3个月）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552480" y="146688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09830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16573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171621" y="1851470"/>
            <a:ext cx="2362170" cy="3261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组织架构与标准制定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52480" y="2514600"/>
            <a:ext cx="3467130" cy="379271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795300" y="2700872"/>
            <a:ext cx="3133740" cy="27429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推进委员会成立总经理任主任各部门负责人为委员，专职团队组建设立6S推进办公室配备15名专职人员，聘请电动工具行业6S实施专家提供技术指导，制定《东成电动工具6S管理标准》和操作手册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10260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52910" y="16573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343571" y="1851470"/>
            <a:ext cx="1619220" cy="3261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整理专项行动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4352910" y="2514600"/>
            <a:ext cx="3467130" cy="379271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95820" y="2466961"/>
            <a:ext cx="3133740" cy="32107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识别并清退5年未使用的治具327套，建立台账核验、现场确认及审批闭环机制，基于工艺适配率与订单频次分析，淘汰11类低复用率刀头统一归并为6类通用规格，建立废碳刷、金属屑、包装材料分类收集机制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10780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53430" y="1657350"/>
            <a:ext cx="3467130" cy="714421"/>
          </a:xfrm>
          <a:prstGeom prst="roundRect">
            <a:avLst>
              <a:gd name="adj" fmla="val 57596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9144000" y="1851470"/>
            <a:ext cx="1619220" cy="3261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整顿基础建设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8153430" y="2514600"/>
            <a:ext cx="3467130" cy="3792718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96250" y="2600327"/>
            <a:ext cx="3133740" cy="32107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工具柜全面推行'影子板'管理，每把扭矩扳手对应专属凹槽轮廓，同步标注唯一编号与校准有效期；电池架按电压等级分区存放，12V电池区贴蓝色标签、18V贴黄色标签、40V贴红色标签；统一零部件编码规则，实现BOM与实物精准对应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第18页，共28页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38154"/>
            <a:ext cx="11372850" cy="71436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9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第二阶段：标准固化期实施要点（4-8个月）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552480" y="152403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28850" y="146688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169548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371600" y="1867243"/>
            <a:ext cx="200025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清扫系统化推进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552480" y="2505090"/>
            <a:ext cx="3495660" cy="3814756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742950" y="2617252"/>
            <a:ext cx="3257550" cy="26721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5000"/>
              </a:lnSpc>
              <a:buNone/>
            </a:pPr>
            <a:r>
              <a:rPr lang="en-US" sz="16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关键测试台配置'点检二维码'系统，员工扫码即可实时调取设备润滑点位图、异响识别判据及清洁标准，明确'主轴端面无铁屑残留''气路接口无油污积聚'等量化指标，加工区安装自动吹扫装置，传送带配备磁性分离器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10260" y="146688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33890" y="169548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286421" y="1867243"/>
            <a:ext cx="173352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清洁标准上墙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4333890" y="2505090"/>
            <a:ext cx="3495660" cy="3814756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24360" y="2617252"/>
            <a:ext cx="3257550" cy="26721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5000"/>
              </a:lnSpc>
              <a:buNone/>
            </a:pPr>
            <a:r>
              <a:rPr lang="en-US" sz="16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三色工艺卡以绿色代表标准动作、黄色标注关键控制点、红色标示禁令项，每张卡片在对应紧固工序旁明确标注额定扭矩值（±0.2N·m）、校验频次及失效判定标准，针对易混零件嵌入实物对比图与语音扫码提示功能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01271" y="146688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24810" y="169548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8934420" y="1867243"/>
            <a:ext cx="200025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数字化工具导入</a:t>
            </a:r>
            <a:endParaRPr lang="en-US" sz="2100" dirty="0"/>
          </a:p>
        </p:txBody>
      </p:sp>
      <p:sp>
        <p:nvSpPr>
          <p:cNvPr id="18" name="Shape 15"/>
          <p:cNvSpPr/>
          <p:nvPr/>
        </p:nvSpPr>
        <p:spPr>
          <a:xfrm>
            <a:off x="8124810" y="2505090"/>
            <a:ext cx="3495660" cy="3814756"/>
          </a:xfrm>
          <a:prstGeom prst="roundRect">
            <a:avLst>
              <a:gd name="adj" fmla="val 1333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15371" y="2483932"/>
            <a:ext cx="3257550" cy="26721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5000"/>
              </a:lnSpc>
              <a:buNone/>
            </a:pPr>
            <a:r>
              <a:rPr lang="en-US" sz="16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开发移动端巡检APP实现扫码巡检、拍照上传，建立红牌全生命周期追踪系统，各车间设置6S实时得分显示看板，目标实现6S平均得分≥85分，错装/漏装率降至1.5‰，月产能提升15%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第19页，共28页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37022"/>
            <a:ext cx="11372850" cy="65947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第三阶段：文化培育期实施要点（9-12个月）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552480" y="146688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09830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1638330"/>
            <a:ext cx="3467130" cy="666780"/>
          </a:xfrm>
          <a:prstGeom prst="roundRect">
            <a:avLst>
              <a:gd name="adj" fmla="val 61712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485900" y="1810093"/>
            <a:ext cx="173352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素养能力建设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552480" y="2447940"/>
            <a:ext cx="3467130" cy="3873038"/>
          </a:xfrm>
          <a:prstGeom prst="roundRect">
            <a:avLst>
              <a:gd name="adj" fmla="val 1694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804809" y="2510657"/>
            <a:ext cx="3114721" cy="32107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建立'6S星级员工'四级认证体系，明确各星级对应的知识掌握、行为规范与实操能力要求，通过笔试、情景问答与现场指认等方式，全面评估员工对6S标准条款、电动工具产线定置图、安全标识含义的理解深度与准确度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10260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52910" y="1638330"/>
            <a:ext cx="3467130" cy="666780"/>
          </a:xfrm>
          <a:prstGeom prst="roundRect">
            <a:avLst>
              <a:gd name="adj" fmla="val 61712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286421" y="1810093"/>
            <a:ext cx="173352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安全防护升级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4352910" y="2447940"/>
            <a:ext cx="3467130" cy="3873038"/>
          </a:xfrm>
          <a:prstGeom prst="roundRect">
            <a:avLst>
              <a:gd name="adj" fmla="val 1694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605329" y="2510657"/>
            <a:ext cx="3114721" cy="32107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针对新员工开展KYT（危险预知训练）标准化课程，涵盖电动工具装配、测试、搬运等高风险作业场景，在高压测试区、电机绕线区等关键区域安装红外光栅与门禁系统联动装置，</a:t>
            </a:r>
            <a:r>
              <a:rPr lang="zh-CN" alt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危险</a:t>
            </a:r>
            <a:r>
              <a:rPr lang="en-US" sz="1600" dirty="0" err="1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作业实行强制双人协同制度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10780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53430" y="1638330"/>
            <a:ext cx="3467130" cy="666780"/>
          </a:xfrm>
          <a:prstGeom prst="roundRect">
            <a:avLst>
              <a:gd name="adj" fmla="val 61712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9086850" y="1810093"/>
            <a:ext cx="1733520" cy="32316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改善文化培育</a:t>
            </a:r>
            <a:endParaRPr lang="en-US" sz="2100" dirty="0"/>
          </a:p>
        </p:txBody>
      </p:sp>
      <p:sp>
        <p:nvSpPr>
          <p:cNvPr id="18" name="Shape 15"/>
          <p:cNvSpPr/>
          <p:nvPr/>
        </p:nvSpPr>
        <p:spPr>
          <a:xfrm>
            <a:off x="8153430" y="2447940"/>
            <a:ext cx="3467130" cy="3873038"/>
          </a:xfrm>
          <a:prstGeom prst="roundRect">
            <a:avLst>
              <a:gd name="adj" fmla="val 1694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61340" y="2510657"/>
            <a:ext cx="3114721" cy="27429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9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设立员工改善提案奖励月度评选优秀提案，组建6S专题QCC小组开展现场改善项目，树立6S标杆工位组织跨部门学习交流，目标实现员工改善提案参与率≥90%，连续6个月零可记录工伤事故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第20页，共28页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537022"/>
            <a:ext cx="11372850" cy="65947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第四阶段：智能升级期实施要点（13-18个月）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552480" y="1466880"/>
            <a:ext cx="11068080" cy="1902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2228850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552480" y="163833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285921" y="1813340"/>
            <a:ext cx="2171700" cy="3261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数字化6S看板建设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52480" y="2447940"/>
            <a:ext cx="3495660" cy="4016418"/>
          </a:xfrm>
          <a:prstGeom prst="roundRect">
            <a:avLst>
              <a:gd name="adj" fmla="val 18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742950" y="2559283"/>
            <a:ext cx="3257550" cy="26721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5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对接MES系统实时显示6S得分和整改状态，自动识别高频问题推送预警信息至责任人，支持移动端巡检、整改、审核全流程操作，系统按日/周/月自动统计各区域整改闭环率，识别低闭环率环节并生成趋势图表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10260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333890" y="163833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60A5F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5219670" y="1813340"/>
            <a:ext cx="1857421" cy="3261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AI视觉巡检部署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4333890" y="2447940"/>
            <a:ext cx="3495660" cy="4016418"/>
          </a:xfrm>
          <a:prstGeom prst="roundRect">
            <a:avLst>
              <a:gd name="adj" fmla="val 18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4524360" y="2559282"/>
            <a:ext cx="3257550" cy="26721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5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在关键工位部署AI视觉识别系统，基于YOLOv8改进的轻量化检测模型，专精识别工具未归位、防护罩缺失、安全通道被占用等6类关键违规，识别准确率≥98.6%，单帧处理耗时≤85ms实现毫秒级响应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01271" y="140973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C8C8C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8124810" y="1638330"/>
            <a:ext cx="3495660" cy="666780"/>
          </a:xfrm>
          <a:prstGeom prst="roundRect">
            <a:avLst>
              <a:gd name="adj" fmla="val 61712"/>
            </a:avLst>
          </a:prstGeom>
          <a:solidFill>
            <a:srgbClr val="46B8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8877270" y="1813340"/>
            <a:ext cx="2114550" cy="3261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质量根因联动分析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8124810" y="2447940"/>
            <a:ext cx="3495660" cy="4016418"/>
          </a:xfrm>
          <a:prstGeom prst="roundRect">
            <a:avLst>
              <a:gd name="adj" fmla="val 1800"/>
            </a:avLst>
          </a:prstGeom>
          <a:solidFill>
            <a:srgbClr val="FFFFFF"/>
          </a:solidFill>
          <a:ln w="25400">
            <a:solidFill>
              <a:srgbClr val="000000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8315371" y="2559282"/>
            <a:ext cx="3257550" cy="267214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5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将6S稽核数据与质量不良TOP3缺陷进行交叉分析，定位环境诱因，利用热力图与时间轴联动展示缺陷发生时段与对应区域6S稽核低分项重叠情况，基于历史数据构建缺陷类型与6S异常项的关联矩阵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第21页，共28页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80" y="266108"/>
            <a:ext cx="11163270" cy="63940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风险控制与效果评估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66780" y="1033543"/>
            <a:ext cx="11153760" cy="37125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主要风险识别与控制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66780" y="1423030"/>
            <a:ext cx="11153760" cy="64960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实施阻力风险通过加强沟通培训设立改善建议奖励机制解决，资源投入风险建立风险预警机制定期评估实施进度，技术实现风险选择成熟可靠的技术方案降低技术风险，持续性风险建立激励约束机制确保标准执行到位</a:t>
            </a:r>
            <a:endParaRPr lang="en-US" sz="1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024449"/>
              </p:ext>
            </p:extLst>
          </p:nvPr>
        </p:nvGraphicFramePr>
        <p:xfrm>
          <a:off x="666720" y="2455100"/>
          <a:ext cx="10858500" cy="2238450"/>
        </p:xfrm>
        <a:graphic>
          <a:graphicData uri="http://schemas.openxmlformats.org/drawingml/2006/table">
            <a:tbl>
              <a:tblPr/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69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风险类型</a:t>
                      </a:r>
                      <a:endParaRPr lang="en-US" sz="1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73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控制措施</a:t>
                      </a:r>
                      <a:endParaRPr lang="en-US" sz="1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73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责任部门</a:t>
                      </a:r>
                      <a:endParaRPr lang="en-US" sz="18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7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69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</a:rPr>
                        <a:t>实施阻力风险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6B7280"/>
                          </a:solidFill>
                        </a:rPr>
                        <a:t>加强沟通培训设立奖励机制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6B7280"/>
                          </a:solidFill>
                        </a:rPr>
                        <a:t>人力资源部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9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</a:rPr>
                        <a:t>资源投入风险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6B7280"/>
                          </a:solidFill>
                        </a:rPr>
                        <a:t>建立风险预警机制定期评估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6B7280"/>
                          </a:solidFill>
                        </a:rPr>
                        <a:t>财务部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5E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69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</a:rPr>
                        <a:t>技术实现风险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6B7280"/>
                          </a:solidFill>
                        </a:rPr>
                        <a:t>选择成熟可靠的技术方案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6B7280"/>
                          </a:solidFill>
                        </a:rPr>
                        <a:t>技术部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9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</a:rPr>
                        <a:t>持续性风险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6B7280"/>
                          </a:solidFill>
                        </a:rPr>
                        <a:t>建立激励约束机制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6B7280"/>
                          </a:solidFill>
                        </a:rPr>
                        <a:t>质量管理部</a:t>
                      </a:r>
                      <a:endParaRPr lang="en-US" sz="1500" dirty="0"/>
                    </a:p>
                  </a:txBody>
                  <a:tcPr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5E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728639" y="4791359"/>
            <a:ext cx="5367361" cy="37125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效果评估指标体系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666720" y="5407928"/>
            <a:ext cx="5515021" cy="1052148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1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过程指标包括6S标准覆盖率、员工培训合格率、红牌整改及时率、巡检频次达成率、改善提案数量、标准执行一致性；结果指标包括生产效率（OEE、换线时间、月产能）、质量水平（错装率、客户投诉率、CPK值）、安全绩效（工伤事故率、隐患整改率）、成本效益（质保成本、运营成本、投资回报率）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6286500" y="4818174"/>
            <a:ext cx="5419740" cy="37125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持续改进机制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286440" y="5433805"/>
            <a:ext cx="5419740" cy="781304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1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月度评估各部门提交6S实施月报分析问题和改进措施，季度总结召开季度总结会议分享最佳实践和经验教训，年度审核开展6S管理体系年度审核评估整体实施效果，标准更新根据实施效果和行业发展持续更新6S标准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第22页，共28页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80" y="825817"/>
            <a:ext cx="3352830" cy="70102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3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投资回报率分析</a:t>
            </a:r>
            <a:endParaRPr lang="en-US" sz="3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80" y="2095530"/>
            <a:ext cx="4953030" cy="361947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6780" y="5777487"/>
            <a:ext cx="5133990" cy="43710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总投资预算880万元，分四个阶段投入，基础建设期180万元，标准固化期200万元，文化培育期150万元，智能升级期350万元</a:t>
            </a:r>
            <a:endParaRPr lang="en-US" sz="1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0" y="857250"/>
            <a:ext cx="4953030" cy="45720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572250" y="5491737"/>
            <a:ext cx="5133990" cy="437107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年度综合效益约2460万元，投资回报率280%，包括质保成本降低230万元、生产效率提升带来的产能增益、人均产出提升14.5%等多维度收益</a:t>
            </a:r>
            <a:endParaRPr lang="en-US" sz="1000" dirty="0"/>
          </a:p>
        </p:txBody>
      </p:sp>
      <p:sp>
        <p:nvSpPr>
          <p:cNvPr id="8" name="Text 3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第23页，共28页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1500" y="724124"/>
            <a:ext cx="1135383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未来发展方向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571500" y="1924080"/>
            <a:ext cx="5381610" cy="2857500"/>
          </a:xfrm>
          <a:prstGeom prst="roundRect">
            <a:avLst>
              <a:gd name="adj" fmla="val 2880"/>
            </a:avLst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571500" y="1924080"/>
            <a:ext cx="5381610" cy="2857500"/>
          </a:xfrm>
          <a:prstGeom prst="roundRect">
            <a:avLst>
              <a:gd name="adj" fmla="val 2880"/>
            </a:avLst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24080"/>
            <a:ext cx="5381610" cy="2857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1500" y="4955509"/>
            <a:ext cx="556257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供应链延伸管理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571500" y="5461470"/>
            <a:ext cx="5562570" cy="62145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向核心零部件供应商输出《6S协同管理手册》，统一货架标准、标签规范、包装防护要求，构建上下游协同的6S管理生态，提升供应链整体质量管理水平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6238860" y="1924080"/>
            <a:ext cx="5381610" cy="2857500"/>
          </a:xfrm>
          <a:prstGeom prst="roundRect">
            <a:avLst>
              <a:gd name="adj" fmla="val 2880"/>
            </a:avLst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6"/>
          <p:cNvSpPr/>
          <p:nvPr/>
        </p:nvSpPr>
        <p:spPr>
          <a:xfrm>
            <a:off x="6238860" y="1924080"/>
            <a:ext cx="5381610" cy="2857500"/>
          </a:xfrm>
          <a:prstGeom prst="roundRect">
            <a:avLst>
              <a:gd name="adj" fmla="val 2880"/>
            </a:avLst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60" y="1924080"/>
            <a:ext cx="5381610" cy="28575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238860" y="4955509"/>
            <a:ext cx="556257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绿色6S融合</a:t>
            </a:r>
            <a:endParaRPr lang="en-US" sz="2100" dirty="0"/>
          </a:p>
        </p:txBody>
      </p:sp>
      <p:sp>
        <p:nvSpPr>
          <p:cNvPr id="13" name="Text 8"/>
          <p:cNvSpPr/>
          <p:nvPr/>
        </p:nvSpPr>
        <p:spPr>
          <a:xfrm>
            <a:off x="6238860" y="5295271"/>
            <a:ext cx="5562570" cy="95385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8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将废碳刷回收率、测试能耗单台基准值纳入6S考核，支撑碳足迹核算与ESG报告披露，推动6S管理与绿色制造、可持续发展战略的深度融合，打造环境友好型生产体系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第24页，共28页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096030" y="0"/>
            <a:ext cx="6096030" cy="37147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6096030" y="0"/>
            <a:ext cx="6096030" cy="371475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30" y="0"/>
            <a:ext cx="6096030" cy="37147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2480" y="724124"/>
            <a:ext cx="514350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智能化发展趋势</a:t>
            </a:r>
            <a:endParaRPr lang="en-US" sz="4400" dirty="0"/>
          </a:p>
        </p:txBody>
      </p:sp>
      <p:sp>
        <p:nvSpPr>
          <p:cNvPr id="7" name="Shape 3"/>
          <p:cNvSpPr/>
          <p:nvPr/>
        </p:nvSpPr>
        <p:spPr>
          <a:xfrm>
            <a:off x="0" y="3714750"/>
            <a:ext cx="3047970" cy="314325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4"/>
          <p:cNvSpPr/>
          <p:nvPr/>
        </p:nvSpPr>
        <p:spPr>
          <a:xfrm>
            <a:off x="476220" y="4071989"/>
            <a:ext cx="2238360" cy="76200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700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🧠</a:t>
            </a:r>
            <a:endParaRPr lang="en-US" sz="3700" dirty="0"/>
          </a:p>
        </p:txBody>
      </p:sp>
      <p:sp>
        <p:nvSpPr>
          <p:cNvPr id="9" name="Text 5"/>
          <p:cNvSpPr/>
          <p:nvPr/>
        </p:nvSpPr>
        <p:spPr>
          <a:xfrm>
            <a:off x="476220" y="5560356"/>
            <a:ext cx="2228850" cy="3093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AI与大数据赋能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476220" y="5917508"/>
            <a:ext cx="2228850" cy="85228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运用AI视觉识别系统实现自动化巡检，基于大数据分析预测潜在问题，构建智能化的6S管理体系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3524280" y="4071989"/>
            <a:ext cx="2238360" cy="76200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700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☁️</a:t>
            </a:r>
            <a:endParaRPr lang="en-US" sz="3700" dirty="0"/>
          </a:p>
        </p:txBody>
      </p:sp>
      <p:sp>
        <p:nvSpPr>
          <p:cNvPr id="12" name="Text 8"/>
          <p:cNvSpPr/>
          <p:nvPr/>
        </p:nvSpPr>
        <p:spPr>
          <a:xfrm>
            <a:off x="3524280" y="5560356"/>
            <a:ext cx="2228850" cy="3093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数字孪生技术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524280" y="5917508"/>
            <a:ext cx="2228850" cy="85228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建立生产现场的数字孪生模型，实现虚拟仿真与实时监控，优化6S管理流程与资源配置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096030" y="3714750"/>
            <a:ext cx="3047970" cy="3143250"/>
          </a:xfrm>
          <a:prstGeom prst="rect">
            <a:avLst/>
          </a:prstGeom>
          <a:solidFill>
            <a:srgbClr val="E8E8E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1"/>
          <p:cNvSpPr/>
          <p:nvPr/>
        </p:nvSpPr>
        <p:spPr>
          <a:xfrm>
            <a:off x="6572250" y="4071989"/>
            <a:ext cx="2238360" cy="76200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700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📱</a:t>
            </a:r>
            <a:endParaRPr lang="en-US" sz="3700" dirty="0"/>
          </a:p>
        </p:txBody>
      </p:sp>
      <p:sp>
        <p:nvSpPr>
          <p:cNvPr id="16" name="Text 12"/>
          <p:cNvSpPr/>
          <p:nvPr/>
        </p:nvSpPr>
        <p:spPr>
          <a:xfrm>
            <a:off x="6572250" y="5560356"/>
            <a:ext cx="2228850" cy="3093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移动互联应用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6572250" y="5917508"/>
            <a:ext cx="2228850" cy="85228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开发移动端6S管理平台，实现随时随地的巡检、上报、整改与追踪，提升管理响应速度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9620220" y="4071989"/>
            <a:ext cx="2238360" cy="76200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700" dirty="0">
                <a:solidFill>
                  <a:srgbClr val="17171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🤖</a:t>
            </a:r>
            <a:endParaRPr lang="en-US" sz="3700" dirty="0"/>
          </a:p>
        </p:txBody>
      </p:sp>
      <p:sp>
        <p:nvSpPr>
          <p:cNvPr id="19" name="Text 15"/>
          <p:cNvSpPr/>
          <p:nvPr/>
        </p:nvSpPr>
        <p:spPr>
          <a:xfrm>
            <a:off x="9620220" y="5560356"/>
            <a:ext cx="2228850" cy="3093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自动化集成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9620220" y="5917508"/>
            <a:ext cx="2228850" cy="85228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将6S管理与自动化生产设备深度集成，实现设备自检、自清洁、自维护，推动智能工厂建设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第25页，共28页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52480" y="724124"/>
            <a:ext cx="1137285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核心价值总结</a:t>
            </a:r>
            <a:endParaRPr lang="en-US" sz="4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80" y="2152680"/>
            <a:ext cx="3619470" cy="361947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5560" y="2819370"/>
            <a:ext cx="476220" cy="47622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904970" y="3471973"/>
            <a:ext cx="2190720" cy="37125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dirty="0">
                <a:solidFill>
                  <a:srgbClr val="60A5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基础支撑与机制协同</a:t>
            </a:r>
            <a:endParaRPr lang="en-US" sz="1800" dirty="0"/>
          </a:p>
        </p:txBody>
      </p:sp>
      <p:sp>
        <p:nvSpPr>
          <p:cNvPr id="7" name="Text 2"/>
          <p:cNvSpPr/>
          <p:nvPr/>
        </p:nvSpPr>
        <p:spPr>
          <a:xfrm>
            <a:off x="1504920" y="3821863"/>
            <a:ext cx="2990820" cy="144321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6S管理与质量管理的关联性体现在基础支撑、机制协同两个层面，通过构建稳定、可控、可追溯的现场环境，为质量管理工具的有效实施提供坚实基础，实现防错机制前置化与过程能力持续优化</a:t>
            </a:r>
            <a:endParaRPr lang="en-US" sz="1200" dirty="0"/>
          </a:p>
        </p:txBody>
      </p:sp>
      <p:sp>
        <p:nvSpPr>
          <p:cNvPr id="8" name="Shape 3"/>
          <p:cNvSpPr/>
          <p:nvPr/>
        </p:nvSpPr>
        <p:spPr>
          <a:xfrm>
            <a:off x="5324460" y="3200400"/>
            <a:ext cx="1524030" cy="1524030"/>
          </a:xfrm>
          <a:prstGeom prst="roundRect">
            <a:avLst>
              <a:gd name="adj" fmla="val 26999"/>
            </a:avLst>
          </a:prstGeom>
          <a:solidFill>
            <a:srgbClr val="F0F0F0">
              <a:alpha val="9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5553060" y="3745849"/>
            <a:ext cx="120015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核心价值</a:t>
            </a:r>
            <a:endParaRPr lang="en-US" sz="2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00" y="2152680"/>
            <a:ext cx="3619470" cy="3619470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1171" y="2933670"/>
            <a:ext cx="476220" cy="47622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210580" y="3586273"/>
            <a:ext cx="2190720" cy="37125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800" dirty="0">
                <a:solidFill>
                  <a:srgbClr val="7C73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文化培育与战略转型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7810530" y="3969596"/>
            <a:ext cx="2990820" cy="1147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通过日清日结、红牌作战、6S稽核等机制，潜移默化塑造'第一次就做对'的质量意识，夯实质量文化的行为基础，实现从'制造'向'质造'的战略转型，打造企业核心竞争力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第26页，共28页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5143500"/>
            <a:ext cx="12191970" cy="1714500"/>
          </a:xfrm>
          <a:prstGeom prst="rect">
            <a:avLst/>
          </a:prstGeom>
          <a:solidFill>
            <a:srgbClr val="7C73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552480" y="724124"/>
            <a:ext cx="11372850" cy="85677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44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行动建议</a:t>
            </a:r>
            <a:endParaRPr lang="en-US" sz="4400" dirty="0"/>
          </a:p>
        </p:txBody>
      </p:sp>
      <p:sp>
        <p:nvSpPr>
          <p:cNvPr id="5" name="Shape 2"/>
          <p:cNvSpPr/>
          <p:nvPr/>
        </p:nvSpPr>
        <p:spPr>
          <a:xfrm>
            <a:off x="552480" y="2809860"/>
            <a:ext cx="11068080" cy="9510"/>
          </a:xfrm>
          <a:prstGeom prst="rect">
            <a:avLst/>
          </a:prstGeom>
          <a:solidFill>
            <a:srgbClr val="E0E0E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1285921" y="1823264"/>
            <a:ext cx="733440" cy="115416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7C73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S</a:t>
            </a:r>
            <a:endParaRPr lang="en-US" sz="7500" dirty="0"/>
          </a:p>
        </p:txBody>
      </p:sp>
      <p:sp>
        <p:nvSpPr>
          <p:cNvPr id="7" name="Text 4"/>
          <p:cNvSpPr/>
          <p:nvPr/>
        </p:nvSpPr>
        <p:spPr>
          <a:xfrm>
            <a:off x="1047720" y="2955259"/>
            <a:ext cx="120015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明确目标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552480" y="3562320"/>
            <a:ext cx="2057400" cy="2476470"/>
          </a:xfrm>
          <a:prstGeom prst="roundRect">
            <a:avLst>
              <a:gd name="adj" fmla="val 2667"/>
            </a:avLst>
          </a:prstGeom>
          <a:solidFill>
            <a:srgbClr val="E8E8E8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752460" y="3634955"/>
            <a:ext cx="1790670" cy="192424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制定清晰的6S实施目标，明确各阶段的具体任务与验收标准，确保目标可衡量可追踪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429000" y="1784792"/>
            <a:ext cx="952530" cy="123110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000" b="1" dirty="0">
                <a:solidFill>
                  <a:srgbClr val="7C73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M</a:t>
            </a:r>
            <a:endParaRPr lang="en-US" sz="8000" dirty="0"/>
          </a:p>
        </p:txBody>
      </p:sp>
      <p:sp>
        <p:nvSpPr>
          <p:cNvPr id="11" name="Text 8"/>
          <p:cNvSpPr/>
          <p:nvPr/>
        </p:nvSpPr>
        <p:spPr>
          <a:xfrm>
            <a:off x="3305190" y="2955259"/>
            <a:ext cx="120015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量化指标</a:t>
            </a:r>
            <a:endParaRPr lang="en-US" sz="2100" dirty="0"/>
          </a:p>
        </p:txBody>
      </p:sp>
      <p:sp>
        <p:nvSpPr>
          <p:cNvPr id="12" name="Shape 9"/>
          <p:cNvSpPr/>
          <p:nvPr/>
        </p:nvSpPr>
        <p:spPr>
          <a:xfrm>
            <a:off x="2800350" y="3562320"/>
            <a:ext cx="2057400" cy="2476470"/>
          </a:xfrm>
          <a:prstGeom prst="roundRect">
            <a:avLst>
              <a:gd name="adj" fmla="val 2667"/>
            </a:avLst>
          </a:prstGeom>
          <a:solidFill>
            <a:srgbClr val="E8E8E8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0"/>
          <p:cNvSpPr/>
          <p:nvPr/>
        </p:nvSpPr>
        <p:spPr>
          <a:xfrm>
            <a:off x="3000421" y="3634955"/>
            <a:ext cx="1790670" cy="192424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建立量化的评估指标体系，包括过程指标与结果指标，定期监测实施效果并及时调整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781660" y="1784792"/>
            <a:ext cx="752460" cy="123110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000" b="1" dirty="0">
                <a:solidFill>
                  <a:srgbClr val="7C73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A</a:t>
            </a:r>
            <a:endParaRPr lang="en-US" sz="8000" dirty="0"/>
          </a:p>
        </p:txBody>
      </p:sp>
      <p:sp>
        <p:nvSpPr>
          <p:cNvPr id="15" name="Text 12"/>
          <p:cNvSpPr/>
          <p:nvPr/>
        </p:nvSpPr>
        <p:spPr>
          <a:xfrm>
            <a:off x="5553060" y="2955259"/>
            <a:ext cx="120015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可实现性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5057821" y="3562320"/>
            <a:ext cx="2057400" cy="2476470"/>
          </a:xfrm>
          <a:prstGeom prst="roundRect">
            <a:avLst>
              <a:gd name="adj" fmla="val 2667"/>
            </a:avLst>
          </a:prstGeom>
          <a:solidFill>
            <a:srgbClr val="E8E8E8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5257800" y="3634955"/>
            <a:ext cx="1790670" cy="192424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根据企业实际情况制定切实可行的实施方案，确保资源配置充足、时间安排合理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010510" y="1823264"/>
            <a:ext cx="790590" cy="115416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7C73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R</a:t>
            </a:r>
            <a:endParaRPr lang="en-US" sz="7500" dirty="0"/>
          </a:p>
        </p:txBody>
      </p:sp>
      <p:sp>
        <p:nvSpPr>
          <p:cNvPr id="19" name="Text 16"/>
          <p:cNvSpPr/>
          <p:nvPr/>
        </p:nvSpPr>
        <p:spPr>
          <a:xfrm>
            <a:off x="7934340" y="2955259"/>
            <a:ext cx="93342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相关性</a:t>
            </a:r>
            <a:endParaRPr lang="en-US" sz="2100" dirty="0"/>
          </a:p>
        </p:txBody>
      </p:sp>
      <p:sp>
        <p:nvSpPr>
          <p:cNvPr id="20" name="Shape 17"/>
          <p:cNvSpPr/>
          <p:nvPr/>
        </p:nvSpPr>
        <p:spPr>
          <a:xfrm>
            <a:off x="7305690" y="3562320"/>
            <a:ext cx="2057400" cy="2476470"/>
          </a:xfrm>
          <a:prstGeom prst="roundRect">
            <a:avLst>
              <a:gd name="adj" fmla="val 2667"/>
            </a:avLst>
          </a:prstGeom>
          <a:solidFill>
            <a:srgbClr val="E8E8E8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8"/>
          <p:cNvSpPr/>
          <p:nvPr/>
        </p:nvSpPr>
        <p:spPr>
          <a:xfrm>
            <a:off x="7505670" y="3634955"/>
            <a:ext cx="1790670" cy="192424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确保6S管理与企业战略目标、质量管理体系、客户需求高度相关，产生协同效应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0296510" y="1823264"/>
            <a:ext cx="742950" cy="115416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7C73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T</a:t>
            </a:r>
            <a:endParaRPr lang="en-US" sz="7500" dirty="0"/>
          </a:p>
        </p:txBody>
      </p:sp>
      <p:sp>
        <p:nvSpPr>
          <p:cNvPr id="23" name="Text 20"/>
          <p:cNvSpPr/>
          <p:nvPr/>
        </p:nvSpPr>
        <p:spPr>
          <a:xfrm>
            <a:off x="10191720" y="2955259"/>
            <a:ext cx="93342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时限性</a:t>
            </a:r>
            <a:endParaRPr lang="en-US" sz="2100" dirty="0"/>
          </a:p>
        </p:txBody>
      </p:sp>
      <p:sp>
        <p:nvSpPr>
          <p:cNvPr id="24" name="Shape 21"/>
          <p:cNvSpPr/>
          <p:nvPr/>
        </p:nvSpPr>
        <p:spPr>
          <a:xfrm>
            <a:off x="9563070" y="3562320"/>
            <a:ext cx="2057400" cy="2476470"/>
          </a:xfrm>
          <a:prstGeom prst="roundRect">
            <a:avLst>
              <a:gd name="adj" fmla="val 2667"/>
            </a:avLst>
          </a:prstGeom>
          <a:solidFill>
            <a:srgbClr val="E8E8E8"/>
          </a:solidFill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2"/>
          <p:cNvSpPr/>
          <p:nvPr/>
        </p:nvSpPr>
        <p:spPr>
          <a:xfrm>
            <a:off x="9763140" y="3634955"/>
            <a:ext cx="1790670" cy="192424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设定明确的时间节点与里程碑，建立倒排工期机制，确保各阶段任务按时完成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第27页，共28页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4838730"/>
            <a:ext cx="12191970" cy="19020"/>
          </a:xfrm>
          <a:prstGeom prst="rect">
            <a:avLst/>
          </a:prstGeom>
          <a:solidFill>
            <a:srgbClr val="D8D8D8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Text 1"/>
          <p:cNvSpPr/>
          <p:nvPr/>
        </p:nvSpPr>
        <p:spPr>
          <a:xfrm>
            <a:off x="571500" y="809952"/>
            <a:ext cx="3819540" cy="10566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感谢聆听</a:t>
            </a:r>
            <a:endParaRPr lang="en-US" sz="6600" dirty="0"/>
          </a:p>
        </p:txBody>
      </p:sp>
      <p:sp>
        <p:nvSpPr>
          <p:cNvPr id="5" name="Text 2"/>
          <p:cNvSpPr/>
          <p:nvPr/>
        </p:nvSpPr>
        <p:spPr>
          <a:xfrm>
            <a:off x="5229210" y="233024"/>
            <a:ext cx="6391290" cy="1648593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30000"/>
              </a:lnSpc>
              <a:buNone/>
            </a:pPr>
            <a:r>
              <a:rPr lang="en-US" sz="9000" b="1" dirty="0">
                <a:solidFill>
                  <a:srgbClr val="7C73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Thank You</a:t>
            </a:r>
            <a:endParaRPr lang="en-US" sz="9000" dirty="0"/>
          </a:p>
        </p:txBody>
      </p:sp>
      <p:sp>
        <p:nvSpPr>
          <p:cNvPr id="6" name="Text 3"/>
          <p:cNvSpPr/>
          <p:nvPr/>
        </p:nvSpPr>
        <p:spPr>
          <a:xfrm>
            <a:off x="571500" y="2323031"/>
            <a:ext cx="10756900" cy="1440459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28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「让我们共同推动6S管理在东成电动工具的成功实施，打造卓越的质量管理体系，实现企业高质量发展」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71500" y="5126959"/>
            <a:ext cx="1581180" cy="43313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100" b="1" dirty="0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＊ 携手共进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571500" y="5829300"/>
            <a:ext cx="1581180" cy="3093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东成电动工具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848990" y="6464358"/>
            <a:ext cx="1095360" cy="206275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ource Han Sans SC" pitchFamily="34" charset="-120"/>
              </a:rPr>
              <a:t>第28页，共28页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2085</Words>
  <Application>Microsoft Office PowerPoint</Application>
  <PresentationFormat>宽屏</PresentationFormat>
  <Paragraphs>318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2" baseType="lpstr">
      <vt:lpstr>微软雅黑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 K</cp:lastModifiedBy>
  <cp:revision>10</cp:revision>
  <dcterms:created xsi:type="dcterms:W3CDTF">2026-02-04T05:05:48Z</dcterms:created>
  <dcterms:modified xsi:type="dcterms:W3CDTF">2026-03-27T01:06:38Z</dcterms:modified>
</cp:coreProperties>
</file>