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83" r:id="rId8"/>
    <p:sldId id="284" r:id="rId9"/>
    <p:sldId id="285" r:id="rId10"/>
    <p:sldId id="286" r:id="rId11"/>
    <p:sldId id="287" r:id="rId12"/>
    <p:sldId id="262" r:id="rId13"/>
    <p:sldId id="263" r:id="rId14"/>
    <p:sldId id="264" r:id="rId15"/>
    <p:sldId id="265" r:id="rId16"/>
    <p:sldId id="266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2192000" cy="6858000"/>
  <p:notesSz cx="6858000" cy="12192000"/>
  <p:embeddedFontLst>
    <p:embeddedFont>
      <p:font typeface="Source Han Sans SC" panose="02010600030101010101" charset="-122"/>
      <p:regular r:id="rId34"/>
    </p:embeddedFont>
    <p:embeddedFont>
      <p:font typeface="等线" panose="02010600030101010101" pitchFamily="2" charset="-122"/>
      <p:regular r:id="rId35"/>
      <p:bold r:id="rId3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7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3904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第3页(加载中)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第4页(加载中)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第5页(加载中)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第6页(加载中)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C981B-0B44-7C74-F828-16E50CCC4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7E577D-7589-D5B8-D46D-C57FBC9C0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35F890-6796-413E-B68A-3B51EE158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第6页(加载中)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D822B-DCAF-7CBD-459A-47386EB4C9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0301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第7页(加载中)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第8页(加载中)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第9页(加载中)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第10页(加载中)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第11页(加载中)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第13页(加载中)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第14页(加载中)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第15页(加载中)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第16页(加载中)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第17页(加载中)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第18页(加载中)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第19页(加载中)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第20页(加载中)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第21页(加载中)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第22页(加载中)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第23页(加载中)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第24页(加载中)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第25页(加载中)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第26页(加载中)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93629-9A81-725C-952E-6CC654C7A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E1C3E6-4883-2D7B-2131-BEE8E1A9DC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F13FB4-D432-A5F4-5BC0-48B931018B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第26页(加载中)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912B2-BA9D-7613-2B11-8D172C28C2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175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9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30" y="9528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571500"/>
            <a:ext cx="12191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904970"/>
            <a:ext cx="7619970" cy="285750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04970"/>
            <a:ext cx="1904970" cy="2857500"/>
          </a:xfrm>
          <a:prstGeom prst="rect">
            <a:avLst/>
          </a:prstGeom>
        </p:spPr>
      </p:pic>
      <p:sp>
        <p:nvSpPr>
          <p:cNvPr id="7" name="Shape 1"/>
          <p:cNvSpPr/>
          <p:nvPr/>
        </p:nvSpPr>
        <p:spPr>
          <a:xfrm>
            <a:off x="1428750" y="26673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2"/>
          <p:cNvSpPr/>
          <p:nvPr/>
        </p:nvSpPr>
        <p:spPr>
          <a:xfrm>
            <a:off x="1676370" y="85010"/>
            <a:ext cx="152403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企业管理培训</a:t>
            </a:r>
            <a:endParaRPr lang="en-US" dirty="0"/>
          </a:p>
        </p:txBody>
      </p:sp>
      <p:sp>
        <p:nvSpPr>
          <p:cNvPr id="9" name="Text 3"/>
          <p:cNvSpPr/>
          <p:nvPr/>
        </p:nvSpPr>
        <p:spPr>
          <a:xfrm>
            <a:off x="1428749" y="2157191"/>
            <a:ext cx="7463459" cy="1905458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4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5400" b="1" dirty="0" err="1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在质量管理中的应用</a:t>
            </a:r>
            <a:endParaRPr lang="en-US" sz="5400" dirty="0"/>
          </a:p>
        </p:txBody>
      </p:sp>
      <p:sp>
        <p:nvSpPr>
          <p:cNvPr id="10" name="Text 4"/>
          <p:cNvSpPr/>
          <p:nvPr/>
        </p:nvSpPr>
        <p:spPr>
          <a:xfrm>
            <a:off x="1904970" y="5716093"/>
            <a:ext cx="1962120" cy="41697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75000"/>
              </a:lnSpc>
              <a:buNone/>
            </a:pPr>
            <a:r>
              <a:rPr lang="zh-CN" altLang="en-US" sz="18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质量中心工程部</a:t>
            </a:r>
            <a:endParaRPr lang="en-US" sz="18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50" y="5924580"/>
            <a:ext cx="190470" cy="114300"/>
          </a:xfrm>
          <a:prstGeom prst="rect">
            <a:avLst/>
          </a:prstGeom>
        </p:spPr>
      </p:pic>
      <p:sp>
        <p:nvSpPr>
          <p:cNvPr id="12" name="Shape 5"/>
          <p:cNvSpPr/>
          <p:nvPr/>
        </p:nvSpPr>
        <p:spPr>
          <a:xfrm>
            <a:off x="1428750" y="6276990"/>
            <a:ext cx="3047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6"/>
          <p:cNvSpPr/>
          <p:nvPr/>
        </p:nvSpPr>
        <p:spPr>
          <a:xfrm>
            <a:off x="7715250" y="5773198"/>
            <a:ext cx="1390620" cy="41697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7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2026年02月</a:t>
            </a:r>
            <a:endParaRPr lang="en-US" sz="18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2750" y="5924580"/>
            <a:ext cx="190470" cy="114300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>
            <a:off x="7715250" y="6276990"/>
            <a:ext cx="3047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8"/>
          <p:cNvSpPr/>
          <p:nvPr/>
        </p:nvSpPr>
        <p:spPr>
          <a:xfrm>
            <a:off x="10906140" y="6467460"/>
            <a:ext cx="103821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5970" y="95280"/>
            <a:ext cx="3047970" cy="76197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6276990"/>
            <a:ext cx="12191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3220" y="5619720"/>
            <a:ext cx="1428750" cy="95253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0" y="838230"/>
            <a:ext cx="5362590" cy="5181630"/>
          </a:xfrm>
          <a:prstGeom prst="rect">
            <a:avLst/>
          </a:prstGeom>
          <a:solidFill>
            <a:srgbClr val="F5F5F5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38230"/>
            <a:ext cx="5362590" cy="518163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934090" y="381030"/>
            <a:ext cx="5886450" cy="8191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4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课程内容概览</a:t>
            </a:r>
            <a:endParaRPr lang="en-US" sz="5400" dirty="0"/>
          </a:p>
        </p:txBody>
      </p:sp>
      <p:sp>
        <p:nvSpPr>
          <p:cNvPr id="9" name="Shape 3"/>
          <p:cNvSpPr/>
          <p:nvPr/>
        </p:nvSpPr>
        <p:spPr>
          <a:xfrm>
            <a:off x="5934090" y="2228850"/>
            <a:ext cx="609630" cy="609630"/>
          </a:xfrm>
          <a:prstGeom prst="roundRect">
            <a:avLst>
              <a:gd name="adj" fmla="val 67497"/>
            </a:avLst>
          </a:prstGeom>
          <a:solidFill>
            <a:srgbClr val="22222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4"/>
          <p:cNvSpPr/>
          <p:nvPr/>
        </p:nvSpPr>
        <p:spPr>
          <a:xfrm>
            <a:off x="6076920" y="2381280"/>
            <a:ext cx="466710" cy="3047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2300" dirty="0"/>
          </a:p>
        </p:txBody>
      </p:sp>
      <p:sp>
        <p:nvSpPr>
          <p:cNvPr id="11" name="Text 5"/>
          <p:cNvSpPr/>
          <p:nvPr/>
        </p:nvSpPr>
        <p:spPr>
          <a:xfrm>
            <a:off x="6772321" y="2228850"/>
            <a:ext cx="4295760" cy="29526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第一部分：PDCA理论基础与概念体系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6772321" y="2637482"/>
            <a:ext cx="4295760" cy="28751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「深入理解PDCA循环的理论内涵和发展历程」</a:t>
            </a:r>
            <a:endParaRPr lang="en-US" sz="1600" dirty="0"/>
          </a:p>
        </p:txBody>
      </p:sp>
      <p:sp>
        <p:nvSpPr>
          <p:cNvPr id="13" name="Shape 7"/>
          <p:cNvSpPr/>
          <p:nvPr/>
        </p:nvSpPr>
        <p:spPr>
          <a:xfrm>
            <a:off x="5934090" y="3581430"/>
            <a:ext cx="609630" cy="609630"/>
          </a:xfrm>
          <a:prstGeom prst="roundRect">
            <a:avLst>
              <a:gd name="adj" fmla="val 67497"/>
            </a:avLst>
          </a:prstGeom>
          <a:solidFill>
            <a:srgbClr val="22222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8"/>
          <p:cNvSpPr/>
          <p:nvPr/>
        </p:nvSpPr>
        <p:spPr>
          <a:xfrm>
            <a:off x="6076920" y="3733770"/>
            <a:ext cx="466710" cy="3047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2300" dirty="0"/>
          </a:p>
        </p:txBody>
      </p:sp>
      <p:sp>
        <p:nvSpPr>
          <p:cNvPr id="15" name="Text 9"/>
          <p:cNvSpPr/>
          <p:nvPr/>
        </p:nvSpPr>
        <p:spPr>
          <a:xfrm>
            <a:off x="6772321" y="3581430"/>
            <a:ext cx="4038630" cy="29526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第二部分：PDCA实际应用案例分析</a:t>
            </a:r>
            <a:endParaRPr lang="en-US" sz="1900" dirty="0"/>
          </a:p>
        </p:txBody>
      </p:sp>
      <p:sp>
        <p:nvSpPr>
          <p:cNvPr id="16" name="Text 10"/>
          <p:cNvSpPr/>
          <p:nvPr/>
        </p:nvSpPr>
        <p:spPr>
          <a:xfrm>
            <a:off x="6772321" y="3989971"/>
            <a:ext cx="4038630" cy="28751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「学习制造业和服务业的成功实践经验」</a:t>
            </a:r>
            <a:endParaRPr lang="en-US" sz="1600" dirty="0"/>
          </a:p>
        </p:txBody>
      </p:sp>
      <p:sp>
        <p:nvSpPr>
          <p:cNvPr id="17" name="Shape 11"/>
          <p:cNvSpPr/>
          <p:nvPr/>
        </p:nvSpPr>
        <p:spPr>
          <a:xfrm>
            <a:off x="5934090" y="4933920"/>
            <a:ext cx="609630" cy="609630"/>
          </a:xfrm>
          <a:prstGeom prst="roundRect">
            <a:avLst>
              <a:gd name="adj" fmla="val 67497"/>
            </a:avLst>
          </a:prstGeom>
          <a:solidFill>
            <a:srgbClr val="22222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2"/>
          <p:cNvSpPr/>
          <p:nvPr/>
        </p:nvSpPr>
        <p:spPr>
          <a:xfrm>
            <a:off x="6076920" y="5086350"/>
            <a:ext cx="466710" cy="3047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2300" dirty="0"/>
          </a:p>
        </p:txBody>
      </p:sp>
      <p:sp>
        <p:nvSpPr>
          <p:cNvPr id="19" name="Text 13"/>
          <p:cNvSpPr/>
          <p:nvPr/>
        </p:nvSpPr>
        <p:spPr>
          <a:xfrm>
            <a:off x="6772321" y="4933920"/>
            <a:ext cx="4800600" cy="29526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第三部分：企业PDCA实践指导与持续改进</a:t>
            </a:r>
            <a:endParaRPr lang="en-US" sz="1900" dirty="0"/>
          </a:p>
        </p:txBody>
      </p:sp>
      <p:sp>
        <p:nvSpPr>
          <p:cNvPr id="20" name="Text 14"/>
          <p:cNvSpPr/>
          <p:nvPr/>
        </p:nvSpPr>
        <p:spPr>
          <a:xfrm>
            <a:off x="6772321" y="5342551"/>
            <a:ext cx="4800600" cy="28751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「掌握企业实施PDCA的方法和策略」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10925160" y="6467460"/>
            <a:ext cx="10191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30" y="9528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571500"/>
            <a:ext cx="12191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904970"/>
            <a:ext cx="7619970" cy="285750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04970"/>
            <a:ext cx="1904970" cy="2857500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750" y="5333970"/>
            <a:ext cx="1428750" cy="952530"/>
          </a:xfrm>
          <a:prstGeom prst="rect">
            <a:avLst/>
          </a:prstGeom>
        </p:spPr>
      </p:pic>
      <p:sp>
        <p:nvSpPr>
          <p:cNvPr id="8" name="Shape 1"/>
          <p:cNvSpPr/>
          <p:nvPr/>
        </p:nvSpPr>
        <p:spPr>
          <a:xfrm>
            <a:off x="1428750" y="26673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2"/>
          <p:cNvSpPr/>
          <p:nvPr/>
        </p:nvSpPr>
        <p:spPr>
          <a:xfrm>
            <a:off x="1719470" y="122252"/>
            <a:ext cx="125730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核心理念</a:t>
            </a:r>
            <a:endParaRPr lang="en-US" dirty="0"/>
          </a:p>
        </p:txBody>
      </p:sp>
      <p:sp>
        <p:nvSpPr>
          <p:cNvPr id="10" name="Text 3"/>
          <p:cNvSpPr/>
          <p:nvPr/>
        </p:nvSpPr>
        <p:spPr>
          <a:xfrm>
            <a:off x="1428750" y="2667030"/>
            <a:ext cx="5581680" cy="8382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PDCA理论基础</a:t>
            </a:r>
            <a:endParaRPr lang="en-US" sz="6000" dirty="0"/>
          </a:p>
        </p:txBody>
      </p:sp>
      <p:sp>
        <p:nvSpPr>
          <p:cNvPr id="11" name="Text 4"/>
          <p:cNvSpPr/>
          <p:nvPr/>
        </p:nvSpPr>
        <p:spPr>
          <a:xfrm>
            <a:off x="1524030" y="3600450"/>
            <a:ext cx="5486400" cy="4190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与概念体系</a:t>
            </a:r>
            <a:endParaRPr lang="en-US" sz="3000" dirty="0"/>
          </a:p>
        </p:txBody>
      </p:sp>
      <p:sp>
        <p:nvSpPr>
          <p:cNvPr id="12" name="Text 5"/>
          <p:cNvSpPr/>
          <p:nvPr/>
        </p:nvSpPr>
        <p:spPr>
          <a:xfrm>
            <a:off x="1428750" y="4578135"/>
            <a:ext cx="9601200" cy="9211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「PDCA循环是质量管理的基石，通过计划-执行-检查-行动四个阶段的有机结合，形成持续改进的闭环管理体系，为企业实现螺旋式上升发展提供科学方法论」</a:t>
            </a:r>
            <a:endParaRPr lang="en-US" sz="2000" dirty="0"/>
          </a:p>
        </p:txBody>
      </p:sp>
      <p:sp>
        <p:nvSpPr>
          <p:cNvPr id="13" name="Text 6"/>
          <p:cNvSpPr/>
          <p:nvPr/>
        </p:nvSpPr>
        <p:spPr>
          <a:xfrm>
            <a:off x="10906140" y="6467460"/>
            <a:ext cx="103821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第3页，共26页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71500" y="339939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从休哈特到戴明：PDCA循环的演进历程</a:t>
            </a:r>
            <a:endParaRPr lang="en-US" sz="40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276570"/>
            <a:ext cx="11048970" cy="3813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1457371" y="2162190"/>
            <a:ext cx="2047890" cy="9525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7500" dirty="0"/>
          </a:p>
        </p:txBody>
      </p:sp>
      <p:sp>
        <p:nvSpPr>
          <p:cNvPr id="10" name="Shape 3"/>
          <p:cNvSpPr/>
          <p:nvPr/>
        </p:nvSpPr>
        <p:spPr>
          <a:xfrm>
            <a:off x="2333640" y="320991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000000"/>
          </a:solidFill>
          <a:ln w="381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4"/>
          <p:cNvSpPr/>
          <p:nvPr/>
        </p:nvSpPr>
        <p:spPr>
          <a:xfrm>
            <a:off x="1481144" y="3580096"/>
            <a:ext cx="2009851" cy="431337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理论奠基阶段</a:t>
            </a:r>
            <a:endParaRPr lang="en-US" sz="2400" dirty="0"/>
          </a:p>
        </p:txBody>
      </p:sp>
      <p:sp>
        <p:nvSpPr>
          <p:cNvPr id="12" name="Text 5"/>
          <p:cNvSpPr/>
          <p:nvPr/>
        </p:nvSpPr>
        <p:spPr>
          <a:xfrm>
            <a:off x="1405004" y="4053047"/>
            <a:ext cx="2085991" cy="32348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（1920-1930年代）</a:t>
            </a:r>
            <a:endParaRPr lang="en-US" dirty="0"/>
          </a:p>
        </p:txBody>
      </p:sp>
      <p:sp>
        <p:nvSpPr>
          <p:cNvPr id="13" name="Text 6"/>
          <p:cNvSpPr/>
          <p:nvPr/>
        </p:nvSpPr>
        <p:spPr>
          <a:xfrm>
            <a:off x="1571610" y="4429171"/>
            <a:ext cx="1743121" cy="217777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 err="1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沃特·休哈特博士在贝尔系统</a:t>
            </a:r>
            <a:r>
              <a:rPr lang="en-US" altLang="zh-CN" sz="1600" dirty="0" err="1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提出计划-执行-检查三阶段循环概念，奠定统计质量控制理论基础</a:t>
            </a:r>
            <a:endParaRPr lang="en-US" altLang="zh-CN" sz="1600" dirty="0"/>
          </a:p>
          <a:p>
            <a:pPr marL="0" indent="0" algn="ctr">
              <a:lnSpc>
                <a:spcPct val="150000"/>
              </a:lnSpc>
              <a:buNone/>
            </a:pPr>
            <a:endParaRPr lang="en-US" sz="1600" dirty="0"/>
          </a:p>
        </p:txBody>
      </p:sp>
      <p:sp>
        <p:nvSpPr>
          <p:cNvPr id="14" name="Text 7"/>
          <p:cNvSpPr/>
          <p:nvPr/>
        </p:nvSpPr>
        <p:spPr>
          <a:xfrm>
            <a:off x="1619265" y="5272032"/>
            <a:ext cx="158118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endParaRPr lang="en-US" sz="900" dirty="0"/>
          </a:p>
        </p:txBody>
      </p:sp>
      <p:sp>
        <p:nvSpPr>
          <p:cNvPr id="17" name="Text 10"/>
          <p:cNvSpPr/>
          <p:nvPr/>
        </p:nvSpPr>
        <p:spPr>
          <a:xfrm>
            <a:off x="5143500" y="2162190"/>
            <a:ext cx="2047890" cy="9525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7500" dirty="0"/>
          </a:p>
        </p:txBody>
      </p:sp>
      <p:sp>
        <p:nvSpPr>
          <p:cNvPr id="18" name="Shape 11"/>
          <p:cNvSpPr/>
          <p:nvPr/>
        </p:nvSpPr>
        <p:spPr>
          <a:xfrm>
            <a:off x="6019770" y="320991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000000"/>
          </a:solidFill>
          <a:ln w="381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2"/>
          <p:cNvSpPr/>
          <p:nvPr/>
        </p:nvSpPr>
        <p:spPr>
          <a:xfrm>
            <a:off x="5434004" y="3580096"/>
            <a:ext cx="2009851" cy="431337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完善发展阶段</a:t>
            </a:r>
            <a:endParaRPr lang="en-US" sz="2400" dirty="0"/>
          </a:p>
        </p:txBody>
      </p:sp>
      <p:sp>
        <p:nvSpPr>
          <p:cNvPr id="20" name="Text 13"/>
          <p:cNvSpPr/>
          <p:nvPr/>
        </p:nvSpPr>
        <p:spPr>
          <a:xfrm>
            <a:off x="5719799" y="4091177"/>
            <a:ext cx="1438260" cy="32348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（1950年代）</a:t>
            </a:r>
            <a:endParaRPr lang="en-US" dirty="0"/>
          </a:p>
        </p:txBody>
      </p:sp>
      <p:sp>
        <p:nvSpPr>
          <p:cNvPr id="21" name="Text 14"/>
          <p:cNvSpPr/>
          <p:nvPr/>
        </p:nvSpPr>
        <p:spPr>
          <a:xfrm>
            <a:off x="5434004" y="4494407"/>
            <a:ext cx="1866930" cy="2136419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 err="1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威廉·戴明在休哈特理论基础上</a:t>
            </a:r>
            <a:r>
              <a:rPr lang="en-US" altLang="zh-CN" sz="1600" dirty="0" err="1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补充整改环节，形成完整的四步闭环模式，并在日本大力推广应用</a:t>
            </a:r>
            <a:endParaRPr lang="en-US" altLang="zh-CN" sz="1600" dirty="0"/>
          </a:p>
          <a:p>
            <a:pPr algn="ctr">
              <a:lnSpc>
                <a:spcPct val="150000"/>
              </a:lnSpc>
            </a:pPr>
            <a:endParaRPr lang="en-US" altLang="zh-CN" sz="1400" dirty="0"/>
          </a:p>
        </p:txBody>
      </p:sp>
      <p:sp>
        <p:nvSpPr>
          <p:cNvPr id="25" name="Text 18"/>
          <p:cNvSpPr/>
          <p:nvPr/>
        </p:nvSpPr>
        <p:spPr>
          <a:xfrm>
            <a:off x="8829721" y="2162190"/>
            <a:ext cx="2047890" cy="9525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7500" dirty="0"/>
          </a:p>
        </p:txBody>
      </p:sp>
      <p:sp>
        <p:nvSpPr>
          <p:cNvPr id="26" name="Shape 19"/>
          <p:cNvSpPr/>
          <p:nvPr/>
        </p:nvSpPr>
        <p:spPr>
          <a:xfrm>
            <a:off x="9705990" y="320991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000000"/>
          </a:solidFill>
          <a:ln w="381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0"/>
          <p:cNvSpPr/>
          <p:nvPr/>
        </p:nvSpPr>
        <p:spPr>
          <a:xfrm>
            <a:off x="9005924" y="3580096"/>
            <a:ext cx="2009851" cy="431337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现代应用阶段</a:t>
            </a:r>
            <a:endParaRPr lang="en-US" sz="2400" dirty="0"/>
          </a:p>
        </p:txBody>
      </p:sp>
      <p:sp>
        <p:nvSpPr>
          <p:cNvPr id="28" name="Text 21"/>
          <p:cNvSpPr/>
          <p:nvPr/>
        </p:nvSpPr>
        <p:spPr>
          <a:xfrm>
            <a:off x="9163020" y="4105685"/>
            <a:ext cx="1647840" cy="32348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（1977年至今）</a:t>
            </a:r>
            <a:endParaRPr lang="en-US" dirty="0"/>
          </a:p>
        </p:txBody>
      </p:sp>
      <p:sp>
        <p:nvSpPr>
          <p:cNvPr id="29" name="Text 22"/>
          <p:cNvSpPr/>
          <p:nvPr/>
        </p:nvSpPr>
        <p:spPr>
          <a:xfrm>
            <a:off x="9044054" y="4561614"/>
            <a:ext cx="1933590" cy="18017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 err="1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PDCA循环引入中国后不断发展，</a:t>
            </a:r>
            <a:r>
              <a:rPr lang="en-US" altLang="zh-CN" sz="1600" dirty="0" err="1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从质量管理扩展到企业管理各个领域，成为持续改进的核心工具</a:t>
            </a:r>
            <a:endParaRPr lang="en-US" altLang="zh-CN" sz="1600" dirty="0"/>
          </a:p>
        </p:txBody>
      </p:sp>
      <p:sp>
        <p:nvSpPr>
          <p:cNvPr id="33" name="Text 26"/>
          <p:cNvSpPr/>
          <p:nvPr/>
        </p:nvSpPr>
        <p:spPr>
          <a:xfrm>
            <a:off x="10925160" y="6467460"/>
            <a:ext cx="10191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第4页，共26页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71500" y="244659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PDCA四阶段：科学改进的完整闭环</a:t>
            </a:r>
            <a:endParaRPr lang="en-US" sz="40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830" y="1771650"/>
            <a:ext cx="2381280" cy="73344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1083924" y="2697574"/>
            <a:ext cx="2304328" cy="40562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Plan（计划）阶段</a:t>
            </a:r>
            <a:endParaRPr lang="en-US" sz="2000" dirty="0"/>
          </a:p>
        </p:txBody>
      </p:sp>
      <p:sp>
        <p:nvSpPr>
          <p:cNvPr id="10" name="Text 3"/>
          <p:cNvSpPr/>
          <p:nvPr/>
        </p:nvSpPr>
        <p:spPr>
          <a:xfrm>
            <a:off x="1118202" y="3525590"/>
            <a:ext cx="2235772" cy="170944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现状分析</a:t>
            </a: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与</a:t>
            </a:r>
            <a:r>
              <a:rPr lang="en-US" sz="1600" dirty="0">
                <a:solidFill>
                  <a:srgbClr val="FF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问题识别</a:t>
            </a: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，运用</a:t>
            </a:r>
            <a:r>
              <a:rPr lang="en-US" sz="1600" dirty="0">
                <a:solidFill>
                  <a:srgbClr val="FF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5W2H</a:t>
            </a: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方法明确问题，设定</a:t>
            </a:r>
            <a:r>
              <a:rPr lang="en-US" sz="1600" dirty="0">
                <a:solidFill>
                  <a:srgbClr val="FF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SMART</a:t>
            </a: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目标，制定具体可行的改进方案</a:t>
            </a:r>
            <a:endParaRPr lang="en-US" sz="16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9071" y="1771650"/>
            <a:ext cx="2381280" cy="73344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3772910" y="2697574"/>
            <a:ext cx="2067917" cy="40562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Do（执行）阶段</a:t>
            </a:r>
            <a:endParaRPr lang="en-US" sz="2000" dirty="0"/>
          </a:p>
        </p:txBody>
      </p:sp>
      <p:sp>
        <p:nvSpPr>
          <p:cNvPr id="13" name="Text 5"/>
          <p:cNvSpPr/>
          <p:nvPr/>
        </p:nvSpPr>
        <p:spPr>
          <a:xfrm>
            <a:off x="3755777" y="3525590"/>
            <a:ext cx="2067917" cy="215264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严格按照计划实施改进措施，建立</a:t>
            </a:r>
            <a:r>
              <a:rPr lang="en-US" sz="1600" dirty="0">
                <a:solidFill>
                  <a:srgbClr val="FF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过程监控</a:t>
            </a: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机制，详细记录执行过程中的关键数据和异常情况</a:t>
            </a:r>
            <a:endParaRPr lang="en-US" sz="160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20" y="1771650"/>
            <a:ext cx="2381280" cy="733440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6096000" y="2697573"/>
            <a:ext cx="2505119" cy="40562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Check（检查）阶段</a:t>
            </a:r>
            <a:endParaRPr lang="en-US" sz="2000" dirty="0"/>
          </a:p>
        </p:txBody>
      </p:sp>
      <p:sp>
        <p:nvSpPr>
          <p:cNvPr id="16" name="Text 7"/>
          <p:cNvSpPr/>
          <p:nvPr/>
        </p:nvSpPr>
        <p:spPr>
          <a:xfrm>
            <a:off x="6191220" y="3525590"/>
            <a:ext cx="2323090" cy="170944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客观</a:t>
            </a:r>
            <a:r>
              <a:rPr lang="en-US" sz="1600" dirty="0">
                <a:solidFill>
                  <a:srgbClr val="FF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评估执行结果</a:t>
            </a: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，收集定量和定性数据，对比实际结果与预期目标，识别成功经验和存在问题</a:t>
            </a:r>
            <a:endParaRPr lang="en-US" sz="160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3460" y="1771650"/>
            <a:ext cx="2381280" cy="73344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8859333" y="2697574"/>
            <a:ext cx="2138818" cy="40562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Act（行动）阶段</a:t>
            </a:r>
            <a:endParaRPr lang="en-US" sz="2000" dirty="0"/>
          </a:p>
        </p:txBody>
      </p:sp>
      <p:sp>
        <p:nvSpPr>
          <p:cNvPr id="19" name="Text 9"/>
          <p:cNvSpPr/>
          <p:nvPr/>
        </p:nvSpPr>
        <p:spPr>
          <a:xfrm>
            <a:off x="8881836" y="3543300"/>
            <a:ext cx="2138818" cy="170944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标准化成功经验，</a:t>
            </a:r>
            <a:r>
              <a:rPr lang="en-US" sz="1600" dirty="0">
                <a:solidFill>
                  <a:srgbClr val="FF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总结改进</a:t>
            </a: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教训，制定下一轮改进计划，实现</a:t>
            </a:r>
            <a:r>
              <a:rPr lang="en-US" sz="1600" dirty="0">
                <a:solidFill>
                  <a:srgbClr val="FF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持续优化</a:t>
            </a: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提升</a:t>
            </a:r>
            <a:endParaRPr lang="en-US" sz="1600" dirty="0"/>
          </a:p>
        </p:txBody>
      </p:sp>
      <p:sp>
        <p:nvSpPr>
          <p:cNvPr id="20" name="Text 10"/>
          <p:cNvSpPr/>
          <p:nvPr/>
        </p:nvSpPr>
        <p:spPr>
          <a:xfrm>
            <a:off x="10925160" y="6467460"/>
            <a:ext cx="10191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D7D7D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第5页，共26页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952530" y="571500"/>
            <a:ext cx="10582260" cy="6001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PDCA的三大核心理念与本质特征</a:t>
            </a:r>
            <a:endParaRPr lang="en-US" sz="3100" dirty="0"/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1160" y="2219340"/>
            <a:ext cx="1524030" cy="1524030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952530" y="4181505"/>
            <a:ext cx="3314700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顾客满意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952530" y="4951068"/>
            <a:ext cx="3314700" cy="82304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「始终围绕顾客满意这一核心，追求用最小投入获取最大功能价值」</a:t>
            </a:r>
            <a:endParaRPr lang="en-US" sz="160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3970" y="2219340"/>
            <a:ext cx="1524030" cy="1524030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4505340" y="4181505"/>
            <a:ext cx="3314700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螺旋式上升</a:t>
            </a:r>
            <a:endParaRPr lang="en-US" sz="1800" dirty="0"/>
          </a:p>
        </p:txBody>
      </p:sp>
      <p:sp>
        <p:nvSpPr>
          <p:cNvPr id="12" name="Text 4"/>
          <p:cNvSpPr/>
          <p:nvPr/>
        </p:nvSpPr>
        <p:spPr>
          <a:xfrm>
            <a:off x="4505340" y="4951068"/>
            <a:ext cx="3314700" cy="126624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「每完成一次PDCA循环，管理流程便实现一次优化，避免陷入一成不变的僵化状态」</a:t>
            </a:r>
            <a:endParaRPr lang="en-US" sz="160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6871" y="2219340"/>
            <a:ext cx="1524030" cy="1524030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8067660" y="4181505"/>
            <a:ext cx="3314700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系统性管理</a:t>
            </a:r>
            <a:endParaRPr lang="en-US" sz="1800" dirty="0"/>
          </a:p>
        </p:txBody>
      </p:sp>
      <p:sp>
        <p:nvSpPr>
          <p:cNvPr id="15" name="Text 6"/>
          <p:cNvSpPr/>
          <p:nvPr/>
        </p:nvSpPr>
        <p:spPr>
          <a:xfrm>
            <a:off x="8067660" y="4947566"/>
            <a:ext cx="3314700" cy="126624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「大环套小环的有机体系，各级部门都有自己的PDCA循环，层层循环形成协同改进机制」</a:t>
            </a:r>
            <a:endParaRPr lang="en-US" sz="1600" dirty="0"/>
          </a:p>
        </p:txBody>
      </p:sp>
      <p:sp>
        <p:nvSpPr>
          <p:cNvPr id="16" name="Text 7"/>
          <p:cNvSpPr/>
          <p:nvPr/>
        </p:nvSpPr>
        <p:spPr>
          <a:xfrm>
            <a:off x="10925160" y="6467460"/>
            <a:ext cx="10191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第6页，共26页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7A9689-17D7-63AB-5A7C-0F4FE220A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5FB021B5-0AE7-3728-E6FA-6B03BEE45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36E4E1A4-4A3A-E0D7-5DAA-DA01584B7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67885EDB-2C0F-4F56-D807-B2B701ED7C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16" name="Text 7">
            <a:extLst>
              <a:ext uri="{FF2B5EF4-FFF2-40B4-BE49-F238E27FC236}">
                <a16:creationId xmlns:a16="http://schemas.microsoft.com/office/drawing/2014/main" id="{717AFA2F-B31F-9085-67D8-5654C727562E}"/>
              </a:ext>
            </a:extLst>
          </p:cNvPr>
          <p:cNvSpPr/>
          <p:nvPr/>
        </p:nvSpPr>
        <p:spPr>
          <a:xfrm>
            <a:off x="10925160" y="6467460"/>
            <a:ext cx="10191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第6页，共26页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2E1B3D9-D897-0565-D236-2935161D8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0"/>
            <a:ext cx="5224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03DE446-3D77-57E2-E6BB-0F99D2E20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887" y="0"/>
            <a:ext cx="5224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378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2D4DC97-1835-FC0F-B3EA-0743D96F1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7" y="0"/>
            <a:ext cx="5224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E90ECEC-ADFA-52AF-85BB-F7EAA29A5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142" y="0"/>
            <a:ext cx="5224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842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00BEC55-38B8-A498-068A-41C324A24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94" y="0"/>
            <a:ext cx="5224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1EED0D0-A8A9-75A4-31B7-0C5309E21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677" y="0"/>
            <a:ext cx="5224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401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38E83FA-A410-2B42-0975-87B36C331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69" y="0"/>
            <a:ext cx="5249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DEB6AB2-3DE8-911B-90D9-DE33592CD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475" y="0"/>
            <a:ext cx="5249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864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F62F2C40-FD88-4FC7-F61E-470C60A7A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93" y="0"/>
            <a:ext cx="5249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32438443-3EE4-0315-A8AF-E425C42AD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4" y="0"/>
            <a:ext cx="5249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300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952530" y="571500"/>
            <a:ext cx="10572750" cy="5143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700" b="1" dirty="0">
                <a:solidFill>
                  <a:srgbClr val="1A1A1A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PDCA：现代质量管理体系的核心支柱</a:t>
            </a:r>
            <a:endParaRPr lang="en-US" sz="2700" dirty="0"/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0690" y="1943100"/>
            <a:ext cx="1904970" cy="1904970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952530" y="4056234"/>
            <a:ext cx="331470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ISO9001质量管理体系的基础</a:t>
            </a:r>
            <a:endParaRPr lang="en-US" dirty="0"/>
          </a:p>
        </p:txBody>
      </p:sp>
      <p:sp>
        <p:nvSpPr>
          <p:cNvPr id="9" name="Text 2"/>
          <p:cNvSpPr/>
          <p:nvPr/>
        </p:nvSpPr>
        <p:spPr>
          <a:xfrm>
            <a:off x="952530" y="4538953"/>
            <a:ext cx="3314700" cy="170944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「PDCA循环是ISO9001:2015版的理论基石和实施框架，为过程方法的实现和风险管理的整合提供标准化框架」</a:t>
            </a:r>
            <a:endParaRPr lang="en-US" sz="160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3500" y="1943100"/>
            <a:ext cx="1904970" cy="1904970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4505340" y="4056234"/>
            <a:ext cx="331470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六西格玛管理的方法论支撑</a:t>
            </a:r>
            <a:endParaRPr lang="en-US" dirty="0"/>
          </a:p>
        </p:txBody>
      </p:sp>
      <p:sp>
        <p:nvSpPr>
          <p:cNvPr id="12" name="Text 4"/>
          <p:cNvSpPr/>
          <p:nvPr/>
        </p:nvSpPr>
        <p:spPr>
          <a:xfrm>
            <a:off x="4505340" y="4538954"/>
            <a:ext cx="3314700" cy="126624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「PDCA与六西格玛DMAIC方法论高度契合，为统计分析工具提供结构化应用框架」</a:t>
            </a:r>
            <a:endParaRPr lang="en-US" sz="160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6310" y="1943100"/>
            <a:ext cx="1904970" cy="1904970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8067660" y="4056234"/>
            <a:ext cx="331470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精益生产的持续改善引擎</a:t>
            </a:r>
            <a:endParaRPr lang="en-US" dirty="0"/>
          </a:p>
        </p:txBody>
      </p:sp>
      <p:sp>
        <p:nvSpPr>
          <p:cNvPr id="15" name="Text 6"/>
          <p:cNvSpPr/>
          <p:nvPr/>
        </p:nvSpPr>
        <p:spPr>
          <a:xfrm>
            <a:off x="8067660" y="4538953"/>
            <a:ext cx="3314700" cy="126624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「作为精益生产Kaizen的执行引擎，通过PDCA循环识别消除浪费、建立标准化作业」</a:t>
            </a:r>
            <a:endParaRPr lang="en-US" sz="1600" dirty="0"/>
          </a:p>
        </p:txBody>
      </p:sp>
      <p:sp>
        <p:nvSpPr>
          <p:cNvPr id="16" name="Text 7"/>
          <p:cNvSpPr/>
          <p:nvPr/>
        </p:nvSpPr>
        <p:spPr>
          <a:xfrm>
            <a:off x="10925160" y="6467460"/>
            <a:ext cx="10191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第7页，共26页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39939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PDCA：质量管理工具的整合平台</a:t>
            </a:r>
            <a:endParaRPr lang="en-US" sz="4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38128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40981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0" y="2370167"/>
            <a:ext cx="19398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工具整合框架</a:t>
            </a: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1628821" y="2784172"/>
            <a:ext cx="4190970" cy="98488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Plan阶段运用鱼骨图、5W2H、QFD进行问题分析；Do阶段使用SOP、控制图进行过程监控；Check阶段采用直方图、帕累托图进行数据分析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79" y="2493977"/>
            <a:ext cx="2229511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数字化转型支撑</a:t>
            </a: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7296180" y="290723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PDCA为大数据分析提供业务逻辑框架，AI算法在各阶段提供决策支持，物联网实时数据采集支持循环快速迭代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7150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6577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6863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0" y="4646657"/>
            <a:ext cx="19398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竞争优势体现</a:t>
            </a: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628821" y="5183029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简单易懂的四步逻辑、灵活适用的广泛性、内置循环机制确保的持续性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623886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7720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8006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79" y="4760957"/>
            <a:ext cx="19398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持续改进机制</a:t>
            </a: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7296180" y="5178274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建立以PDCA为基础的持续改善管理体系，实现阶梯式水平提升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10925160" y="6467460"/>
            <a:ext cx="10191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第8页，共26页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30" y="9528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571500"/>
            <a:ext cx="12191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904970"/>
            <a:ext cx="7619970" cy="285750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04970"/>
            <a:ext cx="1904970" cy="2857500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750" y="5333970"/>
            <a:ext cx="1428750" cy="952530"/>
          </a:xfrm>
          <a:prstGeom prst="rect">
            <a:avLst/>
          </a:prstGeom>
        </p:spPr>
      </p:pic>
      <p:sp>
        <p:nvSpPr>
          <p:cNvPr id="8" name="Shape 1"/>
          <p:cNvSpPr/>
          <p:nvPr/>
        </p:nvSpPr>
        <p:spPr>
          <a:xfrm>
            <a:off x="1428750" y="26673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2"/>
          <p:cNvSpPr/>
          <p:nvPr/>
        </p:nvSpPr>
        <p:spPr>
          <a:xfrm>
            <a:off x="1798983" y="111274"/>
            <a:ext cx="125730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实践跨越</a:t>
            </a:r>
            <a:endParaRPr lang="en-US" dirty="0"/>
          </a:p>
        </p:txBody>
      </p:sp>
      <p:sp>
        <p:nvSpPr>
          <p:cNvPr id="10" name="Text 3"/>
          <p:cNvSpPr/>
          <p:nvPr/>
        </p:nvSpPr>
        <p:spPr>
          <a:xfrm>
            <a:off x="1428750" y="2381280"/>
            <a:ext cx="4181460" cy="7334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5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第二部分</a:t>
            </a:r>
            <a:endParaRPr lang="en-US" sz="5200" dirty="0"/>
          </a:p>
        </p:txBody>
      </p:sp>
      <p:sp>
        <p:nvSpPr>
          <p:cNvPr id="11" name="Text 4"/>
          <p:cNvSpPr/>
          <p:nvPr/>
        </p:nvSpPr>
        <p:spPr>
          <a:xfrm>
            <a:off x="1524030" y="3209910"/>
            <a:ext cx="4067160" cy="40956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PDCA实际应用案例分析</a:t>
            </a:r>
            <a:endParaRPr lang="en-US" sz="2700" dirty="0"/>
          </a:p>
        </p:txBody>
      </p:sp>
      <p:sp>
        <p:nvSpPr>
          <p:cNvPr id="12" name="Text 5"/>
          <p:cNvSpPr/>
          <p:nvPr/>
        </p:nvSpPr>
        <p:spPr>
          <a:xfrm>
            <a:off x="1428750" y="4249545"/>
            <a:ext cx="8305770" cy="9211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「通过制造业和服务业的真实成功案例，深入了解PDCA循环在不同行业中的具体应用方法和显著成效」</a:t>
            </a:r>
            <a:endParaRPr lang="en-US" sz="2000" dirty="0"/>
          </a:p>
        </p:txBody>
      </p:sp>
      <p:sp>
        <p:nvSpPr>
          <p:cNvPr id="13" name="Text 6"/>
          <p:cNvSpPr/>
          <p:nvPr/>
        </p:nvSpPr>
        <p:spPr>
          <a:xfrm>
            <a:off x="10906140" y="6467460"/>
            <a:ext cx="103821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第9页，共26页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606668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东本发动机：PDCA循环实现零不良率的卓越实践</a:t>
            </a:r>
            <a:endParaRPr lang="en-US" sz="4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20983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609880"/>
            <a:ext cx="5381610" cy="1600200"/>
          </a:xfrm>
          <a:prstGeom prst="roundRect">
            <a:avLst>
              <a:gd name="adj" fmla="val 1085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90514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93367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0" y="2894027"/>
            <a:ext cx="2553875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项目背景与目标</a:t>
            </a: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1628821" y="330728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2024年东本发动机通过PDCA循环实现内作流向整车不良率为0的优异成绩，建立K1值管理观点集和10大管理标准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38860" y="2609880"/>
            <a:ext cx="5381610" cy="1600200"/>
          </a:xfrm>
          <a:prstGeom prst="roundRect">
            <a:avLst>
              <a:gd name="adj" fmla="val 1085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90514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93367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79" y="2894027"/>
            <a:ext cx="2222105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实施过程要点</a:t>
            </a: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7296180" y="3307289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Plan阶段制定105个QA设备工位识别方案；Do阶段开展842项检证项目；Check阶段通过工序矩阵检证表完成286项问题改善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71500" y="4495830"/>
            <a:ext cx="5381610" cy="1600200"/>
          </a:xfrm>
          <a:prstGeom prst="roundRect">
            <a:avLst>
              <a:gd name="adj" fmla="val 1085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791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819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0" y="4779977"/>
            <a:ext cx="15588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关键成果</a:t>
            </a: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628821" y="519323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某视觉检查设备误报警问题彻底解决，QA设备检出保证能力回归优秀水平，实现了制造业质量管理的标杆水平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6238860" y="4495830"/>
            <a:ext cx="5381610" cy="1600200"/>
          </a:xfrm>
          <a:prstGeom prst="roundRect">
            <a:avLst>
              <a:gd name="adj" fmla="val 1085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91490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943521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80" y="4903878"/>
            <a:ext cx="1890492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数字化思维</a:t>
            </a: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7296180" y="5321105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建立数字化条件与结果关联思维，为后续持续改进奠定基础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第10页，共26页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71500" y="339939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大众汽车冲压车间：63%质量损失的根治之路</a:t>
            </a:r>
            <a:endParaRPr lang="en-US" sz="40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866930"/>
            <a:ext cx="1143000" cy="114300"/>
          </a:xfrm>
          <a:prstGeom prst="rect">
            <a:avLst/>
          </a:prstGeom>
        </p:spPr>
      </p:pic>
      <p:sp>
        <p:nvSpPr>
          <p:cNvPr id="9" name="Shape 2"/>
          <p:cNvSpPr/>
          <p:nvPr/>
        </p:nvSpPr>
        <p:spPr>
          <a:xfrm>
            <a:off x="571500" y="2857500"/>
            <a:ext cx="4953030" cy="2381280"/>
          </a:xfrm>
          <a:prstGeom prst="rect">
            <a:avLst/>
          </a:prstGeom>
          <a:solidFill>
            <a:srgbClr val="E8E8E8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3"/>
          <p:cNvSpPr/>
          <p:nvPr/>
        </p:nvSpPr>
        <p:spPr>
          <a:xfrm>
            <a:off x="571500" y="2857500"/>
            <a:ext cx="4953030" cy="2381280"/>
          </a:xfrm>
          <a:prstGeom prst="rect">
            <a:avLst/>
          </a:prstGeom>
          <a:solidFill>
            <a:srgbClr val="E8E8E8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857500"/>
            <a:ext cx="4953030" cy="238128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6096030" y="1714500"/>
            <a:ext cx="571500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问题识别与分析</a:t>
            </a:r>
            <a:endParaRPr lang="en-US" sz="1800" dirty="0"/>
          </a:p>
        </p:txBody>
      </p:sp>
      <p:sp>
        <p:nvSpPr>
          <p:cNvPr id="13" name="Text 5"/>
          <p:cNvSpPr/>
          <p:nvPr/>
        </p:nvSpPr>
        <p:spPr>
          <a:xfrm>
            <a:off x="6096030" y="2181210"/>
            <a:ext cx="5715000" cy="7239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5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表面划伤问题占质量损失的63%，通过质量成本分析锁定问题，设定SMART目标（划伤率≤0.8件/千冲次，3个月内达成）</a:t>
            </a:r>
            <a:endParaRPr lang="en-US" sz="1500" dirty="0"/>
          </a:p>
        </p:txBody>
      </p:sp>
      <p:sp>
        <p:nvSpPr>
          <p:cNvPr id="14" name="Text 6"/>
          <p:cNvSpPr/>
          <p:nvPr/>
        </p:nvSpPr>
        <p:spPr>
          <a:xfrm>
            <a:off x="6096000" y="3814741"/>
            <a:ext cx="571500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系统性解决方案</a:t>
            </a:r>
            <a:endParaRPr lang="en-US" sz="1800" dirty="0"/>
          </a:p>
        </p:txBody>
      </p:sp>
      <p:sp>
        <p:nvSpPr>
          <p:cNvPr id="15" name="Text 7"/>
          <p:cNvSpPr/>
          <p:nvPr/>
        </p:nvSpPr>
        <p:spPr>
          <a:xfrm>
            <a:off x="6096000" y="4281451"/>
            <a:ext cx="5715000" cy="7239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5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运用5Why分析追溯至模具清洁度不足的根本原因，制定三级防错方案，从源头预防质量问题发生，将成功经验固化为标准操作程序</a:t>
            </a:r>
            <a:endParaRPr lang="en-US" sz="1500" dirty="0"/>
          </a:p>
        </p:txBody>
      </p:sp>
      <p:sp>
        <p:nvSpPr>
          <p:cNvPr id="16" name="Text 8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第11页，共26页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67821"/>
            <a:ext cx="11353830" cy="1846659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 err="1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城商行服务质量提升</a:t>
            </a: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：</a:t>
            </a:r>
          </a:p>
          <a:p>
            <a:pPr marL="0" indent="0" algn="l">
              <a:lnSpc>
                <a:spcPct val="100000"/>
              </a:lnSpc>
              <a:buNone/>
            </a:pPr>
            <a:endParaRPr lang="en-US" sz="4000" b="1" dirty="0">
              <a:solidFill>
                <a:srgbClr val="000000"/>
              </a:solidFill>
              <a:latin typeface="Source Han Sans SC" pitchFamily="34" charset="0"/>
              <a:ea typeface="Source Han Sans SC" pitchFamily="34" charset="-122"/>
              <a:cs typeface="Source Han Sans SC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客户满意度从78%到92%的蜕变</a:t>
            </a:r>
            <a:endParaRPr lang="en-US" sz="4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0983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609880"/>
            <a:ext cx="5381610" cy="1600200"/>
          </a:xfrm>
          <a:prstGeom prst="roundRect">
            <a:avLst>
              <a:gd name="adj" fmla="val 1085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90514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93367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0" y="2894027"/>
            <a:ext cx="23462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问题诊断与目标设定</a:t>
            </a: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1628821" y="330728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通过1000份有效客户调查问卷，发现服务态度和效率是主要痛点，制定客户满意度提升至92%的具体目标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38860" y="2609880"/>
            <a:ext cx="5381610" cy="1600200"/>
          </a:xfrm>
          <a:prstGeom prst="roundRect">
            <a:avLst>
              <a:gd name="adj" fmla="val 1085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90514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93367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80" y="2894027"/>
            <a:ext cx="1862578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系统性改进措施</a:t>
            </a: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7296180" y="330728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建立柜员-客户经理-运营主管铁三角响应机制，优化服务流程，加强员工培训，实施分级服务模式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71500" y="4495830"/>
            <a:ext cx="5381610" cy="1600200"/>
          </a:xfrm>
          <a:prstGeom prst="roundRect">
            <a:avLst>
              <a:gd name="adj" fmla="val 1085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791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819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1" y="4779977"/>
            <a:ext cx="1620614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显著改进效果</a:t>
            </a: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628821" y="5316349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客户满意度从78%提升至92%，客户投诉率环比下降60%，平均业务办理时长缩短30%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6238860" y="4495830"/>
            <a:ext cx="5381610" cy="1600200"/>
          </a:xfrm>
          <a:prstGeom prst="roundRect">
            <a:avLst>
              <a:gd name="adj" fmla="val 1085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91490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943521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79" y="4903878"/>
            <a:ext cx="1136913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客户信任</a:t>
            </a: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7296180" y="5321104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赢得了客户信任和市场认可，建立了良好的品牌口碑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第13页，共26页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990" y="90435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39939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荆州市中心医院：手术室感染防控的创新实践</a:t>
            </a:r>
            <a:endParaRPr lang="en-US" sz="4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0" y="2493977"/>
            <a:ext cx="19906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核心问题锁定</a:t>
            </a: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1628821" y="290723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聚焦层流净化手术间术中非计划人员流动这一关键难点，神经外科手术间非计划人员流动率高达192.27%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79" y="2493977"/>
            <a:ext cx="19906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三维对策体系</a:t>
            </a: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7296180" y="290723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构建物资保障、认知提升、人力调配三维对策体系，从术前物资清单制度、感染防控专项培训、优化手术团队配置三个维度协同发力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7150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6577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6863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1" y="4646657"/>
            <a:ext cx="2287896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标准化防控模式</a:t>
            </a: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628821" y="505991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神经外科手术间非计划人员流动率从192.27%降至90.98%，形成可复制推广的标准化防控模式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623886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7720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8006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79" y="4760957"/>
            <a:ext cx="19906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医疗质量提升</a:t>
            </a: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7296180" y="5178274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显著降低手术感染风险，提升医疗服务质量和患者安全保障水平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第14页，共26页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952530" y="476220"/>
            <a:ext cx="10582260" cy="6001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100" b="1" dirty="0">
                <a:solidFill>
                  <a:srgbClr val="1A1A1A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PDCA成功实施的共同成功要素</a:t>
            </a:r>
            <a:endParaRPr lang="en-US" sz="3100" dirty="0"/>
          </a:p>
        </p:txBody>
      </p:sp>
      <p:sp>
        <p:nvSpPr>
          <p:cNvPr id="7" name="Shape 1"/>
          <p:cNvSpPr/>
          <p:nvPr/>
        </p:nvSpPr>
        <p:spPr>
          <a:xfrm>
            <a:off x="1447799" y="2117763"/>
            <a:ext cx="2105040" cy="1955784"/>
          </a:xfrm>
          <a:prstGeom prst="roundRect">
            <a:avLst>
              <a:gd name="adj" fmla="val 1200"/>
            </a:avLst>
          </a:prstGeom>
          <a:solidFill>
            <a:srgbClr val="F0F0F0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2190" y="2695560"/>
            <a:ext cx="761970" cy="76197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1104960" y="4275346"/>
            <a:ext cx="331470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精准问题识别与系统性解决</a:t>
            </a:r>
            <a:endParaRPr lang="en-US" dirty="0"/>
          </a:p>
        </p:txBody>
      </p:sp>
      <p:sp>
        <p:nvSpPr>
          <p:cNvPr id="10" name="Text 3"/>
          <p:cNvSpPr/>
          <p:nvPr/>
        </p:nvSpPr>
        <p:spPr>
          <a:xfrm>
            <a:off x="952530" y="4893096"/>
            <a:ext cx="331470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运用数据分析准确定位核心问题，从多维度分析问题根因，设计覆盖全流程的改进方案</a:t>
            </a:r>
            <a:endParaRPr lang="en-US" sz="1600" dirty="0"/>
          </a:p>
        </p:txBody>
      </p:sp>
      <p:sp>
        <p:nvSpPr>
          <p:cNvPr id="11" name="Shape 4"/>
          <p:cNvSpPr/>
          <p:nvPr/>
        </p:nvSpPr>
        <p:spPr>
          <a:xfrm>
            <a:off x="5076841" y="2098653"/>
            <a:ext cx="2105040" cy="1955784"/>
          </a:xfrm>
          <a:prstGeom prst="roundRect">
            <a:avLst>
              <a:gd name="adj" fmla="val 1200"/>
            </a:avLst>
          </a:prstGeom>
          <a:solidFill>
            <a:srgbClr val="F0F0F0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0" y="2695560"/>
            <a:ext cx="761970" cy="761970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4657770" y="4275346"/>
            <a:ext cx="331470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强有力的执行保障与科学监控</a:t>
            </a:r>
            <a:endParaRPr lang="en-US" dirty="0"/>
          </a:p>
        </p:txBody>
      </p:sp>
      <p:sp>
        <p:nvSpPr>
          <p:cNvPr id="14" name="Text 6"/>
          <p:cNvSpPr/>
          <p:nvPr/>
        </p:nvSpPr>
        <p:spPr>
          <a:xfrm>
            <a:off x="4505340" y="4893096"/>
            <a:ext cx="331470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建立专门改进团队，配置充足资源支持，建立关键指标监控机制，定期收集分析数据</a:t>
            </a:r>
            <a:endParaRPr lang="en-US" sz="1600" dirty="0"/>
          </a:p>
        </p:txBody>
      </p:sp>
      <p:sp>
        <p:nvSpPr>
          <p:cNvPr id="15" name="Shape 7"/>
          <p:cNvSpPr/>
          <p:nvPr/>
        </p:nvSpPr>
        <p:spPr>
          <a:xfrm>
            <a:off x="8639161" y="2117763"/>
            <a:ext cx="2105040" cy="1955784"/>
          </a:xfrm>
          <a:prstGeom prst="roundRect">
            <a:avLst>
              <a:gd name="adj" fmla="val 1200"/>
            </a:avLst>
          </a:prstGeom>
          <a:solidFill>
            <a:srgbClr val="F0F0F0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7810" y="2695560"/>
            <a:ext cx="761970" cy="76197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7972470" y="4259523"/>
            <a:ext cx="331470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持续改进的文化氛围</a:t>
            </a:r>
            <a:endParaRPr lang="en-US" dirty="0"/>
          </a:p>
        </p:txBody>
      </p:sp>
      <p:sp>
        <p:nvSpPr>
          <p:cNvPr id="18" name="Text 9"/>
          <p:cNvSpPr/>
          <p:nvPr/>
        </p:nvSpPr>
        <p:spPr>
          <a:xfrm>
            <a:off x="8067660" y="4890312"/>
            <a:ext cx="331470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建立全员参与的改进文化，鼓励创新和持续优化，将PDCA融入日常管理，形成螺旋式上升的改进机制</a:t>
            </a:r>
            <a:endParaRPr lang="en-US" sz="1600" dirty="0"/>
          </a:p>
        </p:txBody>
      </p:sp>
      <p:sp>
        <p:nvSpPr>
          <p:cNvPr id="19" name="Text 10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第15页，共26页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71500" y="301854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PDCA标准化实施流程：从启动到持续改进</a:t>
            </a:r>
            <a:endParaRPr lang="en-US" sz="4000" dirty="0"/>
          </a:p>
        </p:txBody>
      </p:sp>
      <p:sp>
        <p:nvSpPr>
          <p:cNvPr id="8" name="Text 2"/>
          <p:cNvSpPr/>
          <p:nvPr/>
        </p:nvSpPr>
        <p:spPr>
          <a:xfrm>
            <a:off x="571500" y="1600200"/>
            <a:ext cx="357192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01:</a:t>
            </a:r>
            <a:endParaRPr lang="en-US" sz="2200" dirty="0"/>
          </a:p>
        </p:txBody>
      </p:sp>
      <p:sp>
        <p:nvSpPr>
          <p:cNvPr id="9" name="Text 3"/>
          <p:cNvSpPr/>
          <p:nvPr/>
        </p:nvSpPr>
        <p:spPr>
          <a:xfrm>
            <a:off x="571500" y="1943100"/>
            <a:ext cx="3571921" cy="3238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启动准备阶段</a:t>
            </a:r>
            <a:endParaRPr lang="en-US" sz="21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362170"/>
            <a:ext cx="3429000" cy="9528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71500" y="2518883"/>
            <a:ext cx="3571921" cy="26776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项目背景调研、资源评估、可行性分析</a:t>
            </a:r>
            <a:endParaRPr lang="en-US" sz="1400" dirty="0"/>
          </a:p>
        </p:txBody>
      </p:sp>
      <p:sp>
        <p:nvSpPr>
          <p:cNvPr id="12" name="Shape 5"/>
          <p:cNvSpPr/>
          <p:nvPr/>
        </p:nvSpPr>
        <p:spPr>
          <a:xfrm>
            <a:off x="571500" y="2943271"/>
            <a:ext cx="3429000" cy="3343321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zh-CN" altLang="en-US" sz="2800"/>
          </a:p>
        </p:txBody>
      </p:sp>
      <p:sp>
        <p:nvSpPr>
          <p:cNvPr id="13" name="Text 6"/>
          <p:cNvSpPr/>
          <p:nvPr/>
        </p:nvSpPr>
        <p:spPr>
          <a:xfrm>
            <a:off x="761970" y="3065522"/>
            <a:ext cx="319089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团队组建</a:t>
            </a:r>
            <a:endParaRPr lang="en-US" dirty="0"/>
          </a:p>
        </p:txBody>
      </p:sp>
      <p:sp>
        <p:nvSpPr>
          <p:cNvPr id="15" name="Text 8"/>
          <p:cNvSpPr/>
          <p:nvPr/>
        </p:nvSpPr>
        <p:spPr>
          <a:xfrm>
            <a:off x="895380" y="3546710"/>
            <a:ext cx="1162050" cy="21544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项目负责人</a:t>
            </a:r>
            <a:endParaRPr lang="en-US" sz="1400" dirty="0"/>
          </a:p>
        </p:txBody>
      </p:sp>
      <p:sp>
        <p:nvSpPr>
          <p:cNvPr id="17" name="Text 10"/>
          <p:cNvSpPr/>
          <p:nvPr/>
        </p:nvSpPr>
        <p:spPr>
          <a:xfrm>
            <a:off x="895380" y="3878306"/>
            <a:ext cx="970846" cy="21544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质量专家</a:t>
            </a:r>
            <a:endParaRPr lang="en-US" sz="1400" dirty="0"/>
          </a:p>
        </p:txBody>
      </p:sp>
      <p:sp>
        <p:nvSpPr>
          <p:cNvPr id="19" name="Text 12"/>
          <p:cNvSpPr/>
          <p:nvPr/>
        </p:nvSpPr>
        <p:spPr>
          <a:xfrm>
            <a:off x="895380" y="4205305"/>
            <a:ext cx="970846" cy="21544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业务专家</a:t>
            </a:r>
            <a:endParaRPr lang="en-US" sz="1400" dirty="0"/>
          </a:p>
        </p:txBody>
      </p:sp>
      <p:sp>
        <p:nvSpPr>
          <p:cNvPr id="21" name="Text 14"/>
          <p:cNvSpPr/>
          <p:nvPr/>
        </p:nvSpPr>
        <p:spPr>
          <a:xfrm>
            <a:off x="904845" y="4526819"/>
            <a:ext cx="1162050" cy="21544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数据分析师</a:t>
            </a:r>
            <a:endParaRPr lang="en-US" sz="1400" dirty="0"/>
          </a:p>
        </p:txBody>
      </p:sp>
      <p:sp>
        <p:nvSpPr>
          <p:cNvPr id="23" name="Text 16"/>
          <p:cNvSpPr/>
          <p:nvPr/>
        </p:nvSpPr>
        <p:spPr>
          <a:xfrm>
            <a:off x="895380" y="4840968"/>
            <a:ext cx="970846" cy="21544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执行团队</a:t>
            </a:r>
            <a:endParaRPr lang="en-US" sz="1400" dirty="0"/>
          </a:p>
        </p:txBody>
      </p:sp>
      <p:sp>
        <p:nvSpPr>
          <p:cNvPr id="24" name="Text 17"/>
          <p:cNvSpPr/>
          <p:nvPr/>
        </p:nvSpPr>
        <p:spPr>
          <a:xfrm>
            <a:off x="4381530" y="1600200"/>
            <a:ext cx="357192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02:</a:t>
            </a:r>
            <a:endParaRPr lang="en-US" sz="2200" dirty="0"/>
          </a:p>
        </p:txBody>
      </p:sp>
      <p:sp>
        <p:nvSpPr>
          <p:cNvPr id="25" name="Text 18"/>
          <p:cNvSpPr/>
          <p:nvPr/>
        </p:nvSpPr>
        <p:spPr>
          <a:xfrm>
            <a:off x="4381530" y="1943100"/>
            <a:ext cx="3571921" cy="3238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四阶段循环执行</a:t>
            </a:r>
            <a:endParaRPr lang="en-US" sz="2100" dirty="0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530" y="2362170"/>
            <a:ext cx="3429000" cy="9528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4381530" y="2514082"/>
            <a:ext cx="3571921" cy="26776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Plan阶段运用5W2H分析和SMART目标设定</a:t>
            </a:r>
            <a:endParaRPr lang="en-US" sz="1400" dirty="0"/>
          </a:p>
        </p:txBody>
      </p:sp>
      <p:sp>
        <p:nvSpPr>
          <p:cNvPr id="28" name="Shape 20"/>
          <p:cNvSpPr/>
          <p:nvPr/>
        </p:nvSpPr>
        <p:spPr>
          <a:xfrm>
            <a:off x="4381530" y="2924160"/>
            <a:ext cx="3429000" cy="336234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zh-CN" altLang="en-US" sz="2800"/>
          </a:p>
        </p:txBody>
      </p:sp>
      <p:sp>
        <p:nvSpPr>
          <p:cNvPr id="29" name="Text 21"/>
          <p:cNvSpPr/>
          <p:nvPr/>
        </p:nvSpPr>
        <p:spPr>
          <a:xfrm>
            <a:off x="4572000" y="3062042"/>
            <a:ext cx="3190890" cy="324448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Do阶段</a:t>
            </a:r>
            <a:endParaRPr lang="en-US" sz="1600" dirty="0"/>
          </a:p>
        </p:txBody>
      </p:sp>
      <p:sp>
        <p:nvSpPr>
          <p:cNvPr id="31" name="Text 23"/>
          <p:cNvSpPr/>
          <p:nvPr/>
        </p:nvSpPr>
        <p:spPr>
          <a:xfrm>
            <a:off x="4705320" y="3363254"/>
            <a:ext cx="2533710" cy="28392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建立执行记录和问题跟踪机制</a:t>
            </a:r>
            <a:endParaRPr lang="en-US" sz="1400" dirty="0"/>
          </a:p>
        </p:txBody>
      </p:sp>
      <p:sp>
        <p:nvSpPr>
          <p:cNvPr id="32" name="Text 24"/>
          <p:cNvSpPr/>
          <p:nvPr/>
        </p:nvSpPr>
        <p:spPr>
          <a:xfrm>
            <a:off x="4572000" y="3792660"/>
            <a:ext cx="3190890" cy="324448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Check阶段</a:t>
            </a:r>
            <a:endParaRPr lang="en-US" sz="1600" dirty="0"/>
          </a:p>
        </p:txBody>
      </p:sp>
      <p:sp>
        <p:nvSpPr>
          <p:cNvPr id="34" name="Text 26"/>
          <p:cNvSpPr/>
          <p:nvPr/>
        </p:nvSpPr>
        <p:spPr>
          <a:xfrm>
            <a:off x="4705320" y="4093964"/>
            <a:ext cx="2165380" cy="28392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进行数据收集和效果评估</a:t>
            </a:r>
            <a:endParaRPr lang="en-US" sz="1400" dirty="0"/>
          </a:p>
        </p:txBody>
      </p:sp>
      <p:sp>
        <p:nvSpPr>
          <p:cNvPr id="35" name="Text 27"/>
          <p:cNvSpPr/>
          <p:nvPr/>
        </p:nvSpPr>
        <p:spPr>
          <a:xfrm>
            <a:off x="4572000" y="4523369"/>
            <a:ext cx="3190890" cy="324448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Act阶段</a:t>
            </a:r>
            <a:endParaRPr lang="en-US" sz="1600" dirty="0"/>
          </a:p>
        </p:txBody>
      </p:sp>
      <p:sp>
        <p:nvSpPr>
          <p:cNvPr id="37" name="Text 29"/>
          <p:cNvSpPr/>
          <p:nvPr/>
        </p:nvSpPr>
        <p:spPr>
          <a:xfrm>
            <a:off x="4705320" y="4824582"/>
            <a:ext cx="2432080" cy="28392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实施标准化固化和下轮规划</a:t>
            </a:r>
            <a:endParaRPr lang="en-US" sz="1400" dirty="0"/>
          </a:p>
        </p:txBody>
      </p:sp>
      <p:sp>
        <p:nvSpPr>
          <p:cNvPr id="38" name="Text 30"/>
          <p:cNvSpPr/>
          <p:nvPr/>
        </p:nvSpPr>
        <p:spPr>
          <a:xfrm>
            <a:off x="8191470" y="1600200"/>
            <a:ext cx="357192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03:</a:t>
            </a:r>
            <a:endParaRPr lang="en-US" sz="2200" dirty="0"/>
          </a:p>
        </p:txBody>
      </p:sp>
      <p:sp>
        <p:nvSpPr>
          <p:cNvPr id="39" name="Text 31"/>
          <p:cNvSpPr/>
          <p:nvPr/>
        </p:nvSpPr>
        <p:spPr>
          <a:xfrm>
            <a:off x="8191470" y="1943100"/>
            <a:ext cx="3571921" cy="3238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持续优化机制</a:t>
            </a:r>
            <a:endParaRPr lang="en-US" sz="2100" dirty="0"/>
          </a:p>
        </p:txBody>
      </p:sp>
      <p:pic>
        <p:nvPicPr>
          <p:cNvPr id="40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470" y="2362170"/>
            <a:ext cx="3429000" cy="95280"/>
          </a:xfrm>
          <a:prstGeom prst="rect">
            <a:avLst/>
          </a:prstGeom>
        </p:spPr>
      </p:pic>
      <p:sp>
        <p:nvSpPr>
          <p:cNvPr id="41" name="Text 32"/>
          <p:cNvSpPr/>
          <p:nvPr/>
        </p:nvSpPr>
        <p:spPr>
          <a:xfrm>
            <a:off x="8191470" y="2514082"/>
            <a:ext cx="3571921" cy="26776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建立PDCA项目台账跟踪进展</a:t>
            </a:r>
            <a:endParaRPr lang="en-US" sz="1400" dirty="0"/>
          </a:p>
        </p:txBody>
      </p:sp>
      <p:sp>
        <p:nvSpPr>
          <p:cNvPr id="42" name="Shape 33"/>
          <p:cNvSpPr/>
          <p:nvPr/>
        </p:nvSpPr>
        <p:spPr>
          <a:xfrm>
            <a:off x="8191470" y="2924160"/>
            <a:ext cx="3429000" cy="336234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zh-CN" altLang="en-US" sz="2800"/>
          </a:p>
        </p:txBody>
      </p:sp>
      <p:sp>
        <p:nvSpPr>
          <p:cNvPr id="43" name="Text 34"/>
          <p:cNvSpPr/>
          <p:nvPr/>
        </p:nvSpPr>
        <p:spPr>
          <a:xfrm>
            <a:off x="8382030" y="3062042"/>
            <a:ext cx="3190890" cy="324448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定期检查</a:t>
            </a:r>
            <a:endParaRPr lang="en-US" sz="1600" dirty="0"/>
          </a:p>
        </p:txBody>
      </p:sp>
      <p:sp>
        <p:nvSpPr>
          <p:cNvPr id="45" name="Text 36"/>
          <p:cNvSpPr/>
          <p:nvPr/>
        </p:nvSpPr>
        <p:spPr>
          <a:xfrm>
            <a:off x="8382000" y="3474823"/>
            <a:ext cx="2362200" cy="28392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设置关键节点检查及时纠偏</a:t>
            </a:r>
            <a:endParaRPr lang="en-US" sz="1400" dirty="0"/>
          </a:p>
        </p:txBody>
      </p:sp>
      <p:sp>
        <p:nvSpPr>
          <p:cNvPr id="46" name="Text 37"/>
          <p:cNvSpPr/>
          <p:nvPr/>
        </p:nvSpPr>
        <p:spPr>
          <a:xfrm>
            <a:off x="8382030" y="3924270"/>
            <a:ext cx="3190890" cy="324448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经验分享</a:t>
            </a:r>
            <a:endParaRPr lang="en-US" sz="1600" dirty="0"/>
          </a:p>
        </p:txBody>
      </p:sp>
      <p:sp>
        <p:nvSpPr>
          <p:cNvPr id="47" name="Shape 38"/>
          <p:cNvSpPr/>
          <p:nvPr/>
        </p:nvSpPr>
        <p:spPr>
          <a:xfrm>
            <a:off x="8382030" y="4105290"/>
            <a:ext cx="38130" cy="38130"/>
          </a:xfrm>
          <a:prstGeom prst="roundRect">
            <a:avLst>
              <a:gd name="adj" fmla="val 107915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 sz="2800"/>
          </a:p>
        </p:txBody>
      </p:sp>
      <p:sp>
        <p:nvSpPr>
          <p:cNvPr id="48" name="Text 39"/>
          <p:cNvSpPr/>
          <p:nvPr/>
        </p:nvSpPr>
        <p:spPr>
          <a:xfrm>
            <a:off x="8420159" y="4406620"/>
            <a:ext cx="3142039" cy="607089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定期举行成果分享会，将成功经验制度化推广</a:t>
            </a:r>
            <a:endParaRPr lang="en-US" sz="1400" dirty="0"/>
          </a:p>
        </p:txBody>
      </p:sp>
      <p:sp>
        <p:nvSpPr>
          <p:cNvPr id="49" name="Text 40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第16页，共26页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71500" y="339939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PDCA实施工具包：让改进更加系统高效</a:t>
            </a:r>
            <a:endParaRPr lang="en-US" sz="40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866930"/>
            <a:ext cx="1143000" cy="114300"/>
          </a:xfrm>
          <a:prstGeom prst="rect">
            <a:avLst/>
          </a:prstGeom>
        </p:spPr>
      </p:pic>
      <p:sp>
        <p:nvSpPr>
          <p:cNvPr id="9" name="Shape 2"/>
          <p:cNvSpPr/>
          <p:nvPr/>
        </p:nvSpPr>
        <p:spPr>
          <a:xfrm>
            <a:off x="571500" y="2857500"/>
            <a:ext cx="4953030" cy="3238530"/>
          </a:xfrm>
          <a:prstGeom prst="rect">
            <a:avLst/>
          </a:prstGeom>
          <a:solidFill>
            <a:srgbClr val="FAFAFA"/>
          </a:solidFill>
          <a:ln w="254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3"/>
          <p:cNvSpPr/>
          <p:nvPr/>
        </p:nvSpPr>
        <p:spPr>
          <a:xfrm>
            <a:off x="571500" y="2857500"/>
            <a:ext cx="4953030" cy="3238530"/>
          </a:xfrm>
          <a:prstGeom prst="rect">
            <a:avLst/>
          </a:prstGeom>
          <a:solidFill>
            <a:srgbClr val="FAFAFA"/>
          </a:solidFill>
          <a:ln w="254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857500"/>
            <a:ext cx="4953030" cy="323853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6096030" y="1714500"/>
            <a:ext cx="571500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问题分析工具</a:t>
            </a:r>
            <a:endParaRPr lang="en-US" sz="1800" dirty="0"/>
          </a:p>
        </p:txBody>
      </p:sp>
      <p:sp>
        <p:nvSpPr>
          <p:cNvPr id="13" name="Text 5"/>
          <p:cNvSpPr/>
          <p:nvPr/>
        </p:nvSpPr>
        <p:spPr>
          <a:xfrm>
            <a:off x="6095985" y="2090666"/>
            <a:ext cx="5715000" cy="140166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鱼骨图模板（人员、方法、设备、环境四大因素分析）、5W2H分析表、SMART目标设定模板，确保问题识别的系统性和全面性</a:t>
            </a:r>
            <a:endParaRPr lang="en-US" sz="1600" dirty="0"/>
          </a:p>
        </p:txBody>
      </p:sp>
      <p:sp>
        <p:nvSpPr>
          <p:cNvPr id="14" name="Text 6"/>
          <p:cNvSpPr/>
          <p:nvPr/>
        </p:nvSpPr>
        <p:spPr>
          <a:xfrm>
            <a:off x="6096000" y="4087359"/>
            <a:ext cx="571500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执行监控工具</a:t>
            </a:r>
            <a:endParaRPr lang="en-US" sz="1800" dirty="0"/>
          </a:p>
        </p:txBody>
      </p:sp>
      <p:sp>
        <p:nvSpPr>
          <p:cNvPr id="15" name="Text 7"/>
          <p:cNvSpPr/>
          <p:nvPr/>
        </p:nvSpPr>
        <p:spPr>
          <a:xfrm>
            <a:off x="6095985" y="4530542"/>
            <a:ext cx="5715000" cy="140166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甘特图项目计划模板、执行记录表、问题跟踪表、沟通计划模板，确保实施过程的可视化管理和有效协调，支持科学评估和持续优化</a:t>
            </a:r>
            <a:endParaRPr lang="en-US" sz="1600" dirty="0"/>
          </a:p>
        </p:txBody>
      </p:sp>
      <p:sp>
        <p:nvSpPr>
          <p:cNvPr id="16" name="Text 8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第17页，共26页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0790" y="17145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39939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PDCA效果评估：让改进成果看得见、算得清</a:t>
            </a:r>
            <a:endParaRPr lang="en-US" sz="4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38128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40981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1" y="2370167"/>
            <a:ext cx="3042854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关键绩效指标体系</a:t>
            </a: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1628821" y="2784172"/>
            <a:ext cx="4190970" cy="98488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质量维度（合格率≥95%、客户投诉率月度下降≥10%）、效率维度（问题解决周期缩短率≥20%、成本节约可量化）、人员发展维度（员工参与率≥80%、满意度≥4.0/5.0）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80" y="2493977"/>
            <a:ext cx="2343292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效果量化计算</a:t>
            </a: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7296180" y="290723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总体效益=直接效益+间接效益，综合得分=Σ(指标权重×指标完成度×100)，其中质量指标权重40%、效率指标35%、人员发展25%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7150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6577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6863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1" y="4646657"/>
            <a:ext cx="2693156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多层次评估周期</a:t>
            </a: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628821" y="505991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日常监控（班组长）、周度检查（部门主管）、月度评估（质量经理）、季度总结（高级管理层）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623886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7720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8006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80" y="4760957"/>
            <a:ext cx="1993594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全方位监控</a:t>
            </a: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7296180" y="5178274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形成全方位监控体系，确保改进成果的可持续性和可衡量性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第18页，共26页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30" y="9528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571500"/>
            <a:ext cx="12191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904970"/>
            <a:ext cx="7619970" cy="285750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04970"/>
            <a:ext cx="1904970" cy="2857500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750" y="5333970"/>
            <a:ext cx="1428750" cy="952530"/>
          </a:xfrm>
          <a:prstGeom prst="rect">
            <a:avLst/>
          </a:prstGeom>
        </p:spPr>
      </p:pic>
      <p:sp>
        <p:nvSpPr>
          <p:cNvPr id="8" name="Shape 1"/>
          <p:cNvSpPr/>
          <p:nvPr/>
        </p:nvSpPr>
        <p:spPr>
          <a:xfrm>
            <a:off x="1428750" y="26673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2"/>
          <p:cNvSpPr/>
          <p:nvPr/>
        </p:nvSpPr>
        <p:spPr>
          <a:xfrm>
            <a:off x="1798983" y="81349"/>
            <a:ext cx="125730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关键一跃</a:t>
            </a:r>
            <a:endParaRPr lang="en-US" dirty="0"/>
          </a:p>
        </p:txBody>
      </p:sp>
      <p:sp>
        <p:nvSpPr>
          <p:cNvPr id="10" name="Text 3"/>
          <p:cNvSpPr/>
          <p:nvPr/>
        </p:nvSpPr>
        <p:spPr>
          <a:xfrm>
            <a:off x="1428750" y="2172574"/>
            <a:ext cx="8829721" cy="169373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第三部分：企业PDCA实践指导与持续改进</a:t>
            </a:r>
            <a:endParaRPr lang="en-US" sz="4800" dirty="0"/>
          </a:p>
        </p:txBody>
      </p:sp>
      <p:sp>
        <p:nvSpPr>
          <p:cNvPr id="11" name="Text 4"/>
          <p:cNvSpPr/>
          <p:nvPr/>
        </p:nvSpPr>
        <p:spPr>
          <a:xfrm>
            <a:off x="1504920" y="4105259"/>
            <a:ext cx="8724930" cy="9211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「掌握企业实施PDCA的实用策略，建立持续改进的长效机制，让PDCA真正成为企业发展的内在动力」</a:t>
            </a:r>
            <a:endParaRPr lang="en-US" sz="2000" dirty="0"/>
          </a:p>
        </p:txBody>
      </p:sp>
      <p:sp>
        <p:nvSpPr>
          <p:cNvPr id="12" name="Text 5"/>
          <p:cNvSpPr/>
          <p:nvPr/>
        </p:nvSpPr>
        <p:spPr>
          <a:xfrm>
            <a:off x="10829971" y="6467460"/>
            <a:ext cx="1114471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第19页，共26页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39939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识别并突破PDCA实施的四大障碍</a:t>
            </a:r>
            <a:endParaRPr lang="en-US" sz="4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1" y="2493977"/>
            <a:ext cx="2108292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组织文化阻力</a:t>
            </a: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1628821" y="290723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传统思维固化导致员工抗拒系统化改进方法，层级壁垒严重影响沟通效果，变革恐惧心理阻碍积极参与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79" y="2493977"/>
            <a:ext cx="242306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员工参与度不高</a:t>
            </a: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7296180" y="290723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缺乏改进主动性和相关技能，日常工作繁重无暇参与改进活动，改进成果不明显导致积极性下降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7150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6577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6863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1" y="4646657"/>
            <a:ext cx="2108292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数据收集困难</a:t>
            </a: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628821" y="505991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数据质量差（不准确、不完整、不及时），系统支撑弱缺乏有效的收集分析系统，各部门标准不统一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623886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7720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8006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80" y="4760957"/>
            <a:ext cx="2108292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专业技能不足</a:t>
            </a: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7296180" y="5178274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缺乏学习氛围限制持续发展，数据分析专业技能不足影响决策质量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第20页，共26页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39939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系统性解决策略：让PDCA实施更加顺畅</a:t>
            </a:r>
            <a:endParaRPr lang="en-US" sz="4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47647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50509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1" y="2465447"/>
            <a:ext cx="230502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文化变革策略</a:t>
            </a: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1628821" y="2907283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高层管理者亲自参与示范引领，从小范围试点逐步扩大实施范围，建立改进激励机制奖励积极参与员工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47647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50509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80" y="2465447"/>
            <a:ext cx="230502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能力建设方案</a:t>
            </a: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7296180" y="3030394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制定分层级PDCA培训计划，提供实用工具模板降低使用门槛，建立内部导师制度一对一指导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7150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62915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657771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1" y="4618128"/>
            <a:ext cx="230502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数据管理体系</a:t>
            </a: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628821" y="5182984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制定统一的数据收集标准和流程，投资建设数据收集分析系统，培养内部数据分析人才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623886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76247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79109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79" y="4751447"/>
            <a:ext cx="1617047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时间保障</a:t>
            </a: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7296180" y="5183074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在工作计划中预留改进活动时间，建立数据可视化看板直观展示结果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第21页，共26页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39939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构建科学完善的PDCA效果评估体系</a:t>
            </a:r>
            <a:endParaRPr lang="en-US" sz="4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38128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40981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0" y="2370167"/>
            <a:ext cx="20795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KPI指标框架设计</a:t>
            </a: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1628821" y="2784172"/>
            <a:ext cx="4190970" cy="98488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质量维度指标（合格率提升、投诉率降低、返工率减少）、效率维度指标（问题解决周期、流程优化时间、资源利用率）、人员发展指标（参与比例、建议采纳率、满意度提升）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80" y="2493977"/>
            <a:ext cx="215385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数据收集方法体系</a:t>
            </a: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7296180" y="290723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定量数据从ERP、MES、质检报告等系统获取，定性数据通过观察法、访谈法、问卷调查、焦点小组等方式收集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7150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6577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6863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1" y="4646657"/>
            <a:ext cx="240138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多层次评估周期安排</a:t>
            </a: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628821" y="5183029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日常监控（每日）、周度检查（每周）、月度评估（每月）、季度总结（每季度）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623886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7720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8006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79" y="4760957"/>
            <a:ext cx="1411143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全方位监控</a:t>
            </a: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7296180" y="5178274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形成全方位持续监控机制，确保改进效果的可视化和可追溯性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第22页，共26页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39939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建立PDCA持续改进的长效机制</a:t>
            </a:r>
            <a:endParaRPr lang="en-US" sz="4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0" y="2493977"/>
            <a:ext cx="19906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组织保障架构</a:t>
            </a: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1628821" y="290723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成立持续改进委员会（总经理任主席），设立秘书处（质量部门），各业务部门负责人参与，跨职能改进团队执行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38128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40981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79" y="2370167"/>
            <a:ext cx="19906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制度保障体系</a:t>
            </a: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7296180" y="2907283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制定《PDCA持续改进管理办法》规范改进活动流程，《改进项目管理规程》明确实施监控要求，《改进效果评估细则》统一评估标准方法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7150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6577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6863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0" y="4646657"/>
            <a:ext cx="19906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激励约束机制</a:t>
            </a: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628821" y="505991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物质激励（改进奖金按效益比例发放、晋升优先考虑改进贡献）、精神激励（改进之星评选、优秀案例分享）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623886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7720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8006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80" y="4760957"/>
            <a:ext cx="1396526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责任机制</a:t>
            </a: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7296180" y="5178274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约束机制（责任追究、绩效挂钩），确保改进活动的严肃性和有效性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第23页，共26页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71500" y="339939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营造浓厚的PDCA改进文化氛围</a:t>
            </a:r>
            <a:endParaRPr lang="en-US" sz="40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866930"/>
            <a:ext cx="1143000" cy="11430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571500" y="2457450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领导层支持体系</a:t>
            </a:r>
            <a:endParaRPr lang="en-US" sz="1800" dirty="0"/>
          </a:p>
        </p:txBody>
      </p:sp>
      <p:sp>
        <p:nvSpPr>
          <p:cNvPr id="10" name="Text 3"/>
          <p:cNvSpPr/>
          <p:nvPr/>
        </p:nvSpPr>
        <p:spPr>
          <a:xfrm>
            <a:off x="571500" y="2872187"/>
            <a:ext cx="5229271" cy="90922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高层承诺宣言、示范行为、资源保障，从上至下推动改进文化建设</a:t>
            </a:r>
            <a:endParaRPr lang="en-US" sz="1600" dirty="0"/>
          </a:p>
        </p:txBody>
      </p:sp>
      <p:sp>
        <p:nvSpPr>
          <p:cNvPr id="11" name="Text 4"/>
          <p:cNvSpPr/>
          <p:nvPr/>
        </p:nvSpPr>
        <p:spPr>
          <a:xfrm>
            <a:off x="6572250" y="2457450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学习发展平台</a:t>
            </a:r>
            <a:endParaRPr lang="en-US" sz="1800" dirty="0"/>
          </a:p>
        </p:txBody>
      </p:sp>
      <p:sp>
        <p:nvSpPr>
          <p:cNvPr id="12" name="Text 5"/>
          <p:cNvSpPr/>
          <p:nvPr/>
        </p:nvSpPr>
        <p:spPr>
          <a:xfrm>
            <a:off x="6572250" y="2872187"/>
            <a:ext cx="5229271" cy="90922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学习中心、实践社区、知识库，为员工提供持续学习和成长的机会</a:t>
            </a:r>
            <a:endParaRPr lang="en-US" sz="1600" dirty="0"/>
          </a:p>
        </p:txBody>
      </p:sp>
      <p:sp>
        <p:nvSpPr>
          <p:cNvPr id="13" name="Text 6"/>
          <p:cNvSpPr/>
          <p:nvPr/>
        </p:nvSpPr>
        <p:spPr>
          <a:xfrm>
            <a:off x="571500" y="4476720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沟通传播网络</a:t>
            </a:r>
            <a:endParaRPr lang="en-US" sz="1800" dirty="0"/>
          </a:p>
        </p:txBody>
      </p:sp>
      <p:sp>
        <p:nvSpPr>
          <p:cNvPr id="14" name="Text 7"/>
          <p:cNvSpPr/>
          <p:nvPr/>
        </p:nvSpPr>
        <p:spPr>
          <a:xfrm>
            <a:off x="571500" y="4891547"/>
            <a:ext cx="5229271" cy="90922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多媒体宣传、成果展示、故事分享，营造全员参与的改进氛围</a:t>
            </a:r>
            <a:endParaRPr lang="en-US" sz="1600" dirty="0"/>
          </a:p>
        </p:txBody>
      </p:sp>
      <p:sp>
        <p:nvSpPr>
          <p:cNvPr id="15" name="Text 8"/>
          <p:cNvSpPr/>
          <p:nvPr/>
        </p:nvSpPr>
        <p:spPr>
          <a:xfrm>
            <a:off x="6572249" y="4548647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分阶段文化建设目标</a:t>
            </a:r>
            <a:endParaRPr lang="en-US" sz="1800" dirty="0"/>
          </a:p>
        </p:txBody>
      </p:sp>
      <p:sp>
        <p:nvSpPr>
          <p:cNvPr id="16" name="Text 9"/>
          <p:cNvSpPr/>
          <p:nvPr/>
        </p:nvSpPr>
        <p:spPr>
          <a:xfrm>
            <a:off x="6572250" y="5024867"/>
            <a:ext cx="5229271" cy="90922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短期（3-6个月）建立基础认知，中期（6-12个月）养成思维习惯，长期（1-3年）形成持续改进文化</a:t>
            </a:r>
            <a:endParaRPr lang="en-US" sz="1600" dirty="0"/>
          </a:p>
        </p:txBody>
      </p:sp>
      <p:sp>
        <p:nvSpPr>
          <p:cNvPr id="17" name="Text 10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第24页，共26页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39939"/>
            <a:ext cx="11353830" cy="6155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分层级PDCA人员培训体系设计</a:t>
            </a:r>
            <a:endParaRPr lang="en-US" sz="4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0" y="2493977"/>
            <a:ext cx="39591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高层管理者培训（战略层）</a:t>
            </a: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1628821" y="290723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深入理解PDCA战略价值和领导方法，掌握资源配置和决策支持能力，通过高端研修班、专家授课、标杆参访等方式实施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79" y="2493977"/>
            <a:ext cx="39591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中层管理者培训（管理层）</a:t>
            </a: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7296180" y="290723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熟练掌握PDCA方法工具，具备指导下属和项目管理能力，通过工作坊、案例教学、角色扮演、实战演练等方式培训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7150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6577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6863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1" y="4646657"/>
            <a:ext cx="3647478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基层员工培训（执行层）</a:t>
            </a: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628821" y="505991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理解基本概念掌握参与技能，养成持续改进工作习惯，通过小班授课、互动教学、现场演示、岗位实践等方式开展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623886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7720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8006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80" y="4760957"/>
            <a:ext cx="2088678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持续培训机制</a:t>
            </a: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7296180" y="5178274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建立定期培训和考核机制，确保各层级人员持续提升PDCA应用能力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第25页，共26页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PDCA之路：从理念到实践的行动指南</a:t>
            </a:r>
            <a:endParaRPr lang="en-US" sz="4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0" y="2493977"/>
            <a:ext cx="24859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核心价值回顾</a:t>
            </a: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1628821" y="290723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PDCA循环作为质量管理的基石，通过科学的四阶段循环实现持续改进，在ISO9001、六西格玛、精益生产等体系中发挥核心作用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79" y="2493977"/>
            <a:ext cx="24859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实施关键要素</a:t>
            </a: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7296180" y="290723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精准问题识别与目标设定、系统性解决方案设计、强有力执行保障、科学监控评估体系、持续改进文化氛围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7150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6577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6863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0" y="4646657"/>
            <a:ext cx="2485979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立即行动建议</a:t>
            </a: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628821" y="5059918"/>
            <a:ext cx="4190970" cy="7386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成立PDCA持续改进推进小组、制定适合企业的KPI指标体系、建立数据收集分析机制、启动首个PDCA改进试点项目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623886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7720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8006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79" y="4760957"/>
            <a:ext cx="1743995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从小做起</a:t>
            </a: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7296180" y="5178274"/>
            <a:ext cx="4190970" cy="49244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从小做起逐步扩大影响，让PDCA真正成为企业持续发展的内在动力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第26页，共26页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406286-286C-8DB2-010B-4934ABECA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2543F79D-934C-8F53-F13F-174DE44C7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>
            <a:extLst>
              <a:ext uri="{FF2B5EF4-FFF2-40B4-BE49-F238E27FC236}">
                <a16:creationId xmlns:a16="http://schemas.microsoft.com/office/drawing/2014/main" id="{6AEE07E0-EF4E-EE02-1A1D-C1B73CFAEC06}"/>
              </a:ext>
            </a:extLst>
          </p:cNvPr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A1364461-7CFA-97AB-16BB-D3F55C2B85AF}"/>
              </a:ext>
            </a:extLst>
          </p:cNvPr>
          <p:cNvSpPr/>
          <p:nvPr/>
        </p:nvSpPr>
        <p:spPr>
          <a:xfrm>
            <a:off x="1143000" y="3291595"/>
            <a:ext cx="9588500" cy="64633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Thank You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329995BE-1349-91C3-6442-729E6B7C7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27" name="Text 22">
            <a:extLst>
              <a:ext uri="{FF2B5EF4-FFF2-40B4-BE49-F238E27FC236}">
                <a16:creationId xmlns:a16="http://schemas.microsoft.com/office/drawing/2014/main" id="{217FF341-D5D1-C0EC-AE5B-67A0DAFE162F}"/>
              </a:ext>
            </a:extLst>
          </p:cNvPr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第26页，共26页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3884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1389</Words>
  <Application>Microsoft Office PowerPoint</Application>
  <PresentationFormat>宽屏</PresentationFormat>
  <Paragraphs>341</Paragraphs>
  <Slides>31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6" baseType="lpstr">
      <vt:lpstr>等线</vt:lpstr>
      <vt:lpstr>Arial</vt:lpstr>
      <vt:lpstr>Calibri</vt:lpstr>
      <vt:lpstr>Source Han Sans SC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 K</cp:lastModifiedBy>
  <cp:revision>9</cp:revision>
  <dcterms:created xsi:type="dcterms:W3CDTF">2026-02-04T02:36:13Z</dcterms:created>
  <dcterms:modified xsi:type="dcterms:W3CDTF">2026-02-24T05:21:10Z</dcterms:modified>
</cp:coreProperties>
</file>