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256" r:id="rId3"/>
    <p:sldId id="257" r:id="rId4"/>
    <p:sldId id="258" r:id="rId5"/>
    <p:sldId id="259" r:id="rId6"/>
    <p:sldId id="260" r:id="rId7"/>
    <p:sldId id="302" r:id="rId8"/>
    <p:sldId id="301" r:id="rId9"/>
    <p:sldId id="261" r:id="rId10"/>
    <p:sldId id="262" r:id="rId11"/>
    <p:sldId id="263" r:id="rId12"/>
    <p:sldId id="264" r:id="rId13"/>
    <p:sldId id="265" r:id="rId14"/>
    <p:sldId id="306" r:id="rId15"/>
    <p:sldId id="303" r:id="rId16"/>
    <p:sldId id="307" r:id="rId17"/>
    <p:sldId id="266" r:id="rId18"/>
    <p:sldId id="308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309" r:id="rId44"/>
    <p:sldId id="291" r:id="rId45"/>
    <p:sldId id="292" r:id="rId46"/>
    <p:sldId id="293" r:id="rId47"/>
    <p:sldId id="294" r:id="rId48"/>
    <p:sldId id="295" r:id="rId49"/>
    <p:sldId id="296" r:id="rId50"/>
    <p:sldId id="297" r:id="rId51"/>
    <p:sldId id="298" r:id="rId52"/>
  </p:sldIdLst>
  <p:sldSz cx="12192000" cy="6858000"/>
  <p:notesSz cx="6858000" cy="9144000"/>
  <p:custDataLst>
    <p:tags r:id="rId5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86483" autoAdjust="0"/>
  </p:normalViewPr>
  <p:slideViewPr>
    <p:cSldViewPr snapToGrid="0" showGuides="1">
      <p:cViewPr varScale="1">
        <p:scale>
          <a:sx n="71" d="100"/>
          <a:sy n="71" d="100"/>
        </p:scale>
        <p:origin x="618" y="78"/>
      </p:cViewPr>
      <p:guideLst>
        <p:guide pos="416"/>
        <p:guide pos="7256"/>
        <p:guide orient="horz" pos="647"/>
        <p:guide orient="horz" pos="712"/>
        <p:guide orient="horz" pos="3928"/>
        <p:guide orient="horz" pos="38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006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8" Type="http://schemas.openxmlformats.org/officeDocument/2006/relationships/tags" Target="tags/tag36.xml"/><Relationship Id="rId57" Type="http://schemas.openxmlformats.org/officeDocument/2006/relationships/tableStyles" Target="tableStyles.xml"/><Relationship Id="rId56" Type="http://schemas.openxmlformats.org/officeDocument/2006/relationships/viewProps" Target="viewProps.xml"/><Relationship Id="rId55" Type="http://schemas.openxmlformats.org/officeDocument/2006/relationships/presProps" Target="presProps.xml"/><Relationship Id="rId54" Type="http://schemas.openxmlformats.org/officeDocument/2006/relationships/handoutMaster" Target="handoutMasters/handoutMaster1.xml"/><Relationship Id="rId53" Type="http://schemas.openxmlformats.org/officeDocument/2006/relationships/notesMaster" Target="notesMasters/notesMaster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74E108-3E38-4E57-A429-2E6D0107ED7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25BC5A-EFFC-4842-9E54-292E8F93F87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28EE25-0D44-4FD9-ADC8-E9D1A99B47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84552B-B6CB-4A5A-947D-C87623F4CA4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gradFill flip="none" rotWithShape="1">
          <a:gsLst>
            <a:gs pos="100000">
              <a:schemeClr val="accent1">
                <a:alpha val="0"/>
              </a:schemeClr>
            </a:gs>
            <a:gs pos="0">
              <a:schemeClr val="accent1">
                <a:alpha val="35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" y="-85057"/>
            <a:ext cx="12192000" cy="6943058"/>
            <a:chOff x="1" y="-85057"/>
            <a:chExt cx="12192000" cy="6943058"/>
          </a:xfrm>
        </p:grpSpPr>
        <p:sp>
          <p:nvSpPr>
            <p:cNvPr id="3" name="任意多边形: 形状 2"/>
            <p:cNvSpPr/>
            <p:nvPr/>
          </p:nvSpPr>
          <p:spPr>
            <a:xfrm>
              <a:off x="1" y="0"/>
              <a:ext cx="9500443" cy="6858000"/>
            </a:xfrm>
            <a:custGeom>
              <a:avLst/>
              <a:gdLst>
                <a:gd name="connsiteX0" fmla="*/ 0 w 9500443"/>
                <a:gd name="connsiteY0" fmla="*/ 0 h 6858000"/>
                <a:gd name="connsiteX1" fmla="*/ 9500443 w 9500443"/>
                <a:gd name="connsiteY1" fmla="*/ 0 h 6858000"/>
                <a:gd name="connsiteX2" fmla="*/ 2816693 w 9500443"/>
                <a:gd name="connsiteY2" fmla="*/ 6858000 h 6858000"/>
                <a:gd name="connsiteX3" fmla="*/ 0 w 9500443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00443" h="6858000">
                  <a:moveTo>
                    <a:pt x="0" y="0"/>
                  </a:moveTo>
                  <a:lnTo>
                    <a:pt x="9500443" y="0"/>
                  </a:lnTo>
                  <a:lnTo>
                    <a:pt x="2816693" y="685800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28737" t="-20366" r="-1595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9169870" y="-85057"/>
              <a:ext cx="3020515" cy="2697628"/>
            </a:xfrm>
            <a:custGeom>
              <a:avLst/>
              <a:gdLst>
                <a:gd name="connsiteX0" fmla="*/ 0 w 4237767"/>
                <a:gd name="connsiteY0" fmla="*/ 3784759 h 3784758"/>
                <a:gd name="connsiteX1" fmla="*/ 1364171 w 4237767"/>
                <a:gd name="connsiteY1" fmla="*/ 3784759 h 3784758"/>
                <a:gd name="connsiteX2" fmla="*/ 4237768 w 4237767"/>
                <a:gd name="connsiteY2" fmla="*/ 1000506 h 3784758"/>
                <a:gd name="connsiteX3" fmla="*/ 4237768 w 4237767"/>
                <a:gd name="connsiteY3" fmla="*/ 0 h 3784758"/>
                <a:gd name="connsiteX0-1" fmla="*/ 0 w 4237768"/>
                <a:gd name="connsiteY0-2" fmla="*/ 3784759 h 3784759"/>
                <a:gd name="connsiteX1-3" fmla="*/ 1248057 w 4237768"/>
                <a:gd name="connsiteY1-4" fmla="*/ 3770244 h 3784759"/>
                <a:gd name="connsiteX2-5" fmla="*/ 4237768 w 4237768"/>
                <a:gd name="connsiteY2-6" fmla="*/ 1000506 h 3784759"/>
                <a:gd name="connsiteX3-7" fmla="*/ 4237768 w 4237768"/>
                <a:gd name="connsiteY3-8" fmla="*/ 0 h 37847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237768" h="3784759">
                  <a:moveTo>
                    <a:pt x="0" y="3784759"/>
                  </a:moveTo>
                  <a:lnTo>
                    <a:pt x="1248057" y="3770244"/>
                  </a:lnTo>
                  <a:lnTo>
                    <a:pt x="4237768" y="1000506"/>
                  </a:lnTo>
                  <a:lnTo>
                    <a:pt x="4237768" y="0"/>
                  </a:lnTo>
                </a:path>
              </a:pathLst>
            </a:custGeom>
            <a:gradFill>
              <a:gsLst>
                <a:gs pos="92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11423478" y="6419458"/>
              <a:ext cx="768523" cy="438543"/>
            </a:xfrm>
            <a:custGeom>
              <a:avLst/>
              <a:gdLst>
                <a:gd name="connsiteX0" fmla="*/ 444288 w 768523"/>
                <a:gd name="connsiteY0" fmla="*/ 0 h 438543"/>
                <a:gd name="connsiteX1" fmla="*/ 768523 w 768523"/>
                <a:gd name="connsiteY1" fmla="*/ 0 h 438543"/>
                <a:gd name="connsiteX2" fmla="*/ 768523 w 768523"/>
                <a:gd name="connsiteY2" fmla="*/ 438543 h 438543"/>
                <a:gd name="connsiteX3" fmla="*/ 0 w 768523"/>
                <a:gd name="connsiteY3" fmla="*/ 438543 h 43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8523" h="438543">
                  <a:moveTo>
                    <a:pt x="444288" y="0"/>
                  </a:moveTo>
                  <a:lnTo>
                    <a:pt x="768523" y="0"/>
                  </a:lnTo>
                  <a:lnTo>
                    <a:pt x="768523" y="438543"/>
                  </a:lnTo>
                  <a:lnTo>
                    <a:pt x="0" y="438543"/>
                  </a:lnTo>
                  <a:close/>
                </a:path>
              </a:pathLst>
            </a:custGeom>
            <a:gradFill>
              <a:gsLst>
                <a:gs pos="92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5" name="标题 4"/>
          <p:cNvSpPr>
            <a:spLocks noGrp="1"/>
          </p:cNvSpPr>
          <p:nvPr>
            <p:ph type="ctrTitle" hasCustomPrompt="1"/>
          </p:nvPr>
        </p:nvSpPr>
        <p:spPr>
          <a:xfrm>
            <a:off x="6096000" y="2878101"/>
            <a:ext cx="5422900" cy="1995183"/>
          </a:xfrm>
          <a:prstGeom prst="rect">
            <a:avLst/>
          </a:prstGeom>
        </p:spPr>
        <p:txBody>
          <a:bodyPr wrap="square" anchor="b">
            <a:noAutofit/>
          </a:bodyPr>
          <a:lstStyle>
            <a:lvl1pPr algn="r">
              <a:lnSpc>
                <a:spcPct val="100000"/>
              </a:lnSpc>
              <a:defRPr sz="515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Click to add title</a:t>
            </a:r>
            <a:endParaRPr lang="en-US" dirty="0"/>
          </a:p>
        </p:txBody>
      </p:sp>
      <p:sp>
        <p:nvSpPr>
          <p:cNvPr id="9" name="副标题 8"/>
          <p:cNvSpPr>
            <a:spLocks noGrp="1"/>
          </p:cNvSpPr>
          <p:nvPr>
            <p:ph type="subTitle" sz="quarter" idx="1" hasCustomPrompt="1"/>
          </p:nvPr>
        </p:nvSpPr>
        <p:spPr>
          <a:xfrm>
            <a:off x="6095997" y="4996640"/>
            <a:ext cx="5422900" cy="40011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txBody>
          <a:bodyPr vert="horz" wrap="square" lIns="91440" tIns="45720" rIns="91440" bIns="45720" rtlCol="0" anchor="ctr" anchorCtr="0">
            <a:spAutoFit/>
          </a:bodyPr>
          <a:lstStyle>
            <a:lvl1pPr marL="0" indent="0" algn="r">
              <a:lnSpc>
                <a:spcPct val="100000"/>
              </a:lnSpc>
              <a:buNone/>
              <a:defRPr lang="en-US" sz="2000" dirty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zh-CN" altLang="en-US" dirty="0"/>
              <a:t>Click to add subtitle</a:t>
            </a:r>
            <a:endParaRPr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5857101"/>
            <a:ext cx="5422898" cy="276999"/>
          </a:xfrm>
          <a:prstGeom prst="rect">
            <a:avLst/>
          </a:prstGeom>
        </p:spPr>
        <p:txBody>
          <a:bodyPr wrap="square" lIns="90000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Presenter name</a:t>
            </a:r>
            <a:endParaRPr 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5488426"/>
            <a:ext cx="5422899" cy="276999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20XX.XX.XX</a:t>
            </a:r>
            <a:endParaRPr lang="en-US" dirty="0"/>
          </a:p>
        </p:txBody>
      </p:sp>
      <p:sp>
        <p:nvSpPr>
          <p:cNvPr id="13" name="任意多边形: 形状 12"/>
          <p:cNvSpPr/>
          <p:nvPr/>
        </p:nvSpPr>
        <p:spPr>
          <a:xfrm>
            <a:off x="2295568" y="4485858"/>
            <a:ext cx="3754790" cy="2372142"/>
          </a:xfrm>
          <a:custGeom>
            <a:avLst/>
            <a:gdLst>
              <a:gd name="connsiteX0" fmla="*/ 0 w 3754790"/>
              <a:gd name="connsiteY0" fmla="*/ 2372142 h 2372142"/>
              <a:gd name="connsiteX1" fmla="*/ 1368844 w 3754790"/>
              <a:gd name="connsiteY1" fmla="*/ 2372142 h 2372142"/>
              <a:gd name="connsiteX2" fmla="*/ 3754791 w 3754790"/>
              <a:gd name="connsiteY2" fmla="*/ 0 h 2372142"/>
              <a:gd name="connsiteX3" fmla="*/ 2403216 w 3754790"/>
              <a:gd name="connsiteY3" fmla="*/ 0 h 2372142"/>
              <a:gd name="connsiteX4" fmla="*/ 0 w 3754790"/>
              <a:gd name="connsiteY4" fmla="*/ 2372142 h 237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4790" h="2372142">
                <a:moveTo>
                  <a:pt x="0" y="2372142"/>
                </a:moveTo>
                <a:lnTo>
                  <a:pt x="1368844" y="2372142"/>
                </a:lnTo>
                <a:lnTo>
                  <a:pt x="3754791" y="0"/>
                </a:lnTo>
                <a:lnTo>
                  <a:pt x="2403216" y="0"/>
                </a:lnTo>
                <a:lnTo>
                  <a:pt x="0" y="2372142"/>
                </a:lnTo>
                <a:close/>
              </a:path>
            </a:pathLst>
          </a:custGeom>
          <a:gradFill>
            <a:gsLst>
              <a:gs pos="92000">
                <a:schemeClr val="accent1">
                  <a:alpha val="0"/>
                </a:schemeClr>
              </a:gs>
              <a:gs pos="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Click to add text</a:t>
            </a:r>
            <a:endParaRPr lang="en-US" dirty="0"/>
          </a:p>
          <a:p>
            <a:pPr lvl="1"/>
            <a:r>
              <a:rPr lang="zh-CN" altLang="en-US" dirty="0"/>
              <a:t>Second level</a:t>
            </a:r>
            <a:endParaRPr lang="en-US" dirty="0"/>
          </a:p>
          <a:p>
            <a:pPr lvl="2"/>
            <a:r>
              <a:rPr lang="zh-CN" altLang="en-US" dirty="0"/>
              <a:t>Third level</a:t>
            </a:r>
            <a:endParaRPr lang="en-US" dirty="0"/>
          </a:p>
          <a:p>
            <a:pPr lvl="3"/>
            <a:r>
              <a:rPr lang="zh-CN" altLang="en-US" dirty="0"/>
              <a:t>Fourth level</a:t>
            </a:r>
            <a:endParaRPr lang="en-US" dirty="0"/>
          </a:p>
          <a:p>
            <a:pPr lvl="4"/>
            <a:r>
              <a:rPr lang="zh-CN" altLang="en-US" dirty="0"/>
              <a:t>Fifth level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matchingName="Agenda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0400" y="1446233"/>
            <a:ext cx="1911688" cy="1296056"/>
          </a:xfrm>
          <a:prstGeom prst="rect">
            <a:avLst/>
          </a:prstGeom>
          <a:noFill/>
        </p:spPr>
        <p:txBody>
          <a:bodyPr anchor="t" anchorCtr="0">
            <a:normAutofit/>
          </a:bodyPr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Agenda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quarter" idx="1" hasCustomPrompt="1"/>
          </p:nvPr>
        </p:nvSpPr>
        <p:spPr>
          <a:xfrm>
            <a:off x="2942677" y="1446234"/>
            <a:ext cx="8588921" cy="4186204"/>
          </a:xfrm>
        </p:spPr>
        <p:txBody>
          <a:bodyPr numCol="2"/>
          <a:lstStyle>
            <a:lvl1pPr marL="342900" indent="-342900">
              <a:lnSpc>
                <a:spcPct val="100000"/>
              </a:lnSpc>
              <a:buFont typeface="+mj-lt"/>
              <a:buAutoNum type="arabicPeriod"/>
              <a:defRPr/>
            </a:lvl1pPr>
            <a:lvl2pPr marL="800100" indent="-342900">
              <a:lnSpc>
                <a:spcPct val="100000"/>
              </a:lnSpc>
              <a:buFont typeface="+mj-ea"/>
              <a:buAutoNum type="circleNumDbPlain"/>
              <a:defRPr/>
            </a:lvl2pPr>
            <a:lvl3pPr marL="1257300" indent="-342900">
              <a:lnSpc>
                <a:spcPct val="100000"/>
              </a:lnSpc>
              <a:buFont typeface="+mj-lt"/>
              <a:buAutoNum type="alphaLcParenR"/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zh-CN" altLang="en-US" dirty="0"/>
              <a:t>Click to add text</a:t>
            </a:r>
            <a:endParaRPr lang="en-US" dirty="0"/>
          </a:p>
          <a:p>
            <a:pPr lvl="1"/>
            <a:r>
              <a:rPr lang="zh-CN" altLang="en-US" dirty="0"/>
              <a:t>Second level</a:t>
            </a:r>
            <a:endParaRPr lang="en-US" dirty="0"/>
          </a:p>
          <a:p>
            <a:pPr lvl="2"/>
            <a:r>
              <a:rPr lang="zh-CN" altLang="en-US" dirty="0"/>
              <a:t>Third level</a:t>
            </a:r>
            <a:endParaRPr lang="en-US" dirty="0"/>
          </a:p>
          <a:p>
            <a:pPr lvl="3"/>
            <a:r>
              <a:rPr lang="zh-CN" altLang="en-US" dirty="0"/>
              <a:t>Fourth level</a:t>
            </a:r>
            <a:endParaRPr lang="en-US" dirty="0"/>
          </a:p>
          <a:p>
            <a:pPr lvl="4"/>
            <a:r>
              <a:rPr lang="zh-CN" altLang="en-US" dirty="0"/>
              <a:t>Fifth level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BB1146-E542-4D4E-B8E9-6919A11DDD48}" type="slidenum">
              <a:rPr lang="en-US" smtClean="0"/>
            </a:fld>
            <a:endParaRPr lang="en-US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2757383" y="1446233"/>
            <a:ext cx="0" cy="4186204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tx2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任意多边形: 形状 9"/>
          <p:cNvSpPr>
            <a:spLocks noChangeAspect="1"/>
          </p:cNvSpPr>
          <p:nvPr/>
        </p:nvSpPr>
        <p:spPr bwMode="auto">
          <a:xfrm>
            <a:off x="1611070" y="4588223"/>
            <a:ext cx="870506" cy="915667"/>
          </a:xfrm>
          <a:custGeom>
            <a:avLst/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tx2">
              <a:alpha val="1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gradFill>
          <a:gsLst>
            <a:gs pos="100000">
              <a:schemeClr val="accent1">
                <a:alpha val="0"/>
              </a:schemeClr>
            </a:gs>
            <a:gs pos="0">
              <a:schemeClr val="accent1">
                <a:alpha val="3500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 flipH="1">
            <a:off x="1" y="-85057"/>
            <a:ext cx="12192000" cy="6943058"/>
            <a:chOff x="1" y="-85057"/>
            <a:chExt cx="12192000" cy="6943058"/>
          </a:xfrm>
        </p:grpSpPr>
        <p:sp>
          <p:nvSpPr>
            <p:cNvPr id="16" name="任意多边形: 形状 15"/>
            <p:cNvSpPr/>
            <p:nvPr/>
          </p:nvSpPr>
          <p:spPr>
            <a:xfrm>
              <a:off x="1" y="0"/>
              <a:ext cx="9500443" cy="6858000"/>
            </a:xfrm>
            <a:custGeom>
              <a:avLst/>
              <a:gdLst>
                <a:gd name="connsiteX0" fmla="*/ 0 w 9500443"/>
                <a:gd name="connsiteY0" fmla="*/ 0 h 6858000"/>
                <a:gd name="connsiteX1" fmla="*/ 9500443 w 9500443"/>
                <a:gd name="connsiteY1" fmla="*/ 0 h 6858000"/>
                <a:gd name="connsiteX2" fmla="*/ 2816693 w 9500443"/>
                <a:gd name="connsiteY2" fmla="*/ 6858000 h 6858000"/>
                <a:gd name="connsiteX3" fmla="*/ 0 w 9500443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00443" h="6858000">
                  <a:moveTo>
                    <a:pt x="0" y="0"/>
                  </a:moveTo>
                  <a:lnTo>
                    <a:pt x="9500443" y="0"/>
                  </a:lnTo>
                  <a:lnTo>
                    <a:pt x="2816693" y="685800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28737" t="-20366" r="-1595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9169870" y="-85057"/>
              <a:ext cx="3020515" cy="2697628"/>
            </a:xfrm>
            <a:custGeom>
              <a:avLst/>
              <a:gdLst>
                <a:gd name="connsiteX0" fmla="*/ 0 w 4237767"/>
                <a:gd name="connsiteY0" fmla="*/ 3784759 h 3784758"/>
                <a:gd name="connsiteX1" fmla="*/ 1364171 w 4237767"/>
                <a:gd name="connsiteY1" fmla="*/ 3784759 h 3784758"/>
                <a:gd name="connsiteX2" fmla="*/ 4237768 w 4237767"/>
                <a:gd name="connsiteY2" fmla="*/ 1000506 h 3784758"/>
                <a:gd name="connsiteX3" fmla="*/ 4237768 w 4237767"/>
                <a:gd name="connsiteY3" fmla="*/ 0 h 3784758"/>
                <a:gd name="connsiteX0-1" fmla="*/ 0 w 4237768"/>
                <a:gd name="connsiteY0-2" fmla="*/ 3784759 h 3784759"/>
                <a:gd name="connsiteX1-3" fmla="*/ 1248057 w 4237768"/>
                <a:gd name="connsiteY1-4" fmla="*/ 3770244 h 3784759"/>
                <a:gd name="connsiteX2-5" fmla="*/ 4237768 w 4237768"/>
                <a:gd name="connsiteY2-6" fmla="*/ 1000506 h 3784759"/>
                <a:gd name="connsiteX3-7" fmla="*/ 4237768 w 4237768"/>
                <a:gd name="connsiteY3-8" fmla="*/ 0 h 37847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237768" h="3784759">
                  <a:moveTo>
                    <a:pt x="0" y="3784759"/>
                  </a:moveTo>
                  <a:lnTo>
                    <a:pt x="1248057" y="3770244"/>
                  </a:lnTo>
                  <a:lnTo>
                    <a:pt x="4237768" y="1000506"/>
                  </a:lnTo>
                  <a:lnTo>
                    <a:pt x="4237768" y="0"/>
                  </a:lnTo>
                </a:path>
              </a:pathLst>
            </a:custGeom>
            <a:gradFill>
              <a:gsLst>
                <a:gs pos="92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" name="任意多边形: 形状 17"/>
            <p:cNvSpPr/>
            <p:nvPr/>
          </p:nvSpPr>
          <p:spPr>
            <a:xfrm>
              <a:off x="11423478" y="6419458"/>
              <a:ext cx="768523" cy="438543"/>
            </a:xfrm>
            <a:custGeom>
              <a:avLst/>
              <a:gdLst>
                <a:gd name="connsiteX0" fmla="*/ 444288 w 768523"/>
                <a:gd name="connsiteY0" fmla="*/ 0 h 438543"/>
                <a:gd name="connsiteX1" fmla="*/ 768523 w 768523"/>
                <a:gd name="connsiteY1" fmla="*/ 0 h 438543"/>
                <a:gd name="connsiteX2" fmla="*/ 768523 w 768523"/>
                <a:gd name="connsiteY2" fmla="*/ 438543 h 438543"/>
                <a:gd name="connsiteX3" fmla="*/ 0 w 768523"/>
                <a:gd name="connsiteY3" fmla="*/ 438543 h 43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8523" h="438543">
                  <a:moveTo>
                    <a:pt x="444288" y="0"/>
                  </a:moveTo>
                  <a:lnTo>
                    <a:pt x="768523" y="0"/>
                  </a:lnTo>
                  <a:lnTo>
                    <a:pt x="768523" y="438543"/>
                  </a:lnTo>
                  <a:lnTo>
                    <a:pt x="0" y="438543"/>
                  </a:lnTo>
                  <a:close/>
                </a:path>
              </a:pathLst>
            </a:custGeom>
            <a:gradFill>
              <a:gsLst>
                <a:gs pos="92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660400" y="2900201"/>
            <a:ext cx="5580743" cy="187170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46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Click to add title</a:t>
            </a:r>
            <a:endParaRPr lang="en-US" dirty="0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 hasCustomPrompt="1"/>
          </p:nvPr>
        </p:nvSpPr>
        <p:spPr>
          <a:xfrm>
            <a:off x="660400" y="4783762"/>
            <a:ext cx="5580743" cy="42774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Font typeface="+mj-lt"/>
              <a:buNone/>
              <a:defRPr sz="2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zh-CN" altLang="en-US" dirty="0"/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</a:fld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iSlide</a:t>
            </a:r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/>
          <p:nvPr/>
        </p:nvSpPr>
        <p:spPr>
          <a:xfrm>
            <a:off x="673100" y="604002"/>
            <a:ext cx="11518900" cy="475496"/>
          </a:xfrm>
          <a:custGeom>
            <a:avLst/>
            <a:gdLst>
              <a:gd name="connsiteX0" fmla="*/ 0 w 12192000"/>
              <a:gd name="connsiteY0" fmla="*/ 401840 h 503281"/>
              <a:gd name="connsiteX1" fmla="*/ 9530483 w 12192000"/>
              <a:gd name="connsiteY1" fmla="*/ 401840 h 503281"/>
              <a:gd name="connsiteX2" fmla="*/ 9487737 w 12192000"/>
              <a:gd name="connsiteY2" fmla="*/ 503281 h 503281"/>
              <a:gd name="connsiteX3" fmla="*/ 0 w 12192000"/>
              <a:gd name="connsiteY3" fmla="*/ 503281 h 503281"/>
              <a:gd name="connsiteX4" fmla="*/ 9952037 w 12192000"/>
              <a:gd name="connsiteY4" fmla="*/ 0 h 503281"/>
              <a:gd name="connsiteX5" fmla="*/ 12192000 w 12192000"/>
              <a:gd name="connsiteY5" fmla="*/ 0 h 503281"/>
              <a:gd name="connsiteX6" fmla="*/ 12192000 w 12192000"/>
              <a:gd name="connsiteY6" fmla="*/ 503281 h 503281"/>
              <a:gd name="connsiteX7" fmla="*/ 9739958 w 12192000"/>
              <a:gd name="connsiteY7" fmla="*/ 503281 h 503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03281">
                <a:moveTo>
                  <a:pt x="0" y="401840"/>
                </a:moveTo>
                <a:lnTo>
                  <a:pt x="9530483" y="401840"/>
                </a:lnTo>
                <a:lnTo>
                  <a:pt x="9487737" y="503281"/>
                </a:lnTo>
                <a:lnTo>
                  <a:pt x="0" y="503281"/>
                </a:lnTo>
                <a:close/>
                <a:moveTo>
                  <a:pt x="9952037" y="0"/>
                </a:moveTo>
                <a:lnTo>
                  <a:pt x="12192000" y="0"/>
                </a:lnTo>
                <a:lnTo>
                  <a:pt x="12192000" y="503281"/>
                </a:lnTo>
                <a:lnTo>
                  <a:pt x="9739958" y="503281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  <a:alpha val="50000"/>
                </a:schemeClr>
              </a:gs>
              <a:gs pos="100000">
                <a:schemeClr val="accent1">
                  <a:alpha val="15000"/>
                </a:schemeClr>
              </a:gs>
            </a:gsLst>
            <a:lin ang="0" scaled="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matchingName="Closing">
  <p:cSld name="Closing">
    <p:bg>
      <p:bgPr>
        <a:gradFill flip="none" rotWithShape="1">
          <a:gsLst>
            <a:gs pos="100000">
              <a:schemeClr val="accent1">
                <a:alpha val="0"/>
              </a:schemeClr>
            </a:gs>
            <a:gs pos="0">
              <a:schemeClr val="accent1">
                <a:alpha val="35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" y="-85057"/>
            <a:ext cx="12192000" cy="6943058"/>
            <a:chOff x="1" y="-85057"/>
            <a:chExt cx="12192000" cy="6943058"/>
          </a:xfrm>
        </p:grpSpPr>
        <p:sp>
          <p:nvSpPr>
            <p:cNvPr id="6" name="任意多边形: 形状 5"/>
            <p:cNvSpPr/>
            <p:nvPr/>
          </p:nvSpPr>
          <p:spPr>
            <a:xfrm>
              <a:off x="1" y="0"/>
              <a:ext cx="9500443" cy="6858000"/>
            </a:xfrm>
            <a:custGeom>
              <a:avLst/>
              <a:gdLst>
                <a:gd name="connsiteX0" fmla="*/ 0 w 9500443"/>
                <a:gd name="connsiteY0" fmla="*/ 0 h 6858000"/>
                <a:gd name="connsiteX1" fmla="*/ 9500443 w 9500443"/>
                <a:gd name="connsiteY1" fmla="*/ 0 h 6858000"/>
                <a:gd name="connsiteX2" fmla="*/ 2816693 w 9500443"/>
                <a:gd name="connsiteY2" fmla="*/ 6858000 h 6858000"/>
                <a:gd name="connsiteX3" fmla="*/ 0 w 9500443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00443" h="6858000">
                  <a:moveTo>
                    <a:pt x="0" y="0"/>
                  </a:moveTo>
                  <a:lnTo>
                    <a:pt x="9500443" y="0"/>
                  </a:lnTo>
                  <a:lnTo>
                    <a:pt x="2816693" y="685800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28737" t="-20366" r="-1595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9169870" y="-85057"/>
              <a:ext cx="3020515" cy="2697628"/>
            </a:xfrm>
            <a:custGeom>
              <a:avLst/>
              <a:gdLst>
                <a:gd name="connsiteX0" fmla="*/ 0 w 4237767"/>
                <a:gd name="connsiteY0" fmla="*/ 3784759 h 3784758"/>
                <a:gd name="connsiteX1" fmla="*/ 1364171 w 4237767"/>
                <a:gd name="connsiteY1" fmla="*/ 3784759 h 3784758"/>
                <a:gd name="connsiteX2" fmla="*/ 4237768 w 4237767"/>
                <a:gd name="connsiteY2" fmla="*/ 1000506 h 3784758"/>
                <a:gd name="connsiteX3" fmla="*/ 4237768 w 4237767"/>
                <a:gd name="connsiteY3" fmla="*/ 0 h 3784758"/>
                <a:gd name="connsiteX0-1" fmla="*/ 0 w 4237768"/>
                <a:gd name="connsiteY0-2" fmla="*/ 3784759 h 3784759"/>
                <a:gd name="connsiteX1-3" fmla="*/ 1248057 w 4237768"/>
                <a:gd name="connsiteY1-4" fmla="*/ 3770244 h 3784759"/>
                <a:gd name="connsiteX2-5" fmla="*/ 4237768 w 4237768"/>
                <a:gd name="connsiteY2-6" fmla="*/ 1000506 h 3784759"/>
                <a:gd name="connsiteX3-7" fmla="*/ 4237768 w 4237768"/>
                <a:gd name="connsiteY3-8" fmla="*/ 0 h 378475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237768" h="3784759">
                  <a:moveTo>
                    <a:pt x="0" y="3784759"/>
                  </a:moveTo>
                  <a:lnTo>
                    <a:pt x="1248057" y="3770244"/>
                  </a:lnTo>
                  <a:lnTo>
                    <a:pt x="4237768" y="1000506"/>
                  </a:lnTo>
                  <a:lnTo>
                    <a:pt x="4237768" y="0"/>
                  </a:lnTo>
                </a:path>
              </a:pathLst>
            </a:custGeom>
            <a:gradFill>
              <a:gsLst>
                <a:gs pos="92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0" name="任意多边形: 形状 9"/>
            <p:cNvSpPr/>
            <p:nvPr/>
          </p:nvSpPr>
          <p:spPr>
            <a:xfrm>
              <a:off x="11423478" y="6419458"/>
              <a:ext cx="768523" cy="438543"/>
            </a:xfrm>
            <a:custGeom>
              <a:avLst/>
              <a:gdLst>
                <a:gd name="connsiteX0" fmla="*/ 444288 w 768523"/>
                <a:gd name="connsiteY0" fmla="*/ 0 h 438543"/>
                <a:gd name="connsiteX1" fmla="*/ 768523 w 768523"/>
                <a:gd name="connsiteY1" fmla="*/ 0 h 438543"/>
                <a:gd name="connsiteX2" fmla="*/ 768523 w 768523"/>
                <a:gd name="connsiteY2" fmla="*/ 438543 h 438543"/>
                <a:gd name="connsiteX3" fmla="*/ 0 w 768523"/>
                <a:gd name="connsiteY3" fmla="*/ 438543 h 43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8523" h="438543">
                  <a:moveTo>
                    <a:pt x="444288" y="0"/>
                  </a:moveTo>
                  <a:lnTo>
                    <a:pt x="768523" y="0"/>
                  </a:lnTo>
                  <a:lnTo>
                    <a:pt x="768523" y="438543"/>
                  </a:lnTo>
                  <a:lnTo>
                    <a:pt x="0" y="438543"/>
                  </a:lnTo>
                  <a:close/>
                </a:path>
              </a:pathLst>
            </a:custGeom>
            <a:gradFill>
              <a:gsLst>
                <a:gs pos="92000">
                  <a:schemeClr val="accent1">
                    <a:alpha val="0"/>
                  </a:schemeClr>
                </a:gs>
                <a:gs pos="0">
                  <a:schemeClr val="accent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6096000" y="2419026"/>
            <a:ext cx="5422900" cy="1402587"/>
          </a:xfrm>
          <a:prstGeom prst="rect">
            <a:avLst/>
          </a:prstGeom>
        </p:spPr>
        <p:txBody>
          <a:bodyPr wrap="square" anchor="b">
            <a:noAutofit/>
          </a:bodyPr>
          <a:lstStyle>
            <a:lvl1pPr algn="r">
              <a:lnSpc>
                <a:spcPct val="100000"/>
              </a:lnSpc>
              <a:defRPr sz="48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Click to add title</a:t>
            </a:r>
            <a:endParaRPr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5734023"/>
            <a:ext cx="5422898" cy="276999"/>
          </a:xfrm>
          <a:prstGeom prst="rect">
            <a:avLst/>
          </a:prstGeom>
        </p:spPr>
        <p:txBody>
          <a:bodyPr wrap="square" lIns="90000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Presenter name</a:t>
            </a:r>
            <a:endParaRPr 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5365348"/>
            <a:ext cx="5422899" cy="276999"/>
          </a:xfrm>
          <a:prstGeom prst="rect">
            <a:avLst/>
          </a:prstGeom>
        </p:spPr>
        <p:txBody>
          <a:bodyPr wrap="none">
            <a:normAutofit/>
          </a:bodyPr>
          <a:lstStyle>
            <a:lvl1pPr marL="0" indent="0" algn="r">
              <a:lnSpc>
                <a:spcPct val="100000"/>
              </a:lnSpc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20XX.XX.XX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94000">
              <a:schemeClr val="bg1"/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/>
            <a:r>
              <a:rPr lang="zh-CN" altLang="en-US" dirty="0"/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Click to add text</a:t>
            </a:r>
            <a:endParaRPr lang="en-US" dirty="0"/>
          </a:p>
          <a:p>
            <a:pPr lvl="1"/>
            <a:r>
              <a:rPr lang="zh-CN" altLang="en-US" dirty="0"/>
              <a:t>Second level</a:t>
            </a:r>
            <a:endParaRPr lang="en-US" dirty="0"/>
          </a:p>
          <a:p>
            <a:pPr lvl="2"/>
            <a:r>
              <a:rPr lang="zh-CN" altLang="en-US" dirty="0"/>
              <a:t>Third level</a:t>
            </a:r>
            <a:endParaRPr lang="en-US" dirty="0"/>
          </a:p>
          <a:p>
            <a:pPr lvl="3"/>
            <a:r>
              <a:rPr lang="zh-CN" altLang="en-US" dirty="0"/>
              <a:t>Fourth level</a:t>
            </a:r>
            <a:endParaRPr lang="en-US" dirty="0"/>
          </a:p>
          <a:p>
            <a:pPr lvl="4"/>
            <a:r>
              <a:rPr lang="zh-CN" altLang="en-US" dirty="0"/>
              <a:t>Fifth level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microsoft.com/office/2007/relationships/hdphoto" Target="../media/image4.wdp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7.xml"/><Relationship Id="rId1" Type="http://schemas.openxmlformats.org/officeDocument/2006/relationships/image" Target="../media/image6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10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2.xml"/><Relationship Id="rId1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13.xml"/><Relationship Id="rId2" Type="http://schemas.openxmlformats.org/officeDocument/2006/relationships/image" Target="../media/image15.jpeg"/><Relationship Id="rId1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4.xml"/><Relationship Id="rId1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7.xml"/><Relationship Id="rId1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9.xml"/><Relationship Id="rId1" Type="http://schemas.openxmlformats.org/officeDocument/2006/relationships/image" Target="../media/image1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0.xml"/><Relationship Id="rId1" Type="http://schemas.openxmlformats.org/officeDocument/2006/relationships/image" Target="../media/image1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2.xml"/><Relationship Id="rId1" Type="http://schemas.openxmlformats.org/officeDocument/2006/relationships/image" Target="../media/image20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4.xml"/><Relationship Id="rId1" Type="http://schemas.openxmlformats.org/officeDocument/2006/relationships/image" Target="../media/image21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5.xml"/><Relationship Id="rId1" Type="http://schemas.openxmlformats.org/officeDocument/2006/relationships/image" Target="../media/image21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8.xml"/><Relationship Id="rId1" Type="http://schemas.openxmlformats.org/officeDocument/2006/relationships/image" Target="../media/image22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0.xml"/><Relationship Id="rId1" Type="http://schemas.openxmlformats.org/officeDocument/2006/relationships/image" Target="../media/image24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1.xml"/><Relationship Id="rId1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4.xml"/></Relationships>
</file>

<file path=ppt/slides/_rels/slide4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5.xml"/><Relationship Id="rId2" Type="http://schemas.openxmlformats.org/officeDocument/2006/relationships/image" Target="../media/image26.jpeg"/><Relationship Id="rId1" Type="http://schemas.openxmlformats.org/officeDocument/2006/relationships/image" Target="../media/image21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 hasCustomPrompt="1"/>
          </p:nvPr>
        </p:nvSpPr>
        <p:spPr/>
        <p:txBody>
          <a:bodyPr/>
          <a:lstStyle/>
          <a:p>
            <a:r>
              <a:rPr lang="zh-CN" altLang="en-US" dirty="0"/>
              <a:t>质量管理的历史</a:t>
            </a:r>
            <a:endParaRPr lang="en-US" dirty="0"/>
          </a:p>
        </p:txBody>
      </p:sp>
      <p:sp>
        <p:nvSpPr>
          <p:cNvPr id="9" name="副标题 8"/>
          <p:cNvSpPr>
            <a:spLocks noGrp="1"/>
          </p:cNvSpPr>
          <p:nvPr>
            <p:ph type="subTitle" sz="quarter" idx="1" hasCustomPrompt="1"/>
          </p:nvPr>
        </p:nvSpPr>
        <p:spPr/>
        <p:txBody>
          <a:bodyPr/>
          <a:lstStyle/>
          <a:p>
            <a:r>
              <a:rPr lang="zh-CN" altLang="en-US" dirty="0"/>
              <a:t>从手工检验到智能管控的质量演进历程</a:t>
            </a:r>
            <a:endParaRPr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</p:nvPr>
        </p:nvSpPr>
        <p:spPr/>
        <p:txBody>
          <a:bodyPr/>
          <a:lstStyle/>
          <a:p>
            <a:r>
              <a:rPr lang="zh-CN" altLang="en-US" dirty="0"/>
              <a:t>工程部</a:t>
            </a:r>
            <a:endParaRPr 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 hasCustomPrompt="1"/>
          </p:nvPr>
        </p:nvSpPr>
        <p:spPr/>
        <p:txBody>
          <a:bodyPr/>
          <a:lstStyle/>
          <a:p>
            <a:r>
              <a:rPr lang="zh-CN" altLang="en-US" dirty="0"/>
              <a:t>2026/01/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97ebf136-df93-41d3-ba8e-a92458008724.source.6.zh-Hans.pptx"/>
          <p:cNvGrpSpPr/>
          <p:nvPr/>
        </p:nvGrpSpPr>
        <p:grpSpPr>
          <a:xfrm>
            <a:off x="660400" y="1130301"/>
            <a:ext cx="10871200" cy="5003799"/>
            <a:chOff x="660400" y="1130301"/>
            <a:chExt cx="10871200" cy="5003799"/>
          </a:xfrm>
        </p:grpSpPr>
        <p:grpSp>
          <p:nvGrpSpPr>
            <p:cNvPr id="4" name="组合 3"/>
            <p:cNvGrpSpPr/>
            <p:nvPr/>
          </p:nvGrpSpPr>
          <p:grpSpPr>
            <a:xfrm>
              <a:off x="660400" y="2229440"/>
              <a:ext cx="10871200" cy="3904660"/>
              <a:chOff x="660400" y="2229440"/>
              <a:chExt cx="10871200" cy="3904660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660400" y="2229440"/>
                <a:ext cx="3373718" cy="1913965"/>
                <a:chOff x="660400" y="2711823"/>
                <a:chExt cx="3373718" cy="1913965"/>
              </a:xfrm>
            </p:grpSpPr>
            <p:sp>
              <p:nvSpPr>
                <p:cNvPr id="21" name="Bullet1"/>
                <p:cNvSpPr/>
                <p:nvPr/>
              </p:nvSpPr>
              <p:spPr>
                <a:xfrm>
                  <a:off x="660400" y="2981823"/>
                  <a:ext cx="3373718" cy="1643965"/>
                </a:xfrm>
                <a:prstGeom prst="roundRect">
                  <a:avLst>
                    <a:gd name="adj" fmla="val 4573"/>
                  </a:avLst>
                </a:prstGeom>
                <a:solidFill>
                  <a:schemeClr val="bg1"/>
                </a:solidFill>
                <a:ln w="12700" cap="flat">
                  <a:solidFill>
                    <a:schemeClr val="accent1"/>
                  </a:solidFill>
                  <a:prstDash val="solid"/>
                  <a:miter/>
                </a:ln>
                <a:effectLst>
                  <a:outerShdw dist="50800" dir="2700000" algn="ctr" rotWithShape="0">
                    <a:schemeClr val="accent1"/>
                  </a:outerShdw>
                </a:effectLst>
              </p:spPr>
              <p:txBody>
                <a:bodyPr wrap="square" rtlCol="0" anchor="ctr" anchorCtr="1">
                  <a:normAutofit/>
                </a:bodyPr>
                <a:lstStyle/>
                <a:p>
                  <a:pPr algn="ctr"/>
                  <a:r>
                    <a:rPr lang="zh-CN" altLang="en-US" b="1" dirty="0"/>
                    <a:t>质量检验阶段</a:t>
                  </a:r>
                  <a:endParaRPr lang="en-US" altLang="zh-CN" b="1" dirty="0"/>
                </a:p>
                <a:p>
                  <a:pPr algn="ctr"/>
                  <a:r>
                    <a:rPr lang="zh-CN" altLang="en-US" b="1" dirty="0"/>
                    <a:t>（20世纪初）</a:t>
                  </a:r>
                  <a:endParaRPr lang="en-US" dirty="0"/>
                </a:p>
              </p:txBody>
            </p:sp>
            <p:sp>
              <p:nvSpPr>
                <p:cNvPr id="22" name="Number1"/>
                <p:cNvSpPr txBox="1"/>
                <p:nvPr/>
              </p:nvSpPr>
              <p:spPr>
                <a:xfrm>
                  <a:off x="2077259" y="2711823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/>
                <a:p>
                  <a:pPr algn="ctr"/>
                  <a:r>
                    <a:rPr kumimoji="1" lang="en-US" altLang="zh-CN" sz="1600" b="1" dirty="0">
                      <a:solidFill>
                        <a:srgbClr val="FFFFFF"/>
                      </a:solidFill>
                    </a:rPr>
                    <a:t>1</a:t>
                  </a:r>
                  <a:endParaRPr kumimoji="1" lang="zh-CN" altLang="en-US" sz="1600" b="1" dirty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6" name="组合 5"/>
              <p:cNvGrpSpPr/>
              <p:nvPr/>
            </p:nvGrpSpPr>
            <p:grpSpPr>
              <a:xfrm>
                <a:off x="4409141" y="2229440"/>
                <a:ext cx="3373718" cy="1913965"/>
                <a:chOff x="660400" y="2711823"/>
                <a:chExt cx="3373718" cy="1913965"/>
              </a:xfrm>
            </p:grpSpPr>
            <p:sp>
              <p:nvSpPr>
                <p:cNvPr id="19" name="Bullet2"/>
                <p:cNvSpPr/>
                <p:nvPr/>
              </p:nvSpPr>
              <p:spPr>
                <a:xfrm>
                  <a:off x="660400" y="2981823"/>
                  <a:ext cx="3373718" cy="1643965"/>
                </a:xfrm>
                <a:prstGeom prst="roundRect">
                  <a:avLst>
                    <a:gd name="adj" fmla="val 4573"/>
                  </a:avLst>
                </a:prstGeom>
                <a:solidFill>
                  <a:schemeClr val="bg1"/>
                </a:solidFill>
                <a:ln w="12700" cap="flat">
                  <a:solidFill>
                    <a:schemeClr val="accent1"/>
                  </a:solidFill>
                  <a:prstDash val="solid"/>
                  <a:miter/>
                </a:ln>
                <a:effectLst>
                  <a:outerShdw dist="50800" dir="2700000" algn="ctr" rotWithShape="0">
                    <a:schemeClr val="accent1"/>
                  </a:outerShdw>
                </a:effectLst>
              </p:spPr>
              <p:txBody>
                <a:bodyPr wrap="square" rtlCol="0" anchor="ctr" anchorCtr="1">
                  <a:normAutofit/>
                </a:bodyPr>
                <a:lstStyle/>
                <a:p>
                  <a:pPr algn="ctr"/>
                  <a:r>
                    <a:rPr lang="zh-CN" altLang="en-US" b="1" dirty="0"/>
                    <a:t>统计质量控制阶段</a:t>
                  </a:r>
                  <a:endParaRPr lang="en-US" altLang="zh-CN" b="1" dirty="0"/>
                </a:p>
                <a:p>
                  <a:pPr algn="ctr"/>
                  <a:r>
                    <a:rPr lang="zh-CN" altLang="en-US" b="1" dirty="0"/>
                    <a:t>（20世纪40年代）</a:t>
                  </a:r>
                  <a:endParaRPr lang="en-US" dirty="0"/>
                </a:p>
              </p:txBody>
            </p:sp>
            <p:sp>
              <p:nvSpPr>
                <p:cNvPr id="20" name="Number2"/>
                <p:cNvSpPr txBox="1"/>
                <p:nvPr/>
              </p:nvSpPr>
              <p:spPr>
                <a:xfrm>
                  <a:off x="2077259" y="2711823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>
                  <a:defPPr>
                    <a:defRPr lang="zh-CN"/>
                  </a:defPPr>
                  <a:lvl1pPr algn="ctr">
                    <a:defRPr kumimoji="1" sz="1600" b="1">
                      <a:solidFill>
                        <a:srgbClr val="FFFFFF"/>
                      </a:solidFill>
                    </a:defRPr>
                  </a:lvl1pPr>
                </a:lstStyle>
                <a:p>
                  <a:r>
                    <a:rPr lang="en-US" altLang="zh-CN" dirty="0"/>
                    <a:t>2</a:t>
                  </a:r>
                  <a:endParaRPr lang="zh-CN" altLang="en-US" dirty="0"/>
                </a:p>
              </p:txBody>
            </p:sp>
          </p:grpSp>
          <p:grpSp>
            <p:nvGrpSpPr>
              <p:cNvPr id="7" name="组合 6"/>
              <p:cNvGrpSpPr/>
              <p:nvPr/>
            </p:nvGrpSpPr>
            <p:grpSpPr>
              <a:xfrm>
                <a:off x="8157882" y="2229440"/>
                <a:ext cx="3373718" cy="1913965"/>
                <a:chOff x="660400" y="2711823"/>
                <a:chExt cx="3373718" cy="1913965"/>
              </a:xfrm>
            </p:grpSpPr>
            <p:sp>
              <p:nvSpPr>
                <p:cNvPr id="17" name="Bullet3"/>
                <p:cNvSpPr/>
                <p:nvPr/>
              </p:nvSpPr>
              <p:spPr>
                <a:xfrm>
                  <a:off x="660400" y="2981823"/>
                  <a:ext cx="3373718" cy="1643965"/>
                </a:xfrm>
                <a:prstGeom prst="roundRect">
                  <a:avLst>
                    <a:gd name="adj" fmla="val 4573"/>
                  </a:avLst>
                </a:prstGeom>
                <a:solidFill>
                  <a:schemeClr val="bg1"/>
                </a:solidFill>
                <a:ln w="12700" cap="flat">
                  <a:solidFill>
                    <a:schemeClr val="accent1"/>
                  </a:solidFill>
                  <a:prstDash val="solid"/>
                  <a:miter/>
                </a:ln>
                <a:effectLst>
                  <a:outerShdw dist="50800" dir="2700000" algn="ctr" rotWithShape="0">
                    <a:schemeClr val="accent1"/>
                  </a:outerShdw>
                </a:effectLst>
              </p:spPr>
              <p:txBody>
                <a:bodyPr wrap="square" rtlCol="0" anchor="ctr" anchorCtr="1">
                  <a:normAutofit/>
                </a:bodyPr>
                <a:lstStyle/>
                <a:p>
                  <a:pPr algn="ctr"/>
                  <a:r>
                    <a:rPr lang="zh-CN" altLang="en-US" b="1" dirty="0"/>
                    <a:t>全面质量管理阶段</a:t>
                  </a:r>
                  <a:endParaRPr lang="en-US" altLang="zh-CN" b="1" dirty="0"/>
                </a:p>
                <a:p>
                  <a:pPr algn="ctr"/>
                  <a:r>
                    <a:rPr lang="zh-CN" altLang="en-US" b="1" dirty="0"/>
                    <a:t>（20世纪60年代后）</a:t>
                  </a:r>
                  <a:endParaRPr lang="en-US" dirty="0"/>
                </a:p>
              </p:txBody>
            </p:sp>
            <p:sp>
              <p:nvSpPr>
                <p:cNvPr id="18" name="Number3"/>
                <p:cNvSpPr txBox="1"/>
                <p:nvPr/>
              </p:nvSpPr>
              <p:spPr>
                <a:xfrm>
                  <a:off x="2077259" y="2711823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/>
                <a:p>
                  <a:pPr algn="ctr"/>
                  <a:r>
                    <a:rPr kumimoji="1" lang="en-US" altLang="zh-CN" sz="1600" b="1">
                      <a:solidFill>
                        <a:srgbClr val="FFFFFF"/>
                      </a:solidFill>
                    </a:rPr>
                    <a:t>3</a:t>
                  </a:r>
                  <a:endParaRPr kumimoji="1" lang="zh-CN" altLang="en-US" sz="1600" b="1" dirty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8" name="组合 7"/>
              <p:cNvGrpSpPr/>
              <p:nvPr/>
            </p:nvGrpSpPr>
            <p:grpSpPr>
              <a:xfrm>
                <a:off x="660400" y="4220135"/>
                <a:ext cx="3373718" cy="1913965"/>
                <a:chOff x="660400" y="2711823"/>
                <a:chExt cx="3373718" cy="1913965"/>
              </a:xfrm>
            </p:grpSpPr>
            <p:sp>
              <p:nvSpPr>
                <p:cNvPr id="15" name="Bullet4"/>
                <p:cNvSpPr/>
                <p:nvPr/>
              </p:nvSpPr>
              <p:spPr>
                <a:xfrm>
                  <a:off x="660400" y="2981823"/>
                  <a:ext cx="3373718" cy="1643965"/>
                </a:xfrm>
                <a:prstGeom prst="roundRect">
                  <a:avLst>
                    <a:gd name="adj" fmla="val 4573"/>
                  </a:avLst>
                </a:prstGeom>
                <a:solidFill>
                  <a:schemeClr val="bg1"/>
                </a:solidFill>
                <a:ln w="12700" cap="flat">
                  <a:solidFill>
                    <a:schemeClr val="accent1"/>
                  </a:solidFill>
                  <a:prstDash val="solid"/>
                  <a:miter/>
                </a:ln>
                <a:effectLst>
                  <a:outerShdw dist="50800" dir="2700000" algn="ctr" rotWithShape="0">
                    <a:schemeClr val="accent1"/>
                  </a:outerShdw>
                </a:effectLst>
              </p:spPr>
              <p:txBody>
                <a:bodyPr wrap="square" rtlCol="0" anchor="ctr" anchorCtr="1">
                  <a:normAutofit/>
                </a:bodyPr>
                <a:lstStyle/>
                <a:p>
                  <a:pPr algn="ctr"/>
                  <a:r>
                    <a:rPr lang="zh-CN" altLang="en-US" b="1" dirty="0"/>
                    <a:t>国际标准化阶段</a:t>
                  </a:r>
                  <a:endParaRPr lang="en-US" altLang="zh-CN" b="1" dirty="0"/>
                </a:p>
                <a:p>
                  <a:pPr algn="ctr"/>
                  <a:r>
                    <a:rPr lang="zh-CN" altLang="en-US" b="1" dirty="0"/>
                    <a:t>（20世纪80年代起）</a:t>
                  </a:r>
                  <a:endParaRPr lang="en-US" dirty="0"/>
                </a:p>
              </p:txBody>
            </p:sp>
            <p:sp>
              <p:nvSpPr>
                <p:cNvPr id="16" name="Number4"/>
                <p:cNvSpPr txBox="1"/>
                <p:nvPr/>
              </p:nvSpPr>
              <p:spPr>
                <a:xfrm>
                  <a:off x="2077259" y="2711823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/>
                <a:p>
                  <a:pPr algn="ctr"/>
                  <a:r>
                    <a:rPr kumimoji="1" lang="en-US" altLang="zh-CN" sz="1600" b="1">
                      <a:solidFill>
                        <a:srgbClr val="FFFFFF"/>
                      </a:solidFill>
                    </a:rPr>
                    <a:t>4</a:t>
                  </a:r>
                  <a:endParaRPr kumimoji="1" lang="zh-CN" altLang="en-US" sz="1600" b="1" dirty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9" name="组合 8"/>
              <p:cNvGrpSpPr/>
              <p:nvPr/>
            </p:nvGrpSpPr>
            <p:grpSpPr>
              <a:xfrm>
                <a:off x="4409141" y="4220135"/>
                <a:ext cx="3373718" cy="1913965"/>
                <a:chOff x="660400" y="2711823"/>
                <a:chExt cx="3373718" cy="1913965"/>
              </a:xfrm>
            </p:grpSpPr>
            <p:sp>
              <p:nvSpPr>
                <p:cNvPr id="13" name="Bullet5"/>
                <p:cNvSpPr/>
                <p:nvPr/>
              </p:nvSpPr>
              <p:spPr>
                <a:xfrm>
                  <a:off x="660400" y="2981823"/>
                  <a:ext cx="3373718" cy="1643965"/>
                </a:xfrm>
                <a:prstGeom prst="roundRect">
                  <a:avLst>
                    <a:gd name="adj" fmla="val 4573"/>
                  </a:avLst>
                </a:prstGeom>
                <a:solidFill>
                  <a:schemeClr val="bg1"/>
                </a:solidFill>
                <a:ln w="12700" cap="flat">
                  <a:solidFill>
                    <a:schemeClr val="accent1"/>
                  </a:solidFill>
                  <a:prstDash val="solid"/>
                  <a:miter/>
                </a:ln>
                <a:effectLst>
                  <a:outerShdw dist="50800" dir="2700000" algn="ctr" rotWithShape="0">
                    <a:schemeClr val="accent1"/>
                  </a:outerShdw>
                </a:effectLst>
              </p:spPr>
              <p:txBody>
                <a:bodyPr wrap="square" rtlCol="0" anchor="ctr" anchorCtr="1">
                  <a:normAutofit/>
                </a:bodyPr>
                <a:lstStyle/>
                <a:p>
                  <a:pPr algn="ctr"/>
                  <a:r>
                    <a:rPr lang="zh-CN" altLang="en-US" b="1" dirty="0"/>
                    <a:t>现代质量管理发展阶段</a:t>
                  </a:r>
                  <a:endParaRPr lang="en-US" altLang="zh-CN" b="1" dirty="0"/>
                </a:p>
                <a:p>
                  <a:pPr algn="ctr"/>
                  <a:r>
                    <a:rPr lang="zh-CN" altLang="en-US" b="1" dirty="0"/>
                    <a:t>（21世纪以来）</a:t>
                  </a:r>
                  <a:endParaRPr lang="en-US" dirty="0"/>
                </a:p>
              </p:txBody>
            </p:sp>
            <p:sp>
              <p:nvSpPr>
                <p:cNvPr id="14" name="Number5"/>
                <p:cNvSpPr txBox="1"/>
                <p:nvPr/>
              </p:nvSpPr>
              <p:spPr>
                <a:xfrm>
                  <a:off x="2077259" y="2711823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/>
                <a:p>
                  <a:pPr algn="ctr"/>
                  <a:r>
                    <a:rPr kumimoji="1" lang="en-US" altLang="zh-CN" sz="1600" b="1">
                      <a:solidFill>
                        <a:srgbClr val="FFFFFF"/>
                      </a:solidFill>
                    </a:rPr>
                    <a:t>5</a:t>
                  </a:r>
                  <a:endParaRPr kumimoji="1" lang="zh-CN" altLang="en-US" sz="1600" b="1" dirty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>
                <a:off x="8157882" y="4220135"/>
                <a:ext cx="3373718" cy="1913965"/>
                <a:chOff x="660400" y="2711823"/>
                <a:chExt cx="3373718" cy="1913965"/>
              </a:xfrm>
            </p:grpSpPr>
            <p:sp>
              <p:nvSpPr>
                <p:cNvPr id="11" name="Bullet6"/>
                <p:cNvSpPr/>
                <p:nvPr/>
              </p:nvSpPr>
              <p:spPr>
                <a:xfrm>
                  <a:off x="660400" y="2981823"/>
                  <a:ext cx="3373718" cy="1643965"/>
                </a:xfrm>
                <a:prstGeom prst="roundRect">
                  <a:avLst>
                    <a:gd name="adj" fmla="val 4573"/>
                  </a:avLst>
                </a:prstGeom>
                <a:solidFill>
                  <a:schemeClr val="bg1"/>
                </a:solidFill>
                <a:ln w="12700" cap="flat">
                  <a:solidFill>
                    <a:schemeClr val="accent1"/>
                  </a:solidFill>
                  <a:prstDash val="solid"/>
                  <a:miter/>
                </a:ln>
                <a:effectLst>
                  <a:outerShdw dist="50800" dir="2700000" algn="ctr" rotWithShape="0">
                    <a:schemeClr val="accent1"/>
                  </a:outerShdw>
                </a:effectLst>
              </p:spPr>
              <p:txBody>
                <a:bodyPr wrap="square" rtlCol="0" anchor="ctr" anchorCtr="1">
                  <a:normAutofit/>
                </a:bodyPr>
                <a:lstStyle/>
                <a:p>
                  <a:pPr algn="ctr"/>
                  <a:r>
                    <a:rPr lang="zh-CN" altLang="en-US" b="1" dirty="0"/>
                    <a:t>质量管理发展趋势展望</a:t>
                  </a:r>
                  <a:endParaRPr lang="en-US" dirty="0"/>
                </a:p>
              </p:txBody>
            </p:sp>
            <p:sp>
              <p:nvSpPr>
                <p:cNvPr id="12" name="Number6"/>
                <p:cNvSpPr txBox="1"/>
                <p:nvPr/>
              </p:nvSpPr>
              <p:spPr>
                <a:xfrm>
                  <a:off x="2077259" y="2711823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/>
                <a:p>
                  <a:pPr algn="ctr"/>
                  <a:r>
                    <a:rPr kumimoji="1" lang="en-US" altLang="zh-CN" sz="1600" b="1">
                      <a:solidFill>
                        <a:srgbClr val="FFFFFF"/>
                      </a:solidFill>
                    </a:rPr>
                    <a:t>6</a:t>
                  </a:r>
                  <a:endParaRPr kumimoji="1" lang="zh-CN" altLang="en-US" sz="1600" b="1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3" name="Title"/>
            <p:cNvSpPr txBox="1"/>
            <p:nvPr/>
          </p:nvSpPr>
          <p:spPr>
            <a:xfrm>
              <a:off x="660400" y="1130301"/>
              <a:ext cx="4876801" cy="1086846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rPr>
                <a:t>目录</a:t>
              </a:r>
              <a:endParaRPr lang="en-US" dirty="0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一、质量检验阶段</a:t>
            </a:r>
            <a:br>
              <a:rPr lang="en-US" altLang="zh-CN" dirty="0"/>
            </a:br>
            <a:r>
              <a:rPr lang="zh-CN" altLang="en-US" dirty="0"/>
              <a:t>（20世纪初）</a:t>
            </a:r>
            <a:endParaRPr lang="en-US" dirty="0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 hasCustomPrompt="1"/>
          </p:nvPr>
        </p:nvSpPr>
        <p:spPr/>
        <p:txBody>
          <a:bodyPr/>
          <a:lstStyle/>
          <a:p>
            <a:r>
              <a:rPr lang="zh-CN" altLang="en-US" dirty="0"/>
              <a:t>以事后把关为核心的初级质量管理形态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c792cdda-cd6b-41c8-b0b0-ccf02dc37cfe.source.5.zh-Hans.pptx"/>
          <p:cNvGrpSpPr/>
          <p:nvPr/>
        </p:nvGrpSpPr>
        <p:grpSpPr>
          <a:xfrm>
            <a:off x="660401" y="1130299"/>
            <a:ext cx="10864849" cy="5599113"/>
            <a:chOff x="660401" y="1130300"/>
            <a:chExt cx="10864849" cy="5003800"/>
          </a:xfrm>
        </p:grpSpPr>
        <p:cxnSp>
          <p:nvCxnSpPr>
            <p:cNvPr id="6" name="连接符: 肘形 5"/>
            <p:cNvCxnSpPr>
              <a:stCxn id="45" idx="0"/>
              <a:endCxn id="35" idx="0"/>
            </p:cNvCxnSpPr>
            <p:nvPr/>
          </p:nvCxnSpPr>
          <p:spPr>
            <a:xfrm rot="5400000" flipH="1" flipV="1">
              <a:off x="6089650" y="-1246032"/>
              <a:ext cx="12700" cy="7356083"/>
            </a:xfrm>
            <a:prstGeom prst="bentConnector3">
              <a:avLst>
                <a:gd name="adj1" fmla="val 2512087"/>
              </a:avLst>
            </a:prstGeom>
            <a:ln w="6350">
              <a:solidFill>
                <a:schemeClr val="tx1">
                  <a:alpha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islide-3"/>
            <p:cNvSpPr/>
            <p:nvPr/>
          </p:nvSpPr>
          <p:spPr>
            <a:xfrm flipV="1">
              <a:off x="6096000" y="2123539"/>
              <a:ext cx="0" cy="299657"/>
            </a:xfrm>
            <a:prstGeom prst="line">
              <a:avLst/>
            </a:prstGeom>
            <a:ln w="6350">
              <a:solidFill>
                <a:schemeClr val="tx1">
                  <a:alpha val="50000"/>
                </a:schemeClr>
              </a:solidFill>
              <a:miter lim="400000"/>
              <a:headEnd type="triangle"/>
            </a:ln>
          </p:spPr>
          <p:txBody>
            <a:bodyPr lIns="0" tIns="0" rIns="0" bIns="0" anchor="ctr"/>
            <a:lstStyle/>
            <a:p>
              <a:pPr>
                <a:defRPr sz="3200">
                  <a:solidFill>
                    <a:srgbClr val="FFFFFF"/>
                  </a:solidFill>
                </a:defRPr>
              </a:pPr>
              <a:endParaRPr sz="1600">
                <a:cs typeface="+mn-ea"/>
                <a:sym typeface="+mn-lt"/>
              </a:endParaRPr>
            </a:p>
          </p:txBody>
        </p:sp>
        <p:cxnSp>
          <p:nvCxnSpPr>
            <p:cNvPr id="14" name="连接符: 肘形 13"/>
            <p:cNvCxnSpPr>
              <a:stCxn id="33" idx="0"/>
              <a:endCxn id="27" idx="0"/>
            </p:cNvCxnSpPr>
            <p:nvPr/>
          </p:nvCxnSpPr>
          <p:spPr>
            <a:xfrm rot="5400000" flipH="1" flipV="1">
              <a:off x="6089650" y="1772843"/>
              <a:ext cx="12700" cy="5565383"/>
            </a:xfrm>
            <a:prstGeom prst="bentConnector3">
              <a:avLst>
                <a:gd name="adj1" fmla="val 2500000"/>
              </a:avLst>
            </a:prstGeom>
            <a:ln w="6350">
              <a:solidFill>
                <a:schemeClr val="tx1">
                  <a:alpha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itle"/>
            <p:cNvSpPr/>
            <p:nvPr/>
          </p:nvSpPr>
          <p:spPr>
            <a:xfrm>
              <a:off x="666750" y="1130300"/>
              <a:ext cx="10858500" cy="756750"/>
            </a:xfrm>
            <a:prstGeom prst="roundRect">
              <a:avLst>
                <a:gd name="adj" fmla="val 10317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 anchorCtr="0">
              <a:norm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tx1"/>
                  </a:solidFill>
                  <a:cs typeface="+mn-ea"/>
                  <a:sym typeface="+mn-lt"/>
                </a:rPr>
                <a:t>工业革命前，手工艺人凭技艺和经验自行把控产品质量</a:t>
              </a:r>
              <a:endParaRPr lang="en-US" dirty="0"/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660401" y="2432009"/>
              <a:ext cx="3502416" cy="1578566"/>
              <a:chOff x="660401" y="2432009"/>
              <a:chExt cx="3502416" cy="1578566"/>
            </a:xfrm>
          </p:grpSpPr>
          <p:sp>
            <p:nvSpPr>
              <p:cNvPr id="45" name="Bullet1"/>
              <p:cNvSpPr/>
              <p:nvPr/>
            </p:nvSpPr>
            <p:spPr>
              <a:xfrm>
                <a:off x="660401" y="2432009"/>
                <a:ext cx="3502416" cy="555136"/>
              </a:xfrm>
              <a:prstGeom prst="roundRect">
                <a:avLst>
                  <a:gd name="adj" fmla="val 7074"/>
                </a:avLst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600" b="1" dirty="0">
                    <a:solidFill>
                      <a:schemeClr val="tx1"/>
                    </a:solidFill>
                    <a:cs typeface="+mn-ea"/>
                    <a:sym typeface="+mn-lt"/>
                  </a:rPr>
                  <a:t>手工艺主导质量</a:t>
                </a:r>
                <a:endParaRPr lang="en-US" dirty="0"/>
              </a:p>
            </p:txBody>
          </p:sp>
          <p:sp>
            <p:nvSpPr>
              <p:cNvPr id="46" name="Text1"/>
              <p:cNvSpPr/>
              <p:nvPr/>
            </p:nvSpPr>
            <p:spPr>
              <a:xfrm>
                <a:off x="660401" y="3098907"/>
                <a:ext cx="3502416" cy="91166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cs typeface="+mn-ea"/>
                    <a:sym typeface="+mn-lt"/>
                  </a:rPr>
                  <a:t>工业革命前，产品质量完全依赖手工艺人的个人技艺与经验，工匠全程参与制作，自行检验并确保产品符合使用要求。</a:t>
                </a:r>
                <a:endParaRPr lang="en-US" sz="2400" dirty="0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4338443" y="2432009"/>
              <a:ext cx="3502416" cy="1578566"/>
              <a:chOff x="4338443" y="2432009"/>
              <a:chExt cx="3502416" cy="1578566"/>
            </a:xfrm>
          </p:grpSpPr>
          <p:sp>
            <p:nvSpPr>
              <p:cNvPr id="43" name="Bullet2"/>
              <p:cNvSpPr/>
              <p:nvPr/>
            </p:nvSpPr>
            <p:spPr>
              <a:xfrm>
                <a:off x="4338443" y="2432009"/>
                <a:ext cx="3502416" cy="555136"/>
              </a:xfrm>
              <a:prstGeom prst="roundRect">
                <a:avLst>
                  <a:gd name="adj" fmla="val 7074"/>
                </a:avLst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600" b="1" dirty="0">
                    <a:solidFill>
                      <a:schemeClr val="tx1"/>
                    </a:solidFill>
                    <a:cs typeface="+mn-ea"/>
                    <a:sym typeface="+mn-lt"/>
                  </a:rPr>
                  <a:t>经验传承为核心</a:t>
                </a:r>
                <a:endParaRPr lang="en-US" dirty="0"/>
              </a:p>
            </p:txBody>
          </p:sp>
          <p:sp>
            <p:nvSpPr>
              <p:cNvPr id="44" name="Text2"/>
              <p:cNvSpPr/>
              <p:nvPr/>
            </p:nvSpPr>
            <p:spPr>
              <a:xfrm>
                <a:off x="4338443" y="3098907"/>
                <a:ext cx="3502416" cy="91166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cs typeface="+mn-ea"/>
                    <a:sym typeface="+mn-lt"/>
                  </a:rPr>
                  <a:t>质量管理通过师徒制代代相传，技艺经验是核心保障，缺乏标准化流程，但形成了早期的质量控制意识和职业责任感。</a:t>
                </a:r>
                <a:endParaRPr lang="en-US" sz="2400" dirty="0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8016484" y="2432009"/>
              <a:ext cx="3502416" cy="1578566"/>
              <a:chOff x="8016484" y="2432009"/>
              <a:chExt cx="3502416" cy="1578566"/>
            </a:xfrm>
          </p:grpSpPr>
          <p:sp>
            <p:nvSpPr>
              <p:cNvPr id="35" name="Bullet3"/>
              <p:cNvSpPr/>
              <p:nvPr/>
            </p:nvSpPr>
            <p:spPr>
              <a:xfrm>
                <a:off x="8016484" y="2432009"/>
                <a:ext cx="3502416" cy="555136"/>
              </a:xfrm>
              <a:prstGeom prst="roundRect">
                <a:avLst>
                  <a:gd name="adj" fmla="val 7074"/>
                </a:avLst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600" b="1" dirty="0">
                    <a:solidFill>
                      <a:schemeClr val="tx1"/>
                    </a:solidFill>
                    <a:cs typeface="+mn-ea"/>
                    <a:sym typeface="+mn-lt"/>
                  </a:rPr>
                  <a:t>个体责任明确</a:t>
                </a:r>
                <a:endParaRPr lang="en-US" dirty="0"/>
              </a:p>
            </p:txBody>
          </p:sp>
          <p:sp>
            <p:nvSpPr>
              <p:cNvPr id="36" name="Text3"/>
              <p:cNvSpPr/>
              <p:nvPr/>
            </p:nvSpPr>
            <p:spPr>
              <a:xfrm>
                <a:off x="8016484" y="3098907"/>
                <a:ext cx="3502416" cy="91166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cs typeface="+mn-ea"/>
                    <a:sym typeface="+mn-lt"/>
                  </a:rPr>
                  <a:t>每件产品由单一工匠或作坊完成，责任归属清晰，质量优劣直接关联个人声誉，激励工匠自觉维护出品水准。</a:t>
                </a:r>
                <a:endParaRPr lang="en-US" sz="2400" dirty="0"/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660401" y="4555534"/>
              <a:ext cx="5293116" cy="1578566"/>
              <a:chOff x="660401" y="4555534"/>
              <a:chExt cx="5293116" cy="1578566"/>
            </a:xfrm>
          </p:grpSpPr>
          <p:sp>
            <p:nvSpPr>
              <p:cNvPr id="33" name="Bullet4"/>
              <p:cNvSpPr/>
              <p:nvPr/>
            </p:nvSpPr>
            <p:spPr>
              <a:xfrm>
                <a:off x="660401" y="4555534"/>
                <a:ext cx="5293116" cy="555136"/>
              </a:xfrm>
              <a:prstGeom prst="roundRect">
                <a:avLst>
                  <a:gd name="adj" fmla="val 7074"/>
                </a:avLst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600" b="1" dirty="0">
                    <a:solidFill>
                      <a:schemeClr val="tx1"/>
                    </a:solidFill>
                    <a:cs typeface="+mn-ea"/>
                    <a:sym typeface="+mn-lt"/>
                  </a:rPr>
                  <a:t>无统一质量标准</a:t>
                </a:r>
                <a:endParaRPr lang="en-US" dirty="0"/>
              </a:p>
            </p:txBody>
          </p:sp>
          <p:sp>
            <p:nvSpPr>
              <p:cNvPr id="34" name="Text4"/>
              <p:cNvSpPr/>
              <p:nvPr/>
            </p:nvSpPr>
            <p:spPr>
              <a:xfrm>
                <a:off x="660401" y="5222432"/>
                <a:ext cx="5293116" cy="91166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cs typeface="+mn-ea"/>
                    <a:sym typeface="+mn-lt"/>
                  </a:rPr>
                  <a:t>尽管注重品质，但尚未建立统一的测量标准与规范，产品一致性差，难以实现规模化复制与跨区域流通。</a:t>
                </a:r>
                <a:endParaRPr lang="en-US" sz="2400" dirty="0"/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6225784" y="4555534"/>
              <a:ext cx="5293116" cy="1578566"/>
              <a:chOff x="6225784" y="4555534"/>
              <a:chExt cx="5293116" cy="1578566"/>
            </a:xfrm>
          </p:grpSpPr>
          <p:sp>
            <p:nvSpPr>
              <p:cNvPr id="27" name="Bullet5"/>
              <p:cNvSpPr/>
              <p:nvPr/>
            </p:nvSpPr>
            <p:spPr>
              <a:xfrm>
                <a:off x="6225784" y="4555534"/>
                <a:ext cx="5293116" cy="555136"/>
              </a:xfrm>
              <a:prstGeom prst="roundRect">
                <a:avLst>
                  <a:gd name="adj" fmla="val 7074"/>
                </a:avLst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zh-CN" altLang="en-US" sz="1600" b="1" dirty="0">
                    <a:solidFill>
                      <a:schemeClr val="tx1"/>
                    </a:solidFill>
                    <a:cs typeface="+mn-ea"/>
                    <a:sym typeface="+mn-lt"/>
                  </a:rPr>
                  <a:t>质量与身份绑定</a:t>
                </a:r>
                <a:endParaRPr lang="en-US" dirty="0"/>
              </a:p>
            </p:txBody>
          </p:sp>
          <p:sp>
            <p:nvSpPr>
              <p:cNvPr id="28" name="Text5"/>
              <p:cNvSpPr/>
              <p:nvPr/>
            </p:nvSpPr>
            <p:spPr>
              <a:xfrm>
                <a:off x="6225784" y="5222432"/>
                <a:ext cx="5293116" cy="91166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cs typeface="+mn-ea"/>
                    <a:sym typeface="+mn-lt"/>
                  </a:rPr>
                  <a:t>优秀工匠常以签名或标记标识作品，质量成为个人品牌象征，消费者依据制作者声望判断产品可信度。</a:t>
                </a:r>
                <a:endParaRPr lang="en-US" sz="2400" dirty="0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、操作者的质量管理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3fc0b15c-df7c-4510-becb-3696adbc2ebc.source.5.zh-Hans.pptx"/>
          <p:cNvGrpSpPr/>
          <p:nvPr/>
        </p:nvGrpSpPr>
        <p:grpSpPr>
          <a:xfrm>
            <a:off x="0" y="1028701"/>
            <a:ext cx="11950497" cy="5829300"/>
            <a:chOff x="2" y="1028700"/>
            <a:chExt cx="11290729" cy="5829301"/>
          </a:xfrm>
        </p:grpSpPr>
        <p:sp>
          <p:nvSpPr>
            <p:cNvPr id="53" name="任意多边形: 形状 52"/>
            <p:cNvSpPr/>
            <p:nvPr/>
          </p:nvSpPr>
          <p:spPr>
            <a:xfrm>
              <a:off x="2" y="4187373"/>
              <a:ext cx="2670628" cy="2670628"/>
            </a:xfrm>
            <a:custGeom>
              <a:avLst/>
              <a:gdLst>
                <a:gd name="connsiteX0" fmla="*/ 0 w 1130299"/>
                <a:gd name="connsiteY0" fmla="*/ 0 h 1130299"/>
                <a:gd name="connsiteX1" fmla="*/ 1130299 w 1130299"/>
                <a:gd name="connsiteY1" fmla="*/ 1130299 h 1130299"/>
                <a:gd name="connsiteX2" fmla="*/ 0 w 1130299"/>
                <a:gd name="connsiteY2" fmla="*/ 1130299 h 113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30299" h="1130299">
                  <a:moveTo>
                    <a:pt x="0" y="0"/>
                  </a:moveTo>
                  <a:cubicBezTo>
                    <a:pt x="624247" y="0"/>
                    <a:pt x="1130299" y="506052"/>
                    <a:pt x="1130299" y="1130299"/>
                  </a:cubicBezTo>
                  <a:lnTo>
                    <a:pt x="0" y="1130299"/>
                  </a:lnTo>
                  <a:close/>
                </a:path>
              </a:pathLst>
            </a:custGeom>
            <a:solidFill>
              <a:schemeClr val="accent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5" name="Title"/>
            <p:cNvSpPr txBox="1"/>
            <p:nvPr/>
          </p:nvSpPr>
          <p:spPr>
            <a:xfrm>
              <a:off x="660401" y="1130299"/>
              <a:ext cx="2508682" cy="9490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 fontScale="85000" lnSpcReduction="10000"/>
            </a:bodyPr>
            <a:lstStyle/>
            <a:p>
              <a:pPr>
                <a:buSzPct val="25000"/>
              </a:pPr>
              <a:r>
                <a:rPr lang="zh-CN" altLang="en-US" sz="2400" b="1" dirty="0">
                  <a:cs typeface="+mn-ea"/>
                  <a:sym typeface="+mn-lt"/>
                </a:rPr>
                <a:t>泰勒科学管理理论推动计划与执行分离，质量职能由工长承担</a:t>
              </a:r>
              <a:endParaRPr lang="en-US" dirty="0"/>
            </a:p>
          </p:txBody>
        </p:sp>
        <p:sp>
          <p:nvSpPr>
            <p:cNvPr id="55" name="PictureMisc1"/>
            <p:cNvSpPr/>
            <p:nvPr/>
          </p:nvSpPr>
          <p:spPr>
            <a:xfrm>
              <a:off x="738798" y="2238630"/>
              <a:ext cx="2160000" cy="4320000"/>
            </a:xfrm>
            <a:custGeom>
              <a:avLst/>
              <a:gdLst>
                <a:gd name="connsiteX0" fmla="*/ 2160000 w 2160000"/>
                <a:gd name="connsiteY0" fmla="*/ 0 h 4320000"/>
                <a:gd name="connsiteX1" fmla="*/ 2160000 w 2160000"/>
                <a:gd name="connsiteY1" fmla="*/ 2160000 h 4320000"/>
                <a:gd name="connsiteX2" fmla="*/ 2160000 w 2160000"/>
                <a:gd name="connsiteY2" fmla="*/ 4320000 h 4320000"/>
                <a:gd name="connsiteX3" fmla="*/ 0 w 2160000"/>
                <a:gd name="connsiteY3" fmla="*/ 2160000 h 4320000"/>
                <a:gd name="connsiteX4" fmla="*/ 2160000 w 2160000"/>
                <a:gd name="connsiteY4" fmla="*/ 0 h 432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00" h="4320000">
                  <a:moveTo>
                    <a:pt x="2160000" y="0"/>
                  </a:moveTo>
                  <a:lnTo>
                    <a:pt x="2160000" y="2160000"/>
                  </a:lnTo>
                  <a:lnTo>
                    <a:pt x="2160000" y="4320000"/>
                  </a:lnTo>
                  <a:cubicBezTo>
                    <a:pt x="967065" y="4320000"/>
                    <a:pt x="0" y="3352935"/>
                    <a:pt x="0" y="2160000"/>
                  </a:cubicBezTo>
                  <a:cubicBezTo>
                    <a:pt x="0" y="967065"/>
                    <a:pt x="967065" y="0"/>
                    <a:pt x="2160000" y="0"/>
                  </a:cubicBezTo>
                  <a:close/>
                </a:path>
              </a:pathLst>
            </a:custGeom>
            <a:blipFill>
              <a:blip r:embed="rId1"/>
              <a:stretch>
                <a:fillRect l="-100000" r="-100000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3993199" y="1227549"/>
              <a:ext cx="3534682" cy="1660145"/>
              <a:chOff x="589546" y="1876174"/>
              <a:chExt cx="3220935" cy="1590836"/>
            </a:xfrm>
          </p:grpSpPr>
          <p:sp>
            <p:nvSpPr>
              <p:cNvPr id="81" name="Bullet1"/>
              <p:cNvSpPr/>
              <p:nvPr/>
            </p:nvSpPr>
            <p:spPr>
              <a:xfrm>
                <a:off x="589546" y="1876174"/>
                <a:ext cx="3220935" cy="5002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泰勒制的引入</a:t>
                </a:r>
                <a:endParaRPr lang="en-US" dirty="0"/>
              </a:p>
            </p:txBody>
          </p:sp>
          <p:sp>
            <p:nvSpPr>
              <p:cNvPr id="82" name="Text1"/>
              <p:cNvSpPr/>
              <p:nvPr/>
            </p:nvSpPr>
            <p:spPr>
              <a:xfrm>
                <a:off x="589547" y="2383685"/>
                <a:ext cx="3220934" cy="10833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泰勒科学管理理论强调效率与分工，推动生产过程中计划与执行分离，使质量控制成为独立职能，由工长负责监督实施，奠定早期质量管理基础。</a:t>
                </a:r>
                <a:endParaRPr lang="en-US" sz="2400" dirty="0"/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3993197" y="3037455"/>
              <a:ext cx="3534682" cy="1660145"/>
              <a:chOff x="589544" y="2008487"/>
              <a:chExt cx="3220935" cy="1590836"/>
            </a:xfrm>
          </p:grpSpPr>
          <p:sp>
            <p:nvSpPr>
              <p:cNvPr id="79" name="Bullet2"/>
              <p:cNvSpPr/>
              <p:nvPr/>
            </p:nvSpPr>
            <p:spPr>
              <a:xfrm>
                <a:off x="589544" y="2008487"/>
                <a:ext cx="3220935" cy="5002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工长职责明确化</a:t>
                </a:r>
                <a:endParaRPr lang="en-US" dirty="0"/>
              </a:p>
            </p:txBody>
          </p:sp>
          <p:sp>
            <p:nvSpPr>
              <p:cNvPr id="80" name="Text2"/>
              <p:cNvSpPr/>
              <p:nvPr/>
            </p:nvSpPr>
            <p:spPr>
              <a:xfrm>
                <a:off x="589545" y="2515998"/>
                <a:ext cx="3220934" cy="10833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在质量检验阶段，工长不仅负责生产进度，还需亲自检查产品质量，确保符合标准，成为生产线上质量把关的核心人物，承担起最初的质控责任。</a:t>
                </a:r>
                <a:endParaRPr lang="en-US" sz="2400" dirty="0"/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3993197" y="4847361"/>
              <a:ext cx="7297534" cy="1652582"/>
              <a:chOff x="589544" y="2140804"/>
              <a:chExt cx="6649786" cy="1583590"/>
            </a:xfrm>
          </p:grpSpPr>
          <p:sp>
            <p:nvSpPr>
              <p:cNvPr id="77" name="Bullet3"/>
              <p:cNvSpPr/>
              <p:nvPr/>
            </p:nvSpPr>
            <p:spPr>
              <a:xfrm>
                <a:off x="589544" y="2140804"/>
                <a:ext cx="6649784" cy="5002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检验标准初步建立</a:t>
                </a:r>
                <a:endParaRPr lang="en-US" dirty="0"/>
              </a:p>
            </p:txBody>
          </p:sp>
          <p:sp>
            <p:nvSpPr>
              <p:cNvPr id="78" name="Text3"/>
              <p:cNvSpPr/>
              <p:nvPr/>
            </p:nvSpPr>
            <p:spPr>
              <a:xfrm>
                <a:off x="589546" y="2641069"/>
                <a:ext cx="6649784" cy="10833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随着工业化发展，企业开始制定简单的产品检验规范，工长依据经验与图纸进行比对检查，形成早期非系统化的质量判定依据，提升产品一致性。</a:t>
                </a:r>
                <a:endParaRPr lang="en-US" sz="2800" dirty="0"/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7756049" y="1227550"/>
              <a:ext cx="3534682" cy="1660144"/>
              <a:chOff x="589546" y="1876175"/>
              <a:chExt cx="3220935" cy="1590835"/>
            </a:xfrm>
          </p:grpSpPr>
          <p:sp>
            <p:nvSpPr>
              <p:cNvPr id="75" name="Bullet4"/>
              <p:cNvSpPr/>
              <p:nvPr/>
            </p:nvSpPr>
            <p:spPr>
              <a:xfrm>
                <a:off x="589546" y="1876175"/>
                <a:ext cx="3220935" cy="5002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质量依赖个人经验</a:t>
                </a:r>
                <a:endParaRPr lang="en-US" dirty="0"/>
              </a:p>
            </p:txBody>
          </p:sp>
          <p:sp>
            <p:nvSpPr>
              <p:cNvPr id="76" name="Text4"/>
              <p:cNvSpPr/>
              <p:nvPr/>
            </p:nvSpPr>
            <p:spPr>
              <a:xfrm>
                <a:off x="589547" y="2383685"/>
                <a:ext cx="3220934" cy="10833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 fontScale="925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此时期的质量管理高度依赖工长个人技能与判断，缺乏统一数据记录和分析手段，导致质量水平不稳定，易受人员变动影响。</a:t>
                </a:r>
                <a:endParaRPr lang="en-US" sz="2400" dirty="0"/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7756047" y="3037455"/>
              <a:ext cx="3534682" cy="1660145"/>
              <a:chOff x="589544" y="2008487"/>
              <a:chExt cx="3220935" cy="1590836"/>
            </a:xfrm>
          </p:grpSpPr>
          <p:sp>
            <p:nvSpPr>
              <p:cNvPr id="73" name="Bullet5"/>
              <p:cNvSpPr/>
              <p:nvPr/>
            </p:nvSpPr>
            <p:spPr>
              <a:xfrm>
                <a:off x="589544" y="2008487"/>
                <a:ext cx="3220935" cy="5002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向专职检验过渡</a:t>
                </a:r>
                <a:endParaRPr lang="en-US" dirty="0"/>
              </a:p>
            </p:txBody>
          </p:sp>
          <p:sp>
            <p:nvSpPr>
              <p:cNvPr id="74" name="Text5"/>
              <p:cNvSpPr/>
              <p:nvPr/>
            </p:nvSpPr>
            <p:spPr>
              <a:xfrm>
                <a:off x="589545" y="2515998"/>
                <a:ext cx="3220934" cy="10833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 fontScale="925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随着生产规模扩大，工长难以兼顾生产与质量，促使企业逐步设立专职检验岗位，为后续独立质量检验部门的出现创造条件。</a:t>
                </a:r>
                <a:endParaRPr lang="en-US" sz="2400" dirty="0"/>
              </a:p>
            </p:txBody>
          </p:sp>
        </p:grpSp>
        <p:sp>
          <p:nvSpPr>
            <p:cNvPr id="83" name="任意多边形: 形状 82"/>
            <p:cNvSpPr/>
            <p:nvPr/>
          </p:nvSpPr>
          <p:spPr>
            <a:xfrm>
              <a:off x="407874" y="1028700"/>
              <a:ext cx="252526" cy="252526"/>
            </a:xfrm>
            <a:custGeom>
              <a:avLst/>
              <a:gdLst>
                <a:gd name="connsiteX0" fmla="*/ 203200 w 203200"/>
                <a:gd name="connsiteY0" fmla="*/ 0 h 203200"/>
                <a:gd name="connsiteX1" fmla="*/ 203200 w 203200"/>
                <a:gd name="connsiteY1" fmla="*/ 203200 h 203200"/>
                <a:gd name="connsiteX2" fmla="*/ 0 w 203200"/>
                <a:gd name="connsiteY2" fmla="*/ 203200 h 203200"/>
                <a:gd name="connsiteX3" fmla="*/ 203200 w 203200"/>
                <a:gd name="connsiteY3" fmla="*/ 0 h 20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00" h="203200">
                  <a:moveTo>
                    <a:pt x="203200" y="0"/>
                  </a:moveTo>
                  <a:lnTo>
                    <a:pt x="203200" y="203200"/>
                  </a:lnTo>
                  <a:lnTo>
                    <a:pt x="0" y="203200"/>
                  </a:ln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3" name="标题 429496729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、工长的质量管理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60400" y="1130300"/>
            <a:ext cx="11389415" cy="5523964"/>
            <a:chOff x="660400" y="1130300"/>
            <a:chExt cx="11389415" cy="5523964"/>
          </a:xfrm>
        </p:grpSpPr>
        <p:sp>
          <p:nvSpPr>
            <p:cNvPr id="4" name="椭圆 3"/>
            <p:cNvSpPr/>
            <p:nvPr/>
          </p:nvSpPr>
          <p:spPr>
            <a:xfrm>
              <a:off x="10769545" y="5373994"/>
              <a:ext cx="1280270" cy="1280270"/>
            </a:xfrm>
            <a:prstGeom prst="ellipse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600">
                <a:cs typeface="+mn-ea"/>
                <a:sym typeface="+mn-lt"/>
              </a:endParaRPr>
            </a:p>
          </p:txBody>
        </p:sp>
        <p:sp>
          <p:nvSpPr>
            <p:cNvPr id="5" name="PictureMisc1"/>
            <p:cNvSpPr/>
            <p:nvPr/>
          </p:nvSpPr>
          <p:spPr>
            <a:xfrm flipH="1">
              <a:off x="8068895" y="1157941"/>
              <a:ext cx="3450005" cy="5003800"/>
            </a:xfrm>
            <a:prstGeom prst="roundRect">
              <a:avLst>
                <a:gd name="adj" fmla="val 8675"/>
              </a:avLst>
            </a:prstGeom>
            <a:blipFill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aturation sat="66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6" name="Title"/>
            <p:cNvSpPr txBox="1"/>
            <p:nvPr/>
          </p:nvSpPr>
          <p:spPr>
            <a:xfrm>
              <a:off x="660400" y="1130300"/>
              <a:ext cx="7182380" cy="8432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 fontScale="92500"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3765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系统揭示工业效率革命的奠基理论与核心原则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660400" y="2536555"/>
              <a:ext cx="3424295" cy="1435414"/>
              <a:chOff x="660400" y="2536555"/>
              <a:chExt cx="3424295" cy="1435414"/>
            </a:xfrm>
          </p:grpSpPr>
          <p:sp>
            <p:nvSpPr>
              <p:cNvPr id="20" name="Number1"/>
              <p:cNvSpPr/>
              <p:nvPr/>
            </p:nvSpPr>
            <p:spPr>
              <a:xfrm>
                <a:off x="660400" y="2584888"/>
                <a:ext cx="557406" cy="55740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600" b="1" dirty="0">
                    <a:cs typeface="+mn-ea"/>
                    <a:sym typeface="+mn-lt"/>
                  </a:rPr>
                  <a:t>01</a:t>
                </a:r>
                <a:endParaRPr lang="zh-CN" altLang="en-US" sz="1600" b="1" dirty="0">
                  <a:cs typeface="+mn-ea"/>
                  <a:sym typeface="+mn-lt"/>
                </a:endParaRPr>
              </a:p>
            </p:txBody>
          </p:sp>
          <p:sp>
            <p:nvSpPr>
              <p:cNvPr id="21" name="Text1"/>
              <p:cNvSpPr txBox="1"/>
              <p:nvPr/>
            </p:nvSpPr>
            <p:spPr>
              <a:xfrm flipH="1">
                <a:off x="1230381" y="3183995"/>
                <a:ext cx="2854314" cy="78797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/>
                    </a:solidFill>
                    <a:cs typeface="+mn-ea"/>
                    <a:sym typeface="+mn-lt"/>
                  </a:rPr>
                  <a:t>弗雷德里克</a:t>
                </a:r>
                <a:r>
                  <a:rPr lang="en-US" altLang="zh-CN" sz="1400" dirty="0">
                    <a:solidFill>
                      <a:schemeClr val="tx1"/>
                    </a:solidFill>
                    <a:cs typeface="+mn-ea"/>
                    <a:sym typeface="+mn-lt"/>
                  </a:rPr>
                  <a:t>·</a:t>
                </a:r>
                <a:r>
                  <a:rPr lang="zh-CN" altLang="en-US" sz="1400" dirty="0">
                    <a:solidFill>
                      <a:schemeClr val="tx1"/>
                    </a:solidFill>
                    <a:cs typeface="+mn-ea"/>
                    <a:sym typeface="+mn-lt"/>
                  </a:rPr>
                  <a:t>温斯洛</a:t>
                </a:r>
                <a:r>
                  <a:rPr lang="en-US" altLang="zh-CN" sz="1400" dirty="0">
                    <a:solidFill>
                      <a:schemeClr val="tx1"/>
                    </a:solidFill>
                    <a:cs typeface="+mn-ea"/>
                    <a:sym typeface="+mn-lt"/>
                  </a:rPr>
                  <a:t>·</a:t>
                </a:r>
                <a:r>
                  <a:rPr lang="zh-CN" altLang="en-US" sz="1400" dirty="0">
                    <a:solidFill>
                      <a:schemeClr val="tx1"/>
                    </a:solidFill>
                    <a:cs typeface="+mn-ea"/>
                    <a:sym typeface="+mn-lt"/>
                  </a:rPr>
                  <a:t>泰勒（</a:t>
                </a:r>
                <a:r>
                  <a:rPr lang="en-US" altLang="zh-CN" sz="1400" dirty="0">
                    <a:solidFill>
                      <a:schemeClr val="tx1"/>
                    </a:solidFill>
                    <a:cs typeface="+mn-ea"/>
                    <a:sym typeface="+mn-lt"/>
                  </a:rPr>
                  <a:t>1856–1915</a:t>
                </a:r>
                <a:r>
                  <a:rPr lang="zh-CN" altLang="en-US" sz="1400" dirty="0">
                    <a:solidFill>
                      <a:schemeClr val="tx1"/>
                    </a:solidFill>
                    <a:cs typeface="+mn-ea"/>
                    <a:sym typeface="+mn-lt"/>
                  </a:rPr>
                  <a:t>）被誉为“科学管理之父”，通过在钢铁厂的实践探索，开创了现代管理学先河，其思想深刻影响</a:t>
                </a:r>
                <a:r>
                  <a:rPr lang="en-US" altLang="zh-CN" sz="1400" dirty="0">
                    <a:solidFill>
                      <a:schemeClr val="tx1"/>
                    </a:solidFill>
                    <a:cs typeface="+mn-ea"/>
                    <a:sym typeface="+mn-lt"/>
                  </a:rPr>
                  <a:t>20</a:t>
                </a:r>
                <a:r>
                  <a:rPr lang="zh-CN" altLang="en-US" sz="1400" dirty="0">
                    <a:solidFill>
                      <a:schemeClr val="tx1"/>
                    </a:solidFill>
                    <a:cs typeface="+mn-ea"/>
                    <a:sym typeface="+mn-lt"/>
                  </a:rPr>
                  <a:t>世纪工业生产模式。</a:t>
                </a:r>
                <a:endParaRPr lang="zh-CN" altLang="en-US" sz="1400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Bullet1"/>
              <p:cNvSpPr txBox="1"/>
              <p:nvPr/>
            </p:nvSpPr>
            <p:spPr>
              <a:xfrm flipH="1">
                <a:off x="1230373" y="2536555"/>
                <a:ext cx="2854317" cy="64744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zh-CN" altLang="en-US" sz="1800" b="1" dirty="0">
                    <a:solidFill>
                      <a:schemeClr val="tx1"/>
                    </a:solidFill>
                    <a:cs typeface="+mn-ea"/>
                    <a:sym typeface="+mn-lt"/>
                  </a:rPr>
                  <a:t>生平与历史地位</a:t>
                </a:r>
                <a:endParaRPr lang="en-US" altLang="zh-CN" sz="18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4237392" y="2536555"/>
              <a:ext cx="3605387" cy="1435414"/>
              <a:chOff x="660400" y="4450619"/>
              <a:chExt cx="3606041" cy="1435414"/>
            </a:xfrm>
          </p:grpSpPr>
          <p:sp>
            <p:nvSpPr>
              <p:cNvPr id="17" name="Number2"/>
              <p:cNvSpPr/>
              <p:nvPr/>
            </p:nvSpPr>
            <p:spPr>
              <a:xfrm>
                <a:off x="660400" y="4534945"/>
                <a:ext cx="557406" cy="557406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600" b="1" dirty="0">
                    <a:cs typeface="+mn-ea"/>
                    <a:sym typeface="+mn-lt"/>
                  </a:rPr>
                  <a:t>03</a:t>
                </a:r>
                <a:endParaRPr lang="zh-CN" altLang="en-US" sz="1600" b="1" dirty="0">
                  <a:cs typeface="+mn-ea"/>
                  <a:sym typeface="+mn-lt"/>
                </a:endParaRPr>
              </a:p>
            </p:txBody>
          </p:sp>
          <p:sp>
            <p:nvSpPr>
              <p:cNvPr id="18" name="Text2"/>
              <p:cNvSpPr txBox="1"/>
              <p:nvPr/>
            </p:nvSpPr>
            <p:spPr>
              <a:xfrm flipH="1">
                <a:off x="1230381" y="5098059"/>
                <a:ext cx="2854314" cy="78797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tx1"/>
                    </a:solidFill>
                    <a:cs typeface="+mn-ea"/>
                    <a:sym typeface="+mn-lt"/>
                  </a:rPr>
                  <a:t>主张以科学方法取代经验管理，认为提升效率是实现雇主与雇员共同富裕的基础，推动劳资双方进行“精神革命”，变对立为合作。</a:t>
                </a:r>
                <a:endParaRPr lang="zh-CN" altLang="en-US" sz="1400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Bullet2"/>
              <p:cNvSpPr txBox="1"/>
              <p:nvPr/>
            </p:nvSpPr>
            <p:spPr>
              <a:xfrm flipH="1">
                <a:off x="1230372" y="4450619"/>
                <a:ext cx="3036069" cy="64744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zh-CN" altLang="en-US" sz="1800" b="1" dirty="0">
                    <a:solidFill>
                      <a:schemeClr val="tx1"/>
                    </a:solidFill>
                    <a:cs typeface="+mn-ea"/>
                    <a:sym typeface="+mn-lt"/>
                  </a:rPr>
                  <a:t>核心理念：追求最高生产率</a:t>
                </a:r>
                <a:endParaRPr lang="en-US" altLang="zh-CN" sz="18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60400" y="4450619"/>
              <a:ext cx="3424295" cy="1914064"/>
              <a:chOff x="4237392" y="2536555"/>
              <a:chExt cx="3423674" cy="1914064"/>
            </a:xfrm>
          </p:grpSpPr>
          <p:sp>
            <p:nvSpPr>
              <p:cNvPr id="14" name="Number3"/>
              <p:cNvSpPr/>
              <p:nvPr/>
            </p:nvSpPr>
            <p:spPr>
              <a:xfrm>
                <a:off x="4237392" y="2584888"/>
                <a:ext cx="557406" cy="557406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600" b="1" dirty="0">
                    <a:cs typeface="+mn-ea"/>
                    <a:sym typeface="+mn-lt"/>
                  </a:rPr>
                  <a:t>02</a:t>
                </a:r>
                <a:endParaRPr lang="zh-CN" altLang="en-US" sz="1600" b="1" dirty="0">
                  <a:cs typeface="+mn-ea"/>
                  <a:sym typeface="+mn-lt"/>
                </a:endParaRPr>
              </a:p>
            </p:txBody>
          </p:sp>
          <p:sp>
            <p:nvSpPr>
              <p:cNvPr id="15" name="Text3"/>
              <p:cNvSpPr txBox="1"/>
              <p:nvPr/>
            </p:nvSpPr>
            <p:spPr>
              <a:xfrm flipH="1">
                <a:off x="4806752" y="3183995"/>
                <a:ext cx="2854314" cy="126662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/>
                    </a:solidFill>
                    <a:cs typeface="+mn-ea"/>
                    <a:sym typeface="+mn-lt"/>
                  </a:rPr>
                  <a:t>包括动作研究制定标准流程、科学选拔与培训工人、管理者与工人密切协作、明确分工分责，将计划职能与执行职能分离。</a:t>
                </a:r>
                <a:endParaRPr lang="zh-CN" altLang="en-US" sz="1400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Bullet3"/>
              <p:cNvSpPr txBox="1"/>
              <p:nvPr/>
            </p:nvSpPr>
            <p:spPr>
              <a:xfrm flipH="1">
                <a:off x="4806744" y="2536555"/>
                <a:ext cx="2854317" cy="64744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zh-CN" altLang="en-US" sz="1800" b="1">
                    <a:solidFill>
                      <a:schemeClr val="tx1"/>
                    </a:solidFill>
                    <a:cs typeface="+mn-ea"/>
                    <a:sym typeface="+mn-lt"/>
                  </a:rPr>
                  <a:t>四大管理原则</a:t>
                </a:r>
                <a:endParaRPr lang="en-US" altLang="zh-CN" sz="18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4237392" y="4450619"/>
              <a:ext cx="3423674" cy="1914064"/>
              <a:chOff x="4237392" y="4450619"/>
              <a:chExt cx="3423674" cy="1914064"/>
            </a:xfrm>
          </p:grpSpPr>
          <p:sp>
            <p:nvSpPr>
              <p:cNvPr id="11" name="Number4"/>
              <p:cNvSpPr/>
              <p:nvPr/>
            </p:nvSpPr>
            <p:spPr>
              <a:xfrm>
                <a:off x="4237392" y="4534945"/>
                <a:ext cx="557406" cy="55740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600" b="1" dirty="0">
                    <a:cs typeface="+mn-ea"/>
                    <a:sym typeface="+mn-lt"/>
                  </a:rPr>
                  <a:t>04</a:t>
                </a:r>
                <a:endParaRPr lang="zh-CN" altLang="en-US" sz="1600" b="1" dirty="0">
                  <a:cs typeface="+mn-ea"/>
                  <a:sym typeface="+mn-lt"/>
                </a:endParaRPr>
              </a:p>
            </p:txBody>
          </p:sp>
          <p:sp>
            <p:nvSpPr>
              <p:cNvPr id="12" name="Text4"/>
              <p:cNvSpPr txBox="1"/>
              <p:nvPr/>
            </p:nvSpPr>
            <p:spPr>
              <a:xfrm flipH="1">
                <a:off x="4806752" y="5098059"/>
                <a:ext cx="2854314" cy="126662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tx1"/>
                    </a:solidFill>
                    <a:cs typeface="+mn-ea"/>
                    <a:sym typeface="+mn-lt"/>
                  </a:rPr>
                  <a:t>运用时间动作研究确定合理工作量，推行标准化操作、工具和环境，实施差别计件工资制以激励高效行为，提升整体产出。</a:t>
                </a:r>
                <a:endParaRPr lang="zh-CN" altLang="en-US" sz="1400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Bullet4"/>
              <p:cNvSpPr txBox="1"/>
              <p:nvPr/>
            </p:nvSpPr>
            <p:spPr>
              <a:xfrm flipH="1">
                <a:off x="4806744" y="4450619"/>
                <a:ext cx="2854317" cy="64744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zh-CN" altLang="en-US" sz="1800" b="1">
                    <a:solidFill>
                      <a:schemeClr val="tx1"/>
                    </a:solidFill>
                    <a:cs typeface="+mn-ea"/>
                    <a:sym typeface="+mn-lt"/>
                  </a:rPr>
                  <a:t>关键方法与工具</a:t>
                </a:r>
                <a:endParaRPr lang="en-US" altLang="zh-CN" sz="18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泰勒科学管理全景解析</a:t>
            </a:r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60400" y="1130299"/>
            <a:ext cx="10858592" cy="5189828"/>
            <a:chOff x="660400" y="1130299"/>
            <a:chExt cx="10858592" cy="5189828"/>
          </a:xfrm>
        </p:grpSpPr>
        <p:sp>
          <p:nvSpPr>
            <p:cNvPr id="4" name="任意多边形: 形状 3"/>
            <p:cNvSpPr/>
            <p:nvPr/>
          </p:nvSpPr>
          <p:spPr>
            <a:xfrm>
              <a:off x="6032046" y="2443006"/>
              <a:ext cx="1773111" cy="1763076"/>
            </a:xfrm>
            <a:custGeom>
              <a:avLst/>
              <a:gdLst>
                <a:gd name="connsiteX0" fmla="*/ 9525 w 673417"/>
                <a:gd name="connsiteY0" fmla="*/ 238125 h 669607"/>
                <a:gd name="connsiteX1" fmla="*/ 20955 w 673417"/>
                <a:gd name="connsiteY1" fmla="*/ 238125 h 669607"/>
                <a:gd name="connsiteX2" fmla="*/ 410528 w 673417"/>
                <a:gd name="connsiteY2" fmla="*/ 562928 h 669607"/>
                <a:gd name="connsiteX3" fmla="*/ 391478 w 673417"/>
                <a:gd name="connsiteY3" fmla="*/ 562928 h 669607"/>
                <a:gd name="connsiteX4" fmla="*/ 532448 w 673417"/>
                <a:gd name="connsiteY4" fmla="*/ 669608 h 669607"/>
                <a:gd name="connsiteX5" fmla="*/ 673418 w 673417"/>
                <a:gd name="connsiteY5" fmla="*/ 562928 h 669607"/>
                <a:gd name="connsiteX6" fmla="*/ 650557 w 673417"/>
                <a:gd name="connsiteY6" fmla="*/ 562928 h 669607"/>
                <a:gd name="connsiteX7" fmla="*/ 20955 w 673417"/>
                <a:gd name="connsiteY7" fmla="*/ 0 h 669607"/>
                <a:gd name="connsiteX8" fmla="*/ 0 w 673417"/>
                <a:gd name="connsiteY8" fmla="*/ 953 h 669607"/>
                <a:gd name="connsiteX9" fmla="*/ 94298 w 673417"/>
                <a:gd name="connsiteY9" fmla="*/ 125730 h 669607"/>
                <a:gd name="connsiteX10" fmla="*/ 9525 w 673417"/>
                <a:gd name="connsiteY10" fmla="*/ 238125 h 669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3417" h="669607">
                  <a:moveTo>
                    <a:pt x="9525" y="238125"/>
                  </a:moveTo>
                  <a:cubicBezTo>
                    <a:pt x="13335" y="238125"/>
                    <a:pt x="17145" y="238125"/>
                    <a:pt x="20955" y="238125"/>
                  </a:cubicBezTo>
                  <a:cubicBezTo>
                    <a:pt x="215265" y="238125"/>
                    <a:pt x="377190" y="379095"/>
                    <a:pt x="410528" y="562928"/>
                  </a:cubicBezTo>
                  <a:lnTo>
                    <a:pt x="391478" y="562928"/>
                  </a:lnTo>
                  <a:lnTo>
                    <a:pt x="532448" y="669608"/>
                  </a:lnTo>
                  <a:lnTo>
                    <a:pt x="673418" y="562928"/>
                  </a:lnTo>
                  <a:lnTo>
                    <a:pt x="650557" y="562928"/>
                  </a:lnTo>
                  <a:cubicBezTo>
                    <a:pt x="615315" y="246698"/>
                    <a:pt x="346710" y="0"/>
                    <a:pt x="20955" y="0"/>
                  </a:cubicBezTo>
                  <a:cubicBezTo>
                    <a:pt x="14288" y="0"/>
                    <a:pt x="6668" y="0"/>
                    <a:pt x="0" y="953"/>
                  </a:cubicBezTo>
                  <a:lnTo>
                    <a:pt x="94298" y="125730"/>
                  </a:lnTo>
                  <a:lnTo>
                    <a:pt x="9525" y="238125"/>
                  </a:lnTo>
                  <a:close/>
                </a:path>
              </a:pathLst>
            </a:custGeom>
            <a:noFill/>
            <a:ln w="6350">
              <a:solidFill>
                <a:schemeClr val="tx1">
                  <a:alpha val="50000"/>
                </a:schemeClr>
              </a:solidFill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400" b="1"/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4419443" y="2400370"/>
              <a:ext cx="1773111" cy="1778124"/>
            </a:xfrm>
            <a:custGeom>
              <a:avLst/>
              <a:gdLst>
                <a:gd name="connsiteX0" fmla="*/ 128588 w 673417"/>
                <a:gd name="connsiteY0" fmla="*/ 579120 h 675322"/>
                <a:gd name="connsiteX1" fmla="*/ 238125 w 673417"/>
                <a:gd name="connsiteY1" fmla="*/ 661988 h 675322"/>
                <a:gd name="connsiteX2" fmla="*/ 238125 w 673417"/>
                <a:gd name="connsiteY2" fmla="*/ 649605 h 675322"/>
                <a:gd name="connsiteX3" fmla="*/ 566738 w 673417"/>
                <a:gd name="connsiteY3" fmla="*/ 260033 h 675322"/>
                <a:gd name="connsiteX4" fmla="*/ 566738 w 673417"/>
                <a:gd name="connsiteY4" fmla="*/ 282892 h 675322"/>
                <a:gd name="connsiteX5" fmla="*/ 673418 w 673417"/>
                <a:gd name="connsiteY5" fmla="*/ 141922 h 675322"/>
                <a:gd name="connsiteX6" fmla="*/ 566738 w 673417"/>
                <a:gd name="connsiteY6" fmla="*/ 0 h 675322"/>
                <a:gd name="connsiteX7" fmla="*/ 566738 w 673417"/>
                <a:gd name="connsiteY7" fmla="*/ 19050 h 675322"/>
                <a:gd name="connsiteX8" fmla="*/ 0 w 673417"/>
                <a:gd name="connsiteY8" fmla="*/ 648653 h 675322"/>
                <a:gd name="connsiteX9" fmla="*/ 953 w 673417"/>
                <a:gd name="connsiteY9" fmla="*/ 675322 h 675322"/>
                <a:gd name="connsiteX10" fmla="*/ 128588 w 673417"/>
                <a:gd name="connsiteY10" fmla="*/ 579120 h 675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3417" h="675322">
                  <a:moveTo>
                    <a:pt x="128588" y="579120"/>
                  </a:moveTo>
                  <a:lnTo>
                    <a:pt x="238125" y="661988"/>
                  </a:lnTo>
                  <a:cubicBezTo>
                    <a:pt x="238125" y="658178"/>
                    <a:pt x="238125" y="654368"/>
                    <a:pt x="238125" y="649605"/>
                  </a:cubicBezTo>
                  <a:cubicBezTo>
                    <a:pt x="238125" y="454342"/>
                    <a:pt x="380048" y="291465"/>
                    <a:pt x="566738" y="260033"/>
                  </a:cubicBezTo>
                  <a:lnTo>
                    <a:pt x="566738" y="282892"/>
                  </a:lnTo>
                  <a:lnTo>
                    <a:pt x="673418" y="141922"/>
                  </a:lnTo>
                  <a:lnTo>
                    <a:pt x="566738" y="0"/>
                  </a:lnTo>
                  <a:lnTo>
                    <a:pt x="566738" y="19050"/>
                  </a:lnTo>
                  <a:cubicBezTo>
                    <a:pt x="248603" y="52388"/>
                    <a:pt x="0" y="321945"/>
                    <a:pt x="0" y="648653"/>
                  </a:cubicBezTo>
                  <a:cubicBezTo>
                    <a:pt x="0" y="657225"/>
                    <a:pt x="0" y="666750"/>
                    <a:pt x="953" y="675322"/>
                  </a:cubicBezTo>
                  <a:lnTo>
                    <a:pt x="128588" y="579120"/>
                  </a:lnTo>
                  <a:close/>
                </a:path>
              </a:pathLst>
            </a:custGeom>
            <a:noFill/>
            <a:ln w="6350">
              <a:solidFill>
                <a:schemeClr val="tx1">
                  <a:alpha val="50000"/>
                </a:schemeClr>
              </a:solidFill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400" b="1"/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5999444" y="4050593"/>
              <a:ext cx="1755557" cy="1768092"/>
            </a:xfrm>
            <a:custGeom>
              <a:avLst/>
              <a:gdLst>
                <a:gd name="connsiteX0" fmla="*/ 544830 w 666750"/>
                <a:gd name="connsiteY0" fmla="*/ 93345 h 671512"/>
                <a:gd name="connsiteX1" fmla="*/ 428625 w 666750"/>
                <a:gd name="connsiteY1" fmla="*/ 5715 h 671512"/>
                <a:gd name="connsiteX2" fmla="*/ 428625 w 666750"/>
                <a:gd name="connsiteY2" fmla="*/ 22860 h 671512"/>
                <a:gd name="connsiteX3" fmla="*/ 106680 w 666750"/>
                <a:gd name="connsiteY3" fmla="*/ 411480 h 671512"/>
                <a:gd name="connsiteX4" fmla="*/ 106680 w 666750"/>
                <a:gd name="connsiteY4" fmla="*/ 389572 h 671512"/>
                <a:gd name="connsiteX5" fmla="*/ 0 w 666750"/>
                <a:gd name="connsiteY5" fmla="*/ 530543 h 671512"/>
                <a:gd name="connsiteX6" fmla="*/ 106680 w 666750"/>
                <a:gd name="connsiteY6" fmla="*/ 671512 h 671512"/>
                <a:gd name="connsiteX7" fmla="*/ 106680 w 666750"/>
                <a:gd name="connsiteY7" fmla="*/ 651510 h 671512"/>
                <a:gd name="connsiteX8" fmla="*/ 666750 w 666750"/>
                <a:gd name="connsiteY8" fmla="*/ 21908 h 671512"/>
                <a:gd name="connsiteX9" fmla="*/ 665797 w 666750"/>
                <a:gd name="connsiteY9" fmla="*/ 0 h 671512"/>
                <a:gd name="connsiteX10" fmla="*/ 544830 w 666750"/>
                <a:gd name="connsiteY10" fmla="*/ 93345 h 671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66750" h="671512">
                  <a:moveTo>
                    <a:pt x="544830" y="93345"/>
                  </a:moveTo>
                  <a:lnTo>
                    <a:pt x="428625" y="5715"/>
                  </a:lnTo>
                  <a:cubicBezTo>
                    <a:pt x="428625" y="11430"/>
                    <a:pt x="428625" y="17145"/>
                    <a:pt x="428625" y="22860"/>
                  </a:cubicBezTo>
                  <a:cubicBezTo>
                    <a:pt x="428625" y="216217"/>
                    <a:pt x="289560" y="377190"/>
                    <a:pt x="106680" y="411480"/>
                  </a:cubicBezTo>
                  <a:lnTo>
                    <a:pt x="106680" y="389572"/>
                  </a:lnTo>
                  <a:lnTo>
                    <a:pt x="0" y="530543"/>
                  </a:lnTo>
                  <a:lnTo>
                    <a:pt x="106680" y="671512"/>
                  </a:lnTo>
                  <a:lnTo>
                    <a:pt x="106680" y="651510"/>
                  </a:lnTo>
                  <a:cubicBezTo>
                    <a:pt x="421005" y="615315"/>
                    <a:pt x="666750" y="346710"/>
                    <a:pt x="666750" y="21908"/>
                  </a:cubicBezTo>
                  <a:cubicBezTo>
                    <a:pt x="666750" y="14288"/>
                    <a:pt x="666750" y="7620"/>
                    <a:pt x="665797" y="0"/>
                  </a:cubicBezTo>
                  <a:lnTo>
                    <a:pt x="544830" y="93345"/>
                  </a:lnTo>
                  <a:close/>
                </a:path>
              </a:pathLst>
            </a:custGeom>
            <a:noFill/>
            <a:ln w="6350">
              <a:solidFill>
                <a:schemeClr val="tx1">
                  <a:alpha val="50000"/>
                </a:schemeClr>
              </a:solidFill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400" b="1"/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4386841" y="4015479"/>
              <a:ext cx="1773111" cy="1763076"/>
            </a:xfrm>
            <a:custGeom>
              <a:avLst/>
              <a:gdLst>
                <a:gd name="connsiteX0" fmla="*/ 663893 w 673417"/>
                <a:gd name="connsiteY0" fmla="*/ 431483 h 669607"/>
                <a:gd name="connsiteX1" fmla="*/ 645795 w 673417"/>
                <a:gd name="connsiteY1" fmla="*/ 431483 h 669607"/>
                <a:gd name="connsiteX2" fmla="*/ 256223 w 673417"/>
                <a:gd name="connsiteY2" fmla="*/ 106680 h 669607"/>
                <a:gd name="connsiteX3" fmla="*/ 281940 w 673417"/>
                <a:gd name="connsiteY3" fmla="*/ 106680 h 669607"/>
                <a:gd name="connsiteX4" fmla="*/ 140970 w 673417"/>
                <a:gd name="connsiteY4" fmla="*/ 0 h 669607"/>
                <a:gd name="connsiteX5" fmla="*/ 0 w 673417"/>
                <a:gd name="connsiteY5" fmla="*/ 106680 h 669607"/>
                <a:gd name="connsiteX6" fmla="*/ 16193 w 673417"/>
                <a:gd name="connsiteY6" fmla="*/ 106680 h 669607"/>
                <a:gd name="connsiteX7" fmla="*/ 645795 w 673417"/>
                <a:gd name="connsiteY7" fmla="*/ 669608 h 669607"/>
                <a:gd name="connsiteX8" fmla="*/ 673418 w 673417"/>
                <a:gd name="connsiteY8" fmla="*/ 668655 h 669607"/>
                <a:gd name="connsiteX9" fmla="*/ 579120 w 673417"/>
                <a:gd name="connsiteY9" fmla="*/ 543878 h 669607"/>
                <a:gd name="connsiteX10" fmla="*/ 663893 w 673417"/>
                <a:gd name="connsiteY10" fmla="*/ 431483 h 669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73417" h="669607">
                  <a:moveTo>
                    <a:pt x="663893" y="431483"/>
                  </a:moveTo>
                  <a:cubicBezTo>
                    <a:pt x="658178" y="431483"/>
                    <a:pt x="651510" y="431483"/>
                    <a:pt x="645795" y="431483"/>
                  </a:cubicBezTo>
                  <a:cubicBezTo>
                    <a:pt x="451485" y="431483"/>
                    <a:pt x="289560" y="290513"/>
                    <a:pt x="256223" y="106680"/>
                  </a:cubicBezTo>
                  <a:lnTo>
                    <a:pt x="281940" y="106680"/>
                  </a:lnTo>
                  <a:lnTo>
                    <a:pt x="140970" y="0"/>
                  </a:lnTo>
                  <a:lnTo>
                    <a:pt x="0" y="106680"/>
                  </a:lnTo>
                  <a:lnTo>
                    <a:pt x="16193" y="106680"/>
                  </a:lnTo>
                  <a:cubicBezTo>
                    <a:pt x="51435" y="422910"/>
                    <a:pt x="320040" y="669608"/>
                    <a:pt x="645795" y="669608"/>
                  </a:cubicBezTo>
                  <a:cubicBezTo>
                    <a:pt x="655320" y="669608"/>
                    <a:pt x="663893" y="669608"/>
                    <a:pt x="673418" y="668655"/>
                  </a:cubicBezTo>
                  <a:lnTo>
                    <a:pt x="579120" y="543878"/>
                  </a:lnTo>
                  <a:lnTo>
                    <a:pt x="663893" y="431483"/>
                  </a:lnTo>
                  <a:close/>
                </a:path>
              </a:pathLst>
            </a:custGeom>
            <a:noFill/>
            <a:ln w="6350">
              <a:solidFill>
                <a:schemeClr val="tx1">
                  <a:alpha val="50000"/>
                </a:schemeClr>
              </a:solidFill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400" b="1"/>
            </a:p>
          </p:txBody>
        </p:sp>
        <p:sp>
          <p:nvSpPr>
            <p:cNvPr id="8" name="Title"/>
            <p:cNvSpPr txBox="1"/>
            <p:nvPr/>
          </p:nvSpPr>
          <p:spPr>
            <a:xfrm>
              <a:off x="660400" y="1130299"/>
              <a:ext cx="10858500" cy="809541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400" b="1">
                  <a:cs typeface="+mn-ea"/>
                  <a:sym typeface="+mn-lt"/>
                </a:rPr>
                <a:t>以科学方法提升效率，实现管理从经验到标准化的变革</a:t>
              </a:r>
              <a:endParaRPr lang="zh-CN" altLang="en-US" sz="2400" b="1" dirty="0">
                <a:cs typeface="+mn-ea"/>
                <a:sym typeface="+mn-lt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660400" y="2084952"/>
              <a:ext cx="6616831" cy="3205803"/>
              <a:chOff x="660400" y="2084952"/>
              <a:chExt cx="6616831" cy="3205803"/>
            </a:xfrm>
          </p:grpSpPr>
          <p:sp>
            <p:nvSpPr>
              <p:cNvPr id="25" name="Picture"/>
              <p:cNvSpPr/>
              <p:nvPr/>
            </p:nvSpPr>
            <p:spPr>
              <a:xfrm>
                <a:off x="4914769" y="2928297"/>
                <a:ext cx="2362462" cy="2362458"/>
              </a:xfrm>
              <a:prstGeom prst="ellipse">
                <a:avLst/>
              </a:prstGeom>
              <a:blipFill>
                <a:blip r:embed="rId1"/>
                <a:srcRect/>
                <a:stretch>
                  <a:fillRect l="-57343" t="-4167" r="-57343" b="-18495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altLang="zh-CN" dirty="0">
                  <a:solidFill>
                    <a:schemeClr val="lt1"/>
                  </a:solidFill>
                  <a:latin typeface="Arial" panose="020B0604020202020204" pitchFamily="34" charset="0"/>
                  <a:ea typeface="微软雅黑" panose="020B0503020204020204" charset="-122"/>
                </a:endParaRPr>
              </a:p>
            </p:txBody>
          </p:sp>
          <p:sp>
            <p:nvSpPr>
              <p:cNvPr id="26" name="ComponentBackground1"/>
              <p:cNvSpPr/>
              <p:nvPr/>
            </p:nvSpPr>
            <p:spPr>
              <a:xfrm>
                <a:off x="660400" y="2084952"/>
                <a:ext cx="3393440" cy="1952018"/>
              </a:xfrm>
              <a:prstGeom prst="roundRect">
                <a:avLst>
                  <a:gd name="adj" fmla="val 1900"/>
                </a:avLst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zh-CN" alt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Bullet1"/>
              <p:cNvSpPr/>
              <p:nvPr/>
            </p:nvSpPr>
            <p:spPr>
              <a:xfrm flipH="1">
                <a:off x="718185" y="2177027"/>
                <a:ext cx="3236595" cy="47180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b="1"/>
                  <a:t>工作定额与标准化</a:t>
                </a:r>
                <a:endParaRPr lang="zh-CN" altLang="en-US" b="1" dirty="0"/>
              </a:p>
            </p:txBody>
          </p:sp>
          <p:sp>
            <p:nvSpPr>
              <p:cNvPr id="28" name="Text1"/>
              <p:cNvSpPr txBox="1"/>
              <p:nvPr/>
            </p:nvSpPr>
            <p:spPr>
              <a:xfrm>
                <a:off x="718756" y="2705204"/>
                <a:ext cx="3236338" cy="99870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通过时间和动作研究确定合理的日工作量，并统一操作方法、工具、机器及作业环境的标准，建立可复制的高效工作模式。</a:t>
                </a:r>
                <a:endParaRPr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9" name="Number1"/>
              <p:cNvSpPr/>
              <p:nvPr/>
            </p:nvSpPr>
            <p:spPr>
              <a:xfrm>
                <a:off x="4537098" y="2811002"/>
                <a:ext cx="499920" cy="499918"/>
              </a:xfrm>
              <a:prstGeom prst="ellipse">
                <a:avLst/>
              </a:prstGeom>
              <a:solidFill>
                <a:schemeClr val="accent1"/>
              </a:solidFill>
              <a:ln w="6350">
                <a:noFill/>
              </a:ln>
            </p:spPr>
            <p:txBody>
              <a:bodyPr wrap="none" lIns="91440" tIns="45720" rIns="91440" bIns="45720" anchor="ctr" anchorCtr="0">
                <a:normAutofit fontScale="92500" lnSpcReduction="10000"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US" altLang="zh-CN" b="1" dirty="0">
                    <a:solidFill>
                      <a:srgbClr val="FFFFFF"/>
                    </a:solidFill>
                  </a:rPr>
                  <a:t>1</a:t>
                </a:r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660400" y="4182082"/>
              <a:ext cx="4376618" cy="2138045"/>
              <a:chOff x="660400" y="4182082"/>
              <a:chExt cx="4376618" cy="2138045"/>
            </a:xfrm>
          </p:grpSpPr>
          <p:sp>
            <p:nvSpPr>
              <p:cNvPr id="21" name="ComponentBackground2"/>
              <p:cNvSpPr/>
              <p:nvPr/>
            </p:nvSpPr>
            <p:spPr>
              <a:xfrm>
                <a:off x="660400" y="4182082"/>
                <a:ext cx="3393440" cy="2138045"/>
              </a:xfrm>
              <a:prstGeom prst="roundRect">
                <a:avLst>
                  <a:gd name="adj" fmla="val 1900"/>
                </a:avLst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zh-CN" alt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Bullet2"/>
              <p:cNvSpPr/>
              <p:nvPr/>
            </p:nvSpPr>
            <p:spPr>
              <a:xfrm flipH="1">
                <a:off x="718185" y="4274157"/>
                <a:ext cx="3236595" cy="44513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b="1"/>
                  <a:t>科学选拔与培训工人</a:t>
                </a:r>
                <a:endParaRPr lang="zh-CN" altLang="en-US" b="1" dirty="0"/>
              </a:p>
            </p:txBody>
          </p:sp>
          <p:sp>
            <p:nvSpPr>
              <p:cNvPr id="23" name="Text2"/>
              <p:cNvSpPr txBox="1"/>
              <p:nvPr/>
            </p:nvSpPr>
            <p:spPr>
              <a:xfrm>
                <a:off x="718756" y="4776934"/>
                <a:ext cx="3236338" cy="99870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挑选具备岗位匹配能力的“第一流工人”，并通过系统化培训使其掌握标准化操作流程，确保人岗适配和技能达标。</a:t>
                </a:r>
                <a:endParaRPr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Number2"/>
              <p:cNvSpPr/>
              <p:nvPr/>
            </p:nvSpPr>
            <p:spPr>
              <a:xfrm>
                <a:off x="4537098" y="4908132"/>
                <a:ext cx="499920" cy="499918"/>
              </a:xfrm>
              <a:prstGeom prst="ellipse">
                <a:avLst/>
              </a:prstGeom>
              <a:solidFill>
                <a:schemeClr val="accent1"/>
              </a:solidFill>
              <a:ln w="6350">
                <a:noFill/>
              </a:ln>
            </p:spPr>
            <p:txBody>
              <a:bodyPr wrap="none" lIns="91440" tIns="45720" rIns="91440" bIns="45720" anchor="ctr" anchorCtr="0">
                <a:normAutofit fontScale="92500" lnSpcReduction="10000"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US" altLang="zh-CN" b="1" dirty="0">
                    <a:solidFill>
                      <a:srgbClr val="FFFFFF"/>
                    </a:solidFill>
                  </a:rPr>
                  <a:t>2</a:t>
                </a:r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7130507" y="2084952"/>
              <a:ext cx="4388393" cy="1952018"/>
              <a:chOff x="7130507" y="2084952"/>
              <a:chExt cx="4388393" cy="1952018"/>
            </a:xfrm>
          </p:grpSpPr>
          <p:sp>
            <p:nvSpPr>
              <p:cNvPr id="17" name="ComponentBackground3"/>
              <p:cNvSpPr/>
              <p:nvPr/>
            </p:nvSpPr>
            <p:spPr>
              <a:xfrm>
                <a:off x="8125460" y="2084952"/>
                <a:ext cx="3393440" cy="1952018"/>
              </a:xfrm>
              <a:prstGeom prst="roundRect">
                <a:avLst>
                  <a:gd name="adj" fmla="val 1900"/>
                </a:avLst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zh-CN" alt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Bullet3"/>
              <p:cNvSpPr/>
              <p:nvPr/>
            </p:nvSpPr>
            <p:spPr>
              <a:xfrm flipH="1">
                <a:off x="8183337" y="2177027"/>
                <a:ext cx="3236595" cy="47180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b="1"/>
                  <a:t>差别计件工资制</a:t>
                </a:r>
                <a:endParaRPr lang="zh-CN" altLang="en-US" b="1" dirty="0"/>
              </a:p>
            </p:txBody>
          </p:sp>
          <p:sp>
            <p:nvSpPr>
              <p:cNvPr id="19" name="Text3"/>
              <p:cNvSpPr txBox="1"/>
              <p:nvPr/>
            </p:nvSpPr>
            <p:spPr>
              <a:xfrm>
                <a:off x="8183816" y="2705204"/>
                <a:ext cx="3236338" cy="99870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实行基于绩效的薪酬激励机制，对超额完成定额的工人支付更高单价，未完成者则适用较低单价，以经济手段驱动生产效率提升。</a:t>
                </a:r>
                <a:endParaRPr lang="en-US" altLang="zh-CN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Number3"/>
              <p:cNvSpPr/>
              <p:nvPr/>
            </p:nvSpPr>
            <p:spPr>
              <a:xfrm>
                <a:off x="7130507" y="2811002"/>
                <a:ext cx="499920" cy="499918"/>
              </a:xfrm>
              <a:prstGeom prst="ellipse">
                <a:avLst/>
              </a:prstGeom>
              <a:solidFill>
                <a:schemeClr val="accent1"/>
              </a:solidFill>
              <a:ln w="6350">
                <a:noFill/>
              </a:ln>
            </p:spPr>
            <p:txBody>
              <a:bodyPr wrap="none" lIns="91440" tIns="45720" rIns="91440" bIns="45720" anchor="ctr" anchorCtr="0">
                <a:normAutofit fontScale="92500" lnSpcReduction="10000"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US" altLang="zh-CN" b="1" dirty="0">
                    <a:solidFill>
                      <a:srgbClr val="FFFFFF"/>
                    </a:solidFill>
                  </a:rPr>
                  <a:t>4</a:t>
                </a:r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7130507" y="4182082"/>
              <a:ext cx="4388485" cy="2097405"/>
              <a:chOff x="7130507" y="4182082"/>
              <a:chExt cx="4388485" cy="2097405"/>
            </a:xfrm>
          </p:grpSpPr>
          <p:sp>
            <p:nvSpPr>
              <p:cNvPr id="13" name="ComponentBackground4"/>
              <p:cNvSpPr/>
              <p:nvPr/>
            </p:nvSpPr>
            <p:spPr>
              <a:xfrm>
                <a:off x="8125552" y="4182082"/>
                <a:ext cx="3393440" cy="2097405"/>
              </a:xfrm>
              <a:prstGeom prst="roundRect">
                <a:avLst>
                  <a:gd name="adj" fmla="val 1900"/>
                </a:avLst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zh-CN" alt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Bullet4"/>
              <p:cNvSpPr/>
              <p:nvPr/>
            </p:nvSpPr>
            <p:spPr>
              <a:xfrm flipH="1">
                <a:off x="8183337" y="4274157"/>
                <a:ext cx="3236595" cy="445135"/>
              </a:xfrm>
              <a:prstGeom prst="rect">
                <a:avLst/>
              </a:prstGeom>
              <a:noFill/>
              <a:ln w="6350"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b="1"/>
                  <a:t>计划与执行职能分离</a:t>
                </a:r>
                <a:endParaRPr lang="zh-CN" altLang="en-US" b="1" dirty="0"/>
              </a:p>
            </p:txBody>
          </p:sp>
          <p:sp>
            <p:nvSpPr>
              <p:cNvPr id="15" name="Text4"/>
              <p:cNvSpPr txBox="1"/>
              <p:nvPr/>
            </p:nvSpPr>
            <p:spPr>
              <a:xfrm>
                <a:off x="8183972" y="4777077"/>
                <a:ext cx="3236595" cy="1342390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将计划职能（如流程设计、标准制定）交由专门管理部门负责，工人专注于执行既定任务，实现专业化分工与管理控制优化。</a:t>
                </a:r>
                <a:endParaRPr lang="zh-CN" altLang="en-US" sz="1600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Number4"/>
              <p:cNvSpPr/>
              <p:nvPr/>
            </p:nvSpPr>
            <p:spPr>
              <a:xfrm>
                <a:off x="7130507" y="4908132"/>
                <a:ext cx="499920" cy="499918"/>
              </a:xfrm>
              <a:prstGeom prst="ellipse">
                <a:avLst/>
              </a:prstGeom>
              <a:solidFill>
                <a:schemeClr val="accent1"/>
              </a:solidFill>
              <a:ln w="6350">
                <a:noFill/>
              </a:ln>
            </p:spPr>
            <p:txBody>
              <a:bodyPr wrap="none" lIns="91440" tIns="45720" rIns="91440" bIns="45720" anchor="ctr" anchorCtr="0">
                <a:normAutofit fontScale="92500" lnSpcReduction="10000"/>
              </a:bodyPr>
              <a:lstStyle/>
              <a:p>
                <a:pPr algn="ctr">
                  <a:lnSpc>
                    <a:spcPct val="110000"/>
                  </a:lnSpc>
                </a:pPr>
                <a:r>
                  <a:rPr lang="en-US" altLang="zh-CN" b="1" dirty="0">
                    <a:solidFill>
                      <a:srgbClr val="FFFFFF"/>
                    </a:solidFill>
                  </a:rPr>
                  <a:t>3</a:t>
                </a:r>
                <a:endParaRPr lang="zh-CN" altLang="en-US" b="1" dirty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泰勒的科学管理理论核心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3f44429d-96a1-494f-8bbb-29fa28fd1c3c.source.6.zh-Hans.pptx"/>
          <p:cNvGrpSpPr/>
          <p:nvPr/>
        </p:nvGrpSpPr>
        <p:grpSpPr>
          <a:xfrm>
            <a:off x="-43542" y="1130301"/>
            <a:ext cx="12248242" cy="5003800"/>
            <a:chOff x="-43542" y="1130301"/>
            <a:chExt cx="12248242" cy="5003800"/>
          </a:xfrm>
        </p:grpSpPr>
        <p:sp>
          <p:nvSpPr>
            <p:cNvPr id="30" name="islide-1"/>
            <p:cNvSpPr/>
            <p:nvPr/>
          </p:nvSpPr>
          <p:spPr>
            <a:xfrm flipH="1">
              <a:off x="-43542" y="2702391"/>
              <a:ext cx="12248242" cy="1122296"/>
            </a:xfrm>
            <a:custGeom>
              <a:avLst/>
              <a:gdLst>
                <a:gd name="connsiteX0" fmla="*/ 160944 w 16266183"/>
                <a:gd name="connsiteY0" fmla="*/ 1150374 h 6636774"/>
                <a:gd name="connsiteX1" fmla="*/ 249435 w 16266183"/>
                <a:gd name="connsiteY1" fmla="*/ 1120877 h 6636774"/>
                <a:gd name="connsiteX2" fmla="*/ 5588351 w 16266183"/>
                <a:gd name="connsiteY2" fmla="*/ 176980 h 6636774"/>
                <a:gd name="connsiteX3" fmla="*/ 9304944 w 16266183"/>
                <a:gd name="connsiteY3" fmla="*/ 1445341 h 6636774"/>
                <a:gd name="connsiteX4" fmla="*/ 16177693 w 16266183"/>
                <a:gd name="connsiteY4" fmla="*/ 0 h 6636774"/>
                <a:gd name="connsiteX5" fmla="*/ 16266183 w 16266183"/>
                <a:gd name="connsiteY5" fmla="*/ 6607277 h 6636774"/>
                <a:gd name="connsiteX6" fmla="*/ 396918 w 16266183"/>
                <a:gd name="connsiteY6" fmla="*/ 6636774 h 6636774"/>
                <a:gd name="connsiteX7" fmla="*/ 160944 w 16266183"/>
                <a:gd name="connsiteY7" fmla="*/ 1150374 h 6636774"/>
                <a:gd name="connsiteX0-1" fmla="*/ 160944 w 16266183"/>
                <a:gd name="connsiteY0-2" fmla="*/ 1150374 h 6636774"/>
                <a:gd name="connsiteX1-3" fmla="*/ 249435 w 16266183"/>
                <a:gd name="connsiteY1-4" fmla="*/ 1120877 h 6636774"/>
                <a:gd name="connsiteX2-5" fmla="*/ 5588351 w 16266183"/>
                <a:gd name="connsiteY2-6" fmla="*/ 176980 h 6636774"/>
                <a:gd name="connsiteX3-7" fmla="*/ 9304944 w 16266183"/>
                <a:gd name="connsiteY3-8" fmla="*/ 1445341 h 6636774"/>
                <a:gd name="connsiteX4-9" fmla="*/ 16177693 w 16266183"/>
                <a:gd name="connsiteY4-10" fmla="*/ 0 h 6636774"/>
                <a:gd name="connsiteX5-11" fmla="*/ 16266183 w 16266183"/>
                <a:gd name="connsiteY5-12" fmla="*/ 6607277 h 6636774"/>
                <a:gd name="connsiteX6-13" fmla="*/ 396918 w 16266183"/>
                <a:gd name="connsiteY6-14" fmla="*/ 6636774 h 6636774"/>
                <a:gd name="connsiteX7-15" fmla="*/ 160944 w 16266183"/>
                <a:gd name="connsiteY7-16" fmla="*/ 1150374 h 6636774"/>
                <a:gd name="connsiteX0-17" fmla="*/ 160944 w 16266183"/>
                <a:gd name="connsiteY0-18" fmla="*/ 1150374 h 6636774"/>
                <a:gd name="connsiteX1-19" fmla="*/ 249435 w 16266183"/>
                <a:gd name="connsiteY1-20" fmla="*/ 1120877 h 6636774"/>
                <a:gd name="connsiteX2-21" fmla="*/ 5588351 w 16266183"/>
                <a:gd name="connsiteY2-22" fmla="*/ 176980 h 6636774"/>
                <a:gd name="connsiteX3-23" fmla="*/ 9388764 w 16266183"/>
                <a:gd name="connsiteY3-24" fmla="*/ 1300561 h 6636774"/>
                <a:gd name="connsiteX4-25" fmla="*/ 16177693 w 16266183"/>
                <a:gd name="connsiteY4-26" fmla="*/ 0 h 6636774"/>
                <a:gd name="connsiteX5-27" fmla="*/ 16266183 w 16266183"/>
                <a:gd name="connsiteY5-28" fmla="*/ 6607277 h 6636774"/>
                <a:gd name="connsiteX6-29" fmla="*/ 396918 w 16266183"/>
                <a:gd name="connsiteY6-30" fmla="*/ 6636774 h 6636774"/>
                <a:gd name="connsiteX7-31" fmla="*/ 160944 w 16266183"/>
                <a:gd name="connsiteY7-32" fmla="*/ 1150374 h 6636774"/>
                <a:gd name="connsiteX0-1" fmla="*/ 354795 w 16460034"/>
                <a:gd name="connsiteY0-2" fmla="*/ 1150374 h 6636774"/>
                <a:gd name="connsiteX1-3" fmla="*/ 443286 w 16460034"/>
                <a:gd name="connsiteY1-4" fmla="*/ 1120877 h 6636774"/>
                <a:gd name="connsiteX2-5" fmla="*/ 4284361 w 16460034"/>
                <a:gd name="connsiteY2-6" fmla="*/ 281755 h 6636774"/>
                <a:gd name="connsiteX3-7" fmla="*/ 9582615 w 16460034"/>
                <a:gd name="connsiteY3-8" fmla="*/ 1300561 h 6636774"/>
                <a:gd name="connsiteX4-9" fmla="*/ 16371544 w 16460034"/>
                <a:gd name="connsiteY4-10" fmla="*/ 0 h 6636774"/>
                <a:gd name="connsiteX5-11" fmla="*/ 16460034 w 16460034"/>
                <a:gd name="connsiteY5-12" fmla="*/ 6607277 h 6636774"/>
                <a:gd name="connsiteX6-13" fmla="*/ 590769 w 16460034"/>
                <a:gd name="connsiteY6-14" fmla="*/ 6636774 h 6636774"/>
                <a:gd name="connsiteX7-15" fmla="*/ 354795 w 16460034"/>
                <a:gd name="connsiteY7-16" fmla="*/ 1150374 h 6636774"/>
                <a:gd name="connsiteX0-17" fmla="*/ 354795 w 16460034"/>
                <a:gd name="connsiteY0-18" fmla="*/ 1150374 h 6636774"/>
                <a:gd name="connsiteX1-19" fmla="*/ 443286 w 16460034"/>
                <a:gd name="connsiteY1-20" fmla="*/ 1120877 h 6636774"/>
                <a:gd name="connsiteX2-21" fmla="*/ 4284361 w 16460034"/>
                <a:gd name="connsiteY2-22" fmla="*/ 281755 h 6636774"/>
                <a:gd name="connsiteX3-23" fmla="*/ 9582615 w 16460034"/>
                <a:gd name="connsiteY3-24" fmla="*/ 1300561 h 6636774"/>
                <a:gd name="connsiteX4-25" fmla="*/ 16371544 w 16460034"/>
                <a:gd name="connsiteY4-26" fmla="*/ 0 h 6636774"/>
                <a:gd name="connsiteX5-27" fmla="*/ 16460034 w 16460034"/>
                <a:gd name="connsiteY5-28" fmla="*/ 6607277 h 6636774"/>
                <a:gd name="connsiteX6-29" fmla="*/ 590769 w 16460034"/>
                <a:gd name="connsiteY6-30" fmla="*/ 6636774 h 6636774"/>
                <a:gd name="connsiteX7-31" fmla="*/ 354795 w 16460034"/>
                <a:gd name="connsiteY7-32" fmla="*/ 1150374 h 6636774"/>
                <a:gd name="connsiteX0-33" fmla="*/ 354795 w 16460034"/>
                <a:gd name="connsiteY0-34" fmla="*/ 1150374 h 6636774"/>
                <a:gd name="connsiteX1-35" fmla="*/ 443286 w 16460034"/>
                <a:gd name="connsiteY1-36" fmla="*/ 1120877 h 6636774"/>
                <a:gd name="connsiteX2-37" fmla="*/ 4284361 w 16460034"/>
                <a:gd name="connsiteY2-38" fmla="*/ 281755 h 6636774"/>
                <a:gd name="connsiteX3-39" fmla="*/ 9151986 w 16460034"/>
                <a:gd name="connsiteY3-40" fmla="*/ 1319611 h 6636774"/>
                <a:gd name="connsiteX4-41" fmla="*/ 16371544 w 16460034"/>
                <a:gd name="connsiteY4-42" fmla="*/ 0 h 6636774"/>
                <a:gd name="connsiteX5-43" fmla="*/ 16460034 w 16460034"/>
                <a:gd name="connsiteY5-44" fmla="*/ 6607277 h 6636774"/>
                <a:gd name="connsiteX6-45" fmla="*/ 590769 w 16460034"/>
                <a:gd name="connsiteY6-46" fmla="*/ 6636774 h 6636774"/>
                <a:gd name="connsiteX7-47" fmla="*/ 354795 w 16460034"/>
                <a:gd name="connsiteY7-48" fmla="*/ 1150374 h 6636774"/>
                <a:gd name="connsiteX0-49" fmla="*/ 363888 w 16469127"/>
                <a:gd name="connsiteY0-50" fmla="*/ 1150374 h 6636774"/>
                <a:gd name="connsiteX1-51" fmla="*/ 452379 w 16469127"/>
                <a:gd name="connsiteY1-52" fmla="*/ 1120877 h 6636774"/>
                <a:gd name="connsiteX2-53" fmla="*/ 4433877 w 16469127"/>
                <a:gd name="connsiteY2-54" fmla="*/ 243655 h 6636774"/>
                <a:gd name="connsiteX3-55" fmla="*/ 9161079 w 16469127"/>
                <a:gd name="connsiteY3-56" fmla="*/ 1319611 h 6636774"/>
                <a:gd name="connsiteX4-57" fmla="*/ 16380637 w 16469127"/>
                <a:gd name="connsiteY4-58" fmla="*/ 0 h 6636774"/>
                <a:gd name="connsiteX5-59" fmla="*/ 16469127 w 16469127"/>
                <a:gd name="connsiteY5-60" fmla="*/ 6607277 h 6636774"/>
                <a:gd name="connsiteX6-61" fmla="*/ 599862 w 16469127"/>
                <a:gd name="connsiteY6-62" fmla="*/ 6636774 h 6636774"/>
                <a:gd name="connsiteX7-63" fmla="*/ 363888 w 16469127"/>
                <a:gd name="connsiteY7-64" fmla="*/ 1150374 h 6636774"/>
                <a:gd name="connsiteX0-65" fmla="*/ 16469127 w 16558997"/>
                <a:gd name="connsiteY0-66" fmla="*/ 6607277 h 6698717"/>
                <a:gd name="connsiteX1-67" fmla="*/ 599862 w 16558997"/>
                <a:gd name="connsiteY1-68" fmla="*/ 6636774 h 6698717"/>
                <a:gd name="connsiteX2-69" fmla="*/ 363888 w 16558997"/>
                <a:gd name="connsiteY2-70" fmla="*/ 1150374 h 6698717"/>
                <a:gd name="connsiteX3-71" fmla="*/ 452379 w 16558997"/>
                <a:gd name="connsiteY3-72" fmla="*/ 1120877 h 6698717"/>
                <a:gd name="connsiteX4-73" fmla="*/ 4433877 w 16558997"/>
                <a:gd name="connsiteY4-74" fmla="*/ 243655 h 6698717"/>
                <a:gd name="connsiteX5-75" fmla="*/ 9161079 w 16558997"/>
                <a:gd name="connsiteY5-76" fmla="*/ 1319611 h 6698717"/>
                <a:gd name="connsiteX6-77" fmla="*/ 16380637 w 16558997"/>
                <a:gd name="connsiteY6-78" fmla="*/ 0 h 6698717"/>
                <a:gd name="connsiteX7-79" fmla="*/ 16558997 w 16558997"/>
                <a:gd name="connsiteY7-80" fmla="*/ 6698717 h 6698717"/>
                <a:gd name="connsiteX0-81" fmla="*/ 599862 w 16558997"/>
                <a:gd name="connsiteY0-82" fmla="*/ 6636774 h 6698717"/>
                <a:gd name="connsiteX1-83" fmla="*/ 363888 w 16558997"/>
                <a:gd name="connsiteY1-84" fmla="*/ 1150374 h 6698717"/>
                <a:gd name="connsiteX2-85" fmla="*/ 452379 w 16558997"/>
                <a:gd name="connsiteY2-86" fmla="*/ 1120877 h 6698717"/>
                <a:gd name="connsiteX3-87" fmla="*/ 4433877 w 16558997"/>
                <a:gd name="connsiteY3-88" fmla="*/ 243655 h 6698717"/>
                <a:gd name="connsiteX4-89" fmla="*/ 9161079 w 16558997"/>
                <a:gd name="connsiteY4-90" fmla="*/ 1319611 h 6698717"/>
                <a:gd name="connsiteX5-91" fmla="*/ 16380637 w 16558997"/>
                <a:gd name="connsiteY5-92" fmla="*/ 0 h 6698717"/>
                <a:gd name="connsiteX6-93" fmla="*/ 16558997 w 16558997"/>
                <a:gd name="connsiteY6-94" fmla="*/ 6698717 h 6698717"/>
                <a:gd name="connsiteX0-95" fmla="*/ 599862 w 16380637"/>
                <a:gd name="connsiteY0-96" fmla="*/ 6636774 h 6636774"/>
                <a:gd name="connsiteX1-97" fmla="*/ 363888 w 16380637"/>
                <a:gd name="connsiteY1-98" fmla="*/ 1150374 h 6636774"/>
                <a:gd name="connsiteX2-99" fmla="*/ 452379 w 16380637"/>
                <a:gd name="connsiteY2-100" fmla="*/ 1120877 h 6636774"/>
                <a:gd name="connsiteX3-101" fmla="*/ 4433877 w 16380637"/>
                <a:gd name="connsiteY3-102" fmla="*/ 243655 h 6636774"/>
                <a:gd name="connsiteX4-103" fmla="*/ 9161079 w 16380637"/>
                <a:gd name="connsiteY4-104" fmla="*/ 1319611 h 6636774"/>
                <a:gd name="connsiteX5-105" fmla="*/ 16380637 w 16380637"/>
                <a:gd name="connsiteY5-106" fmla="*/ 0 h 6636774"/>
                <a:gd name="connsiteX0-107" fmla="*/ 363888 w 16380637"/>
                <a:gd name="connsiteY0-108" fmla="*/ 1150374 h 1320724"/>
                <a:gd name="connsiteX1-109" fmla="*/ 452379 w 16380637"/>
                <a:gd name="connsiteY1-110" fmla="*/ 1120877 h 1320724"/>
                <a:gd name="connsiteX2-111" fmla="*/ 4433877 w 16380637"/>
                <a:gd name="connsiteY2-112" fmla="*/ 243655 h 1320724"/>
                <a:gd name="connsiteX3-113" fmla="*/ 9161079 w 16380637"/>
                <a:gd name="connsiteY3-114" fmla="*/ 1319611 h 1320724"/>
                <a:gd name="connsiteX4-115" fmla="*/ 16380637 w 16380637"/>
                <a:gd name="connsiteY4-116" fmla="*/ 0 h 1320724"/>
                <a:gd name="connsiteX0-117" fmla="*/ 363888 w 16380637"/>
                <a:gd name="connsiteY0-118" fmla="*/ 1150374 h 1320839"/>
                <a:gd name="connsiteX1-119" fmla="*/ 452379 w 16380637"/>
                <a:gd name="connsiteY1-120" fmla="*/ 1120877 h 1320839"/>
                <a:gd name="connsiteX2-121" fmla="*/ 2587006 w 16380637"/>
                <a:gd name="connsiteY2-122" fmla="*/ 493736 h 1320839"/>
                <a:gd name="connsiteX3-123" fmla="*/ 4433877 w 16380637"/>
                <a:gd name="connsiteY3-124" fmla="*/ 243655 h 1320839"/>
                <a:gd name="connsiteX4-125" fmla="*/ 9161079 w 16380637"/>
                <a:gd name="connsiteY4-126" fmla="*/ 1319611 h 1320839"/>
                <a:gd name="connsiteX5-127" fmla="*/ 16380637 w 16380637"/>
                <a:gd name="connsiteY5-128" fmla="*/ 0 h 1320839"/>
                <a:gd name="connsiteX0-129" fmla="*/ 363888 w 16380637"/>
                <a:gd name="connsiteY0-130" fmla="*/ 1150374 h 1320839"/>
                <a:gd name="connsiteX1-131" fmla="*/ 452379 w 16380637"/>
                <a:gd name="connsiteY1-132" fmla="*/ 1120877 h 1320839"/>
                <a:gd name="connsiteX2-133" fmla="*/ 2587006 w 16380637"/>
                <a:gd name="connsiteY2-134" fmla="*/ 493736 h 1320839"/>
                <a:gd name="connsiteX3-135" fmla="*/ 4433877 w 16380637"/>
                <a:gd name="connsiteY3-136" fmla="*/ 243655 h 1320839"/>
                <a:gd name="connsiteX4-137" fmla="*/ 9161079 w 16380637"/>
                <a:gd name="connsiteY4-138" fmla="*/ 1319611 h 1320839"/>
                <a:gd name="connsiteX5-139" fmla="*/ 16380637 w 16380637"/>
                <a:gd name="connsiteY5-140" fmla="*/ 0 h 1320839"/>
                <a:gd name="connsiteX0-141" fmla="*/ 0 w 16016749"/>
                <a:gd name="connsiteY0-142" fmla="*/ 1150374 h 1320839"/>
                <a:gd name="connsiteX1-143" fmla="*/ 2223118 w 16016749"/>
                <a:gd name="connsiteY1-144" fmla="*/ 493736 h 1320839"/>
                <a:gd name="connsiteX2-145" fmla="*/ 4069989 w 16016749"/>
                <a:gd name="connsiteY2-146" fmla="*/ 243655 h 1320839"/>
                <a:gd name="connsiteX3-147" fmla="*/ 8797191 w 16016749"/>
                <a:gd name="connsiteY3-148" fmla="*/ 1319611 h 1320839"/>
                <a:gd name="connsiteX4-149" fmla="*/ 16016749 w 16016749"/>
                <a:gd name="connsiteY4-150" fmla="*/ 0 h 1320839"/>
                <a:gd name="connsiteX0-151" fmla="*/ 0 w 13793631"/>
                <a:gd name="connsiteY0-152" fmla="*/ 493736 h 1320839"/>
                <a:gd name="connsiteX1-153" fmla="*/ 1846871 w 13793631"/>
                <a:gd name="connsiteY1-154" fmla="*/ 243655 h 1320839"/>
                <a:gd name="connsiteX2-155" fmla="*/ 6574073 w 13793631"/>
                <a:gd name="connsiteY2-156" fmla="*/ 1319611 h 1320839"/>
                <a:gd name="connsiteX3-157" fmla="*/ 13793631 w 13793631"/>
                <a:gd name="connsiteY3-158" fmla="*/ 0 h 1320839"/>
                <a:gd name="connsiteX0-159" fmla="*/ 0 w 13793631"/>
                <a:gd name="connsiteY0-160" fmla="*/ 493736 h 1320839"/>
                <a:gd name="connsiteX1-161" fmla="*/ 1846871 w 13793631"/>
                <a:gd name="connsiteY1-162" fmla="*/ 243655 h 1320839"/>
                <a:gd name="connsiteX2-163" fmla="*/ 6574073 w 13793631"/>
                <a:gd name="connsiteY2-164" fmla="*/ 1319611 h 1320839"/>
                <a:gd name="connsiteX3-165" fmla="*/ 13793631 w 13793631"/>
                <a:gd name="connsiteY3-166" fmla="*/ 0 h 1320839"/>
                <a:gd name="connsiteX0-167" fmla="*/ 0 w 13793631"/>
                <a:gd name="connsiteY0-168" fmla="*/ 493736 h 1320964"/>
                <a:gd name="connsiteX1-169" fmla="*/ 1846871 w 13793631"/>
                <a:gd name="connsiteY1-170" fmla="*/ 243655 h 1320964"/>
                <a:gd name="connsiteX2-171" fmla="*/ 6574073 w 13793631"/>
                <a:gd name="connsiteY2-172" fmla="*/ 1319611 h 1320964"/>
                <a:gd name="connsiteX3-173" fmla="*/ 12038007 w 13793631"/>
                <a:gd name="connsiteY3-174" fmla="*/ 457450 h 1320964"/>
                <a:gd name="connsiteX4-175" fmla="*/ 13793631 w 13793631"/>
                <a:gd name="connsiteY4-176" fmla="*/ 0 h 1320964"/>
                <a:gd name="connsiteX0-177" fmla="*/ 0 w 12038007"/>
                <a:gd name="connsiteY0-178" fmla="*/ 294810 h 1122038"/>
                <a:gd name="connsiteX1-179" fmla="*/ 1846871 w 12038007"/>
                <a:gd name="connsiteY1-180" fmla="*/ 44729 h 1122038"/>
                <a:gd name="connsiteX2-181" fmla="*/ 6574073 w 12038007"/>
                <a:gd name="connsiteY2-182" fmla="*/ 1120685 h 1122038"/>
                <a:gd name="connsiteX3-183" fmla="*/ 12038007 w 12038007"/>
                <a:gd name="connsiteY3-184" fmla="*/ 258524 h 1122038"/>
                <a:gd name="connsiteX0-185" fmla="*/ 0 w 12038007"/>
                <a:gd name="connsiteY0-186" fmla="*/ 294810 h 1122296"/>
                <a:gd name="connsiteX1-187" fmla="*/ 1846871 w 12038007"/>
                <a:gd name="connsiteY1-188" fmla="*/ 44729 h 1122296"/>
                <a:gd name="connsiteX2-189" fmla="*/ 6574073 w 12038007"/>
                <a:gd name="connsiteY2-190" fmla="*/ 1120685 h 1122296"/>
                <a:gd name="connsiteX3-191" fmla="*/ 12038007 w 12038007"/>
                <a:gd name="connsiteY3-192" fmla="*/ 258524 h 112229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2038007" h="1122296">
                  <a:moveTo>
                    <a:pt x="0" y="294810"/>
                  </a:moveTo>
                  <a:cubicBezTo>
                    <a:pt x="393029" y="114662"/>
                    <a:pt x="751192" y="-92917"/>
                    <a:pt x="1846871" y="44729"/>
                  </a:cubicBezTo>
                  <a:cubicBezTo>
                    <a:pt x="2942550" y="182375"/>
                    <a:pt x="4875550" y="1085053"/>
                    <a:pt x="6574073" y="1120685"/>
                  </a:cubicBezTo>
                  <a:cubicBezTo>
                    <a:pt x="8272596" y="1156318"/>
                    <a:pt x="10922121" y="592759"/>
                    <a:pt x="12038007" y="258524"/>
                  </a:cubicBezTo>
                </a:path>
              </a:pathLst>
            </a:custGeom>
            <a:noFill/>
            <a:ln w="38100" cap="flat" cmpd="sng" algn="ctr">
              <a:solidFill>
                <a:schemeClr val="tx1">
                  <a:alpha val="20000"/>
                </a:schemeClr>
              </a:solidFill>
              <a:prstDash val="solid"/>
              <a:miter lim="800000"/>
              <a:headEnd type="stealth" w="lg" len="lg"/>
              <a:tailEnd w="lg" len="lg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Title"/>
            <p:cNvSpPr txBox="1"/>
            <p:nvPr/>
          </p:nvSpPr>
          <p:spPr>
            <a:xfrm>
              <a:off x="660400" y="1130301"/>
              <a:ext cx="9226550" cy="59690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>
                <a:defRPr sz="3200" spc="300">
                  <a:gradFill>
                    <a:gsLst>
                      <a:gs pos="0">
                        <a:schemeClr val="bg1"/>
                      </a:gs>
                      <a:gs pos="100000">
                        <a:schemeClr val="accent4"/>
                      </a:gs>
                    </a:gsLst>
                    <a:lin ang="2700000" scaled="0"/>
                  </a:gradFill>
                  <a:latin typeface="+mj-ea"/>
                  <a:ea typeface="+mj-ea"/>
                </a:defRPr>
              </a:lvl1pPr>
            </a:lstStyle>
            <a:p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企业设立独立检验岗位，实现设计、生产、检验“三权分立”</a:t>
              </a:r>
              <a:endParaRPr lang="en-US" dirty="0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660400" y="1995797"/>
              <a:ext cx="1807316" cy="4138304"/>
              <a:chOff x="660400" y="1995797"/>
              <a:chExt cx="1807316" cy="4138304"/>
            </a:xfrm>
          </p:grpSpPr>
          <p:sp>
            <p:nvSpPr>
              <p:cNvPr id="32" name="Bullet1"/>
              <p:cNvSpPr/>
              <p:nvPr/>
            </p:nvSpPr>
            <p:spPr>
              <a:xfrm>
                <a:off x="660400" y="1995797"/>
                <a:ext cx="1807316" cy="64052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检验岗位独立化</a:t>
                </a:r>
                <a:endParaRPr lang="en-US" dirty="0"/>
              </a:p>
            </p:txBody>
          </p:sp>
          <p:sp>
            <p:nvSpPr>
              <p:cNvPr id="37" name="Text1"/>
              <p:cNvSpPr txBox="1"/>
              <p:nvPr/>
            </p:nvSpPr>
            <p:spPr>
              <a:xfrm>
                <a:off x="660400" y="3556000"/>
                <a:ext cx="1807316" cy="257810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normAutofit lnSpcReduction="10000"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OPPOSans L" panose="00020600040101010101" pitchFamily="18" charset="-122"/>
                    <a:ea typeface="OPPOSans L" panose="00020600040101010101" pitchFamily="18" charset="-122"/>
                    <a:cs typeface="OPPOSans L" panose="00020600040101010101" pitchFamily="18" charset="-122"/>
                  </a:defRPr>
                </a:lvl1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企业将质量检验从生产环节剥离，设立专职检验人员，确保产品符合标准，避免生产者既当“运动员”又当“裁判员”，提升判定公正性。</a:t>
                </a:r>
                <a:endParaRPr lang="en-US" sz="1800" dirty="0"/>
              </a:p>
            </p:txBody>
          </p:sp>
          <p:sp>
            <p:nvSpPr>
              <p:cNvPr id="3" name="Number1"/>
              <p:cNvSpPr txBox="1"/>
              <p:nvPr/>
            </p:nvSpPr>
            <p:spPr>
              <a:xfrm>
                <a:off x="660400" y="2847704"/>
                <a:ext cx="648000" cy="648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en-US"/>
                </a:defPPr>
                <a:lvl1pPr algn="ctr" defTabSz="913765">
                  <a:defRPr sz="20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US" altLang="zh-CN" sz="2400" dirty="0"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1</a:t>
                </a:r>
                <a:endParaRPr lang="zh-CN" altLang="en-US" sz="24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2470637" y="2281547"/>
              <a:ext cx="1807316" cy="3852554"/>
              <a:chOff x="2028671" y="2281547"/>
              <a:chExt cx="1807316" cy="3852554"/>
            </a:xfrm>
          </p:grpSpPr>
          <p:sp>
            <p:nvSpPr>
              <p:cNvPr id="12" name="Bullet2"/>
              <p:cNvSpPr/>
              <p:nvPr/>
            </p:nvSpPr>
            <p:spPr>
              <a:xfrm>
                <a:off x="2028671" y="2281547"/>
                <a:ext cx="1807316" cy="64052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三权分立机制</a:t>
                </a:r>
                <a:endParaRPr lang="en-US" dirty="0"/>
              </a:p>
            </p:txBody>
          </p:sp>
          <p:sp>
            <p:nvSpPr>
              <p:cNvPr id="13" name="Text2"/>
              <p:cNvSpPr txBox="1"/>
              <p:nvPr/>
            </p:nvSpPr>
            <p:spPr>
              <a:xfrm>
                <a:off x="2028671" y="3841750"/>
                <a:ext cx="1807316" cy="229235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normAutofit lnSpcReduction="10000"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OPPOSans L" panose="00020600040101010101" pitchFamily="18" charset="-122"/>
                    <a:ea typeface="OPPOSans L" panose="00020600040101010101" pitchFamily="18" charset="-122"/>
                    <a:cs typeface="OPPOSans L" panose="00020600040101010101" pitchFamily="18" charset="-122"/>
                  </a:defRPr>
                </a:lvl1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实现设计、生产、检验职能分离，形成相互制约的管理结构，有效降低缺陷漏检率，为现代质量管理体系奠定组织基础。</a:t>
                </a:r>
                <a:endParaRPr lang="en-US" sz="1800" dirty="0"/>
              </a:p>
            </p:txBody>
          </p:sp>
          <p:sp>
            <p:nvSpPr>
              <p:cNvPr id="14" name="Number2"/>
              <p:cNvSpPr txBox="1"/>
              <p:nvPr/>
            </p:nvSpPr>
            <p:spPr>
              <a:xfrm>
                <a:off x="2028671" y="3133454"/>
                <a:ext cx="648000" cy="648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en-US"/>
                </a:defPPr>
                <a:lvl1pPr algn="ctr" defTabSz="913765">
                  <a:defRPr sz="20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US" altLang="zh-CN" sz="2400" dirty="0"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2</a:t>
                </a:r>
                <a:endParaRPr lang="zh-CN" altLang="en-US" sz="24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4280874" y="2544437"/>
              <a:ext cx="1807316" cy="3589664"/>
              <a:chOff x="3396942" y="2544437"/>
              <a:chExt cx="1807316" cy="3589664"/>
            </a:xfrm>
          </p:grpSpPr>
          <p:sp>
            <p:nvSpPr>
              <p:cNvPr id="16" name="Bullet3"/>
              <p:cNvSpPr/>
              <p:nvPr/>
            </p:nvSpPr>
            <p:spPr>
              <a:xfrm>
                <a:off x="3396942" y="2544437"/>
                <a:ext cx="1807316" cy="64052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标准化检测流程</a:t>
                </a:r>
                <a:endParaRPr lang="en-US" dirty="0"/>
              </a:p>
            </p:txBody>
          </p:sp>
          <p:sp>
            <p:nvSpPr>
              <p:cNvPr id="17" name="Text3"/>
              <p:cNvSpPr txBox="1"/>
              <p:nvPr/>
            </p:nvSpPr>
            <p:spPr>
              <a:xfrm>
                <a:off x="3396942" y="4104640"/>
                <a:ext cx="1807316" cy="202946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normAutofit fontScale="92500"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OPPOSans L" panose="00020600040101010101" pitchFamily="18" charset="-122"/>
                    <a:ea typeface="OPPOSans L" panose="00020600040101010101" pitchFamily="18" charset="-122"/>
                    <a:cs typeface="OPPOSans L" panose="00020600040101010101" pitchFamily="18" charset="-122"/>
                  </a:defRPr>
                </a:lvl1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制定统一检验规程与操作标准，规范检测方法和判定依据，提高检验结果的一致性与可重复性，增强质量管理的科学性。</a:t>
                </a:r>
                <a:endParaRPr lang="en-US" sz="1800" dirty="0"/>
              </a:p>
            </p:txBody>
          </p:sp>
          <p:sp>
            <p:nvSpPr>
              <p:cNvPr id="19" name="Number3"/>
              <p:cNvSpPr txBox="1"/>
              <p:nvPr/>
            </p:nvSpPr>
            <p:spPr>
              <a:xfrm>
                <a:off x="3396942" y="3396344"/>
                <a:ext cx="648000" cy="648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en-US"/>
                </a:defPPr>
                <a:lvl1pPr algn="ctr" defTabSz="913765">
                  <a:defRPr sz="20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US" altLang="zh-CN" sz="2400" dirty="0"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3</a:t>
                </a:r>
                <a:endParaRPr lang="zh-CN" altLang="en-US" sz="24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091111" y="2517570"/>
              <a:ext cx="1807316" cy="3616531"/>
              <a:chOff x="4765213" y="2624447"/>
              <a:chExt cx="1807316" cy="3616531"/>
            </a:xfrm>
          </p:grpSpPr>
          <p:sp>
            <p:nvSpPr>
              <p:cNvPr id="22" name="Bullet4"/>
              <p:cNvSpPr/>
              <p:nvPr/>
            </p:nvSpPr>
            <p:spPr>
              <a:xfrm>
                <a:off x="4765213" y="2624447"/>
                <a:ext cx="1807316" cy="64052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检验工具专业化</a:t>
                </a:r>
                <a:endParaRPr lang="en-US" dirty="0"/>
              </a:p>
            </p:txBody>
          </p:sp>
          <p:sp>
            <p:nvSpPr>
              <p:cNvPr id="23" name="Text4"/>
              <p:cNvSpPr txBox="1"/>
              <p:nvPr/>
            </p:nvSpPr>
            <p:spPr>
              <a:xfrm>
                <a:off x="4765213" y="4184651"/>
                <a:ext cx="1807316" cy="205632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normAutofit fontScale="92500"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OPPOSans L" panose="00020600040101010101" pitchFamily="18" charset="-122"/>
                    <a:ea typeface="OPPOSans L" panose="00020600040101010101" pitchFamily="18" charset="-122"/>
                    <a:cs typeface="OPPOSans L" panose="00020600040101010101" pitchFamily="18" charset="-122"/>
                  </a:defRPr>
                </a:lvl1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引入量规、卡尺等精密测量工具，推动检验由经验判断转向数据驱动，提升检测精度，支撑工业化批量生产的质量控制需求。</a:t>
                </a:r>
                <a:endParaRPr lang="en-US" sz="1800" dirty="0"/>
              </a:p>
            </p:txBody>
          </p:sp>
          <p:sp>
            <p:nvSpPr>
              <p:cNvPr id="25" name="Number4"/>
              <p:cNvSpPr txBox="1"/>
              <p:nvPr/>
            </p:nvSpPr>
            <p:spPr>
              <a:xfrm>
                <a:off x="4765213" y="3476354"/>
                <a:ext cx="648000" cy="648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en-US"/>
                </a:defPPr>
                <a:lvl1pPr algn="ctr" defTabSz="913765">
                  <a:defRPr sz="20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US" altLang="zh-CN" sz="2400" dirty="0"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4</a:t>
                </a:r>
                <a:endParaRPr lang="zh-CN" altLang="en-US" sz="24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7901348" y="2152551"/>
              <a:ext cx="1807316" cy="3981550"/>
              <a:chOff x="6133484" y="2544437"/>
              <a:chExt cx="1807316" cy="3981550"/>
            </a:xfrm>
          </p:grpSpPr>
          <p:sp>
            <p:nvSpPr>
              <p:cNvPr id="27" name="Bullet5"/>
              <p:cNvSpPr/>
              <p:nvPr/>
            </p:nvSpPr>
            <p:spPr>
              <a:xfrm>
                <a:off x="6133484" y="2544437"/>
                <a:ext cx="1807316" cy="64052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质量责任明确化</a:t>
                </a:r>
                <a:endParaRPr lang="en-US" dirty="0"/>
              </a:p>
            </p:txBody>
          </p:sp>
          <p:sp>
            <p:nvSpPr>
              <p:cNvPr id="28" name="Text5"/>
              <p:cNvSpPr txBox="1"/>
              <p:nvPr/>
            </p:nvSpPr>
            <p:spPr>
              <a:xfrm>
                <a:off x="6133484" y="4104640"/>
                <a:ext cx="1807316" cy="242134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normAutofit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OPPOSans L" panose="00020600040101010101" pitchFamily="18" charset="-122"/>
                    <a:ea typeface="OPPOSans L" panose="00020600040101010101" pitchFamily="18" charset="-122"/>
                    <a:cs typeface="OPPOSans L" panose="00020600040101010101" pitchFamily="18" charset="-122"/>
                  </a:defRPr>
                </a:lvl1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明确检验部门对产品质量的否决权，强化质量问题追溯机制，促使各环节重视质量输出，形成初步的质量责任体系。</a:t>
                </a:r>
                <a:endParaRPr lang="en-US" sz="1800" dirty="0"/>
              </a:p>
            </p:txBody>
          </p:sp>
          <p:sp>
            <p:nvSpPr>
              <p:cNvPr id="29" name="Number5"/>
              <p:cNvSpPr txBox="1"/>
              <p:nvPr/>
            </p:nvSpPr>
            <p:spPr>
              <a:xfrm>
                <a:off x="6133484" y="3396344"/>
                <a:ext cx="648000" cy="648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en-US"/>
                </a:defPPr>
                <a:lvl1pPr algn="ctr" defTabSz="913765">
                  <a:defRPr sz="20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US" altLang="zh-CN" sz="2400" dirty="0"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5</a:t>
                </a:r>
                <a:endParaRPr lang="zh-CN" altLang="en-US" sz="24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9711584" y="1619201"/>
              <a:ext cx="1947016" cy="4514900"/>
              <a:chOff x="7501755" y="2212967"/>
              <a:chExt cx="1947016" cy="4514900"/>
            </a:xfrm>
          </p:grpSpPr>
          <p:sp>
            <p:nvSpPr>
              <p:cNvPr id="33" name="Bullet6"/>
              <p:cNvSpPr/>
              <p:nvPr/>
            </p:nvSpPr>
            <p:spPr>
              <a:xfrm>
                <a:off x="7501755" y="2212967"/>
                <a:ext cx="1947016" cy="64052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检验人员培训制度</a:t>
                </a:r>
                <a:endParaRPr lang="en-US" dirty="0"/>
              </a:p>
            </p:txBody>
          </p:sp>
          <p:sp>
            <p:nvSpPr>
              <p:cNvPr id="34" name="Text6"/>
              <p:cNvSpPr txBox="1"/>
              <p:nvPr/>
            </p:nvSpPr>
            <p:spPr>
              <a:xfrm>
                <a:off x="7501755" y="3773170"/>
                <a:ext cx="1807316" cy="295469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>
                <a:normAutofit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4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OPPOSans L" panose="00020600040101010101" pitchFamily="18" charset="-122"/>
                    <a:ea typeface="OPPOSans L" panose="00020600040101010101" pitchFamily="18" charset="-122"/>
                    <a:cs typeface="OPPOSans L" panose="00020600040101010101" pitchFamily="18" charset="-122"/>
                  </a:defRPr>
                </a:lvl1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建立岗位培训与资质考核机制，提升检验员专业能力，确保其掌握技术标准与操作规范，保障检验工作的稳定性和权威性。</a:t>
                </a:r>
                <a:endParaRPr lang="en-US" sz="1800" dirty="0"/>
              </a:p>
            </p:txBody>
          </p:sp>
          <p:sp>
            <p:nvSpPr>
              <p:cNvPr id="35" name="Number6"/>
              <p:cNvSpPr txBox="1"/>
              <p:nvPr/>
            </p:nvSpPr>
            <p:spPr>
              <a:xfrm>
                <a:off x="7677121" y="2961575"/>
                <a:ext cx="648000" cy="648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91440" tIns="45720" rIns="91440" bIns="45720" numCol="1" spcCol="0" rtlCol="0" fromWordArt="0" anchor="ctr" anchorCtr="0" forceAA="0" compatLnSpc="1">
                <a:normAutofit/>
              </a:bodyPr>
              <a:lstStyle>
                <a:defPPr>
                  <a:defRPr lang="en-US"/>
                </a:defPPr>
                <a:lvl1pPr algn="ctr" defTabSz="913765">
                  <a:defRPr sz="2000" b="1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en-US" altLang="zh-CN" sz="2400" dirty="0"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6</a:t>
                </a:r>
                <a:endParaRPr lang="zh-CN" altLang="en-US" sz="2400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、专职检验部门建立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ca860682-c30a-4e16-af5f-9a2448475f6a.source.4.zh-Hans.pptx"/>
          <p:cNvGrpSpPr/>
          <p:nvPr/>
        </p:nvGrpSpPr>
        <p:grpSpPr>
          <a:xfrm>
            <a:off x="660400" y="1130300"/>
            <a:ext cx="10858500" cy="5003800"/>
            <a:chOff x="660400" y="1130300"/>
            <a:chExt cx="10858500" cy="5003800"/>
          </a:xfrm>
        </p:grpSpPr>
        <p:sp>
          <p:nvSpPr>
            <p:cNvPr id="4" name="Title"/>
            <p:cNvSpPr txBox="1"/>
            <p:nvPr/>
          </p:nvSpPr>
          <p:spPr>
            <a:xfrm>
              <a:off x="660400" y="1130300"/>
              <a:ext cx="10858500" cy="477521"/>
            </a:xfrm>
            <a:prstGeom prst="rect">
              <a:avLst/>
            </a:prstGeom>
            <a:noFill/>
          </p:spPr>
          <p:txBody>
            <a:bodyPr vert="horz" wrap="square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cs typeface="+mn-ea"/>
                  <a:sym typeface="+mn-lt"/>
                </a:rPr>
                <a:t>对成品进行100%检查，剔除不合格品，确保出厂质量</a:t>
              </a:r>
              <a:endParaRPr lang="en-US" dirty="0"/>
            </a:p>
          </p:txBody>
        </p:sp>
        <p:sp>
          <p:nvSpPr>
            <p:cNvPr id="9" name="ísḻîḍe"/>
            <p:cNvSpPr/>
            <p:nvPr/>
          </p:nvSpPr>
          <p:spPr bwMode="auto">
            <a:xfrm>
              <a:off x="4809327" y="3831058"/>
              <a:ext cx="2270356" cy="972697"/>
            </a:xfrm>
            <a:custGeom>
              <a:avLst/>
              <a:gdLst>
                <a:gd name="T0" fmla="*/ 0 w 1447"/>
                <a:gd name="T1" fmla="*/ 123 h 567"/>
                <a:gd name="T2" fmla="*/ 256 w 1447"/>
                <a:gd name="T3" fmla="*/ 0 h 567"/>
                <a:gd name="T4" fmla="*/ 721 w 1447"/>
                <a:gd name="T5" fmla="*/ 266 h 567"/>
                <a:gd name="T6" fmla="*/ 1226 w 1447"/>
                <a:gd name="T7" fmla="*/ 14 h 567"/>
                <a:gd name="T8" fmla="*/ 1447 w 1447"/>
                <a:gd name="T9" fmla="*/ 123 h 567"/>
                <a:gd name="T10" fmla="*/ 721 w 1447"/>
                <a:gd name="T11" fmla="*/ 567 h 567"/>
                <a:gd name="T12" fmla="*/ 0 w 1447"/>
                <a:gd name="T13" fmla="*/ 123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7" h="567">
                  <a:moveTo>
                    <a:pt x="0" y="123"/>
                  </a:moveTo>
                  <a:lnTo>
                    <a:pt x="256" y="0"/>
                  </a:lnTo>
                  <a:lnTo>
                    <a:pt x="721" y="266"/>
                  </a:lnTo>
                  <a:lnTo>
                    <a:pt x="1226" y="14"/>
                  </a:lnTo>
                  <a:lnTo>
                    <a:pt x="1447" y="123"/>
                  </a:lnTo>
                  <a:lnTo>
                    <a:pt x="721" y="567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600">
                <a:cs typeface="+mn-ea"/>
                <a:sym typeface="+mn-lt"/>
              </a:endParaRPr>
            </a:p>
          </p:txBody>
        </p:sp>
        <p:sp>
          <p:nvSpPr>
            <p:cNvPr id="10" name="íṣľiďé"/>
            <p:cNvSpPr/>
            <p:nvPr/>
          </p:nvSpPr>
          <p:spPr bwMode="auto">
            <a:xfrm>
              <a:off x="4459438" y="4042067"/>
              <a:ext cx="1481145" cy="1533669"/>
            </a:xfrm>
            <a:custGeom>
              <a:avLst/>
              <a:gdLst>
                <a:gd name="T0" fmla="*/ 0 w 944"/>
                <a:gd name="T1" fmla="*/ 240 h 894"/>
                <a:gd name="T2" fmla="*/ 223 w 944"/>
                <a:gd name="T3" fmla="*/ 0 h 894"/>
                <a:gd name="T4" fmla="*/ 944 w 944"/>
                <a:gd name="T5" fmla="*/ 444 h 894"/>
                <a:gd name="T6" fmla="*/ 944 w 944"/>
                <a:gd name="T7" fmla="*/ 894 h 894"/>
                <a:gd name="T8" fmla="*/ 0 w 944"/>
                <a:gd name="T9" fmla="*/ 240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4" h="894">
                  <a:moveTo>
                    <a:pt x="0" y="240"/>
                  </a:moveTo>
                  <a:lnTo>
                    <a:pt x="223" y="0"/>
                  </a:lnTo>
                  <a:lnTo>
                    <a:pt x="944" y="444"/>
                  </a:lnTo>
                  <a:lnTo>
                    <a:pt x="944" y="894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600">
                <a:cs typeface="+mn-ea"/>
                <a:sym typeface="+mn-lt"/>
              </a:endParaRPr>
            </a:p>
          </p:txBody>
        </p:sp>
        <p:sp>
          <p:nvSpPr>
            <p:cNvPr id="11" name="ïṣľiḍè"/>
            <p:cNvSpPr/>
            <p:nvPr/>
          </p:nvSpPr>
          <p:spPr bwMode="auto">
            <a:xfrm>
              <a:off x="5940583" y="4042067"/>
              <a:ext cx="1495267" cy="1533669"/>
            </a:xfrm>
            <a:custGeom>
              <a:avLst/>
              <a:gdLst>
                <a:gd name="T0" fmla="*/ 0 w 953"/>
                <a:gd name="T1" fmla="*/ 444 h 894"/>
                <a:gd name="T2" fmla="*/ 726 w 953"/>
                <a:gd name="T3" fmla="*/ 0 h 894"/>
                <a:gd name="T4" fmla="*/ 953 w 953"/>
                <a:gd name="T5" fmla="*/ 238 h 894"/>
                <a:gd name="T6" fmla="*/ 0 w 953"/>
                <a:gd name="T7" fmla="*/ 894 h 894"/>
                <a:gd name="T8" fmla="*/ 0 w 953"/>
                <a:gd name="T9" fmla="*/ 444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3" h="894">
                  <a:moveTo>
                    <a:pt x="0" y="444"/>
                  </a:moveTo>
                  <a:lnTo>
                    <a:pt x="726" y="0"/>
                  </a:lnTo>
                  <a:lnTo>
                    <a:pt x="953" y="238"/>
                  </a:lnTo>
                  <a:lnTo>
                    <a:pt x="0" y="894"/>
                  </a:lnTo>
                  <a:lnTo>
                    <a:pt x="0" y="44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600">
                <a:cs typeface="+mn-ea"/>
                <a:sym typeface="+mn-lt"/>
              </a:endParaRPr>
            </a:p>
          </p:txBody>
        </p:sp>
        <p:sp>
          <p:nvSpPr>
            <p:cNvPr id="12" name="íṩľîḍè"/>
            <p:cNvSpPr/>
            <p:nvPr/>
          </p:nvSpPr>
          <p:spPr bwMode="auto">
            <a:xfrm>
              <a:off x="5170201" y="3403896"/>
              <a:ext cx="1551750" cy="545534"/>
            </a:xfrm>
            <a:custGeom>
              <a:avLst/>
              <a:gdLst>
                <a:gd name="T0" fmla="*/ 0 w 989"/>
                <a:gd name="T1" fmla="*/ 55 h 318"/>
                <a:gd name="T2" fmla="*/ 100 w 989"/>
                <a:gd name="T3" fmla="*/ 7 h 318"/>
                <a:gd name="T4" fmla="*/ 491 w 989"/>
                <a:gd name="T5" fmla="*/ 178 h 318"/>
                <a:gd name="T6" fmla="*/ 870 w 989"/>
                <a:gd name="T7" fmla="*/ 0 h 318"/>
                <a:gd name="T8" fmla="*/ 989 w 989"/>
                <a:gd name="T9" fmla="*/ 55 h 318"/>
                <a:gd name="T10" fmla="*/ 491 w 989"/>
                <a:gd name="T11" fmla="*/ 318 h 318"/>
                <a:gd name="T12" fmla="*/ 0 w 989"/>
                <a:gd name="T13" fmla="*/ 55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9" h="318">
                  <a:moveTo>
                    <a:pt x="0" y="55"/>
                  </a:moveTo>
                  <a:lnTo>
                    <a:pt x="100" y="7"/>
                  </a:lnTo>
                  <a:lnTo>
                    <a:pt x="491" y="178"/>
                  </a:lnTo>
                  <a:lnTo>
                    <a:pt x="870" y="0"/>
                  </a:lnTo>
                  <a:lnTo>
                    <a:pt x="989" y="55"/>
                  </a:lnTo>
                  <a:lnTo>
                    <a:pt x="491" y="318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600">
                <a:cs typeface="+mn-ea"/>
                <a:sym typeface="+mn-lt"/>
              </a:endParaRPr>
            </a:p>
          </p:txBody>
        </p:sp>
        <p:sp>
          <p:nvSpPr>
            <p:cNvPr id="13" name="îšḷíďé"/>
            <p:cNvSpPr/>
            <p:nvPr/>
          </p:nvSpPr>
          <p:spPr bwMode="auto">
            <a:xfrm>
              <a:off x="4801483" y="3498248"/>
              <a:ext cx="1139101" cy="1183704"/>
            </a:xfrm>
            <a:custGeom>
              <a:avLst/>
              <a:gdLst>
                <a:gd name="T0" fmla="*/ 0 w 726"/>
                <a:gd name="T1" fmla="*/ 249 h 690"/>
                <a:gd name="T2" fmla="*/ 726 w 726"/>
                <a:gd name="T3" fmla="*/ 690 h 690"/>
                <a:gd name="T4" fmla="*/ 726 w 726"/>
                <a:gd name="T5" fmla="*/ 263 h 690"/>
                <a:gd name="T6" fmla="*/ 235 w 726"/>
                <a:gd name="T7" fmla="*/ 0 h 690"/>
                <a:gd name="T8" fmla="*/ 0 w 726"/>
                <a:gd name="T9" fmla="*/ 249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6" h="690">
                  <a:moveTo>
                    <a:pt x="0" y="249"/>
                  </a:moveTo>
                  <a:lnTo>
                    <a:pt x="726" y="690"/>
                  </a:lnTo>
                  <a:lnTo>
                    <a:pt x="726" y="263"/>
                  </a:lnTo>
                  <a:lnTo>
                    <a:pt x="235" y="0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600">
                <a:cs typeface="+mn-ea"/>
                <a:sym typeface="+mn-lt"/>
              </a:endParaRPr>
            </a:p>
          </p:txBody>
        </p:sp>
        <p:sp>
          <p:nvSpPr>
            <p:cNvPr id="14" name="îṧļiḋè"/>
            <p:cNvSpPr/>
            <p:nvPr/>
          </p:nvSpPr>
          <p:spPr bwMode="auto">
            <a:xfrm>
              <a:off x="5940583" y="3498248"/>
              <a:ext cx="1150085" cy="1183704"/>
            </a:xfrm>
            <a:custGeom>
              <a:avLst/>
              <a:gdLst>
                <a:gd name="T0" fmla="*/ 0 w 733"/>
                <a:gd name="T1" fmla="*/ 690 h 690"/>
                <a:gd name="T2" fmla="*/ 0 w 733"/>
                <a:gd name="T3" fmla="*/ 263 h 690"/>
                <a:gd name="T4" fmla="*/ 498 w 733"/>
                <a:gd name="T5" fmla="*/ 0 h 690"/>
                <a:gd name="T6" fmla="*/ 733 w 733"/>
                <a:gd name="T7" fmla="*/ 249 h 690"/>
                <a:gd name="T8" fmla="*/ 0 w 733"/>
                <a:gd name="T9" fmla="*/ 69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3" h="690">
                  <a:moveTo>
                    <a:pt x="0" y="690"/>
                  </a:moveTo>
                  <a:lnTo>
                    <a:pt x="0" y="263"/>
                  </a:lnTo>
                  <a:lnTo>
                    <a:pt x="498" y="0"/>
                  </a:lnTo>
                  <a:lnTo>
                    <a:pt x="733" y="249"/>
                  </a:lnTo>
                  <a:lnTo>
                    <a:pt x="0" y="6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600">
                <a:cs typeface="+mn-ea"/>
                <a:sym typeface="+mn-lt"/>
              </a:endParaRPr>
            </a:p>
          </p:txBody>
        </p:sp>
        <p:sp>
          <p:nvSpPr>
            <p:cNvPr id="15" name="ïṡḷïďe"/>
            <p:cNvSpPr/>
            <p:nvPr/>
          </p:nvSpPr>
          <p:spPr bwMode="auto">
            <a:xfrm>
              <a:off x="5167064" y="2923551"/>
              <a:ext cx="776659" cy="892067"/>
            </a:xfrm>
            <a:custGeom>
              <a:avLst/>
              <a:gdLst>
                <a:gd name="T0" fmla="*/ 0 w 495"/>
                <a:gd name="T1" fmla="*/ 264 h 520"/>
                <a:gd name="T2" fmla="*/ 493 w 495"/>
                <a:gd name="T3" fmla="*/ 520 h 520"/>
                <a:gd name="T4" fmla="*/ 495 w 495"/>
                <a:gd name="T5" fmla="*/ 114 h 520"/>
                <a:gd name="T6" fmla="*/ 242 w 495"/>
                <a:gd name="T7" fmla="*/ 0 h 520"/>
                <a:gd name="T8" fmla="*/ 0 w 495"/>
                <a:gd name="T9" fmla="*/ 264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520">
                  <a:moveTo>
                    <a:pt x="0" y="264"/>
                  </a:moveTo>
                  <a:lnTo>
                    <a:pt x="493" y="520"/>
                  </a:lnTo>
                  <a:lnTo>
                    <a:pt x="495" y="114"/>
                  </a:lnTo>
                  <a:lnTo>
                    <a:pt x="242" y="0"/>
                  </a:lnTo>
                  <a:lnTo>
                    <a:pt x="0" y="26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600">
                <a:cs typeface="+mn-ea"/>
                <a:sym typeface="+mn-lt"/>
              </a:endParaRPr>
            </a:p>
          </p:txBody>
        </p:sp>
        <p:sp>
          <p:nvSpPr>
            <p:cNvPr id="16" name="ïSḷïďe"/>
            <p:cNvSpPr/>
            <p:nvPr/>
          </p:nvSpPr>
          <p:spPr bwMode="auto">
            <a:xfrm>
              <a:off x="5940583" y="2923551"/>
              <a:ext cx="784505" cy="892067"/>
            </a:xfrm>
            <a:custGeom>
              <a:avLst/>
              <a:gdLst>
                <a:gd name="T0" fmla="*/ 2 w 500"/>
                <a:gd name="T1" fmla="*/ 114 h 520"/>
                <a:gd name="T2" fmla="*/ 256 w 500"/>
                <a:gd name="T3" fmla="*/ 0 h 520"/>
                <a:gd name="T4" fmla="*/ 500 w 500"/>
                <a:gd name="T5" fmla="*/ 261 h 520"/>
                <a:gd name="T6" fmla="*/ 0 w 500"/>
                <a:gd name="T7" fmla="*/ 520 h 520"/>
                <a:gd name="T8" fmla="*/ 2 w 500"/>
                <a:gd name="T9" fmla="*/ 114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0" h="520">
                  <a:moveTo>
                    <a:pt x="2" y="114"/>
                  </a:moveTo>
                  <a:lnTo>
                    <a:pt x="256" y="0"/>
                  </a:lnTo>
                  <a:lnTo>
                    <a:pt x="500" y="261"/>
                  </a:lnTo>
                  <a:lnTo>
                    <a:pt x="0" y="520"/>
                  </a:lnTo>
                  <a:lnTo>
                    <a:pt x="2" y="11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600">
                <a:cs typeface="+mn-ea"/>
                <a:sym typeface="+mn-lt"/>
              </a:endParaRPr>
            </a:p>
          </p:txBody>
        </p:sp>
        <p:sp>
          <p:nvSpPr>
            <p:cNvPr id="17" name="íşḷîḍê"/>
            <p:cNvSpPr/>
            <p:nvPr/>
          </p:nvSpPr>
          <p:spPr bwMode="auto">
            <a:xfrm>
              <a:off x="5546762" y="2851499"/>
              <a:ext cx="795488" cy="267620"/>
            </a:xfrm>
            <a:custGeom>
              <a:avLst/>
              <a:gdLst>
                <a:gd name="T0" fmla="*/ 0 w 507"/>
                <a:gd name="T1" fmla="*/ 42 h 156"/>
                <a:gd name="T2" fmla="*/ 104 w 507"/>
                <a:gd name="T3" fmla="*/ 0 h 156"/>
                <a:gd name="T4" fmla="*/ 253 w 507"/>
                <a:gd name="T5" fmla="*/ 42 h 156"/>
                <a:gd name="T6" fmla="*/ 396 w 507"/>
                <a:gd name="T7" fmla="*/ 0 h 156"/>
                <a:gd name="T8" fmla="*/ 507 w 507"/>
                <a:gd name="T9" fmla="*/ 42 h 156"/>
                <a:gd name="T10" fmla="*/ 253 w 507"/>
                <a:gd name="T11" fmla="*/ 156 h 156"/>
                <a:gd name="T12" fmla="*/ 0 w 507"/>
                <a:gd name="T13" fmla="*/ 4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7" h="156">
                  <a:moveTo>
                    <a:pt x="0" y="42"/>
                  </a:moveTo>
                  <a:lnTo>
                    <a:pt x="104" y="0"/>
                  </a:lnTo>
                  <a:lnTo>
                    <a:pt x="253" y="42"/>
                  </a:lnTo>
                  <a:lnTo>
                    <a:pt x="396" y="0"/>
                  </a:lnTo>
                  <a:lnTo>
                    <a:pt x="507" y="42"/>
                  </a:lnTo>
                  <a:lnTo>
                    <a:pt x="253" y="156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600">
                <a:cs typeface="+mn-ea"/>
                <a:sym typeface="+mn-lt"/>
              </a:endParaRPr>
            </a:p>
          </p:txBody>
        </p:sp>
        <p:sp>
          <p:nvSpPr>
            <p:cNvPr id="18" name="íŝľiḍé"/>
            <p:cNvSpPr/>
            <p:nvPr/>
          </p:nvSpPr>
          <p:spPr bwMode="auto">
            <a:xfrm>
              <a:off x="5546762" y="2323122"/>
              <a:ext cx="396961" cy="662188"/>
            </a:xfrm>
            <a:custGeom>
              <a:avLst/>
              <a:gdLst>
                <a:gd name="T0" fmla="*/ 0 w 253"/>
                <a:gd name="T1" fmla="*/ 275 h 386"/>
                <a:gd name="T2" fmla="*/ 253 w 253"/>
                <a:gd name="T3" fmla="*/ 0 h 386"/>
                <a:gd name="T4" fmla="*/ 253 w 253"/>
                <a:gd name="T5" fmla="*/ 386 h 386"/>
                <a:gd name="T6" fmla="*/ 0 w 253"/>
                <a:gd name="T7" fmla="*/ 275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" h="386">
                  <a:moveTo>
                    <a:pt x="0" y="275"/>
                  </a:moveTo>
                  <a:lnTo>
                    <a:pt x="253" y="0"/>
                  </a:lnTo>
                  <a:lnTo>
                    <a:pt x="253" y="386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600">
                <a:cs typeface="+mn-ea"/>
                <a:sym typeface="+mn-lt"/>
              </a:endParaRPr>
            </a:p>
          </p:txBody>
        </p:sp>
        <p:sp>
          <p:nvSpPr>
            <p:cNvPr id="19" name="iṣḷîdé"/>
            <p:cNvSpPr/>
            <p:nvPr/>
          </p:nvSpPr>
          <p:spPr bwMode="auto">
            <a:xfrm>
              <a:off x="5943722" y="2323120"/>
              <a:ext cx="403235" cy="662188"/>
            </a:xfrm>
            <a:custGeom>
              <a:avLst/>
              <a:gdLst>
                <a:gd name="T0" fmla="*/ 0 w 257"/>
                <a:gd name="T1" fmla="*/ 0 h 386"/>
                <a:gd name="T2" fmla="*/ 257 w 257"/>
                <a:gd name="T3" fmla="*/ 275 h 386"/>
                <a:gd name="T4" fmla="*/ 0 w 257"/>
                <a:gd name="T5" fmla="*/ 386 h 386"/>
                <a:gd name="T6" fmla="*/ 0 w 257"/>
                <a:gd name="T7" fmla="*/ 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" h="386">
                  <a:moveTo>
                    <a:pt x="0" y="0"/>
                  </a:moveTo>
                  <a:lnTo>
                    <a:pt x="257" y="275"/>
                  </a:lnTo>
                  <a:lnTo>
                    <a:pt x="0" y="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600">
                <a:cs typeface="+mn-ea"/>
                <a:sym typeface="+mn-lt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660400" y="1764756"/>
              <a:ext cx="3748618" cy="1882049"/>
              <a:chOff x="660400" y="1764756"/>
              <a:chExt cx="3748618" cy="1882049"/>
            </a:xfrm>
          </p:grpSpPr>
          <p:sp>
            <p:nvSpPr>
              <p:cNvPr id="37" name="Number1"/>
              <p:cNvSpPr/>
              <p:nvPr/>
            </p:nvSpPr>
            <p:spPr bwMode="auto">
              <a:xfrm>
                <a:off x="660400" y="1764756"/>
                <a:ext cx="477843" cy="4775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wrap="none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1</a:t>
                </a:r>
                <a:endParaRPr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8" name="Text1"/>
              <p:cNvSpPr/>
              <p:nvPr/>
            </p:nvSpPr>
            <p:spPr>
              <a:xfrm>
                <a:off x="1252538" y="2224539"/>
                <a:ext cx="3156480" cy="142226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600" i="0" dirty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全数检验指对生产完成的每一件产品进行质量检查，确保所有出厂产品均符合标准要求，是早期质量管理中最基础且严格的手段。</a:t>
                </a:r>
                <a:endParaRPr lang="en-US" sz="2400" dirty="0"/>
              </a:p>
            </p:txBody>
          </p:sp>
          <p:sp>
            <p:nvSpPr>
              <p:cNvPr id="39" name="Bullet1"/>
              <p:cNvSpPr/>
              <p:nvPr/>
            </p:nvSpPr>
            <p:spPr>
              <a:xfrm>
                <a:off x="1252538" y="1782494"/>
                <a:ext cx="3156479" cy="44204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cs typeface="+mn-ea"/>
                    <a:sym typeface="+mn-lt"/>
                  </a:rPr>
                  <a:t>全数检验定义</a:t>
                </a:r>
                <a:endParaRPr lang="en-US" sz="2000" dirty="0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660400" y="4252051"/>
              <a:ext cx="3748618" cy="1882049"/>
              <a:chOff x="660400" y="4252051"/>
              <a:chExt cx="3748618" cy="1882049"/>
            </a:xfrm>
          </p:grpSpPr>
          <p:sp>
            <p:nvSpPr>
              <p:cNvPr id="34" name="Number2"/>
              <p:cNvSpPr/>
              <p:nvPr/>
            </p:nvSpPr>
            <p:spPr bwMode="auto">
              <a:xfrm>
                <a:off x="660400" y="4252051"/>
                <a:ext cx="477843" cy="4775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wrap="none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2</a:t>
                </a:r>
                <a:endParaRPr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Text2"/>
              <p:cNvSpPr/>
              <p:nvPr/>
            </p:nvSpPr>
            <p:spPr>
              <a:xfrm>
                <a:off x="1252538" y="4711834"/>
                <a:ext cx="3156480" cy="142226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600" i="0" dirty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专门的检验员负责在生产线末端逐件检测产品，其职责是识别缺陷并隔离不合格品，防止不良品流入市场影响企业声誉。</a:t>
                </a:r>
                <a:endParaRPr lang="en-US" sz="2400" dirty="0"/>
              </a:p>
            </p:txBody>
          </p:sp>
          <p:sp>
            <p:nvSpPr>
              <p:cNvPr id="36" name="Bullet2"/>
              <p:cNvSpPr/>
              <p:nvPr/>
            </p:nvSpPr>
            <p:spPr>
              <a:xfrm>
                <a:off x="1252538" y="4269789"/>
                <a:ext cx="3156479" cy="44204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cs typeface="+mn-ea"/>
                    <a:sym typeface="+mn-lt"/>
                  </a:rPr>
                  <a:t>检验人员角色</a:t>
                </a:r>
                <a:endParaRPr lang="en-US" sz="2000" dirty="0"/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7770282" y="1764756"/>
              <a:ext cx="3748618" cy="1882049"/>
              <a:chOff x="7770282" y="1764756"/>
              <a:chExt cx="3748618" cy="1882049"/>
            </a:xfrm>
          </p:grpSpPr>
          <p:sp>
            <p:nvSpPr>
              <p:cNvPr id="28" name="Number3"/>
              <p:cNvSpPr/>
              <p:nvPr/>
            </p:nvSpPr>
            <p:spPr bwMode="auto">
              <a:xfrm>
                <a:off x="7770282" y="1764756"/>
                <a:ext cx="477843" cy="47752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wrap="none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3</a:t>
                </a:r>
                <a:endParaRPr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Text3"/>
              <p:cNvSpPr/>
              <p:nvPr/>
            </p:nvSpPr>
            <p:spPr>
              <a:xfrm>
                <a:off x="8362420" y="2224539"/>
                <a:ext cx="3156480" cy="142226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600" i="0" dirty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20世纪初工业化大规模生产兴起，产品质量波动大，依赖事后把关的全数检验成为控制质量的主要方式，保障基本出品一致性。</a:t>
                </a:r>
                <a:endParaRPr lang="en-US" sz="2400" dirty="0"/>
              </a:p>
            </p:txBody>
          </p:sp>
          <p:sp>
            <p:nvSpPr>
              <p:cNvPr id="30" name="Bullet3"/>
              <p:cNvSpPr/>
              <p:nvPr/>
            </p:nvSpPr>
            <p:spPr>
              <a:xfrm>
                <a:off x="8362420" y="1782494"/>
                <a:ext cx="3156479" cy="44204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cs typeface="+mn-ea"/>
                    <a:sym typeface="+mn-lt"/>
                  </a:rPr>
                  <a:t>工业背景驱动</a:t>
                </a:r>
                <a:endParaRPr lang="en-US" sz="2000" dirty="0"/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7770282" y="4252051"/>
              <a:ext cx="3748618" cy="1882049"/>
              <a:chOff x="7770282" y="4252051"/>
              <a:chExt cx="3748618" cy="1882049"/>
            </a:xfrm>
          </p:grpSpPr>
          <p:sp>
            <p:nvSpPr>
              <p:cNvPr id="25" name="Number4"/>
              <p:cNvSpPr/>
              <p:nvPr/>
            </p:nvSpPr>
            <p:spPr bwMode="auto">
              <a:xfrm>
                <a:off x="7770282" y="4252051"/>
                <a:ext cx="477843" cy="47752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wrap="none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4</a:t>
                </a:r>
                <a:endParaRPr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6" name="Text4"/>
              <p:cNvSpPr/>
              <p:nvPr/>
            </p:nvSpPr>
            <p:spPr>
              <a:xfrm>
                <a:off x="8362420" y="4711834"/>
                <a:ext cx="3156480" cy="142226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600" i="0" dirty="0">
                    <a:solidFill>
                      <a:schemeClr val="tx1"/>
                    </a:solidFill>
                    <a:effectLst/>
                    <a:cs typeface="+mn-ea"/>
                    <a:sym typeface="+mn-lt"/>
                  </a:rPr>
                  <a:t>全数检验成本高、效率低，且无法预防缺陷产生，仅能事后处理，随着生产复杂化，推动质量管理模式向预防型阶段演进。</a:t>
                </a:r>
                <a:endParaRPr lang="en-US" sz="2400" dirty="0"/>
              </a:p>
            </p:txBody>
          </p:sp>
          <p:sp>
            <p:nvSpPr>
              <p:cNvPr id="27" name="Bullet4"/>
              <p:cNvSpPr/>
              <p:nvPr/>
            </p:nvSpPr>
            <p:spPr>
              <a:xfrm>
                <a:off x="8362420" y="4269789"/>
                <a:ext cx="3156479" cy="44204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b="1" dirty="0">
                    <a:solidFill>
                      <a:schemeClr val="tx1"/>
                    </a:solidFill>
                    <a:cs typeface="+mn-ea"/>
                    <a:sym typeface="+mn-lt"/>
                  </a:rPr>
                  <a:t>局限性显现</a:t>
                </a:r>
                <a:endParaRPr lang="en-US" sz="2000" dirty="0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4</a:t>
            </a:r>
            <a:r>
              <a:rPr lang="zh-CN" altLang="en-US" dirty="0"/>
              <a:t>、全数检验为主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5dd4b203-4cbf-4787-82b6-4f258421dc50.source.5.zh-Hans.pptx"/>
          <p:cNvGrpSpPr/>
          <p:nvPr/>
        </p:nvGrpSpPr>
        <p:grpSpPr>
          <a:xfrm>
            <a:off x="660400" y="1130300"/>
            <a:ext cx="10897365" cy="5003800"/>
            <a:chOff x="660400" y="1130300"/>
            <a:chExt cx="10897365" cy="5003800"/>
          </a:xfrm>
        </p:grpSpPr>
        <p:sp>
          <p:nvSpPr>
            <p:cNvPr id="18" name="Title"/>
            <p:cNvSpPr txBox="1"/>
            <p:nvPr/>
          </p:nvSpPr>
          <p:spPr>
            <a:xfrm>
              <a:off x="660400" y="2806700"/>
              <a:ext cx="2463800" cy="1651000"/>
            </a:xfrm>
            <a:prstGeom prst="rect">
              <a:avLst/>
            </a:prstGeom>
            <a:noFill/>
          </p:spPr>
          <p:txBody>
            <a:bodyPr vert="horz" wrap="square" rtlCol="0" anchor="ctr" anchorCtr="0">
              <a:norm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无法预防缺陷产生，导致成本高、效率低、责任推诿等问题</a:t>
              </a:r>
              <a:endParaRPr lang="en-US" dirty="0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3466595" y="1130300"/>
              <a:ext cx="8091170" cy="775390"/>
              <a:chOff x="3466595" y="1130300"/>
              <a:chExt cx="8091170" cy="775390"/>
            </a:xfrm>
          </p:grpSpPr>
          <p:cxnSp>
            <p:nvCxnSpPr>
              <p:cNvPr id="54" name="Shape1"/>
              <p:cNvCxnSpPr/>
              <p:nvPr/>
            </p:nvCxnSpPr>
            <p:spPr>
              <a:xfrm rot="5400000" flipH="1">
                <a:off x="3242601" y="1517995"/>
                <a:ext cx="447987" cy="0"/>
              </a:xfrm>
              <a:prstGeom prst="line">
                <a:avLst/>
              </a:prstGeom>
              <a:ln w="254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Bullet1"/>
              <p:cNvSpPr txBox="1"/>
              <p:nvPr/>
            </p:nvSpPr>
            <p:spPr>
              <a:xfrm>
                <a:off x="3505201" y="1130300"/>
                <a:ext cx="2197099" cy="77539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cs typeface="+mn-ea"/>
                    <a:sym typeface="+mn-lt"/>
                  </a:rPr>
                  <a:t>缺陷发现滞后</a:t>
                </a:r>
                <a:endParaRPr lang="en-US" dirty="0"/>
              </a:p>
            </p:txBody>
          </p:sp>
          <p:sp>
            <p:nvSpPr>
              <p:cNvPr id="53" name="Text1"/>
              <p:cNvSpPr txBox="1"/>
              <p:nvPr/>
            </p:nvSpPr>
            <p:spPr>
              <a:xfrm>
                <a:off x="5275710" y="1130300"/>
                <a:ext cx="6282055" cy="775335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cs typeface="+mn-ea"/>
                    <a:sym typeface="+mn-lt"/>
                  </a:rPr>
                  <a:t>质量问题仅在生产完成后检验才发现，无法在过程中及时纠正，导致大量不合格品已产生，增加返工与报废成本。</a:t>
                </a:r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3466595" y="2187402"/>
              <a:ext cx="8052435" cy="775390"/>
              <a:chOff x="3466595" y="1975982"/>
              <a:chExt cx="8052435" cy="775390"/>
            </a:xfrm>
          </p:grpSpPr>
          <p:cxnSp>
            <p:nvCxnSpPr>
              <p:cNvPr id="4" name="Shape2"/>
              <p:cNvCxnSpPr/>
              <p:nvPr/>
            </p:nvCxnSpPr>
            <p:spPr>
              <a:xfrm rot="5400000" flipH="1">
                <a:off x="3242601" y="2363677"/>
                <a:ext cx="447987" cy="0"/>
              </a:xfrm>
              <a:prstGeom prst="line">
                <a:avLst/>
              </a:prstGeom>
              <a:ln w="254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" name="Bullet2"/>
              <p:cNvSpPr txBox="1"/>
              <p:nvPr/>
            </p:nvSpPr>
            <p:spPr>
              <a:xfrm>
                <a:off x="3505201" y="1975982"/>
                <a:ext cx="2197099" cy="77539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cs typeface="+mn-ea"/>
                    <a:sym typeface="+mn-lt"/>
                  </a:rPr>
                  <a:t>预防机制缺失</a:t>
                </a:r>
                <a:endParaRPr lang="en-US" dirty="0"/>
              </a:p>
            </p:txBody>
          </p:sp>
          <p:sp>
            <p:nvSpPr>
              <p:cNvPr id="7" name="Text2"/>
              <p:cNvSpPr txBox="1"/>
              <p:nvPr/>
            </p:nvSpPr>
            <p:spPr>
              <a:xfrm>
                <a:off x="5236975" y="1975982"/>
                <a:ext cx="6282055" cy="775335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cs typeface="+mn-ea"/>
                    <a:sym typeface="+mn-lt"/>
                  </a:rPr>
                  <a:t>事后控制缺乏对生产流程的前置干预，无法识别潜在风险因素，难以从源头阻止缺陷生成，质量依赖最终筛选。</a:t>
                </a:r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3466595" y="3244504"/>
              <a:ext cx="8052435" cy="775390"/>
              <a:chOff x="3466595" y="2821664"/>
              <a:chExt cx="8052435" cy="775390"/>
            </a:xfrm>
          </p:grpSpPr>
          <p:cxnSp>
            <p:nvCxnSpPr>
              <p:cNvPr id="9" name="Shape3"/>
              <p:cNvCxnSpPr/>
              <p:nvPr/>
            </p:nvCxnSpPr>
            <p:spPr>
              <a:xfrm rot="5400000" flipH="1">
                <a:off x="3242601" y="3209359"/>
                <a:ext cx="447987" cy="0"/>
              </a:xfrm>
              <a:prstGeom prst="line">
                <a:avLst/>
              </a:prstGeom>
              <a:ln w="254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Bullet3"/>
              <p:cNvSpPr txBox="1"/>
              <p:nvPr/>
            </p:nvSpPr>
            <p:spPr>
              <a:xfrm>
                <a:off x="3505201" y="2821664"/>
                <a:ext cx="2197099" cy="77539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cs typeface="+mn-ea"/>
                    <a:sym typeface="+mn-lt"/>
                  </a:rPr>
                  <a:t>成本显著上升</a:t>
                </a:r>
                <a:endParaRPr lang="en-US" dirty="0"/>
              </a:p>
            </p:txBody>
          </p:sp>
          <p:sp>
            <p:nvSpPr>
              <p:cNvPr id="12" name="Text3"/>
              <p:cNvSpPr txBox="1"/>
              <p:nvPr/>
            </p:nvSpPr>
            <p:spPr>
              <a:xfrm>
                <a:off x="5236975" y="2821664"/>
                <a:ext cx="6282055" cy="775335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cs typeface="+mn-ea"/>
                    <a:sym typeface="+mn-lt"/>
                  </a:rPr>
                  <a:t>大量资源消耗于检测与补救，废品率和返修率居高不下，企业运营成本因被动应对质量问题而持续攀升。</a:t>
                </a:r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3466595" y="4301606"/>
              <a:ext cx="8052435" cy="775390"/>
              <a:chOff x="3466595" y="3667346"/>
              <a:chExt cx="8052435" cy="775390"/>
            </a:xfrm>
          </p:grpSpPr>
          <p:cxnSp>
            <p:nvCxnSpPr>
              <p:cNvPr id="25" name="Shape4"/>
              <p:cNvCxnSpPr/>
              <p:nvPr/>
            </p:nvCxnSpPr>
            <p:spPr>
              <a:xfrm rot="5400000" flipH="1">
                <a:off x="3242601" y="4055041"/>
                <a:ext cx="447987" cy="0"/>
              </a:xfrm>
              <a:prstGeom prst="line">
                <a:avLst/>
              </a:prstGeom>
              <a:ln w="254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Bullet4"/>
              <p:cNvSpPr txBox="1"/>
              <p:nvPr/>
            </p:nvSpPr>
            <p:spPr>
              <a:xfrm>
                <a:off x="3505201" y="3667346"/>
                <a:ext cx="2197099" cy="77539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cs typeface="+mn-ea"/>
                    <a:sym typeface="+mn-lt"/>
                  </a:rPr>
                  <a:t>效率受到制约</a:t>
                </a:r>
                <a:endParaRPr lang="en-US" dirty="0"/>
              </a:p>
            </p:txBody>
          </p:sp>
          <p:sp>
            <p:nvSpPr>
              <p:cNvPr id="28" name="Text4"/>
              <p:cNvSpPr txBox="1"/>
              <p:nvPr/>
            </p:nvSpPr>
            <p:spPr>
              <a:xfrm>
                <a:off x="5236975" y="3667346"/>
                <a:ext cx="6282055" cy="775335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cs typeface="+mn-ea"/>
                    <a:sym typeface="+mn-lt"/>
                  </a:rPr>
                  <a:t>检验环节成为瓶颈，产品流转速度下降，生产线整体效率受限于滞后的质量判定，影响交付周期与产能。</a:t>
                </a:r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3466595" y="5358710"/>
              <a:ext cx="8052435" cy="775390"/>
              <a:chOff x="3466595" y="4513028"/>
              <a:chExt cx="8052435" cy="775390"/>
            </a:xfrm>
          </p:grpSpPr>
          <p:cxnSp>
            <p:nvCxnSpPr>
              <p:cNvPr id="30" name="Shape5"/>
              <p:cNvCxnSpPr/>
              <p:nvPr/>
            </p:nvCxnSpPr>
            <p:spPr>
              <a:xfrm rot="5400000" flipH="1">
                <a:off x="3242601" y="4900723"/>
                <a:ext cx="447987" cy="0"/>
              </a:xfrm>
              <a:prstGeom prst="line">
                <a:avLst/>
              </a:prstGeom>
              <a:ln w="254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Bullet5"/>
              <p:cNvSpPr txBox="1"/>
              <p:nvPr/>
            </p:nvSpPr>
            <p:spPr>
              <a:xfrm>
                <a:off x="3505201" y="4513028"/>
                <a:ext cx="2197099" cy="77539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cs typeface="+mn-ea"/>
                    <a:sym typeface="+mn-lt"/>
                  </a:rPr>
                  <a:t>责任划分不清</a:t>
                </a:r>
                <a:endParaRPr lang="en-US" dirty="0"/>
              </a:p>
            </p:txBody>
          </p:sp>
          <p:sp>
            <p:nvSpPr>
              <p:cNvPr id="33" name="Text5"/>
              <p:cNvSpPr txBox="1"/>
              <p:nvPr/>
            </p:nvSpPr>
            <p:spPr>
              <a:xfrm>
                <a:off x="5236975" y="4513028"/>
                <a:ext cx="6282055" cy="775335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cs typeface="+mn-ea"/>
                    <a:sym typeface="+mn-lt"/>
                  </a:rPr>
                  <a:t>缺陷发生后各部门易相互推诿，生产、检验与管理职责模糊，缺乏全过程追溯机制，削弱改进动力与协作效率。</a:t>
                </a:r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dirty="0"/>
              <a:t>总结：事后控制局限性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660400" y="2900045"/>
            <a:ext cx="6391910" cy="1871980"/>
          </a:xfrm>
        </p:spPr>
        <p:txBody>
          <a:bodyPr/>
          <a:lstStyle/>
          <a:p>
            <a:r>
              <a:rPr lang="zh-CN" altLang="en-US" dirty="0"/>
              <a:t>二、统计质量控制阶段（20世纪40年代）</a:t>
            </a:r>
            <a:endParaRPr lang="en-US" dirty="0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 hasCustomPrompt="1"/>
          </p:nvPr>
        </p:nvSpPr>
        <p:spPr/>
        <p:txBody>
          <a:bodyPr/>
          <a:lstStyle/>
          <a:p>
            <a:pPr algn="ctr"/>
            <a:r>
              <a:rPr lang="zh-CN" altLang="en-US" dirty="0"/>
              <a:t>引入数理统计方法实现过程预防性控制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8025c04a-7aad-439e-b472-c6c149834562.source.4.zh-Hans.pptx"/>
          <p:cNvGrpSpPr/>
          <p:nvPr/>
        </p:nvGrpSpPr>
        <p:grpSpPr>
          <a:xfrm>
            <a:off x="660400" y="1130300"/>
            <a:ext cx="10858501" cy="4959759"/>
            <a:chOff x="660400" y="1130300"/>
            <a:chExt cx="10858501" cy="4959759"/>
          </a:xfrm>
        </p:grpSpPr>
        <p:sp>
          <p:nvSpPr>
            <p:cNvPr id="3" name="Title"/>
            <p:cNvSpPr txBox="1"/>
            <p:nvPr/>
          </p:nvSpPr>
          <p:spPr>
            <a:xfrm>
              <a:off x="660400" y="1130300"/>
              <a:ext cx="10858500" cy="557393"/>
            </a:xfrm>
            <a:prstGeom prst="rect">
              <a:avLst/>
            </a:prstGeom>
            <a:noFill/>
          </p:spPr>
          <p:txBody>
            <a:bodyPr vert="horz" wrap="square" rtlCol="0" anchor="ctr" anchorCtr="0">
              <a:normAutofit/>
            </a:bodyPr>
            <a:lstStyle/>
            <a:p>
              <a:r>
                <a:rPr lang="en-US" altLang="zh-CN" sz="2400" b="1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“</a:t>
              </a:r>
              <a:r>
                <a:rPr lang="zh-CN" altLang="en-US" sz="2400" b="1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休哈特</a:t>
              </a:r>
              <a:r>
                <a:rPr lang="en-US" altLang="zh-CN" sz="2400" b="1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”</a:t>
              </a:r>
              <a:r>
                <a:rPr lang="zh-CN" altLang="en-US" sz="2400" b="1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提出</a:t>
              </a:r>
              <a:r>
                <a:rPr lang="en-US" altLang="zh-CN" sz="2400" b="1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“</a:t>
              </a:r>
              <a:r>
                <a:rPr lang="zh-CN" altLang="en-US" sz="2400" b="1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SPC理论</a:t>
              </a:r>
              <a:r>
                <a:rPr lang="en-US" altLang="zh-CN" sz="2400" b="1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”</a:t>
              </a:r>
              <a:r>
                <a:rPr lang="zh-CN" altLang="en-US" sz="2400" b="1" dirty="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rPr>
                <a:t>并绘制首张控制图，实现工序稳定性监控</a:t>
              </a:r>
              <a:endParaRPr lang="en-US" dirty="0"/>
            </a:p>
          </p:txBody>
        </p:sp>
        <p:grpSp>
          <p:nvGrpSpPr>
            <p:cNvPr id="82" name="组合 81"/>
            <p:cNvGrpSpPr/>
            <p:nvPr/>
          </p:nvGrpSpPr>
          <p:grpSpPr>
            <a:xfrm>
              <a:off x="660400" y="1956881"/>
              <a:ext cx="5296939" cy="1918731"/>
              <a:chOff x="660400" y="1956881"/>
              <a:chExt cx="5296939" cy="1918731"/>
            </a:xfrm>
          </p:grpSpPr>
          <p:sp>
            <p:nvSpPr>
              <p:cNvPr id="15" name="Bullet1"/>
              <p:cNvSpPr/>
              <p:nvPr/>
            </p:nvSpPr>
            <p:spPr>
              <a:xfrm>
                <a:off x="757273" y="1956881"/>
                <a:ext cx="5200066" cy="39501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控制图的诞生背景</a:t>
                </a:r>
                <a:endParaRPr lang="en-US" dirty="0"/>
              </a:p>
            </p:txBody>
          </p:sp>
          <p:sp>
            <p:nvSpPr>
              <p:cNvPr id="16" name="Text1"/>
              <p:cNvSpPr/>
              <p:nvPr/>
            </p:nvSpPr>
            <p:spPr>
              <a:xfrm>
                <a:off x="757273" y="2351897"/>
                <a:ext cx="5200066" cy="152371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20世纪初期工业生产规模扩大，产品质量波动严重，迫切需要科学方法监控过程稳定性，从而催生了统计质量控制理论的发展需求。</a:t>
                </a:r>
                <a:endParaRPr lang="en-US" sz="2800" dirty="0"/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60400" y="3875611"/>
                <a:ext cx="5296938" cy="0"/>
              </a:xfrm>
              <a:prstGeom prst="line">
                <a:avLst/>
              </a:prstGeom>
              <a:ln w="6350"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Shape1"/>
              <p:cNvSpPr txBox="1"/>
              <p:nvPr/>
            </p:nvSpPr>
            <p:spPr>
              <a:xfrm>
                <a:off x="660400" y="3787533"/>
                <a:ext cx="96871" cy="88077"/>
              </a:xfrm>
              <a:prstGeom prst="rect">
                <a:avLst/>
              </a:prstGeom>
              <a:solidFill>
                <a:schemeClr val="accent1"/>
              </a:solidFill>
              <a:effectLst/>
            </p:spPr>
            <p:txBody>
              <a:bodyPr wrap="none" rtlCol="0" anchor="ctr" anchorCtr="1">
                <a:normAutofit fontScale="25000" lnSpcReduction="20000"/>
              </a:bodyPr>
              <a:lstStyle>
                <a:defPPr>
                  <a:defRPr lang="zh-CN"/>
                </a:defPPr>
                <a:lvl1pPr algn="ctr">
                  <a:defRPr sz="2800" b="1"/>
                </a:lvl1pPr>
              </a:lstStyle>
              <a:p>
                <a:endParaRPr lang="zh-CN" altLang="en-US" sz="16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5" name="组合 84"/>
            <p:cNvGrpSpPr/>
            <p:nvPr/>
          </p:nvGrpSpPr>
          <p:grpSpPr>
            <a:xfrm>
              <a:off x="660400" y="4171328"/>
              <a:ext cx="5296939" cy="1918731"/>
              <a:chOff x="660400" y="4171328"/>
              <a:chExt cx="5296939" cy="1918731"/>
            </a:xfrm>
          </p:grpSpPr>
          <p:sp>
            <p:nvSpPr>
              <p:cNvPr id="20" name="Bullet2"/>
              <p:cNvSpPr/>
              <p:nvPr/>
            </p:nvSpPr>
            <p:spPr>
              <a:xfrm>
                <a:off x="757273" y="4171328"/>
                <a:ext cx="5200066" cy="39501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休哈特的理论突破</a:t>
                </a:r>
                <a:endParaRPr lang="en-US" dirty="0"/>
              </a:p>
            </p:txBody>
          </p:sp>
          <p:sp>
            <p:nvSpPr>
              <p:cNvPr id="21" name="Text2"/>
              <p:cNvSpPr/>
              <p:nvPr/>
            </p:nvSpPr>
            <p:spPr>
              <a:xfrm>
                <a:off x="757273" y="4566344"/>
                <a:ext cx="5200066" cy="152371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休哈特首次区分普通原因与特殊原因变异，提出通过统计方法识别异常波动，为质量管理提供了科学依据和分析框架。</a:t>
                </a:r>
                <a:endParaRPr lang="en-US" sz="2800" dirty="0"/>
              </a:p>
            </p:txBody>
          </p:sp>
          <p:cxnSp>
            <p:nvCxnSpPr>
              <p:cNvPr id="19" name="直接连接符 18"/>
              <p:cNvCxnSpPr/>
              <p:nvPr/>
            </p:nvCxnSpPr>
            <p:spPr>
              <a:xfrm>
                <a:off x="660400" y="6090058"/>
                <a:ext cx="5296938" cy="0"/>
              </a:xfrm>
              <a:prstGeom prst="line">
                <a:avLst/>
              </a:prstGeom>
              <a:ln w="6350"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Shape2"/>
              <p:cNvSpPr txBox="1"/>
              <p:nvPr/>
            </p:nvSpPr>
            <p:spPr>
              <a:xfrm>
                <a:off x="660400" y="6001980"/>
                <a:ext cx="96871" cy="88077"/>
              </a:xfrm>
              <a:prstGeom prst="rect">
                <a:avLst/>
              </a:prstGeom>
              <a:solidFill>
                <a:schemeClr val="accent1"/>
              </a:solidFill>
              <a:effectLst/>
            </p:spPr>
            <p:txBody>
              <a:bodyPr wrap="none" rtlCol="0" anchor="ctr" anchorCtr="1">
                <a:normAutofit fontScale="25000" lnSpcReduction="20000"/>
              </a:bodyPr>
              <a:lstStyle/>
              <a:p>
                <a:pPr algn="ctr"/>
                <a:endParaRPr lang="zh-CN" altLang="en-US" sz="1600" b="1" dirty="0">
                  <a:solidFill>
                    <a:schemeClr val="lt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6221962" y="1956881"/>
              <a:ext cx="5296939" cy="1918731"/>
              <a:chOff x="6221962" y="1956881"/>
              <a:chExt cx="5296939" cy="1918731"/>
            </a:xfrm>
          </p:grpSpPr>
          <p:sp>
            <p:nvSpPr>
              <p:cNvPr id="25" name="Bullet3"/>
              <p:cNvSpPr/>
              <p:nvPr/>
            </p:nvSpPr>
            <p:spPr>
              <a:xfrm>
                <a:off x="6318835" y="1956881"/>
                <a:ext cx="5200066" cy="39501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首张控制图的应用</a:t>
                </a:r>
                <a:endParaRPr lang="en-US" dirty="0"/>
              </a:p>
            </p:txBody>
          </p:sp>
          <p:sp>
            <p:nvSpPr>
              <p:cNvPr id="26" name="Text3"/>
              <p:cNvSpPr/>
              <p:nvPr/>
            </p:nvSpPr>
            <p:spPr>
              <a:xfrm>
                <a:off x="6318835" y="2351897"/>
                <a:ext cx="5200066" cy="152371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1924年休哈特在贝尔实验室绘制首张控制图，用于监控生产过程中的质量特性，实现对工序实时动态的有效掌控。</a:t>
                </a:r>
                <a:endParaRPr lang="en-US" sz="2800" dirty="0"/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>
                <a:off x="6221962" y="3875611"/>
                <a:ext cx="5296938" cy="0"/>
              </a:xfrm>
              <a:prstGeom prst="line">
                <a:avLst/>
              </a:prstGeom>
              <a:ln w="6350"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Shape3"/>
              <p:cNvSpPr txBox="1"/>
              <p:nvPr/>
            </p:nvSpPr>
            <p:spPr>
              <a:xfrm>
                <a:off x="6221962" y="3787534"/>
                <a:ext cx="96871" cy="88077"/>
              </a:xfrm>
              <a:prstGeom prst="rect">
                <a:avLst/>
              </a:prstGeom>
              <a:solidFill>
                <a:schemeClr val="accent1"/>
              </a:solidFill>
              <a:effectLst/>
            </p:spPr>
            <p:txBody>
              <a:bodyPr wrap="none" rtlCol="0" anchor="ctr" anchorCtr="1">
                <a:normAutofit fontScale="25000" lnSpcReduction="20000"/>
              </a:bodyPr>
              <a:lstStyle>
                <a:defPPr>
                  <a:defRPr lang="zh-CN"/>
                </a:defPPr>
                <a:lvl1pPr algn="ctr">
                  <a:defRPr sz="2800" b="1"/>
                </a:lvl1pPr>
              </a:lstStyle>
              <a:p>
                <a:endParaRPr lang="zh-CN" altLang="en-US" sz="16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4" name="组合 83"/>
            <p:cNvGrpSpPr/>
            <p:nvPr/>
          </p:nvGrpSpPr>
          <p:grpSpPr>
            <a:xfrm>
              <a:off x="6221962" y="4171328"/>
              <a:ext cx="5296939" cy="1918731"/>
              <a:chOff x="6221962" y="4171328"/>
              <a:chExt cx="5296939" cy="1918731"/>
            </a:xfrm>
          </p:grpSpPr>
          <p:sp>
            <p:nvSpPr>
              <p:cNvPr id="32" name="Bullet4"/>
              <p:cNvSpPr/>
              <p:nvPr/>
            </p:nvSpPr>
            <p:spPr>
              <a:xfrm>
                <a:off x="6318835" y="4171328"/>
                <a:ext cx="5200066" cy="39501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SPC理论的影响</a:t>
                </a:r>
                <a:endParaRPr lang="en-US" dirty="0"/>
              </a:p>
            </p:txBody>
          </p:sp>
          <p:sp>
            <p:nvSpPr>
              <p:cNvPr id="33" name="Text4"/>
              <p:cNvSpPr/>
              <p:nvPr/>
            </p:nvSpPr>
            <p:spPr>
              <a:xfrm>
                <a:off x="6318835" y="4566344"/>
                <a:ext cx="5200066" cy="152371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统计过程控制（SPC）理论奠定了现代质量管理基础，广泛应用于制造业，推动质量控制从事后检验转向事前预防。</a:t>
                </a:r>
                <a:endParaRPr lang="en-US" sz="2800" dirty="0"/>
              </a:p>
            </p:txBody>
          </p:sp>
          <p:cxnSp>
            <p:nvCxnSpPr>
              <p:cNvPr id="31" name="直接连接符 30"/>
              <p:cNvCxnSpPr/>
              <p:nvPr/>
            </p:nvCxnSpPr>
            <p:spPr>
              <a:xfrm>
                <a:off x="6221962" y="6090058"/>
                <a:ext cx="5296938" cy="0"/>
              </a:xfrm>
              <a:prstGeom prst="line">
                <a:avLst/>
              </a:prstGeom>
              <a:ln w="6350">
                <a:prstDash val="soli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Shape4"/>
              <p:cNvSpPr txBox="1"/>
              <p:nvPr/>
            </p:nvSpPr>
            <p:spPr>
              <a:xfrm>
                <a:off x="6221964" y="6001980"/>
                <a:ext cx="96871" cy="88077"/>
              </a:xfrm>
              <a:prstGeom prst="rect">
                <a:avLst/>
              </a:prstGeom>
              <a:solidFill>
                <a:schemeClr val="accent1"/>
              </a:solidFill>
              <a:effectLst/>
            </p:spPr>
            <p:txBody>
              <a:bodyPr wrap="none" rtlCol="0" anchor="ctr" anchorCtr="1">
                <a:normAutofit fontScale="25000" lnSpcReduction="20000"/>
              </a:bodyPr>
              <a:lstStyle/>
              <a:p>
                <a:pPr algn="ctr"/>
                <a:endParaRPr lang="zh-CN" altLang="en-US" sz="1600" b="1" dirty="0">
                  <a:solidFill>
                    <a:schemeClr val="lt1">
                      <a:lumMod val="100000"/>
                    </a:schemeClr>
                  </a:solidFill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、控制图的发明</a:t>
            </a:r>
            <a:endParaRPr lang="en-US" dirty="0"/>
          </a:p>
        </p:txBody>
      </p:sp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10447655" y="128270"/>
            <a:ext cx="1637665" cy="210693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60399" y="1130300"/>
            <a:ext cx="11389416" cy="5523964"/>
            <a:chOff x="660399" y="1130300"/>
            <a:chExt cx="11389416" cy="5523964"/>
          </a:xfrm>
        </p:grpSpPr>
        <p:sp>
          <p:nvSpPr>
            <p:cNvPr id="4" name="椭圆 3"/>
            <p:cNvSpPr/>
            <p:nvPr/>
          </p:nvSpPr>
          <p:spPr>
            <a:xfrm>
              <a:off x="10769545" y="5373994"/>
              <a:ext cx="1280270" cy="1280270"/>
            </a:xfrm>
            <a:prstGeom prst="ellipse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600">
                <a:cs typeface="+mn-ea"/>
                <a:sym typeface="+mn-lt"/>
              </a:endParaRPr>
            </a:p>
          </p:txBody>
        </p:sp>
        <p:sp>
          <p:nvSpPr>
            <p:cNvPr id="6" name="Title"/>
            <p:cNvSpPr txBox="1"/>
            <p:nvPr/>
          </p:nvSpPr>
          <p:spPr>
            <a:xfrm>
              <a:off x="660399" y="1130300"/>
              <a:ext cx="10580617" cy="8432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3765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基于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cs typeface="+mn-ea"/>
                  <a:sym typeface="+mn-lt"/>
                </a:rPr>
                <a:t>统计学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的生产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cs typeface="+mn-ea"/>
                  <a:sym typeface="+mn-lt"/>
                </a:rPr>
                <a:t>过程监控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体系，通过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cs typeface="+mn-ea"/>
                  <a:sym typeface="+mn-lt"/>
                </a:rPr>
                <a:t>图形化手段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识别质量变异</a:t>
              </a:r>
              <a:endPara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660400" y="2536555"/>
              <a:ext cx="4953000" cy="1435735"/>
              <a:chOff x="660400" y="2536555"/>
              <a:chExt cx="4953000" cy="1435735"/>
            </a:xfrm>
          </p:grpSpPr>
          <p:sp>
            <p:nvSpPr>
              <p:cNvPr id="20" name="Number1"/>
              <p:cNvSpPr/>
              <p:nvPr/>
            </p:nvSpPr>
            <p:spPr>
              <a:xfrm>
                <a:off x="660400" y="2584888"/>
                <a:ext cx="557406" cy="55740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600" b="1" dirty="0">
                    <a:cs typeface="+mn-ea"/>
                    <a:sym typeface="+mn-lt"/>
                  </a:rPr>
                  <a:t>01</a:t>
                </a:r>
                <a:endParaRPr lang="zh-CN" altLang="en-US" sz="1600" b="1" dirty="0">
                  <a:cs typeface="+mn-ea"/>
                  <a:sym typeface="+mn-lt"/>
                </a:endParaRPr>
              </a:p>
            </p:txBody>
          </p:sp>
          <p:sp>
            <p:nvSpPr>
              <p:cNvPr id="21" name="Text1"/>
              <p:cNvSpPr txBox="1"/>
              <p:nvPr/>
            </p:nvSpPr>
            <p:spPr>
              <a:xfrm flipH="1">
                <a:off x="1229995" y="3184255"/>
                <a:ext cx="4383405" cy="78803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包含数据点序列、中心线（</a:t>
                </a:r>
                <a:r>
                  <a:rPr lang="en-US" altLang="zh-CN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CL</a:t>
                </a:r>
                <a:r>
                  <a:rPr lang="zh-CN" altLang="en-US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）及上下控制限（</a:t>
                </a:r>
                <a:r>
                  <a:rPr lang="en-US" altLang="zh-CN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UCL/LCL</a:t>
                </a:r>
                <a:r>
                  <a:rPr lang="zh-CN" altLang="en-US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），以</a:t>
                </a:r>
                <a:r>
                  <a:rPr lang="en-US" altLang="zh-CN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±3σ</a:t>
                </a:r>
                <a:r>
                  <a:rPr lang="zh-CN" altLang="en-US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为界限，用于判断过程是否处于统计控制状态。</a:t>
                </a:r>
                <a:endParaRPr lang="zh-CN" altLang="en-US" sz="1800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Bullet1"/>
              <p:cNvSpPr txBox="1"/>
              <p:nvPr/>
            </p:nvSpPr>
            <p:spPr>
              <a:xfrm flipH="1">
                <a:off x="1230373" y="2536555"/>
                <a:ext cx="2854317" cy="64744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zh-CN" altLang="en-US" sz="2000" b="1">
                    <a:solidFill>
                      <a:schemeClr val="tx1"/>
                    </a:solidFill>
                    <a:cs typeface="+mn-ea"/>
                    <a:sym typeface="+mn-lt"/>
                  </a:rPr>
                  <a:t>控制图基本构成</a:t>
                </a:r>
                <a:endParaRPr lang="zh-CN" altLang="en-US" sz="20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846119" y="2584888"/>
              <a:ext cx="4952365" cy="1435735"/>
              <a:chOff x="3269602" y="4498952"/>
              <a:chExt cx="4953264" cy="1435735"/>
            </a:xfrm>
          </p:grpSpPr>
          <p:sp>
            <p:nvSpPr>
              <p:cNvPr id="17" name="Number2"/>
              <p:cNvSpPr/>
              <p:nvPr/>
            </p:nvSpPr>
            <p:spPr>
              <a:xfrm>
                <a:off x="3269602" y="4583278"/>
                <a:ext cx="557406" cy="557406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600" b="1" dirty="0">
                    <a:cs typeface="+mn-ea"/>
                    <a:sym typeface="+mn-lt"/>
                  </a:rPr>
                  <a:t>03</a:t>
                </a:r>
                <a:endParaRPr lang="zh-CN" altLang="en-US" sz="1600" b="1" dirty="0">
                  <a:cs typeface="+mn-ea"/>
                  <a:sym typeface="+mn-lt"/>
                </a:endParaRPr>
              </a:p>
            </p:txBody>
          </p:sp>
          <p:sp>
            <p:nvSpPr>
              <p:cNvPr id="18" name="Text2"/>
              <p:cNvSpPr txBox="1"/>
              <p:nvPr/>
            </p:nvSpPr>
            <p:spPr>
              <a:xfrm flipH="1">
                <a:off x="3839300" y="5146652"/>
                <a:ext cx="4383566" cy="78803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800">
                    <a:solidFill>
                      <a:schemeClr val="tx1"/>
                    </a:solidFill>
                    <a:cs typeface="+mn-ea"/>
                    <a:sym typeface="+mn-lt"/>
                  </a:rPr>
                  <a:t>依据</a:t>
                </a:r>
                <a:r>
                  <a:rPr lang="en-US" altLang="zh-CN" sz="1800">
                    <a:solidFill>
                      <a:schemeClr val="tx1"/>
                    </a:solidFill>
                    <a:cs typeface="+mn-ea"/>
                    <a:sym typeface="+mn-lt"/>
                  </a:rPr>
                  <a:t>8</a:t>
                </a:r>
                <a:r>
                  <a:rPr lang="zh-CN" altLang="en-US" sz="1800">
                    <a:solidFill>
                      <a:schemeClr val="tx1"/>
                    </a:solidFill>
                    <a:cs typeface="+mn-ea"/>
                    <a:sym typeface="+mn-lt"/>
                  </a:rPr>
                  <a:t>条判异规则识别特殊原因波动，如单点超限、连续</a:t>
                </a:r>
                <a:r>
                  <a:rPr lang="en-US" altLang="zh-CN" sz="1800">
                    <a:solidFill>
                      <a:schemeClr val="tx1"/>
                    </a:solidFill>
                    <a:cs typeface="+mn-ea"/>
                    <a:sym typeface="+mn-lt"/>
                  </a:rPr>
                  <a:t>9</a:t>
                </a:r>
                <a:r>
                  <a:rPr lang="zh-CN" altLang="en-US" sz="1800">
                    <a:solidFill>
                      <a:schemeClr val="tx1"/>
                    </a:solidFill>
                    <a:cs typeface="+mn-ea"/>
                    <a:sym typeface="+mn-lt"/>
                  </a:rPr>
                  <a:t>点同侧、连续</a:t>
                </a:r>
                <a:r>
                  <a:rPr lang="en-US" altLang="zh-CN" sz="1800">
                    <a:solidFill>
                      <a:schemeClr val="tx1"/>
                    </a:solidFill>
                    <a:cs typeface="+mn-ea"/>
                    <a:sym typeface="+mn-lt"/>
                  </a:rPr>
                  <a:t>6</a:t>
                </a:r>
                <a:r>
                  <a:rPr lang="zh-CN" altLang="en-US" sz="1800">
                    <a:solidFill>
                      <a:schemeClr val="tx1"/>
                    </a:solidFill>
                    <a:cs typeface="+mn-ea"/>
                    <a:sym typeface="+mn-lt"/>
                  </a:rPr>
                  <a:t>点递增</a:t>
                </a:r>
                <a:r>
                  <a:rPr lang="en-US" altLang="zh-CN" sz="1800">
                    <a:solidFill>
                      <a:schemeClr val="tx1"/>
                    </a:solidFill>
                    <a:cs typeface="+mn-ea"/>
                    <a:sym typeface="+mn-lt"/>
                  </a:rPr>
                  <a:t>/</a:t>
                </a:r>
                <a:r>
                  <a:rPr lang="zh-CN" altLang="en-US" sz="1800">
                    <a:solidFill>
                      <a:schemeClr val="tx1"/>
                    </a:solidFill>
                    <a:cs typeface="+mn-ea"/>
                    <a:sym typeface="+mn-lt"/>
                  </a:rPr>
                  <a:t>递减、连续</a:t>
                </a:r>
                <a:r>
                  <a:rPr lang="en-US" altLang="zh-CN" sz="1800">
                    <a:solidFill>
                      <a:schemeClr val="tx1"/>
                    </a:solidFill>
                    <a:cs typeface="+mn-ea"/>
                    <a:sym typeface="+mn-lt"/>
                  </a:rPr>
                  <a:t>14</a:t>
                </a:r>
                <a:r>
                  <a:rPr lang="zh-CN" altLang="en-US" sz="1800">
                    <a:solidFill>
                      <a:schemeClr val="tx1"/>
                    </a:solidFill>
                    <a:cs typeface="+mn-ea"/>
                    <a:sym typeface="+mn-lt"/>
                  </a:rPr>
                  <a:t>点交替变化等模式。</a:t>
                </a:r>
                <a:endParaRPr lang="zh-CN" altLang="en-US" sz="1800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9" name="Bullet2"/>
              <p:cNvSpPr txBox="1"/>
              <p:nvPr/>
            </p:nvSpPr>
            <p:spPr>
              <a:xfrm flipH="1">
                <a:off x="3839577" y="4498952"/>
                <a:ext cx="2854317" cy="64744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zh-CN" altLang="en-US" sz="2000" b="1">
                    <a:solidFill>
                      <a:schemeClr val="tx1"/>
                    </a:solidFill>
                    <a:cs typeface="+mn-ea"/>
                    <a:sym typeface="+mn-lt"/>
                  </a:rPr>
                  <a:t>判异准则体系</a:t>
                </a:r>
                <a:endParaRPr lang="zh-CN" altLang="en-US" sz="20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60400" y="4450619"/>
              <a:ext cx="4954270" cy="1435735"/>
              <a:chOff x="4237392" y="2536555"/>
              <a:chExt cx="4953372" cy="1435735"/>
            </a:xfrm>
          </p:grpSpPr>
          <p:sp>
            <p:nvSpPr>
              <p:cNvPr id="14" name="Number3"/>
              <p:cNvSpPr/>
              <p:nvPr/>
            </p:nvSpPr>
            <p:spPr>
              <a:xfrm>
                <a:off x="4237392" y="2584888"/>
                <a:ext cx="557406" cy="557406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600" b="1" dirty="0">
                    <a:cs typeface="+mn-ea"/>
                    <a:sym typeface="+mn-lt"/>
                  </a:rPr>
                  <a:t>02</a:t>
                </a:r>
                <a:endParaRPr lang="zh-CN" altLang="en-US" sz="1600" b="1" dirty="0">
                  <a:cs typeface="+mn-ea"/>
                  <a:sym typeface="+mn-lt"/>
                </a:endParaRPr>
              </a:p>
            </p:txBody>
          </p:sp>
          <p:sp>
            <p:nvSpPr>
              <p:cNvPr id="15" name="Text3"/>
              <p:cNvSpPr txBox="1"/>
              <p:nvPr/>
            </p:nvSpPr>
            <p:spPr>
              <a:xfrm flipH="1">
                <a:off x="4806884" y="3184255"/>
                <a:ext cx="4383880" cy="78803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计量值采用</a:t>
                </a:r>
                <a:r>
                  <a:rPr lang="en-US" altLang="zh-CN" sz="1800" dirty="0" err="1">
                    <a:solidFill>
                      <a:schemeClr val="tx1"/>
                    </a:solidFill>
                    <a:cs typeface="+mn-ea"/>
                    <a:sym typeface="+mn-lt"/>
                  </a:rPr>
                  <a:t>Xbar</a:t>
                </a:r>
                <a:r>
                  <a:rPr lang="en-US" altLang="zh-CN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-R</a:t>
                </a:r>
                <a:r>
                  <a:rPr lang="zh-CN" altLang="en-US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、</a:t>
                </a:r>
                <a:r>
                  <a:rPr lang="en-US" altLang="zh-CN" sz="1800" dirty="0" err="1">
                    <a:solidFill>
                      <a:schemeClr val="tx1"/>
                    </a:solidFill>
                    <a:cs typeface="+mn-ea"/>
                    <a:sym typeface="+mn-lt"/>
                  </a:rPr>
                  <a:t>Xbar</a:t>
                </a:r>
                <a:r>
                  <a:rPr lang="en-US" altLang="zh-CN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-S</a:t>
                </a:r>
                <a:r>
                  <a:rPr lang="zh-CN" altLang="en-US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、</a:t>
                </a:r>
                <a:r>
                  <a:rPr lang="en-US" altLang="zh-CN" sz="1800" dirty="0" err="1">
                    <a:solidFill>
                      <a:schemeClr val="tx1"/>
                    </a:solidFill>
                    <a:cs typeface="+mn-ea"/>
                    <a:sym typeface="+mn-lt"/>
                  </a:rPr>
                  <a:t>Xmed</a:t>
                </a:r>
                <a:r>
                  <a:rPr lang="en-US" altLang="zh-CN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-R</a:t>
                </a:r>
                <a:r>
                  <a:rPr lang="zh-CN" altLang="en-US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或</a:t>
                </a:r>
                <a:r>
                  <a:rPr lang="en-US" altLang="zh-CN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X-Rm</a:t>
                </a:r>
                <a:r>
                  <a:rPr lang="zh-CN" altLang="en-US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图；计数值则使用</a:t>
                </a:r>
                <a:r>
                  <a:rPr lang="en-US" altLang="zh-CN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P</a:t>
                </a:r>
                <a:r>
                  <a:rPr lang="zh-CN" altLang="en-US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图、</a:t>
                </a:r>
                <a:r>
                  <a:rPr lang="en-US" altLang="zh-CN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NP</a:t>
                </a:r>
                <a:r>
                  <a:rPr lang="zh-CN" altLang="en-US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图、</a:t>
                </a:r>
                <a:r>
                  <a:rPr lang="en-US" altLang="zh-CN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C</a:t>
                </a:r>
                <a:r>
                  <a:rPr lang="zh-CN" altLang="en-US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图或</a:t>
                </a:r>
                <a:r>
                  <a:rPr lang="en-US" altLang="zh-CN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U</a:t>
                </a:r>
                <a:r>
                  <a:rPr lang="zh-CN" altLang="en-US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图，匹配不同数据分布特性。</a:t>
                </a:r>
                <a:endParaRPr lang="zh-CN" altLang="en-US" sz="1800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6" name="Bullet3"/>
              <p:cNvSpPr txBox="1"/>
              <p:nvPr/>
            </p:nvSpPr>
            <p:spPr>
              <a:xfrm flipH="1">
                <a:off x="4806744" y="2536555"/>
                <a:ext cx="2854317" cy="64744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zh-CN" altLang="en-US" sz="2000" b="1">
                    <a:solidFill>
                      <a:schemeClr val="tx1"/>
                    </a:solidFill>
                    <a:cs typeface="+mn-ea"/>
                    <a:sym typeface="+mn-lt"/>
                  </a:rPr>
                  <a:t>数据类型对应图型</a:t>
                </a:r>
                <a:endParaRPr lang="zh-CN" altLang="en-US" sz="20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6846121" y="4498952"/>
              <a:ext cx="4952365" cy="1725295"/>
              <a:chOff x="6846121" y="4498952"/>
              <a:chExt cx="4952365" cy="1725295"/>
            </a:xfrm>
          </p:grpSpPr>
          <p:sp>
            <p:nvSpPr>
              <p:cNvPr id="11" name="Number4"/>
              <p:cNvSpPr/>
              <p:nvPr/>
            </p:nvSpPr>
            <p:spPr>
              <a:xfrm>
                <a:off x="6846121" y="4583278"/>
                <a:ext cx="557406" cy="55740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1600" b="1" dirty="0">
                    <a:cs typeface="+mn-ea"/>
                    <a:sym typeface="+mn-lt"/>
                  </a:rPr>
                  <a:t>04</a:t>
                </a:r>
                <a:endParaRPr lang="zh-CN" altLang="en-US" sz="1600" b="1" dirty="0">
                  <a:cs typeface="+mn-ea"/>
                  <a:sym typeface="+mn-lt"/>
                </a:endParaRPr>
              </a:p>
            </p:txBody>
          </p:sp>
          <p:sp>
            <p:nvSpPr>
              <p:cNvPr id="12" name="Text4"/>
              <p:cNvSpPr txBox="1"/>
              <p:nvPr/>
            </p:nvSpPr>
            <p:spPr>
              <a:xfrm flipH="1">
                <a:off x="7415081" y="5146652"/>
                <a:ext cx="4383405" cy="1077595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zh-CN" altLang="en-US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以正态分布为模型，将分布曲线逆时针旋转</a:t>
                </a:r>
                <a:r>
                  <a:rPr lang="en-US" altLang="zh-CN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90</a:t>
                </a:r>
                <a:r>
                  <a:rPr lang="zh-CN" altLang="en-US" sz="1800" dirty="0">
                    <a:solidFill>
                      <a:schemeClr val="tx1"/>
                    </a:solidFill>
                    <a:cs typeface="+mn-ea"/>
                    <a:sym typeface="+mn-lt"/>
                  </a:rPr>
                  <a:t>度形成时间序列图，利用小概率事件原理实现异常预警。</a:t>
                </a:r>
                <a:endParaRPr lang="zh-CN" altLang="en-US" sz="1800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3" name="Bullet4"/>
              <p:cNvSpPr txBox="1"/>
              <p:nvPr/>
            </p:nvSpPr>
            <p:spPr>
              <a:xfrm flipH="1">
                <a:off x="7415473" y="4498952"/>
                <a:ext cx="2854317" cy="647440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zh-CN" altLang="en-US" sz="2000" b="1">
                    <a:solidFill>
                      <a:schemeClr val="tx1"/>
                    </a:solidFill>
                    <a:cs typeface="+mn-ea"/>
                    <a:sym typeface="+mn-lt"/>
                  </a:rPr>
                  <a:t>图形理论基础</a:t>
                </a:r>
                <a:endParaRPr lang="zh-CN" altLang="en-US" sz="2000" b="1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休哈特</a:t>
            </a:r>
            <a:r>
              <a:rPr lang="en-US" altLang="zh-CN"/>
              <a:t>SPC</a:t>
            </a:r>
            <a:r>
              <a:rPr lang="zh-CN" altLang="en-US"/>
              <a:t>核心原理与图形解析</a:t>
            </a:r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手把手教你SPC控制图怎么做以及SPC控制图分类-盈飞无限® SPC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69" y="1119574"/>
            <a:ext cx="8124825" cy="521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本框 24"/>
          <p:cNvSpPr txBox="1"/>
          <p:nvPr/>
        </p:nvSpPr>
        <p:spPr>
          <a:xfrm>
            <a:off x="9090300" y="2890391"/>
            <a:ext cx="264687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/>
              <a:t>SPC</a:t>
            </a:r>
            <a:endParaRPr lang="en-US" altLang="zh-CN" sz="3200" dirty="0"/>
          </a:p>
          <a:p>
            <a:pPr algn="ctr"/>
            <a:r>
              <a:rPr lang="zh-CN" altLang="en-US" sz="3200" dirty="0"/>
              <a:t>统计过程控制</a:t>
            </a:r>
            <a:endParaRPr lang="zh-CN" alt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 descr="SPC统计过程控制系统：提升质量管理效率 - 太友QMS/SPC软件博客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463"/>
            <a:ext cx="12192000" cy="656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3e85a31-2a05-4a2c-b423-ddeff47ba0c7.source.3.zh-Hans.pptx"/>
          <p:cNvGrpSpPr/>
          <p:nvPr/>
        </p:nvGrpSpPr>
        <p:grpSpPr>
          <a:xfrm>
            <a:off x="660399" y="1135335"/>
            <a:ext cx="10864851" cy="4998765"/>
            <a:chOff x="660399" y="1135335"/>
            <a:chExt cx="10864851" cy="4998765"/>
          </a:xfrm>
        </p:grpSpPr>
        <p:grpSp>
          <p:nvGrpSpPr>
            <p:cNvPr id="5" name="组合 1"/>
            <p:cNvGrpSpPr/>
            <p:nvPr/>
          </p:nvGrpSpPr>
          <p:grpSpPr>
            <a:xfrm>
              <a:off x="660399" y="1903167"/>
              <a:ext cx="10858502" cy="4230933"/>
              <a:chOff x="660399" y="1903167"/>
              <a:chExt cx="10858502" cy="4230933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660399" y="1903167"/>
                <a:ext cx="3532304" cy="4230933"/>
                <a:chOff x="660399" y="2748487"/>
                <a:chExt cx="3528396" cy="4230933"/>
              </a:xfrm>
            </p:grpSpPr>
            <p:sp>
              <p:nvSpPr>
                <p:cNvPr id="73" name="ComponentBackground1"/>
                <p:cNvSpPr/>
                <p:nvPr/>
              </p:nvSpPr>
              <p:spPr>
                <a:xfrm>
                  <a:off x="660399" y="2748487"/>
                  <a:ext cx="3525999" cy="4230933"/>
                </a:xfrm>
                <a:prstGeom prst="roundRect">
                  <a:avLst>
                    <a:gd name="adj" fmla="val 5000"/>
                  </a:avLst>
                </a:prstGeom>
                <a:solidFill>
                  <a:schemeClr val="tx1">
                    <a:lumMod val="50000"/>
                    <a:lumOff val="50000"/>
                    <a:alpha val="10000"/>
                  </a:schemeClr>
                </a:solidFill>
              </p:spPr>
              <p:txBody>
                <a:bodyPr wrap="square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endParaRPr lang="zh-CN" altLang="en-US" sz="2400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grpSp>
              <p:nvGrpSpPr>
                <p:cNvPr id="72" name="组合 71"/>
                <p:cNvGrpSpPr/>
                <p:nvPr/>
              </p:nvGrpSpPr>
              <p:grpSpPr>
                <a:xfrm>
                  <a:off x="661334" y="3290848"/>
                  <a:ext cx="3527461" cy="3688572"/>
                  <a:chOff x="661335" y="3290848"/>
                  <a:chExt cx="3527459" cy="3688572"/>
                </a:xfrm>
              </p:grpSpPr>
              <p:sp>
                <p:nvSpPr>
                  <p:cNvPr id="75" name="Text1"/>
                  <p:cNvSpPr txBox="1"/>
                  <p:nvPr/>
                </p:nvSpPr>
                <p:spPr>
                  <a:xfrm>
                    <a:off x="661335" y="3777239"/>
                    <a:ext cx="3527459" cy="3202181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lnSpc>
                        <a:spcPct val="150000"/>
                      </a:lnSpc>
                      <a:defRPr kumimoji="0" sz="1050" i="0" u="none" strike="noStrike" kern="1200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800" dirty="0">
                        <a:cs typeface="+mn-ea"/>
                        <a:sym typeface="+mn-lt"/>
                      </a:rPr>
                      <a:t>道奇与罗米格在20世纪40年代率先提出科学抽样检验理论，基于概率统计构建检验模型，有效替代全数检验，提升检验效率并保障质量可靠性。</a:t>
                    </a:r>
                    <a:endParaRPr lang="en-US" sz="1200" dirty="0"/>
                  </a:p>
                </p:txBody>
              </p:sp>
              <p:sp>
                <p:nvSpPr>
                  <p:cNvPr id="76" name="Bullet1"/>
                  <p:cNvSpPr txBox="1"/>
                  <p:nvPr/>
                </p:nvSpPr>
                <p:spPr>
                  <a:xfrm>
                    <a:off x="661335" y="3290848"/>
                    <a:ext cx="3527459" cy="486391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kumimoji="0" sz="1400" b="1" i="0" u="none" strike="noStrike" kern="1200" cap="none" spc="0" normalizeH="0" baseline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800" dirty="0">
                        <a:solidFill>
                          <a:schemeClr val="tx1"/>
                        </a:solidFill>
                        <a:cs typeface="+mn-ea"/>
                        <a:sym typeface="+mn-lt"/>
                      </a:rPr>
                      <a:t>抽样检验起源</a:t>
                    </a:r>
                    <a:endParaRPr lang="en-US" dirty="0"/>
                  </a:p>
                </p:txBody>
              </p:sp>
            </p:grpSp>
            <p:sp>
              <p:nvSpPr>
                <p:cNvPr id="74" name="Number1"/>
                <p:cNvSpPr/>
                <p:nvPr/>
              </p:nvSpPr>
              <p:spPr>
                <a:xfrm>
                  <a:off x="790807" y="2854223"/>
                  <a:ext cx="274522" cy="246722"/>
                </a:xfrm>
                <a:custGeom>
                  <a:avLst/>
                  <a:gdLst>
                    <a:gd name="T0" fmla="*/ 707 w 800"/>
                    <a:gd name="T1" fmla="*/ 508 h 720"/>
                    <a:gd name="T2" fmla="*/ 707 w 800"/>
                    <a:gd name="T3" fmla="*/ 347 h 720"/>
                    <a:gd name="T4" fmla="*/ 413 w 800"/>
                    <a:gd name="T5" fmla="*/ 347 h 720"/>
                    <a:gd name="T6" fmla="*/ 413 w 800"/>
                    <a:gd name="T7" fmla="*/ 213 h 720"/>
                    <a:gd name="T8" fmla="*/ 507 w 800"/>
                    <a:gd name="T9" fmla="*/ 213 h 720"/>
                    <a:gd name="T10" fmla="*/ 507 w 800"/>
                    <a:gd name="T11" fmla="*/ 0 h 720"/>
                    <a:gd name="T12" fmla="*/ 293 w 800"/>
                    <a:gd name="T13" fmla="*/ 0 h 720"/>
                    <a:gd name="T14" fmla="*/ 293 w 800"/>
                    <a:gd name="T15" fmla="*/ 213 h 720"/>
                    <a:gd name="T16" fmla="*/ 387 w 800"/>
                    <a:gd name="T17" fmla="*/ 213 h 720"/>
                    <a:gd name="T18" fmla="*/ 387 w 800"/>
                    <a:gd name="T19" fmla="*/ 347 h 720"/>
                    <a:gd name="T20" fmla="*/ 93 w 800"/>
                    <a:gd name="T21" fmla="*/ 347 h 720"/>
                    <a:gd name="T22" fmla="*/ 93 w 800"/>
                    <a:gd name="T23" fmla="*/ 508 h 720"/>
                    <a:gd name="T24" fmla="*/ 0 w 800"/>
                    <a:gd name="T25" fmla="*/ 613 h 720"/>
                    <a:gd name="T26" fmla="*/ 107 w 800"/>
                    <a:gd name="T27" fmla="*/ 720 h 720"/>
                    <a:gd name="T28" fmla="*/ 213 w 800"/>
                    <a:gd name="T29" fmla="*/ 613 h 720"/>
                    <a:gd name="T30" fmla="*/ 120 w 800"/>
                    <a:gd name="T31" fmla="*/ 508 h 720"/>
                    <a:gd name="T32" fmla="*/ 120 w 800"/>
                    <a:gd name="T33" fmla="*/ 373 h 720"/>
                    <a:gd name="T34" fmla="*/ 387 w 800"/>
                    <a:gd name="T35" fmla="*/ 373 h 720"/>
                    <a:gd name="T36" fmla="*/ 387 w 800"/>
                    <a:gd name="T37" fmla="*/ 508 h 720"/>
                    <a:gd name="T38" fmla="*/ 293 w 800"/>
                    <a:gd name="T39" fmla="*/ 613 h 720"/>
                    <a:gd name="T40" fmla="*/ 400 w 800"/>
                    <a:gd name="T41" fmla="*/ 720 h 720"/>
                    <a:gd name="T42" fmla="*/ 507 w 800"/>
                    <a:gd name="T43" fmla="*/ 613 h 720"/>
                    <a:gd name="T44" fmla="*/ 413 w 800"/>
                    <a:gd name="T45" fmla="*/ 508 h 720"/>
                    <a:gd name="T46" fmla="*/ 413 w 800"/>
                    <a:gd name="T47" fmla="*/ 373 h 720"/>
                    <a:gd name="T48" fmla="*/ 680 w 800"/>
                    <a:gd name="T49" fmla="*/ 373 h 720"/>
                    <a:gd name="T50" fmla="*/ 680 w 800"/>
                    <a:gd name="T51" fmla="*/ 508 h 720"/>
                    <a:gd name="T52" fmla="*/ 587 w 800"/>
                    <a:gd name="T53" fmla="*/ 613 h 720"/>
                    <a:gd name="T54" fmla="*/ 693 w 800"/>
                    <a:gd name="T55" fmla="*/ 720 h 720"/>
                    <a:gd name="T56" fmla="*/ 800 w 800"/>
                    <a:gd name="T57" fmla="*/ 613 h 720"/>
                    <a:gd name="T58" fmla="*/ 707 w 800"/>
                    <a:gd name="T59" fmla="*/ 508 h 7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800" h="720">
                      <a:moveTo>
                        <a:pt x="707" y="508"/>
                      </a:moveTo>
                      <a:lnTo>
                        <a:pt x="707" y="347"/>
                      </a:lnTo>
                      <a:lnTo>
                        <a:pt x="413" y="347"/>
                      </a:lnTo>
                      <a:lnTo>
                        <a:pt x="413" y="213"/>
                      </a:lnTo>
                      <a:lnTo>
                        <a:pt x="507" y="213"/>
                      </a:lnTo>
                      <a:lnTo>
                        <a:pt x="507" y="0"/>
                      </a:lnTo>
                      <a:lnTo>
                        <a:pt x="293" y="0"/>
                      </a:lnTo>
                      <a:lnTo>
                        <a:pt x="293" y="213"/>
                      </a:lnTo>
                      <a:lnTo>
                        <a:pt x="387" y="213"/>
                      </a:lnTo>
                      <a:lnTo>
                        <a:pt x="387" y="347"/>
                      </a:lnTo>
                      <a:lnTo>
                        <a:pt x="93" y="347"/>
                      </a:lnTo>
                      <a:lnTo>
                        <a:pt x="93" y="508"/>
                      </a:lnTo>
                      <a:cubicBezTo>
                        <a:pt x="41" y="514"/>
                        <a:pt x="0" y="559"/>
                        <a:pt x="0" y="613"/>
                      </a:cubicBezTo>
                      <a:cubicBezTo>
                        <a:pt x="0" y="672"/>
                        <a:pt x="48" y="720"/>
                        <a:pt x="107" y="720"/>
                      </a:cubicBezTo>
                      <a:cubicBezTo>
                        <a:pt x="165" y="720"/>
                        <a:pt x="213" y="672"/>
                        <a:pt x="213" y="613"/>
                      </a:cubicBezTo>
                      <a:cubicBezTo>
                        <a:pt x="213" y="559"/>
                        <a:pt x="173" y="514"/>
                        <a:pt x="120" y="508"/>
                      </a:cubicBezTo>
                      <a:lnTo>
                        <a:pt x="120" y="373"/>
                      </a:lnTo>
                      <a:lnTo>
                        <a:pt x="387" y="373"/>
                      </a:lnTo>
                      <a:lnTo>
                        <a:pt x="387" y="508"/>
                      </a:lnTo>
                      <a:cubicBezTo>
                        <a:pt x="334" y="514"/>
                        <a:pt x="293" y="559"/>
                        <a:pt x="293" y="613"/>
                      </a:cubicBezTo>
                      <a:cubicBezTo>
                        <a:pt x="293" y="672"/>
                        <a:pt x="341" y="720"/>
                        <a:pt x="400" y="720"/>
                      </a:cubicBezTo>
                      <a:cubicBezTo>
                        <a:pt x="459" y="720"/>
                        <a:pt x="507" y="672"/>
                        <a:pt x="507" y="613"/>
                      </a:cubicBezTo>
                      <a:cubicBezTo>
                        <a:pt x="507" y="559"/>
                        <a:pt x="466" y="514"/>
                        <a:pt x="413" y="508"/>
                      </a:cubicBezTo>
                      <a:lnTo>
                        <a:pt x="413" y="373"/>
                      </a:lnTo>
                      <a:lnTo>
                        <a:pt x="680" y="373"/>
                      </a:lnTo>
                      <a:lnTo>
                        <a:pt x="680" y="508"/>
                      </a:lnTo>
                      <a:cubicBezTo>
                        <a:pt x="627" y="514"/>
                        <a:pt x="587" y="559"/>
                        <a:pt x="587" y="613"/>
                      </a:cubicBezTo>
                      <a:cubicBezTo>
                        <a:pt x="587" y="672"/>
                        <a:pt x="635" y="720"/>
                        <a:pt x="693" y="720"/>
                      </a:cubicBezTo>
                      <a:cubicBezTo>
                        <a:pt x="752" y="720"/>
                        <a:pt x="800" y="672"/>
                        <a:pt x="800" y="613"/>
                      </a:cubicBezTo>
                      <a:cubicBezTo>
                        <a:pt x="800" y="559"/>
                        <a:pt x="759" y="514"/>
                        <a:pt x="707" y="50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none" lIns="0" tIns="0" rIns="0" bIns="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b="1" dirty="0">
                    <a:solidFill>
                      <a:srgbClr val="FFFFFF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5" name="组合 34"/>
              <p:cNvGrpSpPr/>
              <p:nvPr/>
            </p:nvGrpSpPr>
            <p:grpSpPr>
              <a:xfrm>
                <a:off x="4322740" y="1903167"/>
                <a:ext cx="3530648" cy="4230933"/>
                <a:chOff x="4380986" y="2748487"/>
                <a:chExt cx="3541930" cy="4230933"/>
              </a:xfrm>
            </p:grpSpPr>
            <p:sp>
              <p:nvSpPr>
                <p:cNvPr id="68" name="ComponentBackground2"/>
                <p:cNvSpPr/>
                <p:nvPr/>
              </p:nvSpPr>
              <p:spPr>
                <a:xfrm>
                  <a:off x="4381732" y="2748487"/>
                  <a:ext cx="3541184" cy="4230933"/>
                </a:xfrm>
                <a:prstGeom prst="roundRect">
                  <a:avLst>
                    <a:gd name="adj" fmla="val 5000"/>
                  </a:avLst>
                </a:prstGeom>
                <a:solidFill>
                  <a:schemeClr val="tx1">
                    <a:lumMod val="50000"/>
                    <a:lumOff val="50000"/>
                    <a:alpha val="10000"/>
                  </a:schemeClr>
                </a:solidFill>
              </p:spPr>
              <p:txBody>
                <a:bodyPr wrap="square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endParaRPr lang="zh-CN" altLang="en-US" sz="2400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grpSp>
              <p:nvGrpSpPr>
                <p:cNvPr id="67" name="组合 66"/>
                <p:cNvGrpSpPr/>
                <p:nvPr/>
              </p:nvGrpSpPr>
              <p:grpSpPr>
                <a:xfrm>
                  <a:off x="4380986" y="3290848"/>
                  <a:ext cx="3541875" cy="3688572"/>
                  <a:chOff x="4380982" y="3290848"/>
                  <a:chExt cx="3541873" cy="3688572"/>
                </a:xfrm>
              </p:grpSpPr>
              <p:sp>
                <p:nvSpPr>
                  <p:cNvPr id="70" name="Text2"/>
                  <p:cNvSpPr txBox="1"/>
                  <p:nvPr/>
                </p:nvSpPr>
                <p:spPr>
                  <a:xfrm>
                    <a:off x="4380983" y="3777239"/>
                    <a:ext cx="3541872" cy="3202181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lnSpc>
                        <a:spcPct val="150000"/>
                      </a:lnSpc>
                      <a:defRPr kumimoji="0" sz="1050" i="0" u="none" strike="noStrike" kern="1200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800" dirty="0">
                        <a:cs typeface="+mn-ea"/>
                        <a:sym typeface="+mn-lt"/>
                      </a:rPr>
                      <a:t>通过设定可接受质量水平和抽样方案，抽样检验表能根据批量大小与质量要求确定样本量和判定标准，实现标准化、系统化的质量控制流程。</a:t>
                    </a:r>
                    <a:endParaRPr lang="en-US" sz="1200" dirty="0"/>
                  </a:p>
                </p:txBody>
              </p:sp>
              <p:sp>
                <p:nvSpPr>
                  <p:cNvPr id="71" name="Bullet2"/>
                  <p:cNvSpPr txBox="1"/>
                  <p:nvPr/>
                </p:nvSpPr>
                <p:spPr>
                  <a:xfrm>
                    <a:off x="4380982" y="3290848"/>
                    <a:ext cx="3541873" cy="486391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kumimoji="0" sz="1400" b="1" i="0" u="none" strike="noStrike" kern="1200" cap="none" spc="0" normalizeH="0" baseline="0">
                        <a:ln>
                          <a:noFill/>
                        </a:ln>
                        <a:solidFill>
                          <a:schemeClr val="tx1">
                            <a:alpha val="6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800" dirty="0">
                        <a:solidFill>
                          <a:schemeClr val="tx1"/>
                        </a:solidFill>
                        <a:cs typeface="+mn-ea"/>
                        <a:sym typeface="+mn-lt"/>
                      </a:rPr>
                      <a:t>检验表的设计原理</a:t>
                    </a:r>
                    <a:endParaRPr lang="en-US" dirty="0"/>
                  </a:p>
                </p:txBody>
              </p:sp>
            </p:grpSp>
            <p:sp>
              <p:nvSpPr>
                <p:cNvPr id="69" name="Number2"/>
                <p:cNvSpPr/>
                <p:nvPr/>
              </p:nvSpPr>
              <p:spPr>
                <a:xfrm>
                  <a:off x="4512130" y="2854223"/>
                  <a:ext cx="274522" cy="246722"/>
                </a:xfrm>
                <a:custGeom>
                  <a:avLst/>
                  <a:gdLst>
                    <a:gd name="T0" fmla="*/ 707 w 800"/>
                    <a:gd name="T1" fmla="*/ 508 h 720"/>
                    <a:gd name="T2" fmla="*/ 707 w 800"/>
                    <a:gd name="T3" fmla="*/ 347 h 720"/>
                    <a:gd name="T4" fmla="*/ 413 w 800"/>
                    <a:gd name="T5" fmla="*/ 347 h 720"/>
                    <a:gd name="T6" fmla="*/ 413 w 800"/>
                    <a:gd name="T7" fmla="*/ 213 h 720"/>
                    <a:gd name="T8" fmla="*/ 507 w 800"/>
                    <a:gd name="T9" fmla="*/ 213 h 720"/>
                    <a:gd name="T10" fmla="*/ 507 w 800"/>
                    <a:gd name="T11" fmla="*/ 0 h 720"/>
                    <a:gd name="T12" fmla="*/ 293 w 800"/>
                    <a:gd name="T13" fmla="*/ 0 h 720"/>
                    <a:gd name="T14" fmla="*/ 293 w 800"/>
                    <a:gd name="T15" fmla="*/ 213 h 720"/>
                    <a:gd name="T16" fmla="*/ 387 w 800"/>
                    <a:gd name="T17" fmla="*/ 213 h 720"/>
                    <a:gd name="T18" fmla="*/ 387 w 800"/>
                    <a:gd name="T19" fmla="*/ 347 h 720"/>
                    <a:gd name="T20" fmla="*/ 93 w 800"/>
                    <a:gd name="T21" fmla="*/ 347 h 720"/>
                    <a:gd name="T22" fmla="*/ 93 w 800"/>
                    <a:gd name="T23" fmla="*/ 508 h 720"/>
                    <a:gd name="T24" fmla="*/ 0 w 800"/>
                    <a:gd name="T25" fmla="*/ 613 h 720"/>
                    <a:gd name="T26" fmla="*/ 107 w 800"/>
                    <a:gd name="T27" fmla="*/ 720 h 720"/>
                    <a:gd name="T28" fmla="*/ 213 w 800"/>
                    <a:gd name="T29" fmla="*/ 613 h 720"/>
                    <a:gd name="T30" fmla="*/ 120 w 800"/>
                    <a:gd name="T31" fmla="*/ 508 h 720"/>
                    <a:gd name="T32" fmla="*/ 120 w 800"/>
                    <a:gd name="T33" fmla="*/ 373 h 720"/>
                    <a:gd name="T34" fmla="*/ 387 w 800"/>
                    <a:gd name="T35" fmla="*/ 373 h 720"/>
                    <a:gd name="T36" fmla="*/ 387 w 800"/>
                    <a:gd name="T37" fmla="*/ 508 h 720"/>
                    <a:gd name="T38" fmla="*/ 293 w 800"/>
                    <a:gd name="T39" fmla="*/ 613 h 720"/>
                    <a:gd name="T40" fmla="*/ 400 w 800"/>
                    <a:gd name="T41" fmla="*/ 720 h 720"/>
                    <a:gd name="T42" fmla="*/ 507 w 800"/>
                    <a:gd name="T43" fmla="*/ 613 h 720"/>
                    <a:gd name="T44" fmla="*/ 413 w 800"/>
                    <a:gd name="T45" fmla="*/ 508 h 720"/>
                    <a:gd name="T46" fmla="*/ 413 w 800"/>
                    <a:gd name="T47" fmla="*/ 373 h 720"/>
                    <a:gd name="T48" fmla="*/ 680 w 800"/>
                    <a:gd name="T49" fmla="*/ 373 h 720"/>
                    <a:gd name="T50" fmla="*/ 680 w 800"/>
                    <a:gd name="T51" fmla="*/ 508 h 720"/>
                    <a:gd name="T52" fmla="*/ 587 w 800"/>
                    <a:gd name="T53" fmla="*/ 613 h 720"/>
                    <a:gd name="T54" fmla="*/ 693 w 800"/>
                    <a:gd name="T55" fmla="*/ 720 h 720"/>
                    <a:gd name="T56" fmla="*/ 800 w 800"/>
                    <a:gd name="T57" fmla="*/ 613 h 720"/>
                    <a:gd name="T58" fmla="*/ 707 w 800"/>
                    <a:gd name="T59" fmla="*/ 508 h 7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800" h="720">
                      <a:moveTo>
                        <a:pt x="707" y="508"/>
                      </a:moveTo>
                      <a:lnTo>
                        <a:pt x="707" y="347"/>
                      </a:lnTo>
                      <a:lnTo>
                        <a:pt x="413" y="347"/>
                      </a:lnTo>
                      <a:lnTo>
                        <a:pt x="413" y="213"/>
                      </a:lnTo>
                      <a:lnTo>
                        <a:pt x="507" y="213"/>
                      </a:lnTo>
                      <a:lnTo>
                        <a:pt x="507" y="0"/>
                      </a:lnTo>
                      <a:lnTo>
                        <a:pt x="293" y="0"/>
                      </a:lnTo>
                      <a:lnTo>
                        <a:pt x="293" y="213"/>
                      </a:lnTo>
                      <a:lnTo>
                        <a:pt x="387" y="213"/>
                      </a:lnTo>
                      <a:lnTo>
                        <a:pt x="387" y="347"/>
                      </a:lnTo>
                      <a:lnTo>
                        <a:pt x="93" y="347"/>
                      </a:lnTo>
                      <a:lnTo>
                        <a:pt x="93" y="508"/>
                      </a:lnTo>
                      <a:cubicBezTo>
                        <a:pt x="41" y="514"/>
                        <a:pt x="0" y="559"/>
                        <a:pt x="0" y="613"/>
                      </a:cubicBezTo>
                      <a:cubicBezTo>
                        <a:pt x="0" y="672"/>
                        <a:pt x="48" y="720"/>
                        <a:pt x="107" y="720"/>
                      </a:cubicBezTo>
                      <a:cubicBezTo>
                        <a:pt x="165" y="720"/>
                        <a:pt x="213" y="672"/>
                        <a:pt x="213" y="613"/>
                      </a:cubicBezTo>
                      <a:cubicBezTo>
                        <a:pt x="213" y="559"/>
                        <a:pt x="173" y="514"/>
                        <a:pt x="120" y="508"/>
                      </a:cubicBezTo>
                      <a:lnTo>
                        <a:pt x="120" y="373"/>
                      </a:lnTo>
                      <a:lnTo>
                        <a:pt x="387" y="373"/>
                      </a:lnTo>
                      <a:lnTo>
                        <a:pt x="387" y="508"/>
                      </a:lnTo>
                      <a:cubicBezTo>
                        <a:pt x="334" y="514"/>
                        <a:pt x="293" y="559"/>
                        <a:pt x="293" y="613"/>
                      </a:cubicBezTo>
                      <a:cubicBezTo>
                        <a:pt x="293" y="672"/>
                        <a:pt x="341" y="720"/>
                        <a:pt x="400" y="720"/>
                      </a:cubicBezTo>
                      <a:cubicBezTo>
                        <a:pt x="459" y="720"/>
                        <a:pt x="507" y="672"/>
                        <a:pt x="507" y="613"/>
                      </a:cubicBezTo>
                      <a:cubicBezTo>
                        <a:pt x="507" y="559"/>
                        <a:pt x="466" y="514"/>
                        <a:pt x="413" y="508"/>
                      </a:cubicBezTo>
                      <a:lnTo>
                        <a:pt x="413" y="373"/>
                      </a:lnTo>
                      <a:lnTo>
                        <a:pt x="680" y="373"/>
                      </a:lnTo>
                      <a:lnTo>
                        <a:pt x="680" y="508"/>
                      </a:lnTo>
                      <a:cubicBezTo>
                        <a:pt x="627" y="514"/>
                        <a:pt x="587" y="559"/>
                        <a:pt x="587" y="613"/>
                      </a:cubicBezTo>
                      <a:cubicBezTo>
                        <a:pt x="587" y="672"/>
                        <a:pt x="635" y="720"/>
                        <a:pt x="693" y="720"/>
                      </a:cubicBezTo>
                      <a:cubicBezTo>
                        <a:pt x="752" y="720"/>
                        <a:pt x="800" y="672"/>
                        <a:pt x="800" y="613"/>
                      </a:cubicBezTo>
                      <a:cubicBezTo>
                        <a:pt x="800" y="559"/>
                        <a:pt x="759" y="514"/>
                        <a:pt x="707" y="50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none" lIns="0" tIns="0" rIns="0" bIns="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b="1" dirty="0">
                    <a:solidFill>
                      <a:srgbClr val="FFFFFF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6" name="组合 35"/>
              <p:cNvGrpSpPr/>
              <p:nvPr/>
            </p:nvGrpSpPr>
            <p:grpSpPr>
              <a:xfrm>
                <a:off x="7986567" y="1903167"/>
                <a:ext cx="3532334" cy="4230933"/>
                <a:chOff x="15466915" y="1005932"/>
                <a:chExt cx="3549853" cy="4230933"/>
              </a:xfrm>
            </p:grpSpPr>
            <p:sp>
              <p:nvSpPr>
                <p:cNvPr id="63" name="ComponentBackground3"/>
                <p:cNvSpPr/>
                <p:nvPr/>
              </p:nvSpPr>
              <p:spPr>
                <a:xfrm>
                  <a:off x="15466915" y="1005932"/>
                  <a:ext cx="3547411" cy="4230933"/>
                </a:xfrm>
                <a:prstGeom prst="roundRect">
                  <a:avLst>
                    <a:gd name="adj" fmla="val 5000"/>
                  </a:avLst>
                </a:prstGeom>
                <a:solidFill>
                  <a:schemeClr val="tx1">
                    <a:lumMod val="50000"/>
                    <a:lumOff val="50000"/>
                    <a:alpha val="10000"/>
                  </a:schemeClr>
                </a:solidFill>
              </p:spPr>
              <p:txBody>
                <a:bodyPr wrap="square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endParaRPr lang="zh-CN" altLang="en-US" sz="2400" b="1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grpSp>
              <p:nvGrpSpPr>
                <p:cNvPr id="62" name="组合 61"/>
                <p:cNvGrpSpPr/>
                <p:nvPr/>
              </p:nvGrpSpPr>
              <p:grpSpPr>
                <a:xfrm>
                  <a:off x="15466915" y="1575204"/>
                  <a:ext cx="3549853" cy="3640240"/>
                  <a:chOff x="15466916" y="1575204"/>
                  <a:chExt cx="3549853" cy="3640240"/>
                </a:xfrm>
              </p:grpSpPr>
              <p:sp>
                <p:nvSpPr>
                  <p:cNvPr id="65" name="Text3"/>
                  <p:cNvSpPr txBox="1"/>
                  <p:nvPr/>
                </p:nvSpPr>
                <p:spPr>
                  <a:xfrm>
                    <a:off x="15466916" y="2013263"/>
                    <a:ext cx="3549853" cy="3202181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lnSpc>
                        <a:spcPct val="150000"/>
                      </a:lnSpc>
                      <a:defRPr kumimoji="0" sz="1050" i="0" u="none" strike="noStrike" kern="1200" cap="none" spc="0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800" dirty="0">
                        <a:cs typeface="+mn-ea"/>
                        <a:sym typeface="+mn-lt"/>
                      </a:rPr>
                      <a:t>抽样检验大幅减少检验工作量，降低人力与时间成本，同时避免全检疲劳导致的误判，显著提高生产效率与质量管控的经济性。</a:t>
                    </a:r>
                    <a:endParaRPr lang="en-US" sz="1200" dirty="0"/>
                  </a:p>
                </p:txBody>
              </p:sp>
              <p:sp>
                <p:nvSpPr>
                  <p:cNvPr id="66" name="Bullet3"/>
                  <p:cNvSpPr txBox="1"/>
                  <p:nvPr/>
                </p:nvSpPr>
                <p:spPr>
                  <a:xfrm>
                    <a:off x="15466917" y="1575204"/>
                    <a:ext cx="3549852" cy="438059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kumimoji="0" sz="1400" b="1" i="0" u="none" strike="noStrike" kern="1200" cap="none" spc="0" normalizeH="0" baseline="0">
                        <a:ln>
                          <a:noFill/>
                        </a:ln>
                        <a:solidFill>
                          <a:schemeClr val="tx1">
                            <a:alpha val="60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800" dirty="0">
                        <a:solidFill>
                          <a:schemeClr val="tx1"/>
                        </a:solidFill>
                        <a:cs typeface="+mn-ea"/>
                        <a:sym typeface="+mn-lt"/>
                      </a:rPr>
                      <a:t>成本与效率优化</a:t>
                    </a:r>
                    <a:endParaRPr lang="en-US" dirty="0"/>
                  </a:p>
                </p:txBody>
              </p:sp>
            </p:grpSp>
            <p:sp>
              <p:nvSpPr>
                <p:cNvPr id="64" name="Number3"/>
                <p:cNvSpPr/>
                <p:nvPr/>
              </p:nvSpPr>
              <p:spPr>
                <a:xfrm>
                  <a:off x="15597309" y="1133090"/>
                  <a:ext cx="274523" cy="246723"/>
                </a:xfrm>
                <a:custGeom>
                  <a:avLst/>
                  <a:gdLst>
                    <a:gd name="T0" fmla="*/ 707 w 800"/>
                    <a:gd name="T1" fmla="*/ 508 h 720"/>
                    <a:gd name="T2" fmla="*/ 707 w 800"/>
                    <a:gd name="T3" fmla="*/ 347 h 720"/>
                    <a:gd name="T4" fmla="*/ 413 w 800"/>
                    <a:gd name="T5" fmla="*/ 347 h 720"/>
                    <a:gd name="T6" fmla="*/ 413 w 800"/>
                    <a:gd name="T7" fmla="*/ 213 h 720"/>
                    <a:gd name="T8" fmla="*/ 507 w 800"/>
                    <a:gd name="T9" fmla="*/ 213 h 720"/>
                    <a:gd name="T10" fmla="*/ 507 w 800"/>
                    <a:gd name="T11" fmla="*/ 0 h 720"/>
                    <a:gd name="T12" fmla="*/ 293 w 800"/>
                    <a:gd name="T13" fmla="*/ 0 h 720"/>
                    <a:gd name="T14" fmla="*/ 293 w 800"/>
                    <a:gd name="T15" fmla="*/ 213 h 720"/>
                    <a:gd name="T16" fmla="*/ 387 w 800"/>
                    <a:gd name="T17" fmla="*/ 213 h 720"/>
                    <a:gd name="T18" fmla="*/ 387 w 800"/>
                    <a:gd name="T19" fmla="*/ 347 h 720"/>
                    <a:gd name="T20" fmla="*/ 93 w 800"/>
                    <a:gd name="T21" fmla="*/ 347 h 720"/>
                    <a:gd name="T22" fmla="*/ 93 w 800"/>
                    <a:gd name="T23" fmla="*/ 508 h 720"/>
                    <a:gd name="T24" fmla="*/ 0 w 800"/>
                    <a:gd name="T25" fmla="*/ 613 h 720"/>
                    <a:gd name="T26" fmla="*/ 107 w 800"/>
                    <a:gd name="T27" fmla="*/ 720 h 720"/>
                    <a:gd name="T28" fmla="*/ 213 w 800"/>
                    <a:gd name="T29" fmla="*/ 613 h 720"/>
                    <a:gd name="T30" fmla="*/ 120 w 800"/>
                    <a:gd name="T31" fmla="*/ 508 h 720"/>
                    <a:gd name="T32" fmla="*/ 120 w 800"/>
                    <a:gd name="T33" fmla="*/ 373 h 720"/>
                    <a:gd name="T34" fmla="*/ 387 w 800"/>
                    <a:gd name="T35" fmla="*/ 373 h 720"/>
                    <a:gd name="T36" fmla="*/ 387 w 800"/>
                    <a:gd name="T37" fmla="*/ 508 h 720"/>
                    <a:gd name="T38" fmla="*/ 293 w 800"/>
                    <a:gd name="T39" fmla="*/ 613 h 720"/>
                    <a:gd name="T40" fmla="*/ 400 w 800"/>
                    <a:gd name="T41" fmla="*/ 720 h 720"/>
                    <a:gd name="T42" fmla="*/ 507 w 800"/>
                    <a:gd name="T43" fmla="*/ 613 h 720"/>
                    <a:gd name="T44" fmla="*/ 413 w 800"/>
                    <a:gd name="T45" fmla="*/ 508 h 720"/>
                    <a:gd name="T46" fmla="*/ 413 w 800"/>
                    <a:gd name="T47" fmla="*/ 373 h 720"/>
                    <a:gd name="T48" fmla="*/ 680 w 800"/>
                    <a:gd name="T49" fmla="*/ 373 h 720"/>
                    <a:gd name="T50" fmla="*/ 680 w 800"/>
                    <a:gd name="T51" fmla="*/ 508 h 720"/>
                    <a:gd name="T52" fmla="*/ 587 w 800"/>
                    <a:gd name="T53" fmla="*/ 613 h 720"/>
                    <a:gd name="T54" fmla="*/ 693 w 800"/>
                    <a:gd name="T55" fmla="*/ 720 h 720"/>
                    <a:gd name="T56" fmla="*/ 800 w 800"/>
                    <a:gd name="T57" fmla="*/ 613 h 720"/>
                    <a:gd name="T58" fmla="*/ 707 w 800"/>
                    <a:gd name="T59" fmla="*/ 508 h 7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800" h="720">
                      <a:moveTo>
                        <a:pt x="707" y="508"/>
                      </a:moveTo>
                      <a:lnTo>
                        <a:pt x="707" y="347"/>
                      </a:lnTo>
                      <a:lnTo>
                        <a:pt x="413" y="347"/>
                      </a:lnTo>
                      <a:lnTo>
                        <a:pt x="413" y="213"/>
                      </a:lnTo>
                      <a:lnTo>
                        <a:pt x="507" y="213"/>
                      </a:lnTo>
                      <a:lnTo>
                        <a:pt x="507" y="0"/>
                      </a:lnTo>
                      <a:lnTo>
                        <a:pt x="293" y="0"/>
                      </a:lnTo>
                      <a:lnTo>
                        <a:pt x="293" y="213"/>
                      </a:lnTo>
                      <a:lnTo>
                        <a:pt x="387" y="213"/>
                      </a:lnTo>
                      <a:lnTo>
                        <a:pt x="387" y="347"/>
                      </a:lnTo>
                      <a:lnTo>
                        <a:pt x="93" y="347"/>
                      </a:lnTo>
                      <a:lnTo>
                        <a:pt x="93" y="508"/>
                      </a:lnTo>
                      <a:cubicBezTo>
                        <a:pt x="41" y="514"/>
                        <a:pt x="0" y="559"/>
                        <a:pt x="0" y="613"/>
                      </a:cubicBezTo>
                      <a:cubicBezTo>
                        <a:pt x="0" y="672"/>
                        <a:pt x="48" y="720"/>
                        <a:pt x="107" y="720"/>
                      </a:cubicBezTo>
                      <a:cubicBezTo>
                        <a:pt x="165" y="720"/>
                        <a:pt x="213" y="672"/>
                        <a:pt x="213" y="613"/>
                      </a:cubicBezTo>
                      <a:cubicBezTo>
                        <a:pt x="213" y="559"/>
                        <a:pt x="173" y="514"/>
                        <a:pt x="120" y="508"/>
                      </a:cubicBezTo>
                      <a:lnTo>
                        <a:pt x="120" y="373"/>
                      </a:lnTo>
                      <a:lnTo>
                        <a:pt x="387" y="373"/>
                      </a:lnTo>
                      <a:lnTo>
                        <a:pt x="387" y="508"/>
                      </a:lnTo>
                      <a:cubicBezTo>
                        <a:pt x="334" y="514"/>
                        <a:pt x="293" y="559"/>
                        <a:pt x="293" y="613"/>
                      </a:cubicBezTo>
                      <a:cubicBezTo>
                        <a:pt x="293" y="672"/>
                        <a:pt x="341" y="720"/>
                        <a:pt x="400" y="720"/>
                      </a:cubicBezTo>
                      <a:cubicBezTo>
                        <a:pt x="459" y="720"/>
                        <a:pt x="507" y="672"/>
                        <a:pt x="507" y="613"/>
                      </a:cubicBezTo>
                      <a:cubicBezTo>
                        <a:pt x="507" y="559"/>
                        <a:pt x="466" y="514"/>
                        <a:pt x="413" y="508"/>
                      </a:cubicBezTo>
                      <a:lnTo>
                        <a:pt x="413" y="373"/>
                      </a:lnTo>
                      <a:lnTo>
                        <a:pt x="680" y="373"/>
                      </a:lnTo>
                      <a:lnTo>
                        <a:pt x="680" y="508"/>
                      </a:lnTo>
                      <a:cubicBezTo>
                        <a:pt x="627" y="514"/>
                        <a:pt x="587" y="559"/>
                        <a:pt x="587" y="613"/>
                      </a:cubicBezTo>
                      <a:cubicBezTo>
                        <a:pt x="587" y="672"/>
                        <a:pt x="635" y="720"/>
                        <a:pt x="693" y="720"/>
                      </a:cubicBezTo>
                      <a:cubicBezTo>
                        <a:pt x="752" y="720"/>
                        <a:pt x="800" y="672"/>
                        <a:pt x="800" y="613"/>
                      </a:cubicBezTo>
                      <a:cubicBezTo>
                        <a:pt x="800" y="559"/>
                        <a:pt x="759" y="514"/>
                        <a:pt x="707" y="50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none" lIns="0" tIns="0" rIns="0" bIns="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b="1" dirty="0">
                    <a:solidFill>
                      <a:srgbClr val="FFFFFF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4" name="Title"/>
            <p:cNvSpPr txBox="1"/>
            <p:nvPr/>
          </p:nvSpPr>
          <p:spPr>
            <a:xfrm>
              <a:off x="666750" y="1135335"/>
              <a:ext cx="10858500" cy="580723"/>
            </a:xfrm>
            <a:prstGeom prst="rect">
              <a:avLst/>
            </a:prstGeom>
            <a:noFill/>
          </p:spPr>
          <p:txBody>
            <a:bodyPr wrap="square" anchor="t" anchorCtr="0">
              <a:normAutofit/>
            </a:bodyPr>
            <a:lstStyle>
              <a:defPPr>
                <a:defRPr lang="zh-CN"/>
              </a:defPPr>
              <a:lvl1pPr>
                <a:defRPr sz="2400" b="1">
                  <a:cs typeface="+mn-ea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en-US" altLang="zh-CN" sz="2000" dirty="0">
                  <a:sym typeface="+mn-lt"/>
                </a:rPr>
                <a:t>“</a:t>
              </a:r>
              <a:r>
                <a:rPr lang="zh-CN" altLang="en-US" sz="2000" dirty="0">
                  <a:sym typeface="+mn-lt"/>
                </a:rPr>
                <a:t>道奇</a:t>
              </a:r>
              <a:r>
                <a:rPr lang="en-US" altLang="zh-CN" sz="2000" dirty="0">
                  <a:sym typeface="+mn-lt"/>
                </a:rPr>
                <a:t>”</a:t>
              </a:r>
              <a:r>
                <a:rPr lang="zh-CN" altLang="en-US" sz="2000" dirty="0">
                  <a:sym typeface="+mn-lt"/>
                </a:rPr>
                <a:t>与</a:t>
              </a:r>
              <a:r>
                <a:rPr lang="en-US" altLang="zh-CN" sz="2000" dirty="0">
                  <a:sym typeface="+mn-lt"/>
                </a:rPr>
                <a:t>“</a:t>
              </a:r>
              <a:r>
                <a:rPr lang="zh-CN" altLang="en-US" sz="2000" dirty="0">
                  <a:sym typeface="+mn-lt"/>
                </a:rPr>
                <a:t>罗米格</a:t>
              </a:r>
              <a:r>
                <a:rPr lang="en-US" altLang="zh-CN" sz="2000" dirty="0">
                  <a:sym typeface="+mn-lt"/>
                </a:rPr>
                <a:t>”</a:t>
              </a:r>
              <a:r>
                <a:rPr lang="zh-CN" altLang="en-US" sz="2000" dirty="0">
                  <a:sym typeface="+mn-lt"/>
                </a:rPr>
                <a:t>建立抽样检验表，解决全检难题并降低检验成本</a:t>
              </a:r>
              <a:endParaRPr lang="en-US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、抽样检验技术应用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098" name="Picture 2" descr="AQL抽样检验表设计图__海报设计_广告设计_设计图库_昵图网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288"/>
            <a:ext cx="9753600" cy="682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016dcdd4-39e7-42ce-b9a4-c9d4ffe62628.source.3.zh-Hans.pptx"/>
          <p:cNvGrpSpPr/>
          <p:nvPr/>
        </p:nvGrpSpPr>
        <p:grpSpPr>
          <a:xfrm>
            <a:off x="660400" y="1130300"/>
            <a:ext cx="10858501" cy="5003800"/>
            <a:chOff x="660400" y="1130300"/>
            <a:chExt cx="10858501" cy="5003800"/>
          </a:xfrm>
        </p:grpSpPr>
        <p:grpSp>
          <p:nvGrpSpPr>
            <p:cNvPr id="18" name="组合 17"/>
            <p:cNvGrpSpPr/>
            <p:nvPr/>
          </p:nvGrpSpPr>
          <p:grpSpPr>
            <a:xfrm>
              <a:off x="660400" y="1905000"/>
              <a:ext cx="3389929" cy="4229100"/>
              <a:chOff x="660396" y="2904949"/>
              <a:chExt cx="3486871" cy="3822878"/>
            </a:xfrm>
          </p:grpSpPr>
          <p:sp>
            <p:nvSpPr>
              <p:cNvPr id="8" name="Text1"/>
              <p:cNvSpPr txBox="1"/>
              <p:nvPr/>
            </p:nvSpPr>
            <p:spPr>
              <a:xfrm>
                <a:off x="660399" y="4148665"/>
                <a:ext cx="3486868" cy="25791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buSzPct val="25000"/>
                  <a:defRPr/>
                </a:pPr>
                <a:r>
                  <a:rPr kumimoji="0" lang="zh-CN" altLang="en-US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二战期间，美国军需品生产规模急剧扩大，对武器弹药的一致性与可靠性提出极高要求，推动统计质量控制在军工企业中迅速落地实施。</a:t>
                </a:r>
                <a:endParaRPr lang="en-US" sz="2800" dirty="0"/>
              </a:p>
            </p:txBody>
          </p:sp>
          <p:sp>
            <p:nvSpPr>
              <p:cNvPr id="9" name="Bullet1"/>
              <p:cNvSpPr txBox="1"/>
              <p:nvPr/>
            </p:nvSpPr>
            <p:spPr>
              <a:xfrm>
                <a:off x="660396" y="3429000"/>
                <a:ext cx="3486863" cy="719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>
                  <a:buSzPct val="25000"/>
                </a:pPr>
                <a:r>
                  <a:rPr lang="zh-CN" altLang="en-US" b="1" dirty="0">
                    <a:cs typeface="+mn-ea"/>
                    <a:sym typeface="+mn-lt"/>
                  </a:rPr>
                  <a:t>军工质量需求</a:t>
                </a:r>
                <a:endParaRPr lang="en-US" dirty="0"/>
              </a:p>
            </p:txBody>
          </p:sp>
          <p:sp>
            <p:nvSpPr>
              <p:cNvPr id="29" name="Number1"/>
              <p:cNvSpPr txBox="1"/>
              <p:nvPr/>
            </p:nvSpPr>
            <p:spPr>
              <a:xfrm>
                <a:off x="660399" y="2904949"/>
                <a:ext cx="3486863" cy="5240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b" anchorCtr="0">
                <a:normAutofit fontScale="92500" lnSpcReduction="10000"/>
              </a:bodyPr>
              <a:lstStyle/>
              <a:p>
                <a:pPr>
                  <a:buSzPct val="25000"/>
                </a:pPr>
                <a:r>
                  <a:rPr lang="en-US" altLang="zh-CN" sz="3600" dirty="0">
                    <a:solidFill>
                      <a:schemeClr val="accent1"/>
                    </a:solidFill>
                    <a:cs typeface="+mn-ea"/>
                    <a:sym typeface="+mn-lt"/>
                  </a:rPr>
                  <a:t>1</a:t>
                </a:r>
                <a:endParaRPr lang="en-US" altLang="zh-CN" sz="3600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4394688" y="1905000"/>
              <a:ext cx="3389929" cy="4229100"/>
              <a:chOff x="4346213" y="2904949"/>
              <a:chExt cx="3486871" cy="3822878"/>
            </a:xfrm>
          </p:grpSpPr>
          <p:sp>
            <p:nvSpPr>
              <p:cNvPr id="25" name="Text2"/>
              <p:cNvSpPr txBox="1"/>
              <p:nvPr/>
            </p:nvSpPr>
            <p:spPr>
              <a:xfrm>
                <a:off x="4346216" y="4148665"/>
                <a:ext cx="3486868" cy="25791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buSzPct val="25000"/>
                  <a:defRPr/>
                </a:pPr>
                <a:r>
                  <a:rPr kumimoji="0" lang="zh-CN" altLang="en-US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控制图、抽样检验等统计工具被引入生产线，用于实时监控制造过程，及时发现偏差，确保大批量生产下的产品质量稳定可控。</a:t>
                </a:r>
                <a:endParaRPr lang="en-US" sz="2800" dirty="0"/>
              </a:p>
            </p:txBody>
          </p:sp>
          <p:sp>
            <p:nvSpPr>
              <p:cNvPr id="26" name="Bullet2"/>
              <p:cNvSpPr txBox="1"/>
              <p:nvPr/>
            </p:nvSpPr>
            <p:spPr>
              <a:xfrm>
                <a:off x="4346213" y="3429000"/>
                <a:ext cx="3486863" cy="719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>
                  <a:buSzPct val="25000"/>
                </a:pPr>
                <a:r>
                  <a:rPr lang="zh-CN" altLang="en-US" b="1" dirty="0">
                    <a:cs typeface="+mn-ea"/>
                    <a:sym typeface="+mn-lt"/>
                  </a:rPr>
                  <a:t>统计方法应用</a:t>
                </a:r>
                <a:endParaRPr lang="en-US" dirty="0"/>
              </a:p>
            </p:txBody>
          </p:sp>
          <p:sp>
            <p:nvSpPr>
              <p:cNvPr id="27" name="Number2"/>
              <p:cNvSpPr txBox="1"/>
              <p:nvPr/>
            </p:nvSpPr>
            <p:spPr>
              <a:xfrm>
                <a:off x="4346216" y="2904949"/>
                <a:ext cx="3486863" cy="5240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b" anchorCtr="0">
                <a:normAutofit fontScale="92500" lnSpcReduction="10000"/>
              </a:bodyPr>
              <a:lstStyle/>
              <a:p>
                <a:pPr>
                  <a:buSzPct val="25000"/>
                </a:pPr>
                <a:r>
                  <a:rPr lang="en-US" altLang="zh-CN" sz="3600" dirty="0">
                    <a:solidFill>
                      <a:schemeClr val="accent1"/>
                    </a:solidFill>
                    <a:cs typeface="+mn-ea"/>
                    <a:sym typeface="+mn-lt"/>
                  </a:rPr>
                  <a:t>2</a:t>
                </a:r>
                <a:endParaRPr lang="en-US" altLang="zh-CN" sz="3600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8128974" y="1905000"/>
              <a:ext cx="3389927" cy="4229100"/>
              <a:chOff x="8032028" y="2904949"/>
              <a:chExt cx="3486867" cy="3822878"/>
            </a:xfrm>
          </p:grpSpPr>
          <p:sp>
            <p:nvSpPr>
              <p:cNvPr id="45" name="Text3"/>
              <p:cNvSpPr txBox="1"/>
              <p:nvPr/>
            </p:nvSpPr>
            <p:spPr>
              <a:xfrm>
                <a:off x="8032028" y="4148665"/>
                <a:ext cx="3486867" cy="25791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defTabSz="913765">
                  <a:lnSpc>
                    <a:spcPct val="120000"/>
                  </a:lnSpc>
                  <a:buSzPct val="25000"/>
                  <a:defRPr/>
                </a:pPr>
                <a:r>
                  <a:rPr kumimoji="0" lang="zh-CN" altLang="en-US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美国国防部颁布《军事标准MIL-STD-105》等规范，强制要求承包商采用统计质量控制，使其从个别实践转变为全行业制度化流程。</a:t>
                </a:r>
                <a:endParaRPr lang="en-US" sz="2800" dirty="0"/>
              </a:p>
            </p:txBody>
          </p:sp>
          <p:sp>
            <p:nvSpPr>
              <p:cNvPr id="46" name="Bullet3"/>
              <p:cNvSpPr txBox="1"/>
              <p:nvPr/>
            </p:nvSpPr>
            <p:spPr>
              <a:xfrm>
                <a:off x="8032028" y="3429000"/>
                <a:ext cx="3486864" cy="7196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>
                  <a:buSzPct val="25000"/>
                </a:pPr>
                <a:r>
                  <a:rPr lang="zh-CN" altLang="en-US" b="1" dirty="0">
                    <a:cs typeface="+mn-ea"/>
                    <a:sym typeface="+mn-lt"/>
                  </a:rPr>
                  <a:t>政策与标准建立</a:t>
                </a:r>
                <a:endParaRPr lang="en-US" dirty="0"/>
              </a:p>
            </p:txBody>
          </p:sp>
          <p:sp>
            <p:nvSpPr>
              <p:cNvPr id="47" name="Number3"/>
              <p:cNvSpPr txBox="1"/>
              <p:nvPr/>
            </p:nvSpPr>
            <p:spPr>
              <a:xfrm>
                <a:off x="8032031" y="2904949"/>
                <a:ext cx="3486864" cy="5240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1440" tIns="45720" rIns="91440" bIns="45720" anchor="b" anchorCtr="0">
                <a:normAutofit fontScale="92500" lnSpcReduction="10000"/>
              </a:bodyPr>
              <a:lstStyle/>
              <a:p>
                <a:pPr>
                  <a:buSzPct val="25000"/>
                </a:pPr>
                <a:r>
                  <a:rPr lang="en-US" altLang="zh-CN" sz="3600" dirty="0">
                    <a:solidFill>
                      <a:schemeClr val="accent1"/>
                    </a:solidFill>
                    <a:cs typeface="+mn-ea"/>
                    <a:sym typeface="+mn-lt"/>
                  </a:rPr>
                  <a:t>3</a:t>
                </a:r>
                <a:endParaRPr lang="en-US" altLang="zh-CN" sz="3600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" name="Title"/>
            <p:cNvSpPr txBox="1"/>
            <p:nvPr/>
          </p:nvSpPr>
          <p:spPr>
            <a:xfrm>
              <a:off x="660400" y="1130300"/>
              <a:ext cx="10858500" cy="5937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defTabSz="913765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二战期间美国军方广泛应用统计方法保障武器弹药质量</a:t>
              </a:r>
              <a:endParaRPr lang="en-US" dirty="0"/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4222510" y="1880608"/>
              <a:ext cx="0" cy="4253490"/>
            </a:xfrm>
            <a:prstGeom prst="line">
              <a:avLst/>
            </a:prstGeom>
            <a:ln w="635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7956798" y="1908707"/>
              <a:ext cx="0" cy="4225391"/>
            </a:xfrm>
            <a:prstGeom prst="line">
              <a:avLst/>
            </a:prstGeom>
            <a:ln w="6350"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标题 429496729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、军工生产推动普及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3305e60d-2c7f-402a-a868-6b42777bfda9.source.3.zh-Hans.pptx"/>
          <p:cNvGrpSpPr/>
          <p:nvPr/>
        </p:nvGrpSpPr>
        <p:grpSpPr>
          <a:xfrm>
            <a:off x="551543" y="1130300"/>
            <a:ext cx="10970532" cy="5018087"/>
            <a:chOff x="551543" y="1130300"/>
            <a:chExt cx="10970532" cy="5018087"/>
          </a:xfrm>
        </p:grpSpPr>
        <p:grpSp>
          <p:nvGrpSpPr>
            <p:cNvPr id="4" name="组合 3"/>
            <p:cNvGrpSpPr/>
            <p:nvPr/>
          </p:nvGrpSpPr>
          <p:grpSpPr>
            <a:xfrm>
              <a:off x="6487891" y="1130300"/>
              <a:ext cx="5034184" cy="5018087"/>
              <a:chOff x="6077712" y="1125538"/>
              <a:chExt cx="5444363" cy="5018087"/>
            </a:xfrm>
          </p:grpSpPr>
          <p:sp>
            <p:nvSpPr>
              <p:cNvPr id="5" name="PictureMisc1"/>
              <p:cNvSpPr/>
              <p:nvPr/>
            </p:nvSpPr>
            <p:spPr bwMode="auto">
              <a:xfrm>
                <a:off x="6077712" y="1125538"/>
                <a:ext cx="5444363" cy="1798629"/>
              </a:xfrm>
              <a:prstGeom prst="rect">
                <a:avLst/>
              </a:prstGeom>
              <a:blipFill>
                <a:blip r:embed="rId1"/>
                <a:stretch>
                  <a:fillRect t="-50898" b="-50898"/>
                </a:stretch>
              </a:blipFill>
              <a:ln w="9525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" name="Title"/>
              <p:cNvSpPr/>
              <p:nvPr/>
            </p:nvSpPr>
            <p:spPr bwMode="auto">
              <a:xfrm>
                <a:off x="6077712" y="4658584"/>
                <a:ext cx="2718287" cy="1473717"/>
              </a:xfrm>
              <a:prstGeom prst="rect">
                <a:avLst/>
              </a:prstGeom>
              <a:solidFill>
                <a:schemeClr val="dk1">
                  <a:lumMod val="100000"/>
                  <a:alpha val="5000"/>
                </a:schemeClr>
              </a:solidFill>
              <a:ln w="9525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 lnSpcReduction="10000"/>
              </a:bodyPr>
              <a:lstStyle/>
              <a:p>
                <a:pPr lvl="0" defTabSz="913765">
                  <a:buSzPct val="25000"/>
                  <a:defRPr/>
                </a:pPr>
                <a:r>
                  <a:rPr lang="zh-CN" altLang="en-US" sz="2400" b="1" dirty="0">
                    <a:solidFill>
                      <a:schemeClr val="tx1"/>
                    </a:solidFill>
                    <a:cs typeface="+mn-ea"/>
                    <a:sym typeface="+mn-lt"/>
                  </a:rPr>
                  <a:t>实现从定性描述向定量分析、从结果检验向过程控制转变</a:t>
                </a:r>
                <a:endParaRPr lang="en-US" dirty="0"/>
              </a:p>
            </p:txBody>
          </p:sp>
          <p:sp>
            <p:nvSpPr>
              <p:cNvPr id="7" name="PictureMisc2"/>
              <p:cNvSpPr/>
              <p:nvPr/>
            </p:nvSpPr>
            <p:spPr bwMode="auto">
              <a:xfrm>
                <a:off x="6077712" y="3066779"/>
                <a:ext cx="2718287" cy="1473717"/>
              </a:xfrm>
              <a:prstGeom prst="rect">
                <a:avLst/>
              </a:prstGeom>
              <a:blipFill>
                <a:blip r:embed="rId2"/>
                <a:stretch>
                  <a:fillRect t="-1702" b="-1672"/>
                </a:stretch>
              </a:blipFill>
              <a:ln w="9525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" name="PictureMisc3"/>
              <p:cNvSpPr/>
              <p:nvPr/>
            </p:nvSpPr>
            <p:spPr bwMode="auto">
              <a:xfrm>
                <a:off x="9021000" y="3066779"/>
                <a:ext cx="2499488" cy="3076846"/>
              </a:xfrm>
              <a:prstGeom prst="rect">
                <a:avLst/>
              </a:prstGeom>
              <a:blipFill>
                <a:blip r:embed="rId3"/>
                <a:stretch>
                  <a:fillRect l="-60127" r="-59520"/>
                </a:stretch>
              </a:blipFill>
              <a:ln w="9525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24" name="组合 123"/>
            <p:cNvGrpSpPr/>
            <p:nvPr/>
          </p:nvGrpSpPr>
          <p:grpSpPr>
            <a:xfrm>
              <a:off x="660400" y="1130300"/>
              <a:ext cx="5614983" cy="5003800"/>
              <a:chOff x="5571958" y="1130300"/>
              <a:chExt cx="5946940" cy="3826387"/>
            </a:xfrm>
          </p:grpSpPr>
          <p:grpSp>
            <p:nvGrpSpPr>
              <p:cNvPr id="125" name="组合 124"/>
              <p:cNvGrpSpPr/>
              <p:nvPr/>
            </p:nvGrpSpPr>
            <p:grpSpPr>
              <a:xfrm>
                <a:off x="5571958" y="1130300"/>
                <a:ext cx="5946940" cy="1249299"/>
                <a:chOff x="5571958" y="1172069"/>
                <a:chExt cx="5946940" cy="1249299"/>
              </a:xfrm>
            </p:grpSpPr>
            <p:sp>
              <p:nvSpPr>
                <p:cNvPr id="132" name="Text1"/>
                <p:cNvSpPr txBox="1"/>
                <p:nvPr/>
              </p:nvSpPr>
              <p:spPr>
                <a:xfrm>
                  <a:off x="5571958" y="1548653"/>
                  <a:ext cx="5946940" cy="87271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600" dirty="0">
                      <a:cs typeface="+mn-ea"/>
                      <a:sym typeface="+mn-lt"/>
                    </a:rPr>
                    <a:t>20世纪40年代，质量管理引入统计学方法，通过数据采集与分析实现对产品质量的量化评估，推动管理由经验判断迈向科学决策阶段。</a:t>
                  </a:r>
                  <a:endParaRPr lang="en-US" sz="2400" dirty="0"/>
                </a:p>
              </p:txBody>
            </p:sp>
            <p:sp>
              <p:nvSpPr>
                <p:cNvPr id="133" name="Bullet1"/>
                <p:cNvSpPr txBox="1"/>
                <p:nvPr/>
              </p:nvSpPr>
              <p:spPr>
                <a:xfrm>
                  <a:off x="5571958" y="1172069"/>
                  <a:ext cx="5946940" cy="37658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ctr" anchorCtr="0">
                  <a:normAutofit/>
                </a:bodyPr>
                <a:lstStyle/>
                <a:p>
                  <a:r>
                    <a:rPr lang="zh-CN" altLang="en-US" b="1" dirty="0">
                      <a:cs typeface="+mn-ea"/>
                      <a:sym typeface="+mn-lt"/>
                    </a:rPr>
                    <a:t>定量分析兴起</a:t>
                  </a:r>
                  <a:endParaRPr lang="en-US" dirty="0"/>
                </a:p>
              </p:txBody>
            </p:sp>
          </p:grpSp>
          <p:grpSp>
            <p:nvGrpSpPr>
              <p:cNvPr id="126" name="组合 125"/>
              <p:cNvGrpSpPr/>
              <p:nvPr/>
            </p:nvGrpSpPr>
            <p:grpSpPr>
              <a:xfrm>
                <a:off x="5571958" y="2418844"/>
                <a:ext cx="5946940" cy="1249299"/>
                <a:chOff x="5571958" y="2018899"/>
                <a:chExt cx="5946940" cy="1249299"/>
              </a:xfrm>
            </p:grpSpPr>
            <p:sp>
              <p:nvSpPr>
                <p:cNvPr id="130" name="Text2"/>
                <p:cNvSpPr txBox="1"/>
                <p:nvPr/>
              </p:nvSpPr>
              <p:spPr>
                <a:xfrm>
                  <a:off x="5571958" y="2395483"/>
                  <a:ext cx="5946940" cy="87271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600" dirty="0">
                      <a:cs typeface="+mn-ea"/>
                      <a:sym typeface="+mn-lt"/>
                    </a:rPr>
                    <a:t>质量管理重心从最终产品检验前移至生产过程监控，运用控制图等工具实时识别异常波动，有效预防缺陷产生，提升整体稳定性。</a:t>
                  </a:r>
                  <a:endParaRPr lang="en-US" sz="2400" dirty="0"/>
                </a:p>
              </p:txBody>
            </p:sp>
            <p:sp>
              <p:nvSpPr>
                <p:cNvPr id="131" name="Bullet2"/>
                <p:cNvSpPr txBox="1"/>
                <p:nvPr/>
              </p:nvSpPr>
              <p:spPr>
                <a:xfrm>
                  <a:off x="5571958" y="2018899"/>
                  <a:ext cx="5946940" cy="37658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ctr" anchorCtr="0">
                  <a:normAutofit/>
                </a:bodyPr>
                <a:lstStyle/>
                <a:p>
                  <a:r>
                    <a:rPr lang="zh-CN" altLang="en-US" b="1" dirty="0">
                      <a:cs typeface="+mn-ea"/>
                      <a:sym typeface="+mn-lt"/>
                    </a:rPr>
                    <a:t>过程控制强化</a:t>
                  </a:r>
                  <a:endParaRPr lang="en-US" dirty="0"/>
                </a:p>
              </p:txBody>
            </p:sp>
          </p:grpSp>
          <p:grpSp>
            <p:nvGrpSpPr>
              <p:cNvPr id="127" name="组合 126"/>
              <p:cNvGrpSpPr/>
              <p:nvPr/>
            </p:nvGrpSpPr>
            <p:grpSpPr>
              <a:xfrm>
                <a:off x="5571958" y="3707388"/>
                <a:ext cx="5946940" cy="1249299"/>
                <a:chOff x="5571958" y="2865729"/>
                <a:chExt cx="5946940" cy="1249299"/>
              </a:xfrm>
            </p:grpSpPr>
            <p:sp>
              <p:nvSpPr>
                <p:cNvPr id="128" name="Text3"/>
                <p:cNvSpPr txBox="1"/>
                <p:nvPr/>
              </p:nvSpPr>
              <p:spPr>
                <a:xfrm>
                  <a:off x="5571958" y="3242313"/>
                  <a:ext cx="5946940" cy="87271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600" dirty="0">
                      <a:cs typeface="+mn-ea"/>
                      <a:sym typeface="+mn-lt"/>
                    </a:rPr>
                    <a:t>以休哈特、戴明为代表的学者推广统计过程控制（SPC）技术，促使企业广泛培训技术人员掌握数据分析技能，奠定质量科学化基础。</a:t>
                  </a:r>
                  <a:endParaRPr lang="en-US" sz="2400" dirty="0"/>
                </a:p>
              </p:txBody>
            </p:sp>
            <p:sp>
              <p:nvSpPr>
                <p:cNvPr id="129" name="Bullet3"/>
                <p:cNvSpPr txBox="1"/>
                <p:nvPr/>
              </p:nvSpPr>
              <p:spPr>
                <a:xfrm>
                  <a:off x="5571958" y="2865729"/>
                  <a:ext cx="5946940" cy="37658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anchor="ctr" anchorCtr="0">
                  <a:normAutofit/>
                </a:bodyPr>
                <a:lstStyle/>
                <a:p>
                  <a:r>
                    <a:rPr lang="zh-CN" altLang="en-US" b="1" dirty="0">
                      <a:cs typeface="+mn-ea"/>
                      <a:sym typeface="+mn-lt"/>
                    </a:rPr>
                    <a:t>统计方法普及</a:t>
                  </a:r>
                  <a:endParaRPr lang="en-US" dirty="0"/>
                </a:p>
              </p:txBody>
            </p:sp>
          </p:grpSp>
        </p:grpSp>
        <p:cxnSp>
          <p:nvCxnSpPr>
            <p:cNvPr id="88" name="直接连接符 87"/>
            <p:cNvCxnSpPr/>
            <p:nvPr/>
          </p:nvCxnSpPr>
          <p:spPr>
            <a:xfrm>
              <a:off x="551543" y="1130300"/>
              <a:ext cx="0" cy="501808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4</a:t>
            </a:r>
            <a:r>
              <a:rPr lang="zh-CN" altLang="en-US" dirty="0"/>
              <a:t>、质量管理科学化</a:t>
            </a:r>
            <a:endParaRPr lang="en-US" dirty="0"/>
          </a:p>
        </p:txBody>
      </p:sp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2f9c9a06-da41-48c2-95f6-5aa7c4ca3377.source.5.zh-Hans.pptx"/>
          <p:cNvGrpSpPr/>
          <p:nvPr/>
        </p:nvGrpSpPr>
        <p:grpSpPr>
          <a:xfrm>
            <a:off x="660399" y="1130299"/>
            <a:ext cx="10858501" cy="5003801"/>
            <a:chOff x="660399" y="1130299"/>
            <a:chExt cx="10858501" cy="5003801"/>
          </a:xfrm>
        </p:grpSpPr>
        <p:sp>
          <p:nvSpPr>
            <p:cNvPr id="5" name="Title"/>
            <p:cNvSpPr txBox="1"/>
            <p:nvPr/>
          </p:nvSpPr>
          <p:spPr>
            <a:xfrm>
              <a:off x="660399" y="1130299"/>
              <a:ext cx="5103670" cy="2771459"/>
            </a:xfrm>
            <a:prstGeom prst="rect">
              <a:avLst/>
            </a:prstGeom>
            <a:noFill/>
          </p:spPr>
          <p:txBody>
            <a:bodyPr vert="horz" wrap="square" rtlCol="0">
              <a:normAutofit/>
            </a:bodyPr>
            <a:lstStyle/>
            <a:p>
              <a:r>
                <a:rPr lang="zh-CN" altLang="en-US" sz="2000" b="1" dirty="0">
                  <a:cs typeface="+mn-ea"/>
                  <a:sym typeface="+mn-lt"/>
                </a:rPr>
                <a:t>美国质量控制协会（ASQC）等机构成立，推动理论传播与实践交流</a:t>
              </a:r>
              <a:endParaRPr lang="en-US" dirty="0"/>
            </a:p>
          </p:txBody>
        </p:sp>
        <p:cxnSp>
          <p:nvCxnSpPr>
            <p:cNvPr id="9" name="ïśḷïdè"/>
            <p:cNvCxnSpPr/>
            <p:nvPr/>
          </p:nvCxnSpPr>
          <p:spPr>
            <a:xfrm>
              <a:off x="787827" y="4125274"/>
              <a:ext cx="0" cy="2008826"/>
            </a:xfrm>
            <a:prstGeom prst="line">
              <a:avLst/>
            </a:prstGeom>
            <a:ln w="508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组合 61"/>
            <p:cNvGrpSpPr/>
            <p:nvPr/>
          </p:nvGrpSpPr>
          <p:grpSpPr>
            <a:xfrm>
              <a:off x="6010523" y="2072005"/>
              <a:ext cx="2683612" cy="1928796"/>
              <a:chOff x="6010523" y="2072005"/>
              <a:chExt cx="2683612" cy="1928796"/>
            </a:xfrm>
          </p:grpSpPr>
          <p:sp>
            <p:nvSpPr>
              <p:cNvPr id="56" name="IconBackground1"/>
              <p:cNvSpPr>
                <a:spLocks noChangeAspect="1"/>
              </p:cNvSpPr>
              <p:nvPr/>
            </p:nvSpPr>
            <p:spPr>
              <a:xfrm>
                <a:off x="6010523" y="2111240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none" lIns="108000" tIns="108000" rIns="108000" bIns="108000" rtlCol="0" anchor="ctr" anchorCtr="0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kumimoji="1" lang="en-US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1</a:t>
                </a:r>
                <a:endParaRPr kumimoji="1"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Bullet1"/>
              <p:cNvSpPr txBox="1"/>
              <p:nvPr/>
            </p:nvSpPr>
            <p:spPr>
              <a:xfrm>
                <a:off x="6550524" y="2072005"/>
                <a:ext cx="2143610" cy="6151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协会成立背景</a:t>
                </a:r>
                <a:endParaRPr lang="en-US" dirty="0"/>
              </a:p>
            </p:txBody>
          </p:sp>
          <p:sp>
            <p:nvSpPr>
              <p:cNvPr id="58" name="Text1"/>
              <p:cNvSpPr txBox="1"/>
              <p:nvPr/>
            </p:nvSpPr>
            <p:spPr>
              <a:xfrm>
                <a:off x="6016556" y="2693887"/>
                <a:ext cx="2677579" cy="13069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20世纪40年代，随着制造业对质量要求提升，美国质量控制协会（ASQC）应运而生，旨在整合行业力量，推动质量管理专业化发展。</a:t>
                </a:r>
                <a:endParaRPr lang="en-US" sz="2400" dirty="0"/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8835288" y="2072005"/>
              <a:ext cx="2683612" cy="1928796"/>
              <a:chOff x="8835288" y="2072005"/>
              <a:chExt cx="2683612" cy="1928796"/>
            </a:xfrm>
          </p:grpSpPr>
          <p:sp>
            <p:nvSpPr>
              <p:cNvPr id="53" name="IconBackground2"/>
              <p:cNvSpPr>
                <a:spLocks noChangeAspect="1"/>
              </p:cNvSpPr>
              <p:nvPr/>
            </p:nvSpPr>
            <p:spPr>
              <a:xfrm>
                <a:off x="8835288" y="2111240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none" lIns="108000" tIns="108000" rIns="108000" bIns="108000" rtlCol="0" anchor="ctr" anchorCtr="0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kumimoji="1" lang="en-US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2</a:t>
                </a:r>
                <a:endParaRPr kumimoji="1"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4" name="Bullet2"/>
              <p:cNvSpPr txBox="1"/>
              <p:nvPr/>
            </p:nvSpPr>
            <p:spPr>
              <a:xfrm>
                <a:off x="9375289" y="2072005"/>
                <a:ext cx="2143610" cy="6151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组织目标明确</a:t>
                </a:r>
                <a:endParaRPr lang="en-US" dirty="0"/>
              </a:p>
            </p:txBody>
          </p:sp>
          <p:sp>
            <p:nvSpPr>
              <p:cNvPr id="55" name="Text2"/>
              <p:cNvSpPr txBox="1"/>
              <p:nvPr/>
            </p:nvSpPr>
            <p:spPr>
              <a:xfrm>
                <a:off x="8841321" y="2693887"/>
                <a:ext cx="2677579" cy="13069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ASQC等机构致力于推广统计方法在生产中的应用，制定质量标准，提升企业对质量控制的系统性认识与实践能力。</a:t>
                </a:r>
                <a:endParaRPr lang="en-US" sz="2400" dirty="0"/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3185757" y="4205304"/>
              <a:ext cx="2683612" cy="1928796"/>
              <a:chOff x="3185757" y="4205304"/>
              <a:chExt cx="2683612" cy="1928796"/>
            </a:xfrm>
          </p:grpSpPr>
          <p:sp>
            <p:nvSpPr>
              <p:cNvPr id="50" name="IconBackground3"/>
              <p:cNvSpPr>
                <a:spLocks noChangeAspect="1"/>
              </p:cNvSpPr>
              <p:nvPr/>
            </p:nvSpPr>
            <p:spPr>
              <a:xfrm>
                <a:off x="3185757" y="4244539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none" lIns="108000" tIns="108000" rIns="108000" bIns="108000" rtlCol="0" anchor="ctr" anchorCtr="0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kumimoji="1" lang="en-US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3</a:t>
                </a:r>
                <a:endParaRPr kumimoji="1"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Bullet3"/>
              <p:cNvSpPr txBox="1"/>
              <p:nvPr/>
            </p:nvSpPr>
            <p:spPr>
              <a:xfrm>
                <a:off x="3725758" y="4205304"/>
                <a:ext cx="2143610" cy="6151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学术交流促进</a:t>
                </a:r>
                <a:endParaRPr lang="en-US" dirty="0"/>
              </a:p>
            </p:txBody>
          </p:sp>
          <p:sp>
            <p:nvSpPr>
              <p:cNvPr id="52" name="Text3"/>
              <p:cNvSpPr txBox="1"/>
              <p:nvPr/>
            </p:nvSpPr>
            <p:spPr>
              <a:xfrm>
                <a:off x="3191790" y="4827186"/>
                <a:ext cx="2677579" cy="13069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通过举办会议、出版期刊，专业组织为工程师与学者提供交流平台，加速了统计质量控制理论的传播与技术落地。</a:t>
                </a:r>
                <a:endParaRPr lang="en-US" sz="2400" dirty="0"/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6010523" y="4205304"/>
              <a:ext cx="2683612" cy="1928796"/>
              <a:chOff x="6010523" y="4205304"/>
              <a:chExt cx="2683612" cy="1928796"/>
            </a:xfrm>
          </p:grpSpPr>
          <p:sp>
            <p:nvSpPr>
              <p:cNvPr id="21" name="IconBackground4"/>
              <p:cNvSpPr>
                <a:spLocks noChangeAspect="1"/>
              </p:cNvSpPr>
              <p:nvPr/>
            </p:nvSpPr>
            <p:spPr>
              <a:xfrm>
                <a:off x="6010523" y="4244539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none" lIns="108000" tIns="108000" rIns="108000" bIns="108000" rtlCol="0" anchor="ctr" anchorCtr="0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kumimoji="1" lang="en-US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4</a:t>
                </a:r>
                <a:endParaRPr kumimoji="1"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2" name="Bullet4"/>
              <p:cNvSpPr txBox="1"/>
              <p:nvPr/>
            </p:nvSpPr>
            <p:spPr>
              <a:xfrm>
                <a:off x="6550524" y="4205304"/>
                <a:ext cx="2143610" cy="6151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培训体系建立</a:t>
                </a:r>
                <a:endParaRPr lang="en-US" dirty="0"/>
              </a:p>
            </p:txBody>
          </p:sp>
          <p:sp>
            <p:nvSpPr>
              <p:cNvPr id="23" name="Text4"/>
              <p:cNvSpPr txBox="1"/>
              <p:nvPr/>
            </p:nvSpPr>
            <p:spPr>
              <a:xfrm>
                <a:off x="6016556" y="4827186"/>
                <a:ext cx="2677579" cy="13069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组织开始开展质量培训与认证，培养专业人才，提升从业人员对抽样检验、控制图等工具的理解与实际操作水平。</a:t>
                </a:r>
                <a:endParaRPr lang="en-US" sz="2400" dirty="0"/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8835288" y="4205304"/>
              <a:ext cx="2683612" cy="1928796"/>
              <a:chOff x="8835288" y="4205304"/>
              <a:chExt cx="2683612" cy="1928796"/>
            </a:xfrm>
          </p:grpSpPr>
          <p:sp>
            <p:nvSpPr>
              <p:cNvPr id="17" name="IconBackground5"/>
              <p:cNvSpPr>
                <a:spLocks noChangeAspect="1"/>
              </p:cNvSpPr>
              <p:nvPr/>
            </p:nvSpPr>
            <p:spPr>
              <a:xfrm>
                <a:off x="8835288" y="4244539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none" lIns="108000" tIns="108000" rIns="108000" bIns="108000" rtlCol="0" anchor="ctr" anchorCtr="0">
                <a:normAutofit fontScale="6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kumimoji="1" lang="en-US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5</a:t>
                </a:r>
                <a:endParaRPr kumimoji="1"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8" name="Bullet5"/>
              <p:cNvSpPr txBox="1"/>
              <p:nvPr/>
            </p:nvSpPr>
            <p:spPr>
              <a:xfrm>
                <a:off x="9375289" y="4205304"/>
                <a:ext cx="2143610" cy="6151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行业影响扩大</a:t>
                </a:r>
                <a:endParaRPr lang="en-US" dirty="0"/>
              </a:p>
            </p:txBody>
          </p:sp>
          <p:sp>
            <p:nvSpPr>
              <p:cNvPr id="20" name="Text5"/>
              <p:cNvSpPr txBox="1"/>
              <p:nvPr/>
            </p:nvSpPr>
            <p:spPr>
              <a:xfrm>
                <a:off x="8841321" y="4827186"/>
                <a:ext cx="2677579" cy="13069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ASQC的活动促使更多企业采纳科学管理方法，推动军工、航空等领域实现高质量生产，奠定现代质量管理体系基础。</a:t>
                </a:r>
                <a:endParaRPr lang="en-US" sz="2400" dirty="0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5</a:t>
            </a:r>
            <a:r>
              <a:rPr lang="zh-CN" altLang="en-US" dirty="0"/>
              <a:t>、专业组织兴起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1c9b5020-2f7c-434c-9877-53f82425908b.source.5.zh-Hans.pptx"/>
          <p:cNvGrpSpPr/>
          <p:nvPr/>
        </p:nvGrpSpPr>
        <p:grpSpPr>
          <a:xfrm>
            <a:off x="660401" y="1130300"/>
            <a:ext cx="10860087" cy="5003801"/>
            <a:chOff x="660401" y="1130300"/>
            <a:chExt cx="10860087" cy="5003801"/>
          </a:xfrm>
        </p:grpSpPr>
        <p:grpSp>
          <p:nvGrpSpPr>
            <p:cNvPr id="10" name="组合 9"/>
            <p:cNvGrpSpPr/>
            <p:nvPr/>
          </p:nvGrpSpPr>
          <p:grpSpPr>
            <a:xfrm>
              <a:off x="660401" y="1130300"/>
              <a:ext cx="6789269" cy="898454"/>
              <a:chOff x="660401" y="1924768"/>
              <a:chExt cx="6789269" cy="898454"/>
            </a:xfrm>
          </p:grpSpPr>
          <p:grpSp>
            <p:nvGrpSpPr>
              <p:cNvPr id="62" name="íš1iḓê"/>
              <p:cNvGrpSpPr/>
              <p:nvPr/>
            </p:nvGrpSpPr>
            <p:grpSpPr>
              <a:xfrm>
                <a:off x="1254753" y="1924768"/>
                <a:ext cx="6194917" cy="898454"/>
                <a:chOff x="1254753" y="1572675"/>
                <a:chExt cx="6194917" cy="898454"/>
              </a:xfrm>
            </p:grpSpPr>
            <p:sp>
              <p:nvSpPr>
                <p:cNvPr id="66" name="Text1"/>
                <p:cNvSpPr/>
                <p:nvPr/>
              </p:nvSpPr>
              <p:spPr bwMode="auto">
                <a:xfrm>
                  <a:off x="1254753" y="1934616"/>
                  <a:ext cx="6194917" cy="5365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600" dirty="0">
                      <a:cs typeface="+mn-ea"/>
                      <a:sym typeface="+mn-lt"/>
                    </a:rPr>
                    <a:t>统计质量控制工具主要由工程师掌握，一线员工缺乏相关培训与操作机会，导致数据收集和分析难以全面覆盖生产环节。</a:t>
                  </a:r>
                  <a:endParaRPr lang="en-US" sz="2400" dirty="0"/>
                </a:p>
              </p:txBody>
            </p:sp>
            <p:sp>
              <p:nvSpPr>
                <p:cNvPr id="67" name="Bullet1"/>
                <p:cNvSpPr txBox="1"/>
                <p:nvPr/>
              </p:nvSpPr>
              <p:spPr bwMode="auto">
                <a:xfrm>
                  <a:off x="1254754" y="1572675"/>
                  <a:ext cx="5222246" cy="3619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 anchorCtr="0">
                  <a:no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600" b="1" dirty="0">
                      <a:cs typeface="+mn-ea"/>
                      <a:sym typeface="+mn-lt"/>
                    </a:rPr>
                    <a:t>工具使用局限</a:t>
                  </a:r>
                  <a:endParaRPr lang="en-US" dirty="0"/>
                </a:p>
              </p:txBody>
            </p:sp>
          </p:grpSp>
          <p:sp>
            <p:nvSpPr>
              <p:cNvPr id="64" name="IconBackground1"/>
              <p:cNvSpPr/>
              <p:nvPr/>
            </p:nvSpPr>
            <p:spPr>
              <a:xfrm>
                <a:off x="660401" y="1924768"/>
                <a:ext cx="463550" cy="463550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r>
                  <a:rPr lang="en-US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1</a:t>
                </a:r>
                <a:endParaRPr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660401" y="2157353"/>
              <a:ext cx="6789269" cy="897738"/>
              <a:chOff x="660401" y="3473809"/>
              <a:chExt cx="6789269" cy="897738"/>
            </a:xfrm>
          </p:grpSpPr>
          <p:grpSp>
            <p:nvGrpSpPr>
              <p:cNvPr id="56" name="išlidè"/>
              <p:cNvGrpSpPr/>
              <p:nvPr/>
            </p:nvGrpSpPr>
            <p:grpSpPr>
              <a:xfrm>
                <a:off x="1254753" y="3473809"/>
                <a:ext cx="6194917" cy="897738"/>
                <a:chOff x="1254753" y="2647798"/>
                <a:chExt cx="6194917" cy="897738"/>
              </a:xfrm>
            </p:grpSpPr>
            <p:sp>
              <p:nvSpPr>
                <p:cNvPr id="60" name="Text2"/>
                <p:cNvSpPr/>
                <p:nvPr/>
              </p:nvSpPr>
              <p:spPr bwMode="auto">
                <a:xfrm>
                  <a:off x="1254753" y="3009023"/>
                  <a:ext cx="6194917" cy="5365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600" dirty="0" err="1">
                      <a:cs typeface="+mn-ea"/>
                      <a:sym typeface="+mn-lt"/>
                    </a:rPr>
                    <a:t>企业未建立系统的统计方法培训机制，普通工人对控制图、抽样检验等技术理解不足，限制了质量改进的广泛参与。</a:t>
                  </a:r>
                  <a:endParaRPr lang="en-US" sz="2400" dirty="0"/>
                </a:p>
              </p:txBody>
            </p:sp>
            <p:sp>
              <p:nvSpPr>
                <p:cNvPr id="61" name="Bullet2"/>
                <p:cNvSpPr txBox="1"/>
                <p:nvPr/>
              </p:nvSpPr>
              <p:spPr bwMode="auto">
                <a:xfrm>
                  <a:off x="1254754" y="2647798"/>
                  <a:ext cx="5222246" cy="3619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 anchorCtr="0">
                  <a:no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600" b="1" dirty="0">
                      <a:cs typeface="+mn-ea"/>
                      <a:sym typeface="+mn-lt"/>
                    </a:rPr>
                    <a:t>培训体系缺失</a:t>
                  </a:r>
                  <a:endParaRPr lang="en-US" dirty="0"/>
                </a:p>
              </p:txBody>
            </p:sp>
          </p:grpSp>
          <p:sp>
            <p:nvSpPr>
              <p:cNvPr id="58" name="IconBackground2"/>
              <p:cNvSpPr/>
              <p:nvPr/>
            </p:nvSpPr>
            <p:spPr>
              <a:xfrm>
                <a:off x="660401" y="3473809"/>
                <a:ext cx="463550" cy="463550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r>
                  <a:rPr lang="en-US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2</a:t>
                </a:r>
                <a:endParaRPr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660401" y="3183690"/>
              <a:ext cx="6789269" cy="897738"/>
              <a:chOff x="660401" y="5022850"/>
              <a:chExt cx="6789269" cy="897738"/>
            </a:xfrm>
          </p:grpSpPr>
          <p:grpSp>
            <p:nvGrpSpPr>
              <p:cNvPr id="50" name="ïṣļîḋé"/>
              <p:cNvGrpSpPr/>
              <p:nvPr/>
            </p:nvGrpSpPr>
            <p:grpSpPr>
              <a:xfrm>
                <a:off x="1254753" y="5022850"/>
                <a:ext cx="6194917" cy="897738"/>
                <a:chOff x="1254753" y="3722921"/>
                <a:chExt cx="6194917" cy="897738"/>
              </a:xfrm>
            </p:grpSpPr>
            <p:sp>
              <p:nvSpPr>
                <p:cNvPr id="54" name="Text3"/>
                <p:cNvSpPr/>
                <p:nvPr/>
              </p:nvSpPr>
              <p:spPr bwMode="auto">
                <a:xfrm>
                  <a:off x="1254753" y="4084146"/>
                  <a:ext cx="6194917" cy="5365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600" dirty="0">
                      <a:cs typeface="+mn-ea"/>
                      <a:sym typeface="+mn-lt"/>
                    </a:rPr>
                    <a:t>管理层与生产现场之间信息传递不畅，统计决策多停留在上层，未能及时反馈至实际操作人员执行优化措施。</a:t>
                  </a:r>
                  <a:endParaRPr lang="en-US" sz="2400" dirty="0"/>
                </a:p>
              </p:txBody>
            </p:sp>
            <p:sp>
              <p:nvSpPr>
                <p:cNvPr id="55" name="Bullet3"/>
                <p:cNvSpPr txBox="1"/>
                <p:nvPr/>
              </p:nvSpPr>
              <p:spPr bwMode="auto">
                <a:xfrm>
                  <a:off x="1254754" y="3722921"/>
                  <a:ext cx="5222246" cy="3619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 anchorCtr="0">
                  <a:no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600" b="1" dirty="0">
                      <a:cs typeface="+mn-ea"/>
                      <a:sym typeface="+mn-lt"/>
                    </a:rPr>
                    <a:t>沟通层级阻隔</a:t>
                  </a:r>
                  <a:endParaRPr lang="en-US" dirty="0"/>
                </a:p>
              </p:txBody>
            </p:sp>
          </p:grpSp>
          <p:sp>
            <p:nvSpPr>
              <p:cNvPr id="52" name="IconBackground3"/>
              <p:cNvSpPr/>
              <p:nvPr/>
            </p:nvSpPr>
            <p:spPr>
              <a:xfrm>
                <a:off x="660401" y="5022850"/>
                <a:ext cx="463550" cy="463550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r>
                  <a:rPr lang="en-US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3</a:t>
                </a:r>
                <a:endParaRPr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660401" y="4210027"/>
              <a:ext cx="6789269" cy="897738"/>
              <a:chOff x="660401" y="3473809"/>
              <a:chExt cx="6789269" cy="897738"/>
            </a:xfrm>
          </p:grpSpPr>
          <p:grpSp>
            <p:nvGrpSpPr>
              <p:cNvPr id="44" name="išlidè"/>
              <p:cNvGrpSpPr/>
              <p:nvPr/>
            </p:nvGrpSpPr>
            <p:grpSpPr>
              <a:xfrm>
                <a:off x="1254753" y="3473809"/>
                <a:ext cx="6194917" cy="897738"/>
                <a:chOff x="1254753" y="2647798"/>
                <a:chExt cx="6194917" cy="897738"/>
              </a:xfrm>
            </p:grpSpPr>
            <p:sp>
              <p:nvSpPr>
                <p:cNvPr id="48" name="Text4"/>
                <p:cNvSpPr/>
                <p:nvPr/>
              </p:nvSpPr>
              <p:spPr bwMode="auto">
                <a:xfrm>
                  <a:off x="1254753" y="3009023"/>
                  <a:ext cx="6194917" cy="5365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600" dirty="0" err="1">
                      <a:cs typeface="+mn-ea"/>
                      <a:sym typeface="+mn-lt"/>
                    </a:rPr>
                    <a:t>推广统计方法需投入大量时间与资源，当时企业更关注产量，不愿承担培训与组织变革带来的短期成本压力。</a:t>
                  </a:r>
                  <a:endParaRPr lang="en-US" sz="2400" dirty="0"/>
                </a:p>
              </p:txBody>
            </p:sp>
            <p:sp>
              <p:nvSpPr>
                <p:cNvPr id="49" name="Bullet4"/>
                <p:cNvSpPr txBox="1"/>
                <p:nvPr/>
              </p:nvSpPr>
              <p:spPr bwMode="auto">
                <a:xfrm>
                  <a:off x="1254754" y="2647798"/>
                  <a:ext cx="5222246" cy="3619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 anchorCtr="0">
                  <a:no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600" b="1" dirty="0">
                      <a:cs typeface="+mn-ea"/>
                      <a:sym typeface="+mn-lt"/>
                    </a:rPr>
                    <a:t>技术普及成本高</a:t>
                  </a:r>
                  <a:endParaRPr lang="en-US" dirty="0"/>
                </a:p>
              </p:txBody>
            </p:sp>
          </p:grpSp>
          <p:sp>
            <p:nvSpPr>
              <p:cNvPr id="46" name="IconBackground4"/>
              <p:cNvSpPr/>
              <p:nvPr/>
            </p:nvSpPr>
            <p:spPr>
              <a:xfrm>
                <a:off x="660401" y="3473809"/>
                <a:ext cx="463550" cy="463550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r>
                  <a:rPr lang="en-US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4</a:t>
                </a:r>
                <a:endParaRPr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660401" y="5236362"/>
              <a:ext cx="6789269" cy="897738"/>
              <a:chOff x="660401" y="5022850"/>
              <a:chExt cx="6789269" cy="897738"/>
            </a:xfrm>
          </p:grpSpPr>
          <p:grpSp>
            <p:nvGrpSpPr>
              <p:cNvPr id="38" name="ïṣļîḋé"/>
              <p:cNvGrpSpPr/>
              <p:nvPr/>
            </p:nvGrpSpPr>
            <p:grpSpPr>
              <a:xfrm>
                <a:off x="1254753" y="5022850"/>
                <a:ext cx="6194917" cy="897738"/>
                <a:chOff x="1254753" y="3722921"/>
                <a:chExt cx="6194917" cy="897738"/>
              </a:xfrm>
            </p:grpSpPr>
            <p:sp>
              <p:nvSpPr>
                <p:cNvPr id="42" name="Text5"/>
                <p:cNvSpPr/>
                <p:nvPr/>
              </p:nvSpPr>
              <p:spPr bwMode="auto">
                <a:xfrm>
                  <a:off x="1254753" y="4084146"/>
                  <a:ext cx="6194917" cy="5365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600" dirty="0">
                      <a:cs typeface="+mn-ea"/>
                      <a:sym typeface="+mn-lt"/>
                    </a:rPr>
                    <a:t>生产一线习惯经验式操作，对数据驱动的质量管理方式存有抵触，缺乏推动统计工具全员应用的组织文化支持。</a:t>
                  </a:r>
                  <a:endParaRPr lang="en-US" sz="2400" dirty="0"/>
                </a:p>
              </p:txBody>
            </p:sp>
            <p:sp>
              <p:nvSpPr>
                <p:cNvPr id="43" name="Bullet5"/>
                <p:cNvSpPr txBox="1"/>
                <p:nvPr/>
              </p:nvSpPr>
              <p:spPr bwMode="auto">
                <a:xfrm>
                  <a:off x="1254754" y="3722921"/>
                  <a:ext cx="5222246" cy="3619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ctr" anchorCtr="0">
                  <a:noAutofit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600" b="1" dirty="0">
                      <a:cs typeface="+mn-ea"/>
                      <a:sym typeface="+mn-lt"/>
                    </a:rPr>
                    <a:t>文化接受度低</a:t>
                  </a:r>
                  <a:endParaRPr lang="en-US" dirty="0"/>
                </a:p>
              </p:txBody>
            </p:sp>
          </p:grpSp>
          <p:sp>
            <p:nvSpPr>
              <p:cNvPr id="40" name="IconBackground5"/>
              <p:cNvSpPr/>
              <p:nvPr/>
            </p:nvSpPr>
            <p:spPr>
              <a:xfrm>
                <a:off x="660401" y="5022850"/>
                <a:ext cx="463550" cy="463550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r>
                  <a:rPr lang="en-US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5</a:t>
                </a:r>
                <a:endParaRPr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" name="PictureMisc2"/>
            <p:cNvSpPr/>
            <p:nvPr/>
          </p:nvSpPr>
          <p:spPr>
            <a:xfrm>
              <a:off x="7622894" y="2280920"/>
              <a:ext cx="3896006" cy="3853181"/>
            </a:xfrm>
            <a:prstGeom prst="rect">
              <a:avLst/>
            </a:prstGeom>
            <a:blipFill>
              <a:blip r:embed="rId1"/>
              <a:srcRect/>
              <a:stretch>
                <a:fillRect l="-9205" r="-915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4" name="Title"/>
            <p:cNvSpPr txBox="1"/>
            <p:nvPr/>
          </p:nvSpPr>
          <p:spPr>
            <a:xfrm>
              <a:off x="7624482" y="1130300"/>
              <a:ext cx="3896006" cy="1003299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ctr" anchorCtr="0">
              <a:normAutofit/>
            </a:bodyPr>
            <a:lstStyle/>
            <a:p>
              <a:r>
                <a:rPr lang="zh-CN" altLang="en-US" sz="2000" b="1" dirty="0">
                  <a:cs typeface="+mn-ea"/>
                  <a:sym typeface="+mn-lt"/>
                </a:rPr>
                <a:t>统计工具集中于工程师层面，</a:t>
              </a:r>
              <a:endParaRPr lang="en-US" altLang="zh-CN" sz="2000" b="1" dirty="0">
                <a:cs typeface="+mn-ea"/>
                <a:sym typeface="+mn-lt"/>
              </a:endParaRPr>
            </a:p>
            <a:p>
              <a:r>
                <a:rPr lang="zh-CN" altLang="en-US" sz="2000" b="1" dirty="0">
                  <a:cs typeface="+mn-ea"/>
                  <a:sym typeface="+mn-lt"/>
                </a:rPr>
                <a:t>未普及至一线员工影响整体效能</a:t>
              </a:r>
              <a:endParaRPr lang="en-US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dirty="0"/>
              <a:t>总结：方法普及不足问题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660400" y="2900045"/>
            <a:ext cx="6151880" cy="1871980"/>
          </a:xfrm>
        </p:spPr>
        <p:txBody>
          <a:bodyPr/>
          <a:lstStyle/>
          <a:p>
            <a:r>
              <a:rPr lang="zh-CN" altLang="en-US" dirty="0"/>
              <a:t>三、全面质量管理阶段（20世纪60年代后）</a:t>
            </a:r>
            <a:endParaRPr lang="en-US" dirty="0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 hasCustomPrompt="1"/>
          </p:nvPr>
        </p:nvSpPr>
        <p:spPr/>
        <p:txBody>
          <a:bodyPr/>
          <a:lstStyle/>
          <a:p>
            <a:r>
              <a:rPr lang="zh-CN" altLang="en-US" dirty="0"/>
              <a:t>强调全员参与和全过程管理的系统性变革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8833de3d-20b0-411f-87bc-b473b85f369f.source.6.zh-Hans.pptx"/>
          <p:cNvGrpSpPr/>
          <p:nvPr/>
        </p:nvGrpSpPr>
        <p:grpSpPr>
          <a:xfrm>
            <a:off x="660399" y="1130299"/>
            <a:ext cx="10858501" cy="5727702"/>
            <a:chOff x="660399" y="1130299"/>
            <a:chExt cx="10858501" cy="5727702"/>
          </a:xfrm>
        </p:grpSpPr>
        <p:sp>
          <p:nvSpPr>
            <p:cNvPr id="51" name="梯形 50"/>
            <p:cNvSpPr/>
            <p:nvPr/>
          </p:nvSpPr>
          <p:spPr>
            <a:xfrm>
              <a:off x="3397973" y="5143343"/>
              <a:ext cx="5425082" cy="1714658"/>
            </a:xfrm>
            <a:prstGeom prst="trapezoid">
              <a:avLst>
                <a:gd name="adj" fmla="val 59884"/>
              </a:avLst>
            </a:prstGeom>
            <a:solidFill>
              <a:schemeClr val="tx1">
                <a:alpha val="10000"/>
              </a:schemeClr>
            </a:solidFill>
            <a:ln w="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3786343" y="2390582"/>
              <a:ext cx="4619314" cy="2854634"/>
              <a:chOff x="3036000" y="2148876"/>
              <a:chExt cx="6120000" cy="3782024"/>
            </a:xfrm>
          </p:grpSpPr>
          <p:pic>
            <p:nvPicPr>
              <p:cNvPr id="5" name="islide-2-1"/>
              <p:cNvPicPr>
                <a:picLocks noChangeAspect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6000" y="2148876"/>
                <a:ext cx="6120000" cy="3782024"/>
              </a:xfrm>
              <a:prstGeom prst="rect">
                <a:avLst/>
              </a:prstGeom>
            </p:spPr>
          </p:pic>
          <p:sp>
            <p:nvSpPr>
              <p:cNvPr id="6" name="PictureMisc1"/>
              <p:cNvSpPr/>
              <p:nvPr/>
            </p:nvSpPr>
            <p:spPr bwMode="auto">
              <a:xfrm>
                <a:off x="3883805" y="2658383"/>
                <a:ext cx="4428001" cy="2773460"/>
              </a:xfrm>
              <a:prstGeom prst="rect">
                <a:avLst/>
              </a:prstGeom>
              <a:blipFill>
                <a:blip r:embed="rId2"/>
                <a:stretch>
                  <a:fillRect t="-3218" b="-3218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altLang="zh-CN" dirty="0">
                  <a:solidFill>
                    <a:schemeClr val="lt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3" name="Title"/>
            <p:cNvSpPr txBox="1"/>
            <p:nvPr/>
          </p:nvSpPr>
          <p:spPr>
            <a:xfrm>
              <a:off x="4410831" y="1130299"/>
              <a:ext cx="3342210" cy="129151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 anchorCtr="0">
              <a:normAutofit/>
            </a:bodyPr>
            <a:lstStyle>
              <a:defPPr>
                <a:defRPr lang="zh-CN"/>
              </a:defPPr>
              <a:lvl1pPr>
                <a:defRPr sz="3200" spc="300">
                  <a:gradFill>
                    <a:gsLst>
                      <a:gs pos="0">
                        <a:schemeClr val="bg1"/>
                      </a:gs>
                      <a:gs pos="100000">
                        <a:schemeClr val="accent4"/>
                      </a:gs>
                    </a:gsLst>
                    <a:lin ang="2700000" scaled="0"/>
                  </a:gradFill>
                  <a:latin typeface="+mj-ea"/>
                  <a:ea typeface="+mj-ea"/>
                </a:defRPr>
              </a:lvl1pPr>
            </a:lstStyle>
            <a:p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费根堡姆首次定义全面质量管理，强调跨部门协同的质量体系</a:t>
              </a:r>
              <a:endParaRPr lang="en-US" dirty="0"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660399" y="1130299"/>
              <a:ext cx="3342210" cy="1518801"/>
              <a:chOff x="1666444" y="4302715"/>
              <a:chExt cx="3299180" cy="1749036"/>
            </a:xfrm>
          </p:grpSpPr>
          <p:sp>
            <p:nvSpPr>
              <p:cNvPr id="33" name="Text1"/>
              <p:cNvSpPr txBox="1"/>
              <p:nvPr/>
            </p:nvSpPr>
            <p:spPr>
              <a:xfrm>
                <a:off x="1666444" y="4698777"/>
                <a:ext cx="3299180" cy="135297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美国质量管理专家费根堡姆于1961年首次提出全面质量管理（TQM）概念，强调质量不应仅由质检部门负责，而需全员参与、全过程控制。</a:t>
                </a:r>
                <a:endParaRPr lang="en-US" sz="1600" dirty="0"/>
              </a:p>
            </p:txBody>
          </p:sp>
          <p:sp>
            <p:nvSpPr>
              <p:cNvPr id="34" name="Bullet1"/>
              <p:cNvSpPr txBox="1"/>
              <p:nvPr/>
            </p:nvSpPr>
            <p:spPr>
              <a:xfrm>
                <a:off x="1666444" y="4302715"/>
                <a:ext cx="3299180" cy="396061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cs typeface="+mn-ea"/>
                    <a:sym typeface="+mn-lt"/>
                  </a:rPr>
                  <a:t>费根堡姆的贡献</a:t>
                </a:r>
                <a:endParaRPr lang="en-US" dirty="0"/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8176690" y="1130299"/>
              <a:ext cx="3342210" cy="1518801"/>
              <a:chOff x="4834840" y="4302715"/>
              <a:chExt cx="3299180" cy="1749036"/>
            </a:xfrm>
          </p:grpSpPr>
          <p:sp>
            <p:nvSpPr>
              <p:cNvPr id="36" name="Text2"/>
              <p:cNvSpPr txBox="1"/>
              <p:nvPr/>
            </p:nvSpPr>
            <p:spPr>
              <a:xfrm>
                <a:off x="4834840" y="4698777"/>
                <a:ext cx="3299180" cy="135297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TQM主张将质量管理工作贯穿于产品设计、生产、销售及服务全过程，注重预防而非事后检验，提升整体运营效率与客户满意度。</a:t>
                </a:r>
                <a:endParaRPr lang="en-US" sz="1600" dirty="0"/>
              </a:p>
            </p:txBody>
          </p:sp>
          <p:sp>
            <p:nvSpPr>
              <p:cNvPr id="37" name="Bullet2"/>
              <p:cNvSpPr txBox="1"/>
              <p:nvPr/>
            </p:nvSpPr>
            <p:spPr>
              <a:xfrm>
                <a:off x="4834840" y="4302715"/>
                <a:ext cx="3299180" cy="396061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cs typeface="+mn-ea"/>
                    <a:sym typeface="+mn-lt"/>
                  </a:rPr>
                  <a:t>TQM核心思想</a:t>
                </a:r>
                <a:endParaRPr lang="en-US" dirty="0"/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660399" y="2872799"/>
              <a:ext cx="3342210" cy="1518801"/>
              <a:chOff x="1666444" y="4302715"/>
              <a:chExt cx="3299180" cy="1749036"/>
            </a:xfrm>
          </p:grpSpPr>
          <p:sp>
            <p:nvSpPr>
              <p:cNvPr id="39" name="Text3"/>
              <p:cNvSpPr txBox="1"/>
              <p:nvPr/>
            </p:nvSpPr>
            <p:spPr>
              <a:xfrm>
                <a:off x="1666444" y="4698777"/>
                <a:ext cx="3299180" cy="135297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强调企业内部各部门间紧密协作，打破职能壁垒，通过信息共享与流程整合实现质量目标的一致性与持续改进。</a:t>
                </a:r>
                <a:endParaRPr lang="en-US" sz="1600" dirty="0"/>
              </a:p>
            </p:txBody>
          </p:sp>
          <p:sp>
            <p:nvSpPr>
              <p:cNvPr id="40" name="Bullet3"/>
              <p:cNvSpPr txBox="1"/>
              <p:nvPr/>
            </p:nvSpPr>
            <p:spPr>
              <a:xfrm>
                <a:off x="1666444" y="4302715"/>
                <a:ext cx="3299180" cy="396061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cs typeface="+mn-ea"/>
                    <a:sym typeface="+mn-lt"/>
                  </a:rPr>
                  <a:t>跨部门协同机制</a:t>
                </a:r>
                <a:endParaRPr lang="en-US" dirty="0"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8176690" y="2872799"/>
              <a:ext cx="3342210" cy="1518801"/>
              <a:chOff x="4834840" y="4302715"/>
              <a:chExt cx="3299180" cy="1749036"/>
            </a:xfrm>
          </p:grpSpPr>
          <p:sp>
            <p:nvSpPr>
              <p:cNvPr id="42" name="Text4"/>
              <p:cNvSpPr txBox="1"/>
              <p:nvPr/>
            </p:nvSpPr>
            <p:spPr>
              <a:xfrm>
                <a:off x="4834840" y="4698777"/>
                <a:ext cx="3299180" cy="135297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要求从高层管理者到一线员工共同承担质量责任，建立质量意识文化，推动组织内形成自上而下与自下而上的双向质量管理机制。</a:t>
                </a:r>
                <a:endParaRPr lang="en-US" sz="1600" dirty="0"/>
              </a:p>
            </p:txBody>
          </p:sp>
          <p:sp>
            <p:nvSpPr>
              <p:cNvPr id="43" name="Bullet4"/>
              <p:cNvSpPr txBox="1"/>
              <p:nvPr/>
            </p:nvSpPr>
            <p:spPr>
              <a:xfrm>
                <a:off x="4834840" y="4302715"/>
                <a:ext cx="3299180" cy="396061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cs typeface="+mn-ea"/>
                    <a:sym typeface="+mn-lt"/>
                  </a:rPr>
                  <a:t>全员参与原则</a:t>
                </a:r>
                <a:endParaRPr lang="en-US" dirty="0"/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660399" y="4615299"/>
              <a:ext cx="3342210" cy="1518801"/>
              <a:chOff x="1666444" y="4302715"/>
              <a:chExt cx="3299180" cy="1749036"/>
            </a:xfrm>
          </p:grpSpPr>
          <p:sp>
            <p:nvSpPr>
              <p:cNvPr id="45" name="Text5"/>
              <p:cNvSpPr txBox="1"/>
              <p:nvPr/>
            </p:nvSpPr>
            <p:spPr>
              <a:xfrm>
                <a:off x="1666444" y="4698777"/>
                <a:ext cx="3299180" cy="135297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将满足客户需求作为质量管理的核心目标，重视客户反馈并将其融入产品改进过程，增强市场响应能力与品牌竞争力。</a:t>
                </a:r>
                <a:endParaRPr lang="en-US" sz="1600" dirty="0"/>
              </a:p>
            </p:txBody>
          </p:sp>
          <p:sp>
            <p:nvSpPr>
              <p:cNvPr id="46" name="Bullet5"/>
              <p:cNvSpPr txBox="1"/>
              <p:nvPr/>
            </p:nvSpPr>
            <p:spPr>
              <a:xfrm>
                <a:off x="1666444" y="4302715"/>
                <a:ext cx="3299180" cy="396061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cs typeface="+mn-ea"/>
                    <a:sym typeface="+mn-lt"/>
                  </a:rPr>
                  <a:t>客户导向理念</a:t>
                </a:r>
                <a:endParaRPr lang="en-US" dirty="0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8176690" y="4615299"/>
              <a:ext cx="3342210" cy="1518801"/>
              <a:chOff x="4834840" y="5795175"/>
              <a:chExt cx="3299180" cy="1749036"/>
            </a:xfrm>
          </p:grpSpPr>
          <p:sp>
            <p:nvSpPr>
              <p:cNvPr id="48" name="Text6"/>
              <p:cNvSpPr txBox="1"/>
              <p:nvPr/>
            </p:nvSpPr>
            <p:spPr>
              <a:xfrm>
                <a:off x="4834840" y="6191237"/>
                <a:ext cx="3299180" cy="135297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借助PDCA循环等科学工具，推动企业在质量实践中不断优化流程，实现质量水平螺旋式上升和长期竞争优势构建。</a:t>
                </a:r>
                <a:endParaRPr lang="en-US" sz="1600" dirty="0"/>
              </a:p>
            </p:txBody>
          </p:sp>
          <p:sp>
            <p:nvSpPr>
              <p:cNvPr id="49" name="Bullet6"/>
              <p:cNvSpPr txBox="1"/>
              <p:nvPr/>
            </p:nvSpPr>
            <p:spPr>
              <a:xfrm>
                <a:off x="4834840" y="5795175"/>
                <a:ext cx="3299180" cy="396061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cs typeface="+mn-ea"/>
                    <a:sym typeface="+mn-lt"/>
                  </a:rPr>
                  <a:t>持续改进方法</a:t>
                </a:r>
                <a:endParaRPr lang="en-US" dirty="0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、TQM理念提出</a:t>
            </a:r>
            <a:endParaRPr lang="en-US" dirty="0"/>
          </a:p>
        </p:txBody>
      </p:sp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1c1905e9-49b8-4754-b30f-d57e9b004478.source.4.zh-Hans.pptx"/>
          <p:cNvGrpSpPr/>
          <p:nvPr/>
        </p:nvGrpSpPr>
        <p:grpSpPr>
          <a:xfrm>
            <a:off x="660400" y="0"/>
            <a:ext cx="11531601" cy="6858000"/>
            <a:chOff x="660400" y="0"/>
            <a:chExt cx="11531601" cy="6858000"/>
          </a:xfrm>
        </p:grpSpPr>
        <p:grpSp>
          <p:nvGrpSpPr>
            <p:cNvPr id="3" name="ïşḻîďé"/>
            <p:cNvGrpSpPr/>
            <p:nvPr/>
          </p:nvGrpSpPr>
          <p:grpSpPr>
            <a:xfrm>
              <a:off x="660400" y="1130300"/>
              <a:ext cx="6278282" cy="1129917"/>
              <a:chOff x="6414405" y="1205821"/>
              <a:chExt cx="6278282" cy="1112863"/>
            </a:xfrm>
          </p:grpSpPr>
          <p:grpSp>
            <p:nvGrpSpPr>
              <p:cNvPr id="42" name="ïSḻíďe"/>
              <p:cNvGrpSpPr/>
              <p:nvPr/>
            </p:nvGrpSpPr>
            <p:grpSpPr>
              <a:xfrm>
                <a:off x="7251372" y="1205821"/>
                <a:ext cx="5441315" cy="1112863"/>
                <a:chOff x="2492017" y="2761713"/>
                <a:chExt cx="5441315" cy="1112863"/>
              </a:xfrm>
            </p:grpSpPr>
            <p:sp>
              <p:nvSpPr>
                <p:cNvPr id="44" name="Bullet1"/>
                <p:cNvSpPr/>
                <p:nvPr/>
              </p:nvSpPr>
              <p:spPr>
                <a:xfrm>
                  <a:off x="2492017" y="2761713"/>
                  <a:ext cx="4797927" cy="41538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PDCA模型提出</a:t>
                  </a:r>
                  <a:endParaRPr lang="en-US" dirty="0"/>
                </a:p>
              </p:txBody>
            </p:sp>
            <p:sp>
              <p:nvSpPr>
                <p:cNvPr id="45" name="Text1"/>
                <p:cNvSpPr/>
                <p:nvPr/>
              </p:nvSpPr>
              <p:spPr>
                <a:xfrm>
                  <a:off x="2492018" y="3182773"/>
                  <a:ext cx="5441314" cy="69180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600" dirty="0" err="1">
                      <a:solidFill>
                        <a:schemeClr val="tx1"/>
                      </a:solidFill>
                      <a:cs typeface="+mn-ea"/>
                      <a:sym typeface="+mn-lt"/>
                    </a:rPr>
                    <a:t>戴明提出PDCA循环理论，即计划、执行、检查、处理四个阶段的持续改进流程，为企业质量管理提供了系统化的方法论基础。</a:t>
                  </a:r>
                  <a:endParaRPr lang="en-US" sz="1600" dirty="0"/>
                </a:p>
              </p:txBody>
            </p:sp>
          </p:grpSp>
          <p:sp>
            <p:nvSpPr>
              <p:cNvPr id="43" name="Number1"/>
              <p:cNvSpPr txBox="1"/>
              <p:nvPr/>
            </p:nvSpPr>
            <p:spPr>
              <a:xfrm>
                <a:off x="6414405" y="1205821"/>
                <a:ext cx="813043" cy="59901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ctr" anchorCtr="0">
                <a:normAutofit/>
              </a:bodyPr>
              <a:lstStyle/>
              <a:p>
                <a:pPr algn="ctr"/>
                <a:r>
                  <a:rPr kumimoji="1" lang="en-US" altLang="zh-CN" sz="28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1</a:t>
                </a:r>
                <a:endParaRPr kumimoji="1" lang="zh-CN" altLang="en-US" sz="28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iš1îḋê"/>
            <p:cNvGrpSpPr/>
            <p:nvPr/>
          </p:nvGrpSpPr>
          <p:grpSpPr>
            <a:xfrm>
              <a:off x="660400" y="2421594"/>
              <a:ext cx="6278282" cy="1129917"/>
              <a:chOff x="6414405" y="1205821"/>
              <a:chExt cx="6278282" cy="1112863"/>
            </a:xfrm>
          </p:grpSpPr>
          <p:grpSp>
            <p:nvGrpSpPr>
              <p:cNvPr id="38" name="iṡḷîḑé"/>
              <p:cNvGrpSpPr/>
              <p:nvPr/>
            </p:nvGrpSpPr>
            <p:grpSpPr>
              <a:xfrm>
                <a:off x="7251372" y="1205821"/>
                <a:ext cx="5441315" cy="1112863"/>
                <a:chOff x="2492017" y="2761713"/>
                <a:chExt cx="5441315" cy="1112863"/>
              </a:xfrm>
            </p:grpSpPr>
            <p:sp>
              <p:nvSpPr>
                <p:cNvPr id="40" name="Bullet2"/>
                <p:cNvSpPr/>
                <p:nvPr/>
              </p:nvSpPr>
              <p:spPr>
                <a:xfrm>
                  <a:off x="2492017" y="2761713"/>
                  <a:ext cx="4797927" cy="41538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日本企业应用</a:t>
                  </a:r>
                  <a:endParaRPr lang="en-US" dirty="0"/>
                </a:p>
              </p:txBody>
            </p:sp>
            <p:sp>
              <p:nvSpPr>
                <p:cNvPr id="41" name="Text2"/>
                <p:cNvSpPr/>
                <p:nvPr/>
              </p:nvSpPr>
              <p:spPr>
                <a:xfrm>
                  <a:off x="2492018" y="3182773"/>
                  <a:ext cx="5441314" cy="69180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6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20世纪50年代后，日本企业广泛引入PDCA模式，结合本土管理实践，显著提升了生产效率与产品品质，推动经济快速发展。</a:t>
                  </a:r>
                  <a:endParaRPr lang="en-US" sz="1600" dirty="0"/>
                </a:p>
              </p:txBody>
            </p:sp>
          </p:grpSp>
          <p:sp>
            <p:nvSpPr>
              <p:cNvPr id="39" name="Number2"/>
              <p:cNvSpPr txBox="1"/>
              <p:nvPr/>
            </p:nvSpPr>
            <p:spPr>
              <a:xfrm>
                <a:off x="6414405" y="1205821"/>
                <a:ext cx="813043" cy="59901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ctr" anchorCtr="0">
                <a:normAutofit/>
              </a:bodyPr>
              <a:lstStyle/>
              <a:p>
                <a:pPr algn="ctr"/>
                <a:r>
                  <a:rPr kumimoji="1" lang="en-US" altLang="zh-CN" sz="28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2</a:t>
                </a:r>
                <a:endParaRPr kumimoji="1" lang="zh-CN" altLang="en-US" sz="28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ïśļiḋê"/>
            <p:cNvGrpSpPr/>
            <p:nvPr/>
          </p:nvGrpSpPr>
          <p:grpSpPr>
            <a:xfrm>
              <a:off x="660400" y="3712888"/>
              <a:ext cx="6278282" cy="1129917"/>
              <a:chOff x="6414405" y="1205821"/>
              <a:chExt cx="6278282" cy="1112863"/>
            </a:xfrm>
          </p:grpSpPr>
          <p:grpSp>
            <p:nvGrpSpPr>
              <p:cNvPr id="34" name="iṧḻiḍé"/>
              <p:cNvGrpSpPr/>
              <p:nvPr/>
            </p:nvGrpSpPr>
            <p:grpSpPr>
              <a:xfrm>
                <a:off x="7251372" y="1205821"/>
                <a:ext cx="5441315" cy="1112863"/>
                <a:chOff x="2492017" y="2761713"/>
                <a:chExt cx="5441315" cy="1112863"/>
              </a:xfrm>
            </p:grpSpPr>
            <p:sp>
              <p:nvSpPr>
                <p:cNvPr id="36" name="Bullet3"/>
                <p:cNvSpPr/>
                <p:nvPr/>
              </p:nvSpPr>
              <p:spPr>
                <a:xfrm>
                  <a:off x="2492017" y="2761713"/>
                  <a:ext cx="4797927" cy="41538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持续改进文化</a:t>
                  </a:r>
                  <a:endParaRPr lang="en-US" dirty="0"/>
                </a:p>
              </p:txBody>
            </p:sp>
            <p:sp>
              <p:nvSpPr>
                <p:cNvPr id="37" name="Text3"/>
                <p:cNvSpPr/>
                <p:nvPr/>
              </p:nvSpPr>
              <p:spPr>
                <a:xfrm>
                  <a:off x="2492018" y="3182773"/>
                  <a:ext cx="5441314" cy="69180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6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PDCA推动企业建立持续改进的质量文化，强调问题反馈与闭环管理，使质量控制从被动应对转向主动预防和优化。</a:t>
                  </a:r>
                  <a:endParaRPr lang="en-US" sz="1600" dirty="0"/>
                </a:p>
              </p:txBody>
            </p:sp>
          </p:grpSp>
          <p:sp>
            <p:nvSpPr>
              <p:cNvPr id="35" name="Number3"/>
              <p:cNvSpPr txBox="1"/>
              <p:nvPr/>
            </p:nvSpPr>
            <p:spPr>
              <a:xfrm>
                <a:off x="6414405" y="1205821"/>
                <a:ext cx="813043" cy="59901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ctr" anchorCtr="0">
                <a:normAutofit/>
              </a:bodyPr>
              <a:lstStyle/>
              <a:p>
                <a:pPr algn="ctr"/>
                <a:r>
                  <a:rPr kumimoji="1" lang="en-US" altLang="zh-CN" sz="28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3</a:t>
                </a:r>
                <a:endParaRPr kumimoji="1" lang="zh-CN" altLang="en-US" sz="28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iṥľïďe"/>
            <p:cNvGrpSpPr/>
            <p:nvPr/>
          </p:nvGrpSpPr>
          <p:grpSpPr>
            <a:xfrm>
              <a:off x="660400" y="5004183"/>
              <a:ext cx="6278282" cy="1129917"/>
              <a:chOff x="6414405" y="1205821"/>
              <a:chExt cx="6278282" cy="1112863"/>
            </a:xfrm>
          </p:grpSpPr>
          <p:grpSp>
            <p:nvGrpSpPr>
              <p:cNvPr id="30" name="iṧlîḋe"/>
              <p:cNvGrpSpPr/>
              <p:nvPr/>
            </p:nvGrpSpPr>
            <p:grpSpPr>
              <a:xfrm>
                <a:off x="7251372" y="1205821"/>
                <a:ext cx="5441315" cy="1112863"/>
                <a:chOff x="2492017" y="2761713"/>
                <a:chExt cx="5441315" cy="1112863"/>
              </a:xfrm>
            </p:grpSpPr>
            <p:sp>
              <p:nvSpPr>
                <p:cNvPr id="32" name="Bullet4"/>
                <p:cNvSpPr/>
                <p:nvPr/>
              </p:nvSpPr>
              <p:spPr>
                <a:xfrm>
                  <a:off x="2492017" y="2761713"/>
                  <a:ext cx="4797927" cy="41538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全球影响扩展</a:t>
                  </a:r>
                  <a:endParaRPr lang="en-US" dirty="0"/>
                </a:p>
              </p:txBody>
            </p:sp>
            <p:sp>
              <p:nvSpPr>
                <p:cNvPr id="33" name="Text4"/>
                <p:cNvSpPr/>
                <p:nvPr/>
              </p:nvSpPr>
              <p:spPr>
                <a:xfrm>
                  <a:off x="2492018" y="3182773"/>
                  <a:ext cx="5441314" cy="69180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6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戴明环在日本成功后被欧美企业采纳，成为全面质量管理核心工具，广泛应用于制造业、服务业及公共管理领域。</a:t>
                  </a:r>
                  <a:endParaRPr lang="en-US" sz="1600" dirty="0"/>
                </a:p>
              </p:txBody>
            </p:sp>
          </p:grpSp>
          <p:sp>
            <p:nvSpPr>
              <p:cNvPr id="31" name="Number4"/>
              <p:cNvSpPr txBox="1"/>
              <p:nvPr/>
            </p:nvSpPr>
            <p:spPr>
              <a:xfrm>
                <a:off x="6414405" y="1205821"/>
                <a:ext cx="813043" cy="59901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ctr" anchorCtr="0">
                <a:normAutofit/>
              </a:bodyPr>
              <a:lstStyle/>
              <a:p>
                <a:pPr algn="ctr"/>
                <a:r>
                  <a:rPr kumimoji="1" lang="en-US" altLang="zh-CN" sz="28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4</a:t>
                </a:r>
                <a:endParaRPr kumimoji="1" lang="zh-CN" altLang="en-US" sz="28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4" name="ïṧḷïdê"/>
            <p:cNvSpPr/>
            <p:nvPr/>
          </p:nvSpPr>
          <p:spPr>
            <a:xfrm>
              <a:off x="11518899" y="0"/>
              <a:ext cx="673102" cy="6858000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 w="63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91440" tIns="45720" rIns="91440" bIns="45720" anchor="ctr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0" b="1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6" name="Title"/>
            <p:cNvSpPr/>
            <p:nvPr/>
          </p:nvSpPr>
          <p:spPr>
            <a:xfrm>
              <a:off x="7449671" y="1130300"/>
              <a:ext cx="4069228" cy="11197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/>
            <a:p>
              <a:pPr defTabSz="913765">
                <a:buSzPct val="25000"/>
              </a:pPr>
              <a:r>
                <a:rPr lang="zh-CN" altLang="en-US" sz="2000" b="1" dirty="0">
                  <a:solidFill>
                    <a:schemeClr val="tx1"/>
                  </a:solidFill>
                  <a:cs typeface="+mn-ea"/>
                  <a:sym typeface="+mn-lt"/>
                </a:rPr>
                <a:t>戴明提出持续改进循环模型，</a:t>
              </a:r>
              <a:endParaRPr lang="en-US" altLang="zh-CN" sz="2000" b="1" dirty="0">
                <a:solidFill>
                  <a:schemeClr val="tx1"/>
                </a:solidFill>
                <a:cs typeface="+mn-ea"/>
                <a:sym typeface="+mn-lt"/>
              </a:endParaRPr>
            </a:p>
            <a:p>
              <a:pPr defTabSz="913765">
                <a:buSzPct val="25000"/>
              </a:pPr>
              <a:r>
                <a:rPr lang="zh-CN" altLang="en-US" sz="2000" b="1" dirty="0">
                  <a:solidFill>
                    <a:schemeClr val="tx1"/>
                  </a:solidFill>
                  <a:cs typeface="+mn-ea"/>
                  <a:sym typeface="+mn-lt"/>
                </a:rPr>
                <a:t>在日本企业中广泛实践并取得成效</a:t>
              </a:r>
              <a:endParaRPr lang="en-US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、戴明环（PDCA）推广</a:t>
            </a:r>
            <a:endParaRPr lang="en-US" dirty="0"/>
          </a:p>
        </p:txBody>
      </p:sp>
      <p:pic>
        <p:nvPicPr>
          <p:cNvPr id="5122" name="Picture 2" descr="PDCA是指什么-pdca循环的四个阶段八个步骤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007" y="2725692"/>
            <a:ext cx="4496593" cy="3229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2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c9937ce7-a1ae-44a7-87ae-3df0086261a5.source.6.zh-Hans.pptx"/>
          <p:cNvGrpSpPr/>
          <p:nvPr/>
        </p:nvGrpSpPr>
        <p:grpSpPr>
          <a:xfrm>
            <a:off x="660400" y="1130299"/>
            <a:ext cx="10858500" cy="5003800"/>
            <a:chOff x="660400" y="1130299"/>
            <a:chExt cx="10858500" cy="5003800"/>
          </a:xfrm>
        </p:grpSpPr>
        <p:sp>
          <p:nvSpPr>
            <p:cNvPr id="15" name="任意多边形: 形状 14"/>
            <p:cNvSpPr/>
            <p:nvPr/>
          </p:nvSpPr>
          <p:spPr>
            <a:xfrm>
              <a:off x="6096000" y="2293918"/>
              <a:ext cx="1594912" cy="1614608"/>
            </a:xfrm>
            <a:custGeom>
              <a:avLst/>
              <a:gdLst>
                <a:gd name="connsiteX0" fmla="*/ 1008290 w 1829707"/>
                <a:gd name="connsiteY0" fmla="*/ 0 h 1852302"/>
                <a:gd name="connsiteX1" fmla="*/ 1829707 w 1829707"/>
                <a:gd name="connsiteY1" fmla="*/ 821418 h 1852302"/>
                <a:gd name="connsiteX2" fmla="*/ 1829706 w 1829707"/>
                <a:gd name="connsiteY2" fmla="*/ 821418 h 1852302"/>
                <a:gd name="connsiteX3" fmla="*/ 1008289 w 1829707"/>
                <a:gd name="connsiteY3" fmla="*/ 1642836 h 1852302"/>
                <a:gd name="connsiteX4" fmla="*/ 572005 w 1829707"/>
                <a:gd name="connsiteY4" fmla="*/ 1642836 h 1852302"/>
                <a:gd name="connsiteX5" fmla="*/ 572005 w 1829707"/>
                <a:gd name="connsiteY5" fmla="*/ 1852302 h 1852302"/>
                <a:gd name="connsiteX6" fmla="*/ 186873 w 1829707"/>
                <a:gd name="connsiteY6" fmla="*/ 1852302 h 1852302"/>
                <a:gd name="connsiteX7" fmla="*/ 186873 w 1829707"/>
                <a:gd name="connsiteY7" fmla="*/ 1642836 h 1852302"/>
                <a:gd name="connsiteX8" fmla="*/ 186873 w 1829707"/>
                <a:gd name="connsiteY8" fmla="*/ 1642125 h 1852302"/>
                <a:gd name="connsiteX9" fmla="*/ 0 w 1829707"/>
                <a:gd name="connsiteY9" fmla="*/ 1642125 h 1852302"/>
                <a:gd name="connsiteX10" fmla="*/ 0 w 1829707"/>
                <a:gd name="connsiteY10" fmla="*/ 1256993 h 1852302"/>
                <a:gd name="connsiteX11" fmla="*/ 186873 w 1829707"/>
                <a:gd name="connsiteY11" fmla="*/ 1256993 h 1852302"/>
                <a:gd name="connsiteX12" fmla="*/ 186873 w 1829707"/>
                <a:gd name="connsiteY12" fmla="*/ 1172658 h 1852302"/>
                <a:gd name="connsiteX13" fmla="*/ 186873 w 1829707"/>
                <a:gd name="connsiteY13" fmla="*/ 821418 h 1852302"/>
                <a:gd name="connsiteX14" fmla="*/ 1008290 w 1829707"/>
                <a:gd name="connsiteY14" fmla="*/ 0 h 185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9707" h="1852302">
                  <a:moveTo>
                    <a:pt x="1008290" y="0"/>
                  </a:moveTo>
                  <a:cubicBezTo>
                    <a:pt x="1461947" y="0"/>
                    <a:pt x="1829707" y="367761"/>
                    <a:pt x="1829707" y="821418"/>
                  </a:cubicBezTo>
                  <a:lnTo>
                    <a:pt x="1829706" y="821418"/>
                  </a:lnTo>
                  <a:cubicBezTo>
                    <a:pt x="1829706" y="1275075"/>
                    <a:pt x="1461946" y="1642836"/>
                    <a:pt x="1008289" y="1642836"/>
                  </a:cubicBezTo>
                  <a:lnTo>
                    <a:pt x="572005" y="1642836"/>
                  </a:lnTo>
                  <a:lnTo>
                    <a:pt x="572005" y="1852302"/>
                  </a:lnTo>
                  <a:lnTo>
                    <a:pt x="186873" y="1852302"/>
                  </a:lnTo>
                  <a:lnTo>
                    <a:pt x="186873" y="1642836"/>
                  </a:lnTo>
                  <a:lnTo>
                    <a:pt x="186873" y="1642125"/>
                  </a:lnTo>
                  <a:lnTo>
                    <a:pt x="0" y="1642125"/>
                  </a:lnTo>
                  <a:lnTo>
                    <a:pt x="0" y="1256993"/>
                  </a:lnTo>
                  <a:lnTo>
                    <a:pt x="186873" y="1256993"/>
                  </a:lnTo>
                  <a:lnTo>
                    <a:pt x="186873" y="1172658"/>
                  </a:lnTo>
                  <a:lnTo>
                    <a:pt x="186873" y="821418"/>
                  </a:lnTo>
                  <a:cubicBezTo>
                    <a:pt x="186873" y="367761"/>
                    <a:pt x="554633" y="0"/>
                    <a:pt x="100829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00">
                <a:cs typeface="+mn-ea"/>
                <a:sym typeface="+mn-lt"/>
              </a:endParaRPr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4501088" y="2293918"/>
              <a:ext cx="1594913" cy="1614608"/>
            </a:xfrm>
            <a:custGeom>
              <a:avLst/>
              <a:gdLst>
                <a:gd name="connsiteX0" fmla="*/ 821418 w 1829707"/>
                <a:gd name="connsiteY0" fmla="*/ 0 h 1852302"/>
                <a:gd name="connsiteX1" fmla="*/ 1642835 w 1829707"/>
                <a:gd name="connsiteY1" fmla="*/ 821418 h 1852302"/>
                <a:gd name="connsiteX2" fmla="*/ 1642835 w 1829707"/>
                <a:gd name="connsiteY2" fmla="*/ 1172658 h 1852302"/>
                <a:gd name="connsiteX3" fmla="*/ 1642835 w 1829707"/>
                <a:gd name="connsiteY3" fmla="*/ 1256993 h 1852302"/>
                <a:gd name="connsiteX4" fmla="*/ 1829707 w 1829707"/>
                <a:gd name="connsiteY4" fmla="*/ 1256993 h 1852302"/>
                <a:gd name="connsiteX5" fmla="*/ 1829707 w 1829707"/>
                <a:gd name="connsiteY5" fmla="*/ 1642125 h 1852302"/>
                <a:gd name="connsiteX6" fmla="*/ 1642835 w 1829707"/>
                <a:gd name="connsiteY6" fmla="*/ 1642125 h 1852302"/>
                <a:gd name="connsiteX7" fmla="*/ 1642835 w 1829707"/>
                <a:gd name="connsiteY7" fmla="*/ 1642836 h 1852302"/>
                <a:gd name="connsiteX8" fmla="*/ 1642835 w 1829707"/>
                <a:gd name="connsiteY8" fmla="*/ 1852302 h 1852302"/>
                <a:gd name="connsiteX9" fmla="*/ 1257702 w 1829707"/>
                <a:gd name="connsiteY9" fmla="*/ 1852302 h 1852302"/>
                <a:gd name="connsiteX10" fmla="*/ 1257702 w 1829707"/>
                <a:gd name="connsiteY10" fmla="*/ 1642836 h 1852302"/>
                <a:gd name="connsiteX11" fmla="*/ 821418 w 1829707"/>
                <a:gd name="connsiteY11" fmla="*/ 1642836 h 1852302"/>
                <a:gd name="connsiteX12" fmla="*/ 1 w 1829707"/>
                <a:gd name="connsiteY12" fmla="*/ 821418 h 1852302"/>
                <a:gd name="connsiteX13" fmla="*/ 0 w 1829707"/>
                <a:gd name="connsiteY13" fmla="*/ 821418 h 1852302"/>
                <a:gd name="connsiteX14" fmla="*/ 821418 w 1829707"/>
                <a:gd name="connsiteY14" fmla="*/ 0 h 1852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29707" h="1852302">
                  <a:moveTo>
                    <a:pt x="821418" y="0"/>
                  </a:moveTo>
                  <a:cubicBezTo>
                    <a:pt x="1275074" y="0"/>
                    <a:pt x="1642835" y="367761"/>
                    <a:pt x="1642835" y="821418"/>
                  </a:cubicBezTo>
                  <a:lnTo>
                    <a:pt x="1642835" y="1172658"/>
                  </a:lnTo>
                  <a:lnTo>
                    <a:pt x="1642835" y="1256993"/>
                  </a:lnTo>
                  <a:lnTo>
                    <a:pt x="1829707" y="1256993"/>
                  </a:lnTo>
                  <a:lnTo>
                    <a:pt x="1829707" y="1642125"/>
                  </a:lnTo>
                  <a:lnTo>
                    <a:pt x="1642835" y="1642125"/>
                  </a:lnTo>
                  <a:lnTo>
                    <a:pt x="1642835" y="1642836"/>
                  </a:lnTo>
                  <a:lnTo>
                    <a:pt x="1642835" y="1852302"/>
                  </a:lnTo>
                  <a:lnTo>
                    <a:pt x="1257702" y="1852302"/>
                  </a:lnTo>
                  <a:lnTo>
                    <a:pt x="1257702" y="1642836"/>
                  </a:lnTo>
                  <a:lnTo>
                    <a:pt x="821418" y="1642836"/>
                  </a:lnTo>
                  <a:cubicBezTo>
                    <a:pt x="367762" y="1642836"/>
                    <a:pt x="1" y="1275075"/>
                    <a:pt x="1" y="821418"/>
                  </a:cubicBezTo>
                  <a:lnTo>
                    <a:pt x="0" y="821418"/>
                  </a:lnTo>
                  <a:cubicBezTo>
                    <a:pt x="0" y="367761"/>
                    <a:pt x="367761" y="0"/>
                    <a:pt x="821418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00">
                <a:cs typeface="+mn-ea"/>
                <a:sym typeface="+mn-lt"/>
              </a:endParaRPr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4501087" y="3908526"/>
              <a:ext cx="1594912" cy="1614608"/>
            </a:xfrm>
            <a:custGeom>
              <a:avLst/>
              <a:gdLst>
                <a:gd name="connsiteX0" fmla="*/ 1285158 w 1869650"/>
                <a:gd name="connsiteY0" fmla="*/ 0 h 1892737"/>
                <a:gd name="connsiteX1" fmla="*/ 1678698 w 1869650"/>
                <a:gd name="connsiteY1" fmla="*/ 0 h 1892737"/>
                <a:gd name="connsiteX2" fmla="*/ 1678698 w 1869650"/>
                <a:gd name="connsiteY2" fmla="*/ 214039 h 1892737"/>
                <a:gd name="connsiteX3" fmla="*/ 1678698 w 1869650"/>
                <a:gd name="connsiteY3" fmla="*/ 214765 h 1892737"/>
                <a:gd name="connsiteX4" fmla="*/ 1869650 w 1869650"/>
                <a:gd name="connsiteY4" fmla="*/ 214765 h 1892737"/>
                <a:gd name="connsiteX5" fmla="*/ 1869650 w 1869650"/>
                <a:gd name="connsiteY5" fmla="*/ 608305 h 1892737"/>
                <a:gd name="connsiteX6" fmla="*/ 1678698 w 1869650"/>
                <a:gd name="connsiteY6" fmla="*/ 608305 h 1892737"/>
                <a:gd name="connsiteX7" fmla="*/ 1678698 w 1869650"/>
                <a:gd name="connsiteY7" fmla="*/ 694481 h 1892737"/>
                <a:gd name="connsiteX8" fmla="*/ 1678698 w 1869650"/>
                <a:gd name="connsiteY8" fmla="*/ 1053388 h 1892737"/>
                <a:gd name="connsiteX9" fmla="*/ 839349 w 1869650"/>
                <a:gd name="connsiteY9" fmla="*/ 1892737 h 1892737"/>
                <a:gd name="connsiteX10" fmla="*/ 0 w 1869650"/>
                <a:gd name="connsiteY10" fmla="*/ 1053388 h 1892737"/>
                <a:gd name="connsiteX11" fmla="*/ 1 w 1869650"/>
                <a:gd name="connsiteY11" fmla="*/ 1053388 h 1892737"/>
                <a:gd name="connsiteX12" fmla="*/ 839350 w 1869650"/>
                <a:gd name="connsiteY12" fmla="*/ 214039 h 1892737"/>
                <a:gd name="connsiteX13" fmla="*/ 1285158 w 1869650"/>
                <a:gd name="connsiteY13" fmla="*/ 214039 h 1892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9650" h="1892737">
                  <a:moveTo>
                    <a:pt x="1285158" y="0"/>
                  </a:moveTo>
                  <a:lnTo>
                    <a:pt x="1678698" y="0"/>
                  </a:lnTo>
                  <a:lnTo>
                    <a:pt x="1678698" y="214039"/>
                  </a:lnTo>
                  <a:lnTo>
                    <a:pt x="1678698" y="214765"/>
                  </a:lnTo>
                  <a:lnTo>
                    <a:pt x="1869650" y="214765"/>
                  </a:lnTo>
                  <a:lnTo>
                    <a:pt x="1869650" y="608305"/>
                  </a:lnTo>
                  <a:lnTo>
                    <a:pt x="1678698" y="608305"/>
                  </a:lnTo>
                  <a:lnTo>
                    <a:pt x="1678698" y="694481"/>
                  </a:lnTo>
                  <a:lnTo>
                    <a:pt x="1678698" y="1053388"/>
                  </a:lnTo>
                  <a:cubicBezTo>
                    <a:pt x="1678698" y="1516948"/>
                    <a:pt x="1302909" y="1892737"/>
                    <a:pt x="839349" y="1892737"/>
                  </a:cubicBezTo>
                  <a:cubicBezTo>
                    <a:pt x="375789" y="1892737"/>
                    <a:pt x="0" y="1516948"/>
                    <a:pt x="0" y="1053388"/>
                  </a:cubicBezTo>
                  <a:lnTo>
                    <a:pt x="1" y="1053388"/>
                  </a:lnTo>
                  <a:cubicBezTo>
                    <a:pt x="1" y="589828"/>
                    <a:pt x="375790" y="214039"/>
                    <a:pt x="839350" y="214039"/>
                  </a:cubicBezTo>
                  <a:lnTo>
                    <a:pt x="1285158" y="214039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00">
                <a:cs typeface="+mn-ea"/>
                <a:sym typeface="+mn-lt"/>
              </a:endParaRPr>
            </a:p>
          </p:txBody>
        </p:sp>
        <p:sp>
          <p:nvSpPr>
            <p:cNvPr id="25" name="任意多边形: 形状 24"/>
            <p:cNvSpPr/>
            <p:nvPr/>
          </p:nvSpPr>
          <p:spPr>
            <a:xfrm flipH="1">
              <a:off x="6096000" y="3908525"/>
              <a:ext cx="1594913" cy="1614608"/>
            </a:xfrm>
            <a:custGeom>
              <a:avLst/>
              <a:gdLst>
                <a:gd name="connsiteX0" fmla="*/ 1285158 w 1869650"/>
                <a:gd name="connsiteY0" fmla="*/ 0 h 1892737"/>
                <a:gd name="connsiteX1" fmla="*/ 1678698 w 1869650"/>
                <a:gd name="connsiteY1" fmla="*/ 0 h 1892737"/>
                <a:gd name="connsiteX2" fmla="*/ 1678698 w 1869650"/>
                <a:gd name="connsiteY2" fmla="*/ 214039 h 1892737"/>
                <a:gd name="connsiteX3" fmla="*/ 1678698 w 1869650"/>
                <a:gd name="connsiteY3" fmla="*/ 214765 h 1892737"/>
                <a:gd name="connsiteX4" fmla="*/ 1869650 w 1869650"/>
                <a:gd name="connsiteY4" fmla="*/ 214765 h 1892737"/>
                <a:gd name="connsiteX5" fmla="*/ 1869650 w 1869650"/>
                <a:gd name="connsiteY5" fmla="*/ 608305 h 1892737"/>
                <a:gd name="connsiteX6" fmla="*/ 1678698 w 1869650"/>
                <a:gd name="connsiteY6" fmla="*/ 608305 h 1892737"/>
                <a:gd name="connsiteX7" fmla="*/ 1678698 w 1869650"/>
                <a:gd name="connsiteY7" fmla="*/ 694481 h 1892737"/>
                <a:gd name="connsiteX8" fmla="*/ 1678698 w 1869650"/>
                <a:gd name="connsiteY8" fmla="*/ 1053388 h 1892737"/>
                <a:gd name="connsiteX9" fmla="*/ 839349 w 1869650"/>
                <a:gd name="connsiteY9" fmla="*/ 1892737 h 1892737"/>
                <a:gd name="connsiteX10" fmla="*/ 0 w 1869650"/>
                <a:gd name="connsiteY10" fmla="*/ 1053388 h 1892737"/>
                <a:gd name="connsiteX11" fmla="*/ 1 w 1869650"/>
                <a:gd name="connsiteY11" fmla="*/ 1053388 h 1892737"/>
                <a:gd name="connsiteX12" fmla="*/ 839350 w 1869650"/>
                <a:gd name="connsiteY12" fmla="*/ 214039 h 1892737"/>
                <a:gd name="connsiteX13" fmla="*/ 1285158 w 1869650"/>
                <a:gd name="connsiteY13" fmla="*/ 214039 h 1892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9650" h="1892737">
                  <a:moveTo>
                    <a:pt x="1285158" y="0"/>
                  </a:moveTo>
                  <a:lnTo>
                    <a:pt x="1678698" y="0"/>
                  </a:lnTo>
                  <a:lnTo>
                    <a:pt x="1678698" y="214039"/>
                  </a:lnTo>
                  <a:lnTo>
                    <a:pt x="1678698" y="214765"/>
                  </a:lnTo>
                  <a:lnTo>
                    <a:pt x="1869650" y="214765"/>
                  </a:lnTo>
                  <a:lnTo>
                    <a:pt x="1869650" y="608305"/>
                  </a:lnTo>
                  <a:lnTo>
                    <a:pt x="1678698" y="608305"/>
                  </a:lnTo>
                  <a:lnTo>
                    <a:pt x="1678698" y="694481"/>
                  </a:lnTo>
                  <a:lnTo>
                    <a:pt x="1678698" y="1053388"/>
                  </a:lnTo>
                  <a:cubicBezTo>
                    <a:pt x="1678698" y="1516948"/>
                    <a:pt x="1302909" y="1892737"/>
                    <a:pt x="839349" y="1892737"/>
                  </a:cubicBezTo>
                  <a:cubicBezTo>
                    <a:pt x="375789" y="1892737"/>
                    <a:pt x="0" y="1516948"/>
                    <a:pt x="0" y="1053388"/>
                  </a:cubicBezTo>
                  <a:lnTo>
                    <a:pt x="1" y="1053388"/>
                  </a:lnTo>
                  <a:cubicBezTo>
                    <a:pt x="1" y="589828"/>
                    <a:pt x="375790" y="214039"/>
                    <a:pt x="839350" y="214039"/>
                  </a:cubicBezTo>
                  <a:lnTo>
                    <a:pt x="1285158" y="214039"/>
                  </a:ln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00">
                <a:cs typeface="+mn-ea"/>
                <a:sym typeface="+mn-lt"/>
              </a:endParaRPr>
            </a:p>
          </p:txBody>
        </p:sp>
        <p:sp>
          <p:nvSpPr>
            <p:cNvPr id="27" name="泪滴形 26"/>
            <p:cNvSpPr/>
            <p:nvPr/>
          </p:nvSpPr>
          <p:spPr>
            <a:xfrm flipV="1">
              <a:off x="4501088" y="2293918"/>
              <a:ext cx="1412165" cy="1429601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00">
                <a:cs typeface="+mn-ea"/>
                <a:sym typeface="+mn-lt"/>
              </a:endParaRPr>
            </a:p>
          </p:txBody>
        </p:sp>
        <p:sp>
          <p:nvSpPr>
            <p:cNvPr id="28" name="N"/>
            <p:cNvSpPr/>
            <p:nvPr/>
          </p:nvSpPr>
          <p:spPr>
            <a:xfrm>
              <a:off x="4829275" y="2630830"/>
              <a:ext cx="755791" cy="755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7" h="19807" extrusionOk="0">
                  <a:moveTo>
                    <a:pt x="11898" y="19602"/>
                  </a:moveTo>
                  <a:cubicBezTo>
                    <a:pt x="6542" y="20704"/>
                    <a:pt x="1306" y="17256"/>
                    <a:pt x="204" y="11899"/>
                  </a:cubicBezTo>
                  <a:cubicBezTo>
                    <a:pt x="-897" y="6542"/>
                    <a:pt x="2552" y="1307"/>
                    <a:pt x="7907" y="205"/>
                  </a:cubicBezTo>
                  <a:cubicBezTo>
                    <a:pt x="13261" y="-896"/>
                    <a:pt x="18494" y="2549"/>
                    <a:pt x="19599" y="7900"/>
                  </a:cubicBezTo>
                  <a:cubicBezTo>
                    <a:pt x="19600" y="7903"/>
                    <a:pt x="19600" y="7905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miter lim="400000"/>
            </a:ln>
            <a:effectLst/>
          </p:spPr>
          <p:txBody>
            <a:bodyPr wrap="none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1" dirty="0">
                  <a:cs typeface="+mn-ea"/>
                  <a:sym typeface="+mn-lt"/>
                </a:rPr>
                <a:t>A</a:t>
              </a:r>
              <a:endParaRPr sz="1600" b="1" dirty="0">
                <a:cs typeface="+mn-ea"/>
                <a:sym typeface="+mn-lt"/>
              </a:endParaRPr>
            </a:p>
          </p:txBody>
        </p:sp>
        <p:sp>
          <p:nvSpPr>
            <p:cNvPr id="41" name="泪滴形 40"/>
            <p:cNvSpPr/>
            <p:nvPr/>
          </p:nvSpPr>
          <p:spPr>
            <a:xfrm flipH="1">
              <a:off x="6278748" y="4093532"/>
              <a:ext cx="1412165" cy="1429601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00">
                <a:cs typeface="+mn-ea"/>
                <a:sym typeface="+mn-lt"/>
              </a:endParaRPr>
            </a:p>
          </p:txBody>
        </p:sp>
        <p:sp>
          <p:nvSpPr>
            <p:cNvPr id="42" name="N"/>
            <p:cNvSpPr/>
            <p:nvPr/>
          </p:nvSpPr>
          <p:spPr>
            <a:xfrm>
              <a:off x="6606935" y="4430444"/>
              <a:ext cx="755791" cy="755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7" h="19807" extrusionOk="0">
                  <a:moveTo>
                    <a:pt x="11898" y="19602"/>
                  </a:moveTo>
                  <a:cubicBezTo>
                    <a:pt x="6542" y="20704"/>
                    <a:pt x="1306" y="17256"/>
                    <a:pt x="204" y="11899"/>
                  </a:cubicBezTo>
                  <a:cubicBezTo>
                    <a:pt x="-897" y="6542"/>
                    <a:pt x="2552" y="1307"/>
                    <a:pt x="7907" y="205"/>
                  </a:cubicBezTo>
                  <a:cubicBezTo>
                    <a:pt x="13261" y="-896"/>
                    <a:pt x="18494" y="2549"/>
                    <a:pt x="19599" y="7900"/>
                  </a:cubicBezTo>
                  <a:cubicBezTo>
                    <a:pt x="19600" y="7903"/>
                    <a:pt x="19600" y="7905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lose/>
                </a:path>
              </a:pathLst>
            </a:custGeom>
            <a:solidFill>
              <a:srgbClr val="FFFFFF"/>
            </a:solidFill>
            <a:ln w="6350" cap="flat">
              <a:noFill/>
              <a:miter lim="400000"/>
            </a:ln>
            <a:effectLst/>
          </p:spPr>
          <p:txBody>
            <a:bodyPr wrap="none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b="1" dirty="0">
                  <a:cs typeface="+mn-ea"/>
                  <a:sym typeface="+mn-lt"/>
                </a:rPr>
                <a:t>B</a:t>
              </a:r>
              <a:endParaRPr sz="1600" b="1" dirty="0">
                <a:cs typeface="+mn-ea"/>
                <a:sym typeface="+mn-lt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4001219" y="3632200"/>
              <a:ext cx="248741" cy="0"/>
            </a:xfrm>
            <a:prstGeom prst="line">
              <a:avLst/>
            </a:prstGeom>
            <a:ln w="6350">
              <a:solidFill>
                <a:schemeClr val="tx1">
                  <a:alpha val="50000"/>
                </a:schemeClr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连接符: 肘形 89"/>
            <p:cNvCxnSpPr>
              <a:stCxn id="75" idx="3"/>
              <a:endCxn id="81" idx="3"/>
            </p:cNvCxnSpPr>
            <p:nvPr/>
          </p:nvCxnSpPr>
          <p:spPr>
            <a:xfrm flipV="1">
              <a:off x="4001221" y="1947025"/>
              <a:ext cx="15762" cy="3370348"/>
            </a:xfrm>
            <a:prstGeom prst="bentConnector3">
              <a:avLst>
                <a:gd name="adj1" fmla="val 1587504"/>
              </a:avLst>
            </a:prstGeom>
            <a:ln w="6350">
              <a:solidFill>
                <a:schemeClr val="tx1">
                  <a:alpha val="50000"/>
                </a:schemeClr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>
              <a:off x="4248245" y="3008718"/>
              <a:ext cx="248741" cy="0"/>
            </a:xfrm>
            <a:prstGeom prst="line">
              <a:avLst/>
            </a:prstGeom>
            <a:ln w="6350">
              <a:solidFill>
                <a:schemeClr val="tx1">
                  <a:alpha val="50000"/>
                </a:schemeClr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/>
            <p:nvPr/>
          </p:nvCxnSpPr>
          <p:spPr>
            <a:xfrm flipH="1" flipV="1">
              <a:off x="7933638" y="3632198"/>
              <a:ext cx="248741" cy="0"/>
            </a:xfrm>
            <a:prstGeom prst="line">
              <a:avLst/>
            </a:prstGeom>
            <a:ln w="6350">
              <a:solidFill>
                <a:schemeClr val="tx1">
                  <a:alpha val="50000"/>
                </a:schemeClr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连接符: 肘形 108"/>
            <p:cNvCxnSpPr/>
            <p:nvPr/>
          </p:nvCxnSpPr>
          <p:spPr>
            <a:xfrm flipH="1">
              <a:off x="8166615" y="1947025"/>
              <a:ext cx="15762" cy="3370348"/>
            </a:xfrm>
            <a:prstGeom prst="bentConnector3">
              <a:avLst>
                <a:gd name="adj1" fmla="val 1587504"/>
              </a:avLst>
            </a:prstGeom>
            <a:ln w="6350">
              <a:solidFill>
                <a:schemeClr val="tx1">
                  <a:alpha val="50000"/>
                </a:schemeClr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>
            <a:xfrm flipH="1" flipV="1">
              <a:off x="7686612" y="4808332"/>
              <a:ext cx="248741" cy="0"/>
            </a:xfrm>
            <a:prstGeom prst="line">
              <a:avLst/>
            </a:prstGeom>
            <a:ln w="6350">
              <a:solidFill>
                <a:schemeClr val="tx1">
                  <a:alpha val="50000"/>
                </a:schemeClr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itle"/>
            <p:cNvSpPr/>
            <p:nvPr/>
          </p:nvSpPr>
          <p:spPr>
            <a:xfrm>
              <a:off x="4346210" y="1130299"/>
              <a:ext cx="3499580" cy="1089661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tx1"/>
                  </a:solidFill>
                  <a:cs typeface="+mn-ea"/>
                  <a:sym typeface="+mn-lt"/>
                </a:rPr>
                <a:t>将顾客满意度作为核心目标，驱动产品设计与服务优化</a:t>
              </a:r>
              <a:endParaRPr lang="en-US" dirty="0"/>
            </a:p>
          </p:txBody>
        </p:sp>
        <p:grpSp>
          <p:nvGrpSpPr>
            <p:cNvPr id="147" name="组合 146"/>
            <p:cNvGrpSpPr/>
            <p:nvPr/>
          </p:nvGrpSpPr>
          <p:grpSpPr>
            <a:xfrm>
              <a:off x="660400" y="1130299"/>
              <a:ext cx="3340821" cy="1633452"/>
              <a:chOff x="660400" y="1130299"/>
              <a:chExt cx="3340821" cy="1633452"/>
            </a:xfrm>
          </p:grpSpPr>
          <p:sp>
            <p:nvSpPr>
              <p:cNvPr id="81" name="ComponentBackground1"/>
              <p:cNvSpPr/>
              <p:nvPr/>
            </p:nvSpPr>
            <p:spPr>
              <a:xfrm>
                <a:off x="660400" y="1130299"/>
                <a:ext cx="3340821" cy="1633452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alpha val="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zh-CN" altLang="en-US" sz="1600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2" name="Bullet1"/>
              <p:cNvSpPr/>
              <p:nvPr/>
            </p:nvSpPr>
            <p:spPr>
              <a:xfrm>
                <a:off x="720087" y="1258281"/>
                <a:ext cx="3221447" cy="5591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cs typeface="+mn-ea"/>
                    <a:sym typeface="+mn-lt"/>
                  </a:rPr>
                  <a:t>顾客需求分析</a:t>
                </a:r>
                <a:endParaRPr lang="en-US" sz="2000" dirty="0"/>
              </a:p>
            </p:txBody>
          </p:sp>
          <p:sp>
            <p:nvSpPr>
              <p:cNvPr id="83" name="Text1"/>
              <p:cNvSpPr/>
              <p:nvPr/>
            </p:nvSpPr>
            <p:spPr>
              <a:xfrm>
                <a:off x="720087" y="1817418"/>
                <a:ext cx="3221447" cy="8285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 fontScale="925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400" dirty="0">
                    <a:solidFill>
                      <a:schemeClr val="tx1"/>
                    </a:solidFill>
                    <a:cs typeface="+mn-ea"/>
                    <a:sym typeface="+mn-lt"/>
                  </a:rPr>
                  <a:t>通过市场调研与反馈机制，系统收集顾客需求，将其转化为产品设计与服务改进的具体指标，确保质量目标与用户期望一致。</a:t>
                </a:r>
                <a:endParaRPr lang="en-US" sz="2000" dirty="0"/>
              </a:p>
            </p:txBody>
          </p:sp>
        </p:grpSp>
        <p:grpSp>
          <p:nvGrpSpPr>
            <p:cNvPr id="148" name="组合 147"/>
            <p:cNvGrpSpPr/>
            <p:nvPr/>
          </p:nvGrpSpPr>
          <p:grpSpPr>
            <a:xfrm>
              <a:off x="660400" y="2815473"/>
              <a:ext cx="3340821" cy="1633452"/>
              <a:chOff x="660400" y="2815473"/>
              <a:chExt cx="3340821" cy="1633452"/>
            </a:xfrm>
          </p:grpSpPr>
          <p:sp>
            <p:nvSpPr>
              <p:cNvPr id="78" name="ComponentBackground2"/>
              <p:cNvSpPr/>
              <p:nvPr/>
            </p:nvSpPr>
            <p:spPr>
              <a:xfrm>
                <a:off x="660400" y="2815473"/>
                <a:ext cx="3340821" cy="1633452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alpha val="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zh-CN" altLang="en-US" sz="1600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9" name="Bullet2"/>
              <p:cNvSpPr/>
              <p:nvPr/>
            </p:nvSpPr>
            <p:spPr>
              <a:xfrm>
                <a:off x="720087" y="2943455"/>
                <a:ext cx="3221447" cy="5591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cs typeface="+mn-ea"/>
                    <a:sym typeface="+mn-lt"/>
                  </a:rPr>
                  <a:t>满意度评价体系</a:t>
                </a:r>
                <a:endParaRPr lang="en-US" sz="2000" dirty="0"/>
              </a:p>
            </p:txBody>
          </p:sp>
          <p:sp>
            <p:nvSpPr>
              <p:cNvPr id="80" name="Text2"/>
              <p:cNvSpPr/>
              <p:nvPr/>
            </p:nvSpPr>
            <p:spPr>
              <a:xfrm>
                <a:off x="720087" y="3502592"/>
                <a:ext cx="3221447" cy="8285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cs typeface="+mn-ea"/>
                    <a:sym typeface="+mn-lt"/>
                  </a:rPr>
                  <a:t>建立科学的顾客满意度测评模型，定期评估服务质量与产品表现，为持续改进提供数据支持和决策依据。</a:t>
                </a:r>
                <a:endParaRPr lang="en-US" sz="2400" dirty="0"/>
              </a:p>
            </p:txBody>
          </p:sp>
        </p:grpSp>
        <p:grpSp>
          <p:nvGrpSpPr>
            <p:cNvPr id="149" name="组合 148"/>
            <p:cNvGrpSpPr/>
            <p:nvPr/>
          </p:nvGrpSpPr>
          <p:grpSpPr>
            <a:xfrm>
              <a:off x="660400" y="4500647"/>
              <a:ext cx="3340821" cy="1633452"/>
              <a:chOff x="660400" y="4500647"/>
              <a:chExt cx="3340821" cy="1633452"/>
            </a:xfrm>
          </p:grpSpPr>
          <p:sp>
            <p:nvSpPr>
              <p:cNvPr id="75" name="ComponentBackground3"/>
              <p:cNvSpPr/>
              <p:nvPr/>
            </p:nvSpPr>
            <p:spPr>
              <a:xfrm>
                <a:off x="660400" y="4500647"/>
                <a:ext cx="3340821" cy="1633452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alpha val="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zh-CN" altLang="en-US" sz="1600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6" name="Bullet3"/>
              <p:cNvSpPr/>
              <p:nvPr/>
            </p:nvSpPr>
            <p:spPr>
              <a:xfrm>
                <a:off x="720087" y="4628629"/>
                <a:ext cx="3221447" cy="5591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cs typeface="+mn-ea"/>
                    <a:sym typeface="+mn-lt"/>
                  </a:rPr>
                  <a:t>全员服务意识</a:t>
                </a:r>
                <a:endParaRPr lang="en-US" sz="2000" dirty="0"/>
              </a:p>
            </p:txBody>
          </p:sp>
          <p:sp>
            <p:nvSpPr>
              <p:cNvPr id="77" name="Text3"/>
              <p:cNvSpPr/>
              <p:nvPr/>
            </p:nvSpPr>
            <p:spPr>
              <a:xfrm>
                <a:off x="720087" y="5187766"/>
                <a:ext cx="3221447" cy="8285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cs typeface="+mn-ea"/>
                    <a:sym typeface="+mn-lt"/>
                  </a:rPr>
                  <a:t>强调企业全体成员对顾客负责的理念，将顾客导向融入岗位职责，提升响应速度与服务专业性。</a:t>
                </a:r>
                <a:endParaRPr lang="en-US" sz="2400" dirty="0"/>
              </a:p>
            </p:txBody>
          </p:sp>
        </p:grpSp>
        <p:grpSp>
          <p:nvGrpSpPr>
            <p:cNvPr id="150" name="组合 149"/>
            <p:cNvGrpSpPr/>
            <p:nvPr/>
          </p:nvGrpSpPr>
          <p:grpSpPr>
            <a:xfrm>
              <a:off x="8178079" y="1130299"/>
              <a:ext cx="3340821" cy="1633452"/>
              <a:chOff x="8178079" y="1130299"/>
              <a:chExt cx="3340821" cy="1633452"/>
            </a:xfrm>
          </p:grpSpPr>
          <p:sp>
            <p:nvSpPr>
              <p:cNvPr id="64" name="ComponentBackground4"/>
              <p:cNvSpPr/>
              <p:nvPr/>
            </p:nvSpPr>
            <p:spPr>
              <a:xfrm>
                <a:off x="8178079" y="1130299"/>
                <a:ext cx="3340821" cy="1633452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alpha val="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zh-CN" altLang="en-US" sz="1600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6" name="Bullet4"/>
              <p:cNvSpPr/>
              <p:nvPr/>
            </p:nvSpPr>
            <p:spPr>
              <a:xfrm>
                <a:off x="8237766" y="1258281"/>
                <a:ext cx="3221447" cy="5591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cs typeface="+mn-ea"/>
                    <a:sym typeface="+mn-lt"/>
                  </a:rPr>
                  <a:t>质量前置管理</a:t>
                </a:r>
                <a:endParaRPr lang="en-US" sz="2000" dirty="0"/>
              </a:p>
            </p:txBody>
          </p:sp>
          <p:sp>
            <p:nvSpPr>
              <p:cNvPr id="71" name="Text4"/>
              <p:cNvSpPr/>
              <p:nvPr/>
            </p:nvSpPr>
            <p:spPr>
              <a:xfrm>
                <a:off x="8237766" y="1817418"/>
                <a:ext cx="3221447" cy="8285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cs typeface="+mn-ea"/>
                    <a:sym typeface="+mn-lt"/>
                  </a:rPr>
                  <a:t>在产品设计初期即引入顾客声音（Voice of Customer），预防质量问题发生，降低后期修改成本。</a:t>
                </a:r>
                <a:endParaRPr lang="en-US" sz="2400" dirty="0"/>
              </a:p>
            </p:txBody>
          </p:sp>
        </p:grpSp>
        <p:grpSp>
          <p:nvGrpSpPr>
            <p:cNvPr id="151" name="组合 150"/>
            <p:cNvGrpSpPr/>
            <p:nvPr/>
          </p:nvGrpSpPr>
          <p:grpSpPr>
            <a:xfrm>
              <a:off x="8178079" y="2815473"/>
              <a:ext cx="3340821" cy="1633452"/>
              <a:chOff x="8178079" y="2815473"/>
              <a:chExt cx="3340821" cy="1633452"/>
            </a:xfrm>
          </p:grpSpPr>
          <p:sp>
            <p:nvSpPr>
              <p:cNvPr id="59" name="ComponentBackground5"/>
              <p:cNvSpPr/>
              <p:nvPr/>
            </p:nvSpPr>
            <p:spPr>
              <a:xfrm>
                <a:off x="8178079" y="2815473"/>
                <a:ext cx="3340821" cy="1633452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alpha val="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zh-CN" altLang="en-US" sz="1600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1" name="Bullet5"/>
              <p:cNvSpPr/>
              <p:nvPr/>
            </p:nvSpPr>
            <p:spPr>
              <a:xfrm>
                <a:off x="8237766" y="2943455"/>
                <a:ext cx="3221447" cy="5591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cs typeface="+mn-ea"/>
                    <a:sym typeface="+mn-lt"/>
                  </a:rPr>
                  <a:t>反馈闭环机制</a:t>
                </a:r>
                <a:endParaRPr lang="en-US" sz="2000" dirty="0"/>
              </a:p>
            </p:txBody>
          </p:sp>
          <p:sp>
            <p:nvSpPr>
              <p:cNvPr id="62" name="Text5"/>
              <p:cNvSpPr/>
              <p:nvPr/>
            </p:nvSpPr>
            <p:spPr>
              <a:xfrm>
                <a:off x="8237766" y="3502592"/>
                <a:ext cx="3221447" cy="8285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cs typeface="+mn-ea"/>
                    <a:sym typeface="+mn-lt"/>
                  </a:rPr>
                  <a:t>构建从顾客投诉、建议到问题解决与改进措施落地的完整闭环，实现服务质量的动态优化。</a:t>
                </a:r>
                <a:endParaRPr lang="en-US" sz="2400" dirty="0"/>
              </a:p>
            </p:txBody>
          </p:sp>
        </p:grpSp>
        <p:grpSp>
          <p:nvGrpSpPr>
            <p:cNvPr id="152" name="组合 151"/>
            <p:cNvGrpSpPr/>
            <p:nvPr/>
          </p:nvGrpSpPr>
          <p:grpSpPr>
            <a:xfrm>
              <a:off x="8178079" y="4500647"/>
              <a:ext cx="3340821" cy="1633452"/>
              <a:chOff x="8178079" y="4500647"/>
              <a:chExt cx="3340821" cy="1633452"/>
            </a:xfrm>
          </p:grpSpPr>
          <p:sp>
            <p:nvSpPr>
              <p:cNvPr id="56" name="ComponentBackground6"/>
              <p:cNvSpPr/>
              <p:nvPr/>
            </p:nvSpPr>
            <p:spPr>
              <a:xfrm>
                <a:off x="8178079" y="4500647"/>
                <a:ext cx="3340821" cy="1633452"/>
              </a:xfrm>
              <a:prstGeom prst="roundRect">
                <a:avLst>
                  <a:gd name="adj" fmla="val 0"/>
                </a:avLst>
              </a:prstGeom>
              <a:solidFill>
                <a:schemeClr val="tx1">
                  <a:alpha val="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  <a:endParaRPr lang="zh-CN" altLang="en-US" sz="1600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Bullet6"/>
              <p:cNvSpPr/>
              <p:nvPr/>
            </p:nvSpPr>
            <p:spPr>
              <a:xfrm>
                <a:off x="8237766" y="4628629"/>
                <a:ext cx="3221447" cy="55912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cs typeface="+mn-ea"/>
                    <a:sym typeface="+mn-lt"/>
                  </a:rPr>
                  <a:t>客户关系深化</a:t>
                </a:r>
                <a:endParaRPr lang="en-US" sz="2000" dirty="0"/>
              </a:p>
            </p:txBody>
          </p:sp>
          <p:sp>
            <p:nvSpPr>
              <p:cNvPr id="58" name="Text6"/>
              <p:cNvSpPr/>
              <p:nvPr/>
            </p:nvSpPr>
            <p:spPr>
              <a:xfrm>
                <a:off x="8237766" y="5187766"/>
                <a:ext cx="3221447" cy="8285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cs typeface="+mn-ea"/>
                    <a:sym typeface="+mn-lt"/>
                  </a:rPr>
                  <a:t>通过长期互动与价值交付，增强顾客忠诚度，将满意度转化为品牌信任与市场竞争优势。</a:t>
                </a:r>
                <a:endParaRPr lang="en-US" sz="2400" dirty="0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、顾客导向确立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035f5c37-71ed-4921-a924-349373122c6b.source.7.zh-Hans.pptx"/>
          <p:cNvGrpSpPr/>
          <p:nvPr/>
        </p:nvGrpSpPr>
        <p:grpSpPr>
          <a:xfrm>
            <a:off x="268941" y="1130299"/>
            <a:ext cx="11819965" cy="5003801"/>
            <a:chOff x="660400" y="1130299"/>
            <a:chExt cx="10858500" cy="5003801"/>
          </a:xfrm>
        </p:grpSpPr>
        <p:sp>
          <p:nvSpPr>
            <p:cNvPr id="4" name="Title"/>
            <p:cNvSpPr txBox="1"/>
            <p:nvPr/>
          </p:nvSpPr>
          <p:spPr>
            <a:xfrm>
              <a:off x="660400" y="1130299"/>
              <a:ext cx="10858500" cy="5400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3765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lang="zh-CN" altLang="en-US" sz="2000" b="1" dirty="0">
                  <a:cs typeface="+mn-ea"/>
                  <a:sym typeface="+mn-lt"/>
                </a:rPr>
                <a:t>克劳斯比倡导“第一次就把事情做对”，追求质量缺陷最小化</a:t>
              </a:r>
              <a:endParaRPr lang="en-US" dirty="0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660400" y="1952339"/>
              <a:ext cx="5291992" cy="997776"/>
              <a:chOff x="660400" y="1952339"/>
              <a:chExt cx="5291992" cy="997776"/>
            </a:xfrm>
          </p:grpSpPr>
          <p:sp>
            <p:nvSpPr>
              <p:cNvPr id="34" name="Number1"/>
              <p:cNvSpPr>
                <a:spLocks noChangeAspect="1"/>
              </p:cNvSpPr>
              <p:nvPr/>
            </p:nvSpPr>
            <p:spPr>
              <a:xfrm>
                <a:off x="660400" y="1952339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none" lIns="108000" tIns="108000" rIns="108000" bIns="108000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1</a:t>
                </a:r>
                <a:endParaRPr kumimoji="1"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5" name="Bullet1"/>
              <p:cNvSpPr txBox="1"/>
              <p:nvPr/>
            </p:nvSpPr>
            <p:spPr>
              <a:xfrm>
                <a:off x="1291048" y="1952339"/>
                <a:ext cx="4661344" cy="3728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零缺陷理念起源</a:t>
                </a:r>
                <a:endParaRPr lang="en-US" sz="2000" dirty="0"/>
              </a:p>
            </p:txBody>
          </p:sp>
          <p:sp>
            <p:nvSpPr>
              <p:cNvPr id="36" name="Text1"/>
              <p:cNvSpPr txBox="1"/>
              <p:nvPr/>
            </p:nvSpPr>
            <p:spPr>
              <a:xfrm>
                <a:off x="1291048" y="2325197"/>
                <a:ext cx="4661344" cy="624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20世纪60年代，克劳斯比提出“零缺陷”概念，强调质量不应依赖事后检验，而应在源头预防缺陷，推动企业建立预防为主的质量文化。</a:t>
                </a:r>
                <a:endParaRPr lang="en-US" sz="1400" dirty="0"/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660400" y="3013668"/>
              <a:ext cx="5291992" cy="997775"/>
              <a:chOff x="660400" y="3013668"/>
              <a:chExt cx="5291992" cy="997775"/>
            </a:xfrm>
          </p:grpSpPr>
          <p:sp>
            <p:nvSpPr>
              <p:cNvPr id="31" name="Number2"/>
              <p:cNvSpPr>
                <a:spLocks noChangeAspect="1"/>
              </p:cNvSpPr>
              <p:nvPr/>
            </p:nvSpPr>
            <p:spPr>
              <a:xfrm>
                <a:off x="660400" y="3069603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none" lIns="108000" tIns="108000" rIns="108000" bIns="108000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2</a:t>
                </a:r>
                <a:endParaRPr kumimoji="1"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Bullet2"/>
              <p:cNvSpPr txBox="1"/>
              <p:nvPr/>
            </p:nvSpPr>
            <p:spPr>
              <a:xfrm>
                <a:off x="1291048" y="3013668"/>
                <a:ext cx="4661344" cy="3728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第一次做对原则</a:t>
                </a:r>
                <a:endParaRPr lang="en-US" sz="2000" dirty="0"/>
              </a:p>
            </p:txBody>
          </p:sp>
          <p:sp>
            <p:nvSpPr>
              <p:cNvPr id="33" name="Text2"/>
              <p:cNvSpPr txBox="1"/>
              <p:nvPr/>
            </p:nvSpPr>
            <p:spPr>
              <a:xfrm>
                <a:off x="1291048" y="3386525"/>
                <a:ext cx="4661344" cy="624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“第一次就把事情做对”是零缺陷运动的核心，主张员工在工作中树立正确态度，避免返工与浪费，显著提升效率与产品可靠性。</a:t>
                </a:r>
                <a:endParaRPr lang="en-US" sz="1400" dirty="0"/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660400" y="4074996"/>
              <a:ext cx="5291992" cy="997775"/>
              <a:chOff x="660400" y="4074996"/>
              <a:chExt cx="5291992" cy="997775"/>
            </a:xfrm>
          </p:grpSpPr>
          <p:sp>
            <p:nvSpPr>
              <p:cNvPr id="28" name="Number3"/>
              <p:cNvSpPr>
                <a:spLocks noChangeAspect="1"/>
              </p:cNvSpPr>
              <p:nvPr/>
            </p:nvSpPr>
            <p:spPr>
              <a:xfrm>
                <a:off x="660400" y="4134343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none" lIns="108000" tIns="108000" rIns="108000" bIns="108000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3</a:t>
                </a:r>
                <a:endParaRPr kumimoji="1"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9" name="Bullet3"/>
              <p:cNvSpPr txBox="1"/>
              <p:nvPr/>
            </p:nvSpPr>
            <p:spPr>
              <a:xfrm>
                <a:off x="1291048" y="4074996"/>
                <a:ext cx="4661344" cy="3728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质量成本理论</a:t>
                </a:r>
                <a:endParaRPr lang="en-US" sz="2000" dirty="0"/>
              </a:p>
            </p:txBody>
          </p:sp>
          <p:sp>
            <p:nvSpPr>
              <p:cNvPr id="30" name="Text3"/>
              <p:cNvSpPr txBox="1"/>
              <p:nvPr/>
            </p:nvSpPr>
            <p:spPr>
              <a:xfrm>
                <a:off x="1291048" y="4447853"/>
                <a:ext cx="4661344" cy="624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克劳斯比引入质量成本概念，指出预防成本远低于失败成本，促使企业加大前期投入以减少后期损失，优化整体质量管理流程。</a:t>
                </a:r>
                <a:endParaRPr lang="en-US" sz="1400" dirty="0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660400" y="5136325"/>
              <a:ext cx="5291992" cy="997775"/>
              <a:chOff x="660400" y="5136325"/>
              <a:chExt cx="5291992" cy="997775"/>
            </a:xfrm>
          </p:grpSpPr>
          <p:sp>
            <p:nvSpPr>
              <p:cNvPr id="25" name="Number4"/>
              <p:cNvSpPr>
                <a:spLocks noChangeAspect="1"/>
              </p:cNvSpPr>
              <p:nvPr/>
            </p:nvSpPr>
            <p:spPr>
              <a:xfrm>
                <a:off x="660400" y="5195672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none" lIns="108000" tIns="108000" rIns="108000" bIns="108000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4</a:t>
                </a:r>
                <a:endParaRPr kumimoji="1"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6" name="Bullet4"/>
              <p:cNvSpPr txBox="1"/>
              <p:nvPr/>
            </p:nvSpPr>
            <p:spPr>
              <a:xfrm>
                <a:off x="1291048" y="5136325"/>
                <a:ext cx="4661344" cy="3728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员工责任意识强化</a:t>
                </a:r>
                <a:endParaRPr lang="en-US" sz="2000" dirty="0"/>
              </a:p>
            </p:txBody>
          </p:sp>
          <p:sp>
            <p:nvSpPr>
              <p:cNvPr id="27" name="Text4"/>
              <p:cNvSpPr txBox="1"/>
              <p:nvPr/>
            </p:nvSpPr>
            <p:spPr>
              <a:xfrm>
                <a:off x="1291048" y="5509182"/>
                <a:ext cx="4661344" cy="624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零缺陷强调每个人对质量负责，打破“质检是质检部门的事”的观念，推动全员参与，形成自觉追求完美的工作氛围。</a:t>
                </a:r>
                <a:endParaRPr lang="en-US" sz="1400" dirty="0"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6222968" y="1952339"/>
              <a:ext cx="5291993" cy="997776"/>
              <a:chOff x="6222968" y="1952339"/>
              <a:chExt cx="5291993" cy="997776"/>
            </a:xfrm>
          </p:grpSpPr>
          <p:sp>
            <p:nvSpPr>
              <p:cNvPr id="22" name="Number5"/>
              <p:cNvSpPr>
                <a:spLocks noChangeAspect="1"/>
              </p:cNvSpPr>
              <p:nvPr/>
            </p:nvSpPr>
            <p:spPr>
              <a:xfrm>
                <a:off x="6222968" y="1952339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none" lIns="108000" tIns="108000" rIns="108000" bIns="108000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5</a:t>
                </a:r>
                <a:endParaRPr kumimoji="1"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Bullet5"/>
              <p:cNvSpPr txBox="1"/>
              <p:nvPr/>
            </p:nvSpPr>
            <p:spPr>
              <a:xfrm>
                <a:off x="6853617" y="1952339"/>
                <a:ext cx="4661344" cy="3728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管理层承诺关键性</a:t>
                </a:r>
                <a:endParaRPr lang="en-US" sz="2000" dirty="0"/>
              </a:p>
            </p:txBody>
          </p:sp>
          <p:sp>
            <p:nvSpPr>
              <p:cNvPr id="24" name="Text5"/>
              <p:cNvSpPr txBox="1"/>
              <p:nvPr/>
            </p:nvSpPr>
            <p:spPr>
              <a:xfrm>
                <a:off x="6853617" y="2325197"/>
                <a:ext cx="4661344" cy="624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成功实施零缺陷需高层坚定支持，明确质量目标并提供资源保障，确保质量政策自上而下有效贯彻，形成持续改进机制。</a:t>
                </a:r>
                <a:endParaRPr lang="en-US" sz="1600" dirty="0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6222968" y="3544333"/>
              <a:ext cx="5295932" cy="997775"/>
              <a:chOff x="6222968" y="3544333"/>
              <a:chExt cx="5295932" cy="997775"/>
            </a:xfrm>
          </p:grpSpPr>
          <p:sp>
            <p:nvSpPr>
              <p:cNvPr id="19" name="Number6"/>
              <p:cNvSpPr>
                <a:spLocks noChangeAspect="1"/>
              </p:cNvSpPr>
              <p:nvPr/>
            </p:nvSpPr>
            <p:spPr>
              <a:xfrm>
                <a:off x="6222968" y="3600268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none" lIns="108000" tIns="108000" rIns="108000" bIns="108000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6</a:t>
                </a:r>
                <a:endParaRPr kumimoji="1"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0" name="Bullet6"/>
              <p:cNvSpPr txBox="1"/>
              <p:nvPr/>
            </p:nvSpPr>
            <p:spPr>
              <a:xfrm>
                <a:off x="6853616" y="3544333"/>
                <a:ext cx="4665284" cy="3728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实施步骤系统化</a:t>
                </a:r>
                <a:endParaRPr lang="en-US" sz="2000" dirty="0"/>
              </a:p>
            </p:txBody>
          </p:sp>
          <p:sp>
            <p:nvSpPr>
              <p:cNvPr id="21" name="Text6"/>
              <p:cNvSpPr txBox="1"/>
              <p:nvPr/>
            </p:nvSpPr>
            <p:spPr>
              <a:xfrm>
                <a:off x="6853616" y="3917190"/>
                <a:ext cx="4665284" cy="624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i="0" u="none" strike="noStrike" kern="1200" cap="none" spc="0" normalizeH="0" baseline="0" noProof="0" dirty="0" err="1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克劳斯比提出质量改进四阶段：评估现状、设定标准、实施控制、持续优化，为企业提供可操作的零缺陷推行路径。</a:t>
                </a:r>
                <a:endParaRPr lang="en-US" sz="1600" dirty="0"/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6222968" y="5136325"/>
              <a:ext cx="5295932" cy="997775"/>
              <a:chOff x="6222968" y="5136325"/>
              <a:chExt cx="5295932" cy="997775"/>
            </a:xfrm>
          </p:grpSpPr>
          <p:sp>
            <p:nvSpPr>
              <p:cNvPr id="16" name="Number7"/>
              <p:cNvSpPr>
                <a:spLocks noChangeAspect="1"/>
              </p:cNvSpPr>
              <p:nvPr/>
            </p:nvSpPr>
            <p:spPr>
              <a:xfrm>
                <a:off x="6222968" y="5195672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wrap="none" lIns="108000" tIns="108000" rIns="108000" bIns="108000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kumimoji="1" lang="en-US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7</a:t>
                </a:r>
                <a:endParaRPr kumimoji="1"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7" name="Bullet7"/>
              <p:cNvSpPr txBox="1"/>
              <p:nvPr/>
            </p:nvSpPr>
            <p:spPr>
              <a:xfrm>
                <a:off x="6853616" y="5136325"/>
                <a:ext cx="4665284" cy="3728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对现代质量影响</a:t>
                </a:r>
                <a:endParaRPr lang="en-US" sz="2000" dirty="0"/>
              </a:p>
            </p:txBody>
          </p:sp>
          <p:sp>
            <p:nvSpPr>
              <p:cNvPr id="18" name="Text7"/>
              <p:cNvSpPr txBox="1"/>
              <p:nvPr/>
            </p:nvSpPr>
            <p:spPr>
              <a:xfrm>
                <a:off x="6853616" y="5509182"/>
                <a:ext cx="4665284" cy="624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cs typeface="+mn-ea"/>
                    <a:sym typeface="+mn-lt"/>
                  </a:rPr>
                  <a:t>零缺陷思想深刻影响TQM和六西格玛等后续体系，成为现代质量管理的重要基石，广泛应用于制造业与服务业质量提升实践。</a:t>
                </a:r>
                <a:endParaRPr lang="en-US" sz="1600" dirty="0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4</a:t>
            </a:r>
            <a:r>
              <a:rPr lang="zh-CN" altLang="en-US" dirty="0"/>
              <a:t>、零缺陷运动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5e8fa7e9-afdb-4713-8077-f7ee3728c87e.source.3.zh-Hans.pptx"/>
          <p:cNvGrpSpPr/>
          <p:nvPr/>
        </p:nvGrpSpPr>
        <p:grpSpPr>
          <a:xfrm>
            <a:off x="660400" y="1130299"/>
            <a:ext cx="10858500" cy="5727701"/>
            <a:chOff x="660400" y="1130299"/>
            <a:chExt cx="10858500" cy="5727701"/>
          </a:xfrm>
        </p:grpSpPr>
        <p:grpSp>
          <p:nvGrpSpPr>
            <p:cNvPr id="81" name="组合 80"/>
            <p:cNvGrpSpPr/>
            <p:nvPr/>
          </p:nvGrpSpPr>
          <p:grpSpPr>
            <a:xfrm>
              <a:off x="660400" y="1130300"/>
              <a:ext cx="10858500" cy="5727700"/>
              <a:chOff x="660400" y="1130300"/>
              <a:chExt cx="10858500" cy="5727700"/>
            </a:xfrm>
          </p:grpSpPr>
          <p:sp>
            <p:nvSpPr>
              <p:cNvPr id="73" name="PictureMisc1"/>
              <p:cNvSpPr/>
              <p:nvPr/>
            </p:nvSpPr>
            <p:spPr>
              <a:xfrm>
                <a:off x="6923314" y="1130300"/>
                <a:ext cx="4595586" cy="5727700"/>
              </a:xfrm>
              <a:custGeom>
                <a:avLst/>
                <a:gdLst>
                  <a:gd name="connsiteX0" fmla="*/ 0 w 4781550"/>
                  <a:gd name="connsiteY0" fmla="*/ 0 h 6858000"/>
                  <a:gd name="connsiteX1" fmla="*/ 4781550 w 4781550"/>
                  <a:gd name="connsiteY1" fmla="*/ 0 h 6858000"/>
                  <a:gd name="connsiteX2" fmla="*/ 4781550 w 4781550"/>
                  <a:gd name="connsiteY2" fmla="*/ 6858000 h 6858000"/>
                  <a:gd name="connsiteX3" fmla="*/ 0 w 4781550"/>
                  <a:gd name="connsiteY3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781550" h="6858000">
                    <a:moveTo>
                      <a:pt x="0" y="0"/>
                    </a:moveTo>
                    <a:lnTo>
                      <a:pt x="4781550" y="0"/>
                    </a:lnTo>
                    <a:lnTo>
                      <a:pt x="4781550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blipFill>
                <a:blip r:embed="rId1"/>
                <a:stretch>
                  <a:fillRect l="-43476" r="-43476"/>
                </a:stretch>
              </a:blipFill>
              <a:ln w="76200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65" name="组合 64"/>
              <p:cNvGrpSpPr/>
              <p:nvPr/>
            </p:nvGrpSpPr>
            <p:grpSpPr>
              <a:xfrm>
                <a:off x="660400" y="1130300"/>
                <a:ext cx="6029767" cy="1606091"/>
                <a:chOff x="660400" y="1130300"/>
                <a:chExt cx="6029767" cy="1606091"/>
              </a:xfrm>
            </p:grpSpPr>
            <p:cxnSp>
              <p:nvCxnSpPr>
                <p:cNvPr id="6" name="Shape1"/>
                <p:cNvCxnSpPr/>
                <p:nvPr/>
              </p:nvCxnSpPr>
              <p:spPr>
                <a:xfrm>
                  <a:off x="660400" y="1206401"/>
                  <a:ext cx="0" cy="242018"/>
                </a:xfrm>
                <a:prstGeom prst="line">
                  <a:avLst/>
                </a:prstGeom>
                <a:ln w="50800" cap="rnd">
                  <a:solidFill>
                    <a:schemeClr val="accent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" name="Bullet1"/>
                <p:cNvSpPr txBox="1"/>
                <p:nvPr/>
              </p:nvSpPr>
              <p:spPr>
                <a:xfrm>
                  <a:off x="745410" y="1130300"/>
                  <a:ext cx="5944757" cy="394219"/>
                </a:xfrm>
                <a:prstGeom prst="rect">
                  <a:avLst/>
                </a:prstGeom>
                <a:noFill/>
              </p:spPr>
              <p:txBody>
                <a:bodyPr wrap="square" rtlCol="0" anchor="ctr" anchorCtr="0">
                  <a:no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b="1" dirty="0">
                      <a:cs typeface="+mn-ea"/>
                      <a:sym typeface="+mn-lt"/>
                    </a:rPr>
                    <a:t>QCC小组实践</a:t>
                  </a:r>
                  <a:endParaRPr lang="en-US" dirty="0"/>
                </a:p>
              </p:txBody>
            </p:sp>
            <p:sp>
              <p:nvSpPr>
                <p:cNvPr id="9" name="Text1"/>
                <p:cNvSpPr txBox="1"/>
                <p:nvPr/>
              </p:nvSpPr>
              <p:spPr>
                <a:xfrm>
                  <a:off x="745411" y="1524516"/>
                  <a:ext cx="5944756" cy="1211875"/>
                </a:xfrm>
                <a:prstGeom prst="rect">
                  <a:avLst/>
                </a:prstGeom>
                <a:noFill/>
              </p:spPr>
              <p:txBody>
                <a:bodyPr wrap="square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600" dirty="0">
                      <a:cs typeface="+mn-ea"/>
                      <a:sym typeface="+mn-lt"/>
                    </a:rPr>
                    <a:t>质量控制圈（QCC）由一线员工自发组成，通过团队协作发现并解决生产中的质量问题，提升质量意识与参与感，推动持续改进文化形成。</a:t>
                  </a:r>
                  <a:endParaRPr lang="en-US" sz="2400" dirty="0"/>
                </a:p>
              </p:txBody>
            </p:sp>
          </p:grpSp>
          <p:grpSp>
            <p:nvGrpSpPr>
              <p:cNvPr id="66" name="组合 65"/>
              <p:cNvGrpSpPr/>
              <p:nvPr/>
            </p:nvGrpSpPr>
            <p:grpSpPr>
              <a:xfrm>
                <a:off x="660400" y="2829154"/>
                <a:ext cx="6029767" cy="1606090"/>
                <a:chOff x="660400" y="1965798"/>
                <a:chExt cx="6029767" cy="1606090"/>
              </a:xfrm>
            </p:grpSpPr>
            <p:cxnSp>
              <p:nvCxnSpPr>
                <p:cNvPr id="32" name="Shape2"/>
                <p:cNvCxnSpPr/>
                <p:nvPr/>
              </p:nvCxnSpPr>
              <p:spPr>
                <a:xfrm>
                  <a:off x="660400" y="2041898"/>
                  <a:ext cx="0" cy="242017"/>
                </a:xfrm>
                <a:prstGeom prst="line">
                  <a:avLst/>
                </a:prstGeom>
                <a:ln w="50800" cap="rnd">
                  <a:solidFill>
                    <a:schemeClr val="accent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Bullet2"/>
                <p:cNvSpPr txBox="1"/>
                <p:nvPr/>
              </p:nvSpPr>
              <p:spPr>
                <a:xfrm>
                  <a:off x="745410" y="1965798"/>
                  <a:ext cx="5944757" cy="394217"/>
                </a:xfrm>
                <a:prstGeom prst="rect">
                  <a:avLst/>
                </a:prstGeom>
                <a:noFill/>
              </p:spPr>
              <p:txBody>
                <a:bodyPr wrap="square" rtlCol="0" anchor="ctr" anchorCtr="0">
                  <a:no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b="1" dirty="0">
                      <a:cs typeface="+mn-ea"/>
                      <a:sym typeface="+mn-lt"/>
                    </a:rPr>
                    <a:t>5S管理推行</a:t>
                  </a:r>
                  <a:endParaRPr lang="en-US" dirty="0"/>
                </a:p>
              </p:txBody>
            </p:sp>
            <p:sp>
              <p:nvSpPr>
                <p:cNvPr id="34" name="Text2"/>
                <p:cNvSpPr txBox="1"/>
                <p:nvPr/>
              </p:nvSpPr>
              <p:spPr>
                <a:xfrm>
                  <a:off x="745411" y="2360015"/>
                  <a:ext cx="5944756" cy="1211873"/>
                </a:xfrm>
                <a:prstGeom prst="rect">
                  <a:avLst/>
                </a:prstGeom>
                <a:noFill/>
              </p:spPr>
              <p:txBody>
                <a:bodyPr wrap="square" rtlCol="0" anchor="t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600" dirty="0">
                      <a:cs typeface="+mn-ea"/>
                      <a:sym typeface="+mn-lt"/>
                    </a:rPr>
                    <a:t>整理、整顿、清扫、清洁、素养的5S管理体系有效改善工作环境，提高作业效率与产品品质，成为现场管理的基础性工具并全球推广。</a:t>
                  </a:r>
                  <a:endParaRPr lang="en-US" altLang="zh-CN" sz="1600" dirty="0">
                    <a:cs typeface="+mn-ea"/>
                    <a:sym typeface="+mn-lt"/>
                  </a:endParaRPr>
                </a:p>
                <a:p>
                  <a:pPr marL="342900" indent="-342900">
                    <a:lnSpc>
                      <a:spcPct val="120000"/>
                    </a:lnSpc>
                    <a:buFont typeface="Arial" panose="020B0604020202020204" pitchFamily="34" charset="0"/>
                    <a:buChar char="•"/>
                  </a:pPr>
                  <a:r>
                    <a:rPr lang="zh-CN" altLang="en-US" sz="1900" dirty="0"/>
                    <a:t>整理、整顿、清扫、清洁、素养</a:t>
                  </a:r>
                  <a:endParaRPr lang="en-US" sz="1900" dirty="0"/>
                </a:p>
              </p:txBody>
            </p:sp>
          </p:grpSp>
          <p:grpSp>
            <p:nvGrpSpPr>
              <p:cNvPr id="67" name="组合 66"/>
              <p:cNvGrpSpPr/>
              <p:nvPr/>
            </p:nvGrpSpPr>
            <p:grpSpPr>
              <a:xfrm>
                <a:off x="660400" y="4528009"/>
                <a:ext cx="6029767" cy="1606090"/>
                <a:chOff x="660400" y="2801297"/>
                <a:chExt cx="6029767" cy="1606090"/>
              </a:xfrm>
            </p:grpSpPr>
            <p:cxnSp>
              <p:nvCxnSpPr>
                <p:cNvPr id="36" name="Shape3"/>
                <p:cNvCxnSpPr/>
                <p:nvPr/>
              </p:nvCxnSpPr>
              <p:spPr>
                <a:xfrm>
                  <a:off x="660400" y="2877397"/>
                  <a:ext cx="0" cy="242017"/>
                </a:xfrm>
                <a:prstGeom prst="line">
                  <a:avLst/>
                </a:prstGeom>
                <a:ln w="50800" cap="rnd">
                  <a:solidFill>
                    <a:schemeClr val="accent1"/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" name="Bullet3"/>
                <p:cNvSpPr txBox="1"/>
                <p:nvPr/>
              </p:nvSpPr>
              <p:spPr>
                <a:xfrm>
                  <a:off x="745410" y="2801297"/>
                  <a:ext cx="5944757" cy="394217"/>
                </a:xfrm>
                <a:prstGeom prst="rect">
                  <a:avLst/>
                </a:prstGeom>
                <a:noFill/>
              </p:spPr>
              <p:txBody>
                <a:bodyPr wrap="square" rtlCol="0" anchor="ctr" anchorCtr="0">
                  <a:no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b="1" dirty="0">
                      <a:cs typeface="+mn-ea"/>
                      <a:sym typeface="+mn-lt"/>
                    </a:rPr>
                    <a:t>TPM全面生产维护</a:t>
                  </a:r>
                  <a:endParaRPr lang="en-US" dirty="0"/>
                </a:p>
              </p:txBody>
            </p:sp>
            <p:sp>
              <p:nvSpPr>
                <p:cNvPr id="38" name="Text3"/>
                <p:cNvSpPr txBox="1"/>
                <p:nvPr/>
              </p:nvSpPr>
              <p:spPr>
                <a:xfrm>
                  <a:off x="745411" y="3195514"/>
                  <a:ext cx="5944756" cy="1211873"/>
                </a:xfrm>
                <a:prstGeom prst="rect">
                  <a:avLst/>
                </a:prstGeom>
                <a:noFill/>
              </p:spPr>
              <p:txBody>
                <a:bodyPr wrap="square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600" dirty="0">
                      <a:cs typeface="+mn-ea"/>
                      <a:sym typeface="+mn-lt"/>
                    </a:rPr>
                    <a:t>全员参与设备维护的TPM模式，强调零故障、零浪费，通过预防性保养提升设备综合效率，实现生产系统整体优化与质量稳定。</a:t>
                  </a:r>
                  <a:endParaRPr lang="en-US" sz="2400" dirty="0"/>
                </a:p>
              </p:txBody>
            </p:sp>
          </p:grpSp>
        </p:grpSp>
        <p:sp>
          <p:nvSpPr>
            <p:cNvPr id="3" name="Title"/>
            <p:cNvSpPr txBox="1"/>
            <p:nvPr/>
          </p:nvSpPr>
          <p:spPr>
            <a:xfrm>
              <a:off x="6923314" y="1130299"/>
              <a:ext cx="4595586" cy="959757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</p:spPr>
          <p:txBody>
            <a:bodyPr vert="horz" wrap="square" rtlCol="0" anchor="ctr" anchorCtr="0">
              <a:normAutofit/>
            </a:bodyPr>
            <a:lstStyle/>
            <a:p>
              <a:r>
                <a:rPr lang="zh-CN" altLang="en-US" sz="2400" b="1" dirty="0">
                  <a:cs typeface="+mn-ea"/>
                  <a:sym typeface="+mn-lt"/>
                </a:rPr>
                <a:t>发展出QCC小组、5S管理、TPM、田口方法等特色实践模式</a:t>
              </a:r>
              <a:endParaRPr lang="en-US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5</a:t>
            </a:r>
            <a:r>
              <a:rPr lang="zh-CN" altLang="en-US" dirty="0"/>
              <a:t>、日本质量管理创新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1eb30008-eb81-40b0-8568-193ef6ddb647.source.6.zh-Hans.pptx"/>
          <p:cNvGrpSpPr/>
          <p:nvPr/>
        </p:nvGrpSpPr>
        <p:grpSpPr>
          <a:xfrm>
            <a:off x="660400" y="1130303"/>
            <a:ext cx="10858500" cy="5003797"/>
            <a:chOff x="660400" y="1130303"/>
            <a:chExt cx="10858500" cy="5003797"/>
          </a:xfrm>
        </p:grpSpPr>
        <p:sp>
          <p:nvSpPr>
            <p:cNvPr id="3" name="Title"/>
            <p:cNvSpPr txBox="1"/>
            <p:nvPr/>
          </p:nvSpPr>
          <p:spPr>
            <a:xfrm>
              <a:off x="660400" y="1130303"/>
              <a:ext cx="10858500" cy="584773"/>
            </a:xfrm>
            <a:prstGeom prst="rect">
              <a:avLst/>
            </a:prstGeom>
            <a:noFill/>
          </p:spPr>
          <p:txBody>
            <a:bodyPr wrap="square" lIns="90000" tIns="46800" rIns="90000" bIns="46800" rtlCol="0" anchor="ctr" anchorCtr="0">
              <a:normAutofit/>
            </a:bodyPr>
            <a:lstStyle>
              <a:defPPr>
                <a:defRPr lang="zh-CN"/>
              </a:defPPr>
              <a:lvl1pPr>
                <a:defRPr sz="2400" b="1">
                  <a:cs typeface="+mn-ea"/>
                </a:defRPr>
              </a:lvl1pPr>
            </a:lstStyle>
            <a:p>
              <a:r>
                <a:rPr lang="zh-CN" altLang="en-US" dirty="0">
                  <a:sym typeface="+mn-lt"/>
                </a:rPr>
                <a:t>鱼骨图、直方图、控制图等老七种工具成为基层改善常用手段</a:t>
              </a:r>
              <a:endParaRPr lang="en-US" dirty="0"/>
            </a:p>
          </p:txBody>
        </p:sp>
        <p:grpSp>
          <p:nvGrpSpPr>
            <p:cNvPr id="7" name="组合 1"/>
            <p:cNvGrpSpPr/>
            <p:nvPr/>
          </p:nvGrpSpPr>
          <p:grpSpPr>
            <a:xfrm>
              <a:off x="660400" y="2019788"/>
              <a:ext cx="10858500" cy="4114312"/>
              <a:chOff x="660400" y="2019788"/>
              <a:chExt cx="10858500" cy="3777762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660400" y="2019788"/>
                <a:ext cx="3390566" cy="1796632"/>
                <a:chOff x="660400" y="2356338"/>
                <a:chExt cx="3390566" cy="1796632"/>
              </a:xfrm>
            </p:grpSpPr>
            <p:sp>
              <p:nvSpPr>
                <p:cNvPr id="5" name="ComponentBackground1"/>
                <p:cNvSpPr/>
                <p:nvPr/>
              </p:nvSpPr>
              <p:spPr>
                <a:xfrm>
                  <a:off x="660400" y="2356338"/>
                  <a:ext cx="3390566" cy="1796632"/>
                </a:xfrm>
                <a:prstGeom prst="roundRect">
                  <a:avLst>
                    <a:gd name="adj" fmla="val 8000"/>
                  </a:avLst>
                </a:prstGeom>
                <a:solidFill>
                  <a:schemeClr val="tx1">
                    <a:alpha val="5000"/>
                  </a:schemeClr>
                </a:solidFill>
                <a:ln w="6350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square" lIns="91440" tIns="45720" rIns="91440" bIns="45720" anchor="ctr" anchorCtr="0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sz="2400" b="1">
                    <a:solidFill>
                      <a:schemeClr val="tx1"/>
                    </a:solidFill>
                    <a:sym typeface="+mn-lt"/>
                  </a:endParaRPr>
                </a:p>
              </p:txBody>
            </p:sp>
            <p:cxnSp>
              <p:nvCxnSpPr>
                <p:cNvPr id="6" name="line1"/>
                <p:cNvCxnSpPr/>
                <p:nvPr/>
              </p:nvCxnSpPr>
              <p:spPr>
                <a:xfrm>
                  <a:off x="679450" y="2815039"/>
                  <a:ext cx="0" cy="879231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" name="Text1"/>
                <p:cNvSpPr/>
                <p:nvPr/>
              </p:nvSpPr>
              <p:spPr>
                <a:xfrm>
                  <a:off x="883692" y="3012412"/>
                  <a:ext cx="3034073" cy="106476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 fontScale="850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600" i="0" dirty="0">
                      <a:solidFill>
                        <a:schemeClr val="tx1"/>
                      </a:solidFill>
                      <a:effectLst/>
                      <a:cs typeface="+mn-ea"/>
                      <a:sym typeface="+mn-lt"/>
                    </a:rPr>
                    <a:t>20世纪60年代后，鱼骨图、直方图、控制图等七种质量工具被系统化整理，成为企业基层品质管理的基础方法，广泛应用于问题分析与过程改进。</a:t>
                  </a:r>
                  <a:endParaRPr lang="en-US" sz="2400" dirty="0"/>
                </a:p>
              </p:txBody>
            </p:sp>
            <p:sp>
              <p:nvSpPr>
                <p:cNvPr id="10" name="Bullet1"/>
                <p:cNvSpPr/>
                <p:nvPr/>
              </p:nvSpPr>
              <p:spPr>
                <a:xfrm>
                  <a:off x="883697" y="2410087"/>
                  <a:ext cx="3034073" cy="60232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老七种工具确立</a:t>
                  </a:r>
                  <a:endParaRPr lang="en-US" dirty="0"/>
                </a:p>
              </p:txBody>
            </p:sp>
          </p:grpSp>
          <p:grpSp>
            <p:nvGrpSpPr>
              <p:cNvPr id="41" name="组合 40"/>
              <p:cNvGrpSpPr/>
              <p:nvPr/>
            </p:nvGrpSpPr>
            <p:grpSpPr>
              <a:xfrm>
                <a:off x="4400717" y="2019788"/>
                <a:ext cx="3390566" cy="1796632"/>
                <a:chOff x="4400717" y="2356338"/>
                <a:chExt cx="3390566" cy="1796632"/>
              </a:xfrm>
            </p:grpSpPr>
            <p:sp>
              <p:nvSpPr>
                <p:cNvPr id="21" name="ComponentBackground2"/>
                <p:cNvSpPr/>
                <p:nvPr/>
              </p:nvSpPr>
              <p:spPr>
                <a:xfrm>
                  <a:off x="4400717" y="2356338"/>
                  <a:ext cx="3390566" cy="1796632"/>
                </a:xfrm>
                <a:prstGeom prst="roundRect">
                  <a:avLst>
                    <a:gd name="adj" fmla="val 8000"/>
                  </a:avLst>
                </a:prstGeom>
                <a:solidFill>
                  <a:schemeClr val="tx1">
                    <a:alpha val="5000"/>
                  </a:schemeClr>
                </a:solidFill>
                <a:ln w="6350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square" lIns="91440" tIns="45720" rIns="91440" bIns="45720" anchor="ctr" anchorCtr="0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sz="2400" b="1">
                    <a:solidFill>
                      <a:schemeClr val="tx1"/>
                    </a:solidFill>
                    <a:sym typeface="+mn-lt"/>
                  </a:endParaRPr>
                </a:p>
              </p:txBody>
            </p:sp>
            <p:cxnSp>
              <p:nvCxnSpPr>
                <p:cNvPr id="22" name="line2"/>
                <p:cNvCxnSpPr/>
                <p:nvPr/>
              </p:nvCxnSpPr>
              <p:spPr>
                <a:xfrm>
                  <a:off x="4419767" y="2815039"/>
                  <a:ext cx="0" cy="879231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Text2"/>
                <p:cNvSpPr/>
                <p:nvPr/>
              </p:nvSpPr>
              <p:spPr>
                <a:xfrm>
                  <a:off x="4624009" y="3012412"/>
                  <a:ext cx="3034073" cy="106476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 fontScale="850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600" i="0" dirty="0">
                      <a:solidFill>
                        <a:schemeClr val="tx1"/>
                      </a:solidFill>
                      <a:effectLst/>
                      <a:cs typeface="+mn-ea"/>
                      <a:sym typeface="+mn-lt"/>
                    </a:rPr>
                    <a:t>鱼骨图作为因果分析的核心工具，帮助团队识别质量问题的根本原因，通过分类梳理人、机、料、法、环等因素，提升问题解决效率。</a:t>
                  </a:r>
                  <a:endParaRPr lang="en-US" sz="2400" dirty="0"/>
                </a:p>
              </p:txBody>
            </p:sp>
            <p:sp>
              <p:nvSpPr>
                <p:cNvPr id="26" name="Bullet2"/>
                <p:cNvSpPr/>
                <p:nvPr/>
              </p:nvSpPr>
              <p:spPr>
                <a:xfrm>
                  <a:off x="4624014" y="2410087"/>
                  <a:ext cx="3034073" cy="60232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鱼骨图的应用普及</a:t>
                  </a:r>
                  <a:endParaRPr lang="en-US" dirty="0"/>
                </a:p>
              </p:txBody>
            </p:sp>
          </p:grpSp>
          <p:grpSp>
            <p:nvGrpSpPr>
              <p:cNvPr id="49" name="组合 48"/>
              <p:cNvGrpSpPr/>
              <p:nvPr/>
            </p:nvGrpSpPr>
            <p:grpSpPr>
              <a:xfrm>
                <a:off x="8128334" y="2019788"/>
                <a:ext cx="3390566" cy="1796632"/>
                <a:chOff x="8128334" y="2356338"/>
                <a:chExt cx="3390566" cy="1796632"/>
              </a:xfrm>
            </p:grpSpPr>
            <p:sp>
              <p:nvSpPr>
                <p:cNvPr id="37" name="ComponentBackground3"/>
                <p:cNvSpPr/>
                <p:nvPr/>
              </p:nvSpPr>
              <p:spPr>
                <a:xfrm>
                  <a:off x="8128334" y="2356338"/>
                  <a:ext cx="3390566" cy="1796632"/>
                </a:xfrm>
                <a:prstGeom prst="roundRect">
                  <a:avLst>
                    <a:gd name="adj" fmla="val 8000"/>
                  </a:avLst>
                </a:prstGeom>
                <a:solidFill>
                  <a:schemeClr val="tx1">
                    <a:alpha val="5000"/>
                  </a:schemeClr>
                </a:solidFill>
                <a:ln w="6350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square" lIns="91440" tIns="45720" rIns="91440" bIns="45720" anchor="ctr" anchorCtr="0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sz="2400" b="1">
                    <a:solidFill>
                      <a:schemeClr val="tx1"/>
                    </a:solidFill>
                    <a:sym typeface="+mn-lt"/>
                  </a:endParaRPr>
                </a:p>
              </p:txBody>
            </p:sp>
            <p:cxnSp>
              <p:nvCxnSpPr>
                <p:cNvPr id="38" name="line3"/>
                <p:cNvCxnSpPr/>
                <p:nvPr/>
              </p:nvCxnSpPr>
              <p:spPr>
                <a:xfrm>
                  <a:off x="8147384" y="2815039"/>
                  <a:ext cx="0" cy="879231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Text3"/>
                <p:cNvSpPr/>
                <p:nvPr/>
              </p:nvSpPr>
              <p:spPr>
                <a:xfrm>
                  <a:off x="8351626" y="3012412"/>
                  <a:ext cx="3034073" cy="106476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600" i="0" dirty="0">
                      <a:solidFill>
                        <a:schemeClr val="tx1"/>
                      </a:solidFill>
                      <a:effectLst/>
                      <a:cs typeface="+mn-ea"/>
                      <a:sym typeface="+mn-lt"/>
                    </a:rPr>
                    <a:t>直方图通过频数分布直观展示数据波动情况，帮助企业判断质量特性是否符合标准范围，为制程能力分析提供重要依据。</a:t>
                  </a:r>
                  <a:endParaRPr lang="en-US" sz="2400" dirty="0"/>
                </a:p>
              </p:txBody>
            </p:sp>
            <p:sp>
              <p:nvSpPr>
                <p:cNvPr id="42" name="Bullet3"/>
                <p:cNvSpPr/>
                <p:nvPr/>
              </p:nvSpPr>
              <p:spPr>
                <a:xfrm>
                  <a:off x="8351631" y="2410087"/>
                  <a:ext cx="3034073" cy="60232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直方图的数据呈现</a:t>
                  </a:r>
                  <a:endParaRPr lang="en-US" dirty="0"/>
                </a:p>
              </p:txBody>
            </p:sp>
          </p:grpSp>
          <p:grpSp>
            <p:nvGrpSpPr>
              <p:cNvPr id="35" name="组合 34"/>
              <p:cNvGrpSpPr/>
              <p:nvPr/>
            </p:nvGrpSpPr>
            <p:grpSpPr>
              <a:xfrm>
                <a:off x="660400" y="4000918"/>
                <a:ext cx="3390566" cy="1796632"/>
                <a:chOff x="660400" y="4337468"/>
                <a:chExt cx="3390566" cy="1796632"/>
              </a:xfrm>
            </p:grpSpPr>
            <p:sp>
              <p:nvSpPr>
                <p:cNvPr id="13" name="ComponentBackground4"/>
                <p:cNvSpPr/>
                <p:nvPr/>
              </p:nvSpPr>
              <p:spPr>
                <a:xfrm>
                  <a:off x="660400" y="4337468"/>
                  <a:ext cx="3390566" cy="1796632"/>
                </a:xfrm>
                <a:prstGeom prst="roundRect">
                  <a:avLst>
                    <a:gd name="adj" fmla="val 8000"/>
                  </a:avLst>
                </a:prstGeom>
                <a:solidFill>
                  <a:schemeClr val="tx1">
                    <a:alpha val="5000"/>
                  </a:schemeClr>
                </a:solidFill>
                <a:ln w="6350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square" lIns="91440" tIns="45720" rIns="91440" bIns="45720" anchor="ctr" anchorCtr="0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sz="2400" b="1">
                    <a:solidFill>
                      <a:schemeClr val="tx1"/>
                    </a:solidFill>
                    <a:sym typeface="+mn-lt"/>
                  </a:endParaRPr>
                </a:p>
              </p:txBody>
            </p:sp>
            <p:cxnSp>
              <p:nvCxnSpPr>
                <p:cNvPr id="14" name="line4"/>
                <p:cNvCxnSpPr/>
                <p:nvPr/>
              </p:nvCxnSpPr>
              <p:spPr>
                <a:xfrm>
                  <a:off x="679450" y="4796169"/>
                  <a:ext cx="0" cy="879231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6" name="Text4"/>
                <p:cNvSpPr/>
                <p:nvPr/>
              </p:nvSpPr>
              <p:spPr>
                <a:xfrm>
                  <a:off x="883692" y="4993542"/>
                  <a:ext cx="3034073" cy="106476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600" i="0" dirty="0">
                      <a:solidFill>
                        <a:schemeClr val="tx1"/>
                      </a:solidFill>
                      <a:effectLst/>
                      <a:cs typeface="+mn-ea"/>
                      <a:sym typeface="+mn-lt"/>
                    </a:rPr>
                    <a:t>控制图用于实时监控生产过程的稳定性，通过上下控制限识别异常波动，实现质量变异的早期预警与持续控制。</a:t>
                  </a:r>
                  <a:endParaRPr lang="en-US" sz="2400" dirty="0"/>
                </a:p>
              </p:txBody>
            </p:sp>
            <p:sp>
              <p:nvSpPr>
                <p:cNvPr id="18" name="Bullet4"/>
                <p:cNvSpPr/>
                <p:nvPr/>
              </p:nvSpPr>
              <p:spPr>
                <a:xfrm>
                  <a:off x="883697" y="4391217"/>
                  <a:ext cx="3034073" cy="60232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控制图的过程监控</a:t>
                  </a:r>
                  <a:endParaRPr lang="en-US" dirty="0"/>
                </a:p>
              </p:txBody>
            </p:sp>
          </p:grpSp>
          <p:grpSp>
            <p:nvGrpSpPr>
              <p:cNvPr id="43" name="组合 42"/>
              <p:cNvGrpSpPr/>
              <p:nvPr/>
            </p:nvGrpSpPr>
            <p:grpSpPr>
              <a:xfrm>
                <a:off x="4400717" y="4000918"/>
                <a:ext cx="3390566" cy="1796632"/>
                <a:chOff x="4400717" y="4337468"/>
                <a:chExt cx="3390566" cy="1796632"/>
              </a:xfrm>
            </p:grpSpPr>
            <p:sp>
              <p:nvSpPr>
                <p:cNvPr id="29" name="ComponentBackground5"/>
                <p:cNvSpPr/>
                <p:nvPr/>
              </p:nvSpPr>
              <p:spPr>
                <a:xfrm>
                  <a:off x="4400717" y="4337468"/>
                  <a:ext cx="3390566" cy="1796632"/>
                </a:xfrm>
                <a:prstGeom prst="roundRect">
                  <a:avLst>
                    <a:gd name="adj" fmla="val 8000"/>
                  </a:avLst>
                </a:prstGeom>
                <a:solidFill>
                  <a:schemeClr val="tx1">
                    <a:alpha val="5000"/>
                  </a:schemeClr>
                </a:solidFill>
                <a:ln w="6350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square" lIns="91440" tIns="45720" rIns="91440" bIns="45720" anchor="ctr" anchorCtr="0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sz="2400" b="1">
                    <a:solidFill>
                      <a:schemeClr val="tx1"/>
                    </a:solidFill>
                    <a:sym typeface="+mn-lt"/>
                  </a:endParaRPr>
                </a:p>
              </p:txBody>
            </p:sp>
            <p:cxnSp>
              <p:nvCxnSpPr>
                <p:cNvPr id="30" name="line5"/>
                <p:cNvCxnSpPr/>
                <p:nvPr/>
              </p:nvCxnSpPr>
              <p:spPr>
                <a:xfrm>
                  <a:off x="4419767" y="4796169"/>
                  <a:ext cx="0" cy="879231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" name="Text5"/>
                <p:cNvSpPr/>
                <p:nvPr/>
              </p:nvSpPr>
              <p:spPr>
                <a:xfrm>
                  <a:off x="4624009" y="4993542"/>
                  <a:ext cx="3034073" cy="106476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600" i="0" dirty="0">
                      <a:solidFill>
                        <a:schemeClr val="tx1"/>
                      </a:solidFill>
                      <a:effectLst/>
                      <a:cs typeface="+mn-ea"/>
                      <a:sym typeface="+mn-lt"/>
                    </a:rPr>
                    <a:t>检查表以标准化格式记录质量数据，简化现场信息收集流程，确保巡检、点检等工作不遗漏关键项目，提高执行准确性。</a:t>
                  </a:r>
                  <a:endParaRPr lang="en-US" sz="2400" dirty="0"/>
                </a:p>
              </p:txBody>
            </p:sp>
            <p:sp>
              <p:nvSpPr>
                <p:cNvPr id="34" name="Bullet5"/>
                <p:cNvSpPr/>
                <p:nvPr/>
              </p:nvSpPr>
              <p:spPr>
                <a:xfrm>
                  <a:off x="4624014" y="4391217"/>
                  <a:ext cx="3034073" cy="60232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检查表的现场使用</a:t>
                  </a:r>
                  <a:endParaRPr lang="en-US" dirty="0"/>
                </a:p>
              </p:txBody>
            </p:sp>
          </p:grpSp>
          <p:grpSp>
            <p:nvGrpSpPr>
              <p:cNvPr id="51" name="组合 50"/>
              <p:cNvGrpSpPr/>
              <p:nvPr/>
            </p:nvGrpSpPr>
            <p:grpSpPr>
              <a:xfrm>
                <a:off x="8128334" y="4000918"/>
                <a:ext cx="3390566" cy="1796632"/>
                <a:chOff x="8128334" y="4337468"/>
                <a:chExt cx="3390566" cy="1796632"/>
              </a:xfrm>
            </p:grpSpPr>
            <p:sp>
              <p:nvSpPr>
                <p:cNvPr id="45" name="ComponentBackground6"/>
                <p:cNvSpPr/>
                <p:nvPr/>
              </p:nvSpPr>
              <p:spPr>
                <a:xfrm>
                  <a:off x="8128334" y="4337468"/>
                  <a:ext cx="3390566" cy="1796632"/>
                </a:xfrm>
                <a:prstGeom prst="roundRect">
                  <a:avLst>
                    <a:gd name="adj" fmla="val 8000"/>
                  </a:avLst>
                </a:prstGeom>
                <a:solidFill>
                  <a:schemeClr val="tx1">
                    <a:alpha val="5000"/>
                  </a:schemeClr>
                </a:solidFill>
                <a:ln w="6350">
                  <a:noFill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wrap="square" lIns="91440" tIns="45720" rIns="91440" bIns="45720" anchor="ctr" anchorCtr="0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sz="2400" b="1">
                    <a:solidFill>
                      <a:schemeClr val="tx1"/>
                    </a:solidFill>
                    <a:sym typeface="+mn-lt"/>
                  </a:endParaRPr>
                </a:p>
              </p:txBody>
            </p:sp>
            <p:cxnSp>
              <p:nvCxnSpPr>
                <p:cNvPr id="46" name="line6"/>
                <p:cNvCxnSpPr/>
                <p:nvPr/>
              </p:nvCxnSpPr>
              <p:spPr>
                <a:xfrm>
                  <a:off x="8147384" y="4796169"/>
                  <a:ext cx="0" cy="879231"/>
                </a:xfrm>
                <a:prstGeom prst="line">
                  <a:avLst/>
                </a:prstGeom>
                <a:ln w="28575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8" name="Text6"/>
                <p:cNvSpPr/>
                <p:nvPr/>
              </p:nvSpPr>
              <p:spPr>
                <a:xfrm>
                  <a:off x="8351626" y="4993542"/>
                  <a:ext cx="3034073" cy="106476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600" i="0" dirty="0">
                      <a:solidFill>
                        <a:schemeClr val="tx1"/>
                      </a:solidFill>
                      <a:effectLst/>
                      <a:cs typeface="+mn-ea"/>
                      <a:sym typeface="+mn-lt"/>
                    </a:rPr>
                    <a:t>散布图用于分析两个变量之间的相关关系，帮助判断工艺参数与质量结果之间是否存在关联，为优化制程提供数据支持。</a:t>
                  </a:r>
                  <a:endParaRPr lang="en-US" sz="2400" dirty="0"/>
                </a:p>
              </p:txBody>
            </p:sp>
            <p:sp>
              <p:nvSpPr>
                <p:cNvPr id="50" name="Bullet6"/>
                <p:cNvSpPr/>
                <p:nvPr/>
              </p:nvSpPr>
              <p:spPr>
                <a:xfrm>
                  <a:off x="8351631" y="4391217"/>
                  <a:ext cx="3034073" cy="60232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散布图的相关分析</a:t>
                  </a:r>
                  <a:endParaRPr lang="en-US" dirty="0"/>
                </a:p>
              </p:txBody>
            </p:sp>
          </p:grp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dirty="0"/>
              <a:t>总结：质量工具丰富化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660400" y="2900045"/>
            <a:ext cx="6139180" cy="1871980"/>
          </a:xfrm>
        </p:spPr>
        <p:txBody>
          <a:bodyPr/>
          <a:lstStyle/>
          <a:p>
            <a:r>
              <a:rPr lang="zh-CN" altLang="en-US" dirty="0"/>
              <a:t>四、国际标准化阶段（20世纪80年代起）</a:t>
            </a:r>
            <a:endParaRPr lang="en-US" dirty="0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 hasCustomPrompt="1"/>
          </p:nvPr>
        </p:nvSpPr>
        <p:spPr/>
        <p:txBody>
          <a:bodyPr/>
          <a:lstStyle/>
          <a:p>
            <a:r>
              <a:rPr lang="zh-CN" altLang="en-US" dirty="0"/>
              <a:t>标准引领下的全球化质量治理格局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62876ca1-3f73-4b80-86d2-2001f82af4e5.source.5.zh-Hans.pptx"/>
          <p:cNvGrpSpPr/>
          <p:nvPr/>
        </p:nvGrpSpPr>
        <p:grpSpPr>
          <a:xfrm>
            <a:off x="0" y="1130300"/>
            <a:ext cx="11518900" cy="5179646"/>
            <a:chOff x="0" y="1130300"/>
            <a:chExt cx="11518900" cy="5179646"/>
          </a:xfrm>
        </p:grpSpPr>
        <p:sp>
          <p:nvSpPr>
            <p:cNvPr id="9" name="Title"/>
            <p:cNvSpPr txBox="1"/>
            <p:nvPr/>
          </p:nvSpPr>
          <p:spPr>
            <a:xfrm>
              <a:off x="3846286" y="1130301"/>
              <a:ext cx="7672614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 fontScale="85000" lnSpcReduction="10000"/>
            </a:bodyPr>
            <a:lstStyle/>
            <a:p>
              <a:pPr marL="0" marR="0" lvl="0" indent="0" defTabSz="913765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1987年国际标准化组织推出质量管理体系标准，推动全球统一规范</a:t>
              </a:r>
              <a:endParaRPr lang="en-US" dirty="0"/>
            </a:p>
          </p:txBody>
        </p:sp>
        <p:sp>
          <p:nvSpPr>
            <p:cNvPr id="10" name="PictureMisc1"/>
            <p:cNvSpPr/>
            <p:nvPr/>
          </p:nvSpPr>
          <p:spPr>
            <a:xfrm>
              <a:off x="0" y="1130300"/>
              <a:ext cx="3541486" cy="5003800"/>
            </a:xfrm>
            <a:prstGeom prst="snip1Rect">
              <a:avLst>
                <a:gd name="adj" fmla="val 12569"/>
              </a:avLst>
            </a:prstGeom>
            <a:blipFill>
              <a:blip r:embed="rId1"/>
              <a:srcRect/>
              <a:stretch>
                <a:fillRect l="-76053" r="-76053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3846285" y="1821180"/>
              <a:ext cx="3765305" cy="1261989"/>
              <a:chOff x="3300224" y="2189480"/>
              <a:chExt cx="7708448" cy="1261989"/>
            </a:xfrm>
          </p:grpSpPr>
          <p:sp>
            <p:nvSpPr>
              <p:cNvPr id="37" name="Text1"/>
              <p:cNvSpPr/>
              <p:nvPr/>
            </p:nvSpPr>
            <p:spPr>
              <a:xfrm flipH="1">
                <a:off x="3300224" y="2614326"/>
                <a:ext cx="7708448" cy="837143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 anchorCtr="0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20世纪80年代全球经济一体化加速，各国对产品质量与管理一致性需求上升，国际标准化组织基于质量管理实践，推出ISO 9000系列以建立统一标准体系。</a:t>
                </a:r>
                <a:endParaRPr lang="en-US" dirty="0"/>
              </a:p>
            </p:txBody>
          </p:sp>
          <p:sp>
            <p:nvSpPr>
              <p:cNvPr id="38" name="Bullet1"/>
              <p:cNvSpPr txBox="1"/>
              <p:nvPr/>
            </p:nvSpPr>
            <p:spPr>
              <a:xfrm>
                <a:off x="3300224" y="2189480"/>
                <a:ext cx="7708448" cy="42484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3765">
                  <a:lnSpc>
                    <a:spcPct val="120000"/>
                  </a:lnSpc>
                  <a:buSzPct val="25000"/>
                  <a:defRPr/>
                </a:pPr>
                <a:r>
                  <a:rPr lang="zh-CN" altLang="en-US" b="1" dirty="0">
                    <a:cs typeface="+mn-ea"/>
                    <a:sym typeface="+mn-lt"/>
                  </a:rPr>
                  <a:t>ISO 9000诞生背景</a:t>
                </a:r>
                <a:endParaRPr lang="en-US" dirty="0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3846285" y="3346645"/>
              <a:ext cx="3765305" cy="1261989"/>
              <a:chOff x="3300224" y="2189480"/>
              <a:chExt cx="7708448" cy="1261989"/>
            </a:xfrm>
          </p:grpSpPr>
          <p:sp>
            <p:nvSpPr>
              <p:cNvPr id="35" name="Text2"/>
              <p:cNvSpPr/>
              <p:nvPr/>
            </p:nvSpPr>
            <p:spPr>
              <a:xfrm flipH="1">
                <a:off x="3300224" y="2614326"/>
                <a:ext cx="7708448" cy="837143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ISO 9000系列涵盖质量管理体系原则、术语定义及实施要求，强调过程控制、持续改进和客户导向，为组织提供系统化管理框架与认证依据。</a:t>
                </a:r>
                <a:endParaRPr lang="en-US" sz="2000" dirty="0"/>
              </a:p>
            </p:txBody>
          </p:sp>
          <p:sp>
            <p:nvSpPr>
              <p:cNvPr id="36" name="Bullet2"/>
              <p:cNvSpPr txBox="1"/>
              <p:nvPr/>
            </p:nvSpPr>
            <p:spPr>
              <a:xfrm>
                <a:off x="3300224" y="2189480"/>
                <a:ext cx="7708448" cy="42484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3765">
                  <a:lnSpc>
                    <a:spcPct val="120000"/>
                  </a:lnSpc>
                  <a:buSzPct val="25000"/>
                  <a:defRPr/>
                </a:pPr>
                <a:r>
                  <a:rPr lang="zh-CN" altLang="en-US" b="1" dirty="0">
                    <a:cs typeface="+mn-ea"/>
                    <a:sym typeface="+mn-lt"/>
                  </a:rPr>
                  <a:t>标准核心内容架构</a:t>
                </a:r>
                <a:endParaRPr lang="en-US" dirty="0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3846285" y="4872111"/>
              <a:ext cx="3765305" cy="1261989"/>
              <a:chOff x="3300224" y="2189480"/>
              <a:chExt cx="7708448" cy="1261989"/>
            </a:xfrm>
          </p:grpSpPr>
          <p:sp>
            <p:nvSpPr>
              <p:cNvPr id="33" name="Text3"/>
              <p:cNvSpPr/>
              <p:nvPr/>
            </p:nvSpPr>
            <p:spPr>
              <a:xfrm flipH="1">
                <a:off x="3300224" y="2614326"/>
                <a:ext cx="7708448" cy="837143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自1987年发布后，ISO 9000迅速被超过160个国家采用，成为国际贸易中的质量通行证，显著提升企业跨区域合作的信任基础与市场准入能力。</a:t>
                </a:r>
                <a:endParaRPr lang="en-US" sz="2000" dirty="0"/>
              </a:p>
            </p:txBody>
          </p:sp>
          <p:sp>
            <p:nvSpPr>
              <p:cNvPr id="34" name="Bullet3"/>
              <p:cNvSpPr txBox="1"/>
              <p:nvPr/>
            </p:nvSpPr>
            <p:spPr>
              <a:xfrm>
                <a:off x="3300224" y="2189480"/>
                <a:ext cx="7708448" cy="42484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3765">
                  <a:lnSpc>
                    <a:spcPct val="120000"/>
                  </a:lnSpc>
                  <a:buSzPct val="25000"/>
                  <a:defRPr/>
                </a:pPr>
                <a:r>
                  <a:rPr lang="zh-CN" altLang="en-US" b="1" dirty="0">
                    <a:cs typeface="+mn-ea"/>
                    <a:sym typeface="+mn-lt"/>
                  </a:rPr>
                  <a:t>全球推广与采纳</a:t>
                </a:r>
                <a:endParaRPr lang="en-US" dirty="0"/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7753594" y="1821180"/>
              <a:ext cx="3765305" cy="1261989"/>
              <a:chOff x="3773436" y="2189480"/>
              <a:chExt cx="7708448" cy="1261989"/>
            </a:xfrm>
          </p:grpSpPr>
          <p:sp>
            <p:nvSpPr>
              <p:cNvPr id="31" name="Text4"/>
              <p:cNvSpPr/>
              <p:nvPr/>
            </p:nvSpPr>
            <p:spPr>
              <a:xfrm flipH="1">
                <a:off x="3773436" y="2614326"/>
                <a:ext cx="7708448" cy="837143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企业通过实施ISO 9000标准优化内部流程，提高产品一致性与服务质量，增强客户满意度，同时推动管理层对系统化质量管理的重视与投入。</a:t>
                </a:r>
                <a:endParaRPr lang="en-US" sz="2000" dirty="0"/>
              </a:p>
            </p:txBody>
          </p:sp>
          <p:sp>
            <p:nvSpPr>
              <p:cNvPr id="32" name="Bullet4"/>
              <p:cNvSpPr txBox="1"/>
              <p:nvPr/>
            </p:nvSpPr>
            <p:spPr>
              <a:xfrm>
                <a:off x="3773436" y="2189480"/>
                <a:ext cx="7708448" cy="42484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3765">
                  <a:lnSpc>
                    <a:spcPct val="120000"/>
                  </a:lnSpc>
                  <a:buSzPct val="25000"/>
                  <a:defRPr/>
                </a:pPr>
                <a:r>
                  <a:rPr lang="zh-CN" altLang="en-US" b="1" dirty="0">
                    <a:cs typeface="+mn-ea"/>
                    <a:sym typeface="+mn-lt"/>
                  </a:rPr>
                  <a:t>对企业运营影响</a:t>
                </a:r>
                <a:endParaRPr lang="en-US" dirty="0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7753594" y="3346645"/>
              <a:ext cx="3765305" cy="1261989"/>
              <a:chOff x="3773436" y="2189480"/>
              <a:chExt cx="7708448" cy="1261989"/>
            </a:xfrm>
          </p:grpSpPr>
          <p:sp>
            <p:nvSpPr>
              <p:cNvPr id="29" name="Text5"/>
              <p:cNvSpPr/>
              <p:nvPr/>
            </p:nvSpPr>
            <p:spPr>
              <a:xfrm flipH="1">
                <a:off x="3773436" y="2614326"/>
                <a:ext cx="7708448" cy="837143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cs typeface="+mn-ea"/>
                    <a:sym typeface="+mn-lt"/>
                  </a:rPr>
                  <a:t>为适应管理发展，ISO 9000系列历经1994、2000、2008及2015多次修订，强化风险管理、领导作用与组织环境分析，保持标准的时代适用性。</a:t>
                </a:r>
                <a:endParaRPr lang="en-US" sz="2000" dirty="0"/>
              </a:p>
            </p:txBody>
          </p:sp>
          <p:sp>
            <p:nvSpPr>
              <p:cNvPr id="30" name="Bullet5"/>
              <p:cNvSpPr txBox="1"/>
              <p:nvPr/>
            </p:nvSpPr>
            <p:spPr>
              <a:xfrm>
                <a:off x="3773436" y="2189480"/>
                <a:ext cx="7708448" cy="42484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913765">
                  <a:lnSpc>
                    <a:spcPct val="120000"/>
                  </a:lnSpc>
                  <a:buSzPct val="25000"/>
                  <a:defRPr/>
                </a:pPr>
                <a:r>
                  <a:rPr lang="zh-CN" altLang="en-US" b="1" dirty="0">
                    <a:cs typeface="+mn-ea"/>
                    <a:sym typeface="+mn-lt"/>
                  </a:rPr>
                  <a:t>后续版本演进</a:t>
                </a:r>
                <a:endParaRPr lang="en-US" dirty="0"/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480646" y="5958254"/>
              <a:ext cx="359508" cy="35169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、ISO 9000系列发布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8fb619cc-c360-40a1-8e6a-bcb80cc933f1.source.5.zh-Hans.pptx"/>
          <p:cNvGrpSpPr/>
          <p:nvPr/>
        </p:nvGrpSpPr>
        <p:grpSpPr>
          <a:xfrm>
            <a:off x="2" y="709387"/>
            <a:ext cx="11518898" cy="6148612"/>
            <a:chOff x="2" y="709387"/>
            <a:chExt cx="11518898" cy="6148612"/>
          </a:xfrm>
        </p:grpSpPr>
        <p:grpSp>
          <p:nvGrpSpPr>
            <p:cNvPr id="3" name="组合 2"/>
            <p:cNvGrpSpPr/>
            <p:nvPr/>
          </p:nvGrpSpPr>
          <p:grpSpPr>
            <a:xfrm>
              <a:off x="3759200" y="1136508"/>
              <a:ext cx="7759700" cy="4997592"/>
              <a:chOff x="3759200" y="1136508"/>
              <a:chExt cx="7759700" cy="4997592"/>
            </a:xfrm>
          </p:grpSpPr>
          <p:sp>
            <p:nvSpPr>
              <p:cNvPr id="9" name="Title"/>
              <p:cNvSpPr txBox="1"/>
              <p:nvPr/>
            </p:nvSpPr>
            <p:spPr>
              <a:xfrm>
                <a:off x="3759200" y="1136508"/>
                <a:ext cx="7759699" cy="600142"/>
              </a:xfrm>
              <a:prstGeom prst="rect">
                <a:avLst/>
              </a:prstGeom>
              <a:noFill/>
            </p:spPr>
            <p:txBody>
              <a:bodyPr wrap="square" rtlCol="0" anchor="ctr" anchorCtr="0">
                <a:normAutofit/>
              </a:bodyPr>
              <a:lstStyle/>
              <a:p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charset="-122"/>
                    <a:cs typeface="+mn-ea"/>
                    <a:sym typeface="Arial" panose="020B0604020202020204" pitchFamily="34" charset="0"/>
                  </a:rPr>
                  <a:t>第三方审核机制形成，质量证书成为国际贸易准入条件</a:t>
                </a:r>
                <a:endParaRPr lang="en-US" dirty="0"/>
              </a:p>
            </p:txBody>
          </p:sp>
          <p:grpSp>
            <p:nvGrpSpPr>
              <p:cNvPr id="16" name="组合 15"/>
              <p:cNvGrpSpPr/>
              <p:nvPr/>
            </p:nvGrpSpPr>
            <p:grpSpPr>
              <a:xfrm>
                <a:off x="3759200" y="1843599"/>
                <a:ext cx="3643524" cy="1202401"/>
                <a:chOff x="797462" y="1632344"/>
                <a:chExt cx="3220935" cy="1494761"/>
              </a:xfrm>
            </p:grpSpPr>
            <p:sp>
              <p:nvSpPr>
                <p:cNvPr id="34" name="Bullet1"/>
                <p:cNvSpPr/>
                <p:nvPr/>
              </p:nvSpPr>
              <p:spPr>
                <a:xfrm>
                  <a:off x="797462" y="1632344"/>
                  <a:ext cx="3220935" cy="5639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b="1" dirty="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  <a:sym typeface="Arial" panose="020B0604020202020204" pitchFamily="34" charset="0"/>
                    </a:rPr>
                    <a:t>认证体系规范化</a:t>
                  </a:r>
                  <a:endParaRPr lang="en-US" dirty="0"/>
                </a:p>
              </p:txBody>
            </p:sp>
            <p:sp>
              <p:nvSpPr>
                <p:cNvPr id="35" name="Text1"/>
                <p:cNvSpPr/>
                <p:nvPr/>
              </p:nvSpPr>
              <p:spPr>
                <a:xfrm>
                  <a:off x="797463" y="2196264"/>
                  <a:ext cx="3220934" cy="93084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  <a:sym typeface="Arial" panose="020B0604020202020204" pitchFamily="34" charset="0"/>
                    </a:rPr>
                    <a:t>20世纪80年代起，国际社会推动质量认证标准化，建立统一的技术规范与流程，确保认证结果的公正性与可比性，为全球互认奠定基础。</a:t>
                  </a:r>
                  <a:endParaRPr lang="en-US" sz="2000" dirty="0"/>
                </a:p>
              </p:txBody>
            </p:sp>
          </p:grpSp>
          <p:grpSp>
            <p:nvGrpSpPr>
              <p:cNvPr id="17" name="组合 16"/>
              <p:cNvGrpSpPr/>
              <p:nvPr/>
            </p:nvGrpSpPr>
            <p:grpSpPr>
              <a:xfrm>
                <a:off x="3759200" y="3387649"/>
                <a:ext cx="3643524" cy="1202402"/>
                <a:chOff x="797462" y="1632344"/>
                <a:chExt cx="3220935" cy="1494764"/>
              </a:xfrm>
            </p:grpSpPr>
            <p:sp>
              <p:nvSpPr>
                <p:cNvPr id="30" name="Bullet2"/>
                <p:cNvSpPr/>
                <p:nvPr/>
              </p:nvSpPr>
              <p:spPr>
                <a:xfrm>
                  <a:off x="797462" y="1632344"/>
                  <a:ext cx="3220935" cy="5639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b="1" dirty="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  <a:sym typeface="Arial" panose="020B0604020202020204" pitchFamily="34" charset="0"/>
                    </a:rPr>
                    <a:t>第三方审核机制</a:t>
                  </a:r>
                  <a:endParaRPr lang="en-US" dirty="0"/>
                </a:p>
              </p:txBody>
            </p:sp>
            <p:sp>
              <p:nvSpPr>
                <p:cNvPr id="31" name="Text2"/>
                <p:cNvSpPr/>
                <p:nvPr/>
              </p:nvSpPr>
              <p:spPr>
                <a:xfrm>
                  <a:off x="797463" y="2196266"/>
                  <a:ext cx="3220934" cy="93084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  <a:sym typeface="Arial" panose="020B0604020202020204" pitchFamily="34" charset="0"/>
                    </a:rPr>
                    <a:t>独立机构依据国际标准实施审核，确保企业质量管理体系客观评估，增强认证公信力，成为连接生产方与监管方的重要桥梁。</a:t>
                  </a:r>
                  <a:endParaRPr lang="en-US" sz="2000" dirty="0"/>
                </a:p>
              </p:txBody>
            </p:sp>
          </p:grpSp>
          <p:grpSp>
            <p:nvGrpSpPr>
              <p:cNvPr id="18" name="组合 17"/>
              <p:cNvGrpSpPr/>
              <p:nvPr/>
            </p:nvGrpSpPr>
            <p:grpSpPr>
              <a:xfrm>
                <a:off x="3759200" y="4931699"/>
                <a:ext cx="3643524" cy="1202401"/>
                <a:chOff x="797462" y="1632344"/>
                <a:chExt cx="3220935" cy="1494761"/>
              </a:xfrm>
            </p:grpSpPr>
            <p:sp>
              <p:nvSpPr>
                <p:cNvPr id="28" name="Bullet3"/>
                <p:cNvSpPr/>
                <p:nvPr/>
              </p:nvSpPr>
              <p:spPr>
                <a:xfrm>
                  <a:off x="797462" y="1632344"/>
                  <a:ext cx="3220935" cy="5639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b="1" dirty="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  <a:sym typeface="Arial" panose="020B0604020202020204" pitchFamily="34" charset="0"/>
                    </a:rPr>
                    <a:t>ISO 9000系列发布</a:t>
                  </a:r>
                  <a:endParaRPr lang="en-US" dirty="0"/>
                </a:p>
              </p:txBody>
            </p:sp>
            <p:sp>
              <p:nvSpPr>
                <p:cNvPr id="29" name="Text3"/>
                <p:cNvSpPr/>
                <p:nvPr/>
              </p:nvSpPr>
              <p:spPr>
                <a:xfrm>
                  <a:off x="797463" y="2196264"/>
                  <a:ext cx="3220934" cy="93084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  <a:sym typeface="Arial" panose="020B0604020202020204" pitchFamily="34" charset="0"/>
                    </a:rPr>
                    <a:t>ISO推出ISO 9000系列标准，提供质量管理体系通用框架，迅速被多国采纳，成为企业获取质量认证的核心依据。</a:t>
                  </a:r>
                  <a:endParaRPr lang="en-US" sz="2000" dirty="0"/>
                </a:p>
              </p:txBody>
            </p:sp>
          </p:grpSp>
          <p:grpSp>
            <p:nvGrpSpPr>
              <p:cNvPr id="19" name="组合 18"/>
              <p:cNvGrpSpPr/>
              <p:nvPr/>
            </p:nvGrpSpPr>
            <p:grpSpPr>
              <a:xfrm>
                <a:off x="7875376" y="1843599"/>
                <a:ext cx="3643524" cy="1202401"/>
                <a:chOff x="797462" y="1632344"/>
                <a:chExt cx="3220935" cy="1494761"/>
              </a:xfrm>
            </p:grpSpPr>
            <p:sp>
              <p:nvSpPr>
                <p:cNvPr id="26" name="Bullet4"/>
                <p:cNvSpPr/>
                <p:nvPr/>
              </p:nvSpPr>
              <p:spPr>
                <a:xfrm>
                  <a:off x="797462" y="1632344"/>
                  <a:ext cx="3220935" cy="5639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b="1" dirty="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  <a:sym typeface="Arial" panose="020B0604020202020204" pitchFamily="34" charset="0"/>
                    </a:rPr>
                    <a:t>质量证书国际化</a:t>
                  </a:r>
                  <a:endParaRPr lang="en-US" dirty="0"/>
                </a:p>
              </p:txBody>
            </p:sp>
            <p:sp>
              <p:nvSpPr>
                <p:cNvPr id="27" name="Text4"/>
                <p:cNvSpPr/>
                <p:nvPr/>
              </p:nvSpPr>
              <p:spPr>
                <a:xfrm>
                  <a:off x="797463" y="2196264"/>
                  <a:ext cx="3220934" cy="93084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  <a:sym typeface="Arial" panose="020B0604020202020204" pitchFamily="34" charset="0"/>
                    </a:rPr>
                    <a:t>获得认证的企业可取得国际认可的质量证书，打破贸易技术壁垒，提升产品在国际市场上的竞争力与准入能力。</a:t>
                  </a:r>
                  <a:endParaRPr lang="en-US" sz="2000" dirty="0"/>
                </a:p>
              </p:txBody>
            </p:sp>
          </p:grpSp>
          <p:grpSp>
            <p:nvGrpSpPr>
              <p:cNvPr id="20" name="组合 19"/>
              <p:cNvGrpSpPr/>
              <p:nvPr/>
            </p:nvGrpSpPr>
            <p:grpSpPr>
              <a:xfrm>
                <a:off x="7875376" y="3390021"/>
                <a:ext cx="3643524" cy="2744078"/>
                <a:chOff x="797462" y="1632344"/>
                <a:chExt cx="3220935" cy="3411296"/>
              </a:xfrm>
            </p:grpSpPr>
            <p:sp>
              <p:nvSpPr>
                <p:cNvPr id="24" name="Bullet5"/>
                <p:cNvSpPr/>
                <p:nvPr/>
              </p:nvSpPr>
              <p:spPr>
                <a:xfrm>
                  <a:off x="797462" y="1632344"/>
                  <a:ext cx="3220935" cy="56392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b="1" dirty="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  <a:sym typeface="Arial" panose="020B0604020202020204" pitchFamily="34" charset="0"/>
                    </a:rPr>
                    <a:t>认证机构网络化</a:t>
                  </a:r>
                  <a:endParaRPr lang="en-US" dirty="0"/>
                </a:p>
              </p:txBody>
            </p:sp>
            <p:sp>
              <p:nvSpPr>
                <p:cNvPr id="25" name="Text5"/>
                <p:cNvSpPr/>
                <p:nvPr/>
              </p:nvSpPr>
              <p:spPr>
                <a:xfrm>
                  <a:off x="797463" y="2196265"/>
                  <a:ext cx="3220934" cy="284737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600" dirty="0">
                      <a:solidFill>
                        <a:schemeClr val="tx1"/>
                      </a:solidFill>
                      <a:latin typeface="Arial" panose="020B0604020202020204" pitchFamily="34" charset="0"/>
                      <a:ea typeface="微软雅黑" panose="020B0503020204020204" charset="-122"/>
                      <a:sym typeface="Arial" panose="020B0604020202020204" pitchFamily="34" charset="0"/>
                    </a:rPr>
                    <a:t>全球范围内认证机构逐步联网协作，推动认证结果互认，减少重复审核，提高效率，促进国际贸易便利化发展。</a:t>
                  </a:r>
                  <a:endParaRPr lang="en-US" sz="2400" dirty="0"/>
                </a:p>
              </p:txBody>
            </p:sp>
          </p:grpSp>
        </p:grpSp>
        <p:sp>
          <p:nvSpPr>
            <p:cNvPr id="4" name="Shape"/>
            <p:cNvSpPr/>
            <p:nvPr/>
          </p:nvSpPr>
          <p:spPr>
            <a:xfrm>
              <a:off x="11097987" y="709387"/>
              <a:ext cx="420913" cy="420913"/>
            </a:xfrm>
            <a:prstGeom prst="ellipse">
              <a:avLst/>
            </a:prstGeom>
            <a:solidFill>
              <a:schemeClr val="accent1"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2" y="1130300"/>
              <a:ext cx="3817321" cy="5727699"/>
              <a:chOff x="1" y="-10886"/>
              <a:chExt cx="4577883" cy="6868885"/>
            </a:xfrm>
          </p:grpSpPr>
          <p:sp>
            <p:nvSpPr>
              <p:cNvPr id="6" name="任意多边形: 形状 5"/>
              <p:cNvSpPr/>
              <p:nvPr/>
            </p:nvSpPr>
            <p:spPr>
              <a:xfrm flipV="1">
                <a:off x="1" y="3663978"/>
                <a:ext cx="4577883" cy="3194021"/>
              </a:xfrm>
              <a:custGeom>
                <a:avLst/>
                <a:gdLst>
                  <a:gd name="connsiteX0" fmla="*/ 0 w 6487887"/>
                  <a:gd name="connsiteY0" fmla="*/ 0 h 4526643"/>
                  <a:gd name="connsiteX1" fmla="*/ 6291152 w 6487887"/>
                  <a:gd name="connsiteY1" fmla="*/ 0 h 4526643"/>
                  <a:gd name="connsiteX2" fmla="*/ 6335194 w 6487887"/>
                  <a:gd name="connsiteY2" fmla="*/ 120332 h 4526643"/>
                  <a:gd name="connsiteX3" fmla="*/ 6487887 w 6487887"/>
                  <a:gd name="connsiteY3" fmla="*/ 1130300 h 4526643"/>
                  <a:gd name="connsiteX4" fmla="*/ 3091544 w 6487887"/>
                  <a:gd name="connsiteY4" fmla="*/ 4526643 h 4526643"/>
                  <a:gd name="connsiteX5" fmla="*/ 105121 w 6487887"/>
                  <a:gd name="connsiteY5" fmla="*/ 2749199 h 4526643"/>
                  <a:gd name="connsiteX6" fmla="*/ 0 w 6487887"/>
                  <a:gd name="connsiteY6" fmla="*/ 2530980 h 45266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487887" h="4526643">
                    <a:moveTo>
                      <a:pt x="0" y="0"/>
                    </a:moveTo>
                    <a:lnTo>
                      <a:pt x="6291152" y="0"/>
                    </a:lnTo>
                    <a:lnTo>
                      <a:pt x="6335194" y="120332"/>
                    </a:lnTo>
                    <a:cubicBezTo>
                      <a:pt x="6434429" y="439381"/>
                      <a:pt x="6487887" y="778597"/>
                      <a:pt x="6487887" y="1130300"/>
                    </a:cubicBezTo>
                    <a:cubicBezTo>
                      <a:pt x="6487887" y="3006048"/>
                      <a:pt x="4967292" y="4526643"/>
                      <a:pt x="3091544" y="4526643"/>
                    </a:cubicBezTo>
                    <a:cubicBezTo>
                      <a:pt x="1801967" y="4526643"/>
                      <a:pt x="680256" y="3807924"/>
                      <a:pt x="105121" y="2749199"/>
                    </a:cubicBezTo>
                    <a:lnTo>
                      <a:pt x="0" y="2530980"/>
                    </a:lnTo>
                    <a:close/>
                  </a:path>
                </a:pathLst>
              </a:custGeom>
              <a:solidFill>
                <a:schemeClr val="dk1">
                  <a:lumMod val="100000"/>
                  <a:alpha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PictureMisc1"/>
              <p:cNvSpPr/>
              <p:nvPr/>
            </p:nvSpPr>
            <p:spPr>
              <a:xfrm>
                <a:off x="1" y="-10886"/>
                <a:ext cx="3434443" cy="6868885"/>
              </a:xfrm>
              <a:custGeom>
                <a:avLst/>
                <a:gdLst>
                  <a:gd name="connsiteX0" fmla="*/ 0 w 3434443"/>
                  <a:gd name="connsiteY0" fmla="*/ 0 h 6868885"/>
                  <a:gd name="connsiteX1" fmla="*/ 3434443 w 3434443"/>
                  <a:gd name="connsiteY1" fmla="*/ 3434443 h 6868885"/>
                  <a:gd name="connsiteX2" fmla="*/ 176736 w 3434443"/>
                  <a:gd name="connsiteY2" fmla="*/ 6864417 h 6868885"/>
                  <a:gd name="connsiteX3" fmla="*/ 41 w 3434443"/>
                  <a:gd name="connsiteY3" fmla="*/ 6868885 h 6868885"/>
                  <a:gd name="connsiteX4" fmla="*/ 0 w 3434443"/>
                  <a:gd name="connsiteY4" fmla="*/ 6868885 h 6868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34443" h="6868885">
                    <a:moveTo>
                      <a:pt x="0" y="0"/>
                    </a:moveTo>
                    <a:cubicBezTo>
                      <a:pt x="1896790" y="0"/>
                      <a:pt x="3434443" y="1537653"/>
                      <a:pt x="3434443" y="3434443"/>
                    </a:cubicBezTo>
                    <a:cubicBezTo>
                      <a:pt x="3434443" y="5271959"/>
                      <a:pt x="1991392" y="6772432"/>
                      <a:pt x="176736" y="6864417"/>
                    </a:cubicBezTo>
                    <a:lnTo>
                      <a:pt x="41" y="6868885"/>
                    </a:lnTo>
                    <a:lnTo>
                      <a:pt x="0" y="6868885"/>
                    </a:lnTo>
                    <a:close/>
                  </a:path>
                </a:pathLst>
              </a:custGeom>
              <a:blipFill>
                <a:blip r:embed="rId1"/>
                <a:stretch>
                  <a:fillRect l="-99999" r="-99999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1600">
                  <a:latin typeface="Arial" panose="020B0604020202020204" pitchFamily="34" charset="0"/>
                  <a:ea typeface="微软雅黑" panose="020B050302020402020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、质量认证制度建立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f0c71389-8efa-455a-9d7d-d14c184729e9.source.3.zh-Hans.pptx"/>
          <p:cNvGrpSpPr/>
          <p:nvPr/>
        </p:nvGrpSpPr>
        <p:grpSpPr>
          <a:xfrm>
            <a:off x="660400" y="1130300"/>
            <a:ext cx="11292875" cy="5727700"/>
            <a:chOff x="660400" y="1130300"/>
            <a:chExt cx="11292875" cy="5727700"/>
          </a:xfrm>
        </p:grpSpPr>
        <p:cxnSp>
          <p:nvCxnSpPr>
            <p:cNvPr id="3" name="直接箭头连接符 2"/>
            <p:cNvCxnSpPr/>
            <p:nvPr/>
          </p:nvCxnSpPr>
          <p:spPr>
            <a:xfrm>
              <a:off x="677014" y="6116566"/>
              <a:ext cx="10837972" cy="17534"/>
            </a:xfrm>
            <a:prstGeom prst="straightConnector1">
              <a:avLst/>
            </a:prstGeom>
            <a:ln w="9525">
              <a:solidFill>
                <a:schemeClr val="tx1">
                  <a:alpha val="25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任意多边形: 形状 3"/>
            <p:cNvSpPr/>
            <p:nvPr/>
          </p:nvSpPr>
          <p:spPr>
            <a:xfrm>
              <a:off x="2422817" y="1732274"/>
              <a:ext cx="7000580" cy="5125726"/>
            </a:xfrm>
            <a:custGeom>
              <a:avLst/>
              <a:gdLst>
                <a:gd name="connsiteX0" fmla="*/ 1964370 w 4538260"/>
                <a:gd name="connsiteY0" fmla="*/ 793413 h 4981567"/>
                <a:gd name="connsiteX1" fmla="*/ 2573890 w 4538260"/>
                <a:gd name="connsiteY1" fmla="*/ 793413 h 4981567"/>
                <a:gd name="connsiteX2" fmla="*/ 4538260 w 4538260"/>
                <a:gd name="connsiteY2" fmla="*/ 4981567 h 4981567"/>
                <a:gd name="connsiteX3" fmla="*/ 0 w 4538260"/>
                <a:gd name="connsiteY3" fmla="*/ 4981567 h 4981567"/>
                <a:gd name="connsiteX4" fmla="*/ 1964370 w 4538260"/>
                <a:gd name="connsiteY4" fmla="*/ 793413 h 4981567"/>
                <a:gd name="connsiteX5" fmla="*/ 2265980 w 4538260"/>
                <a:gd name="connsiteY5" fmla="*/ 0 h 4981567"/>
                <a:gd name="connsiteX6" fmla="*/ 2844799 w 4538260"/>
                <a:gd name="connsiteY6" fmla="*/ 793412 h 4981567"/>
                <a:gd name="connsiteX7" fmla="*/ 1687160 w 4538260"/>
                <a:gd name="connsiteY7" fmla="*/ 793412 h 498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38260" h="4981567">
                  <a:moveTo>
                    <a:pt x="1964370" y="793413"/>
                  </a:moveTo>
                  <a:lnTo>
                    <a:pt x="2573890" y="793413"/>
                  </a:lnTo>
                  <a:cubicBezTo>
                    <a:pt x="2604566" y="2305579"/>
                    <a:pt x="3215812" y="3817744"/>
                    <a:pt x="4538260" y="4981567"/>
                  </a:cubicBezTo>
                  <a:lnTo>
                    <a:pt x="0" y="4981567"/>
                  </a:lnTo>
                  <a:cubicBezTo>
                    <a:pt x="1627247" y="3904830"/>
                    <a:pt x="1817580" y="2334607"/>
                    <a:pt x="1964370" y="793413"/>
                  </a:cubicBezTo>
                  <a:close/>
                  <a:moveTo>
                    <a:pt x="2265980" y="0"/>
                  </a:moveTo>
                  <a:lnTo>
                    <a:pt x="2844799" y="793412"/>
                  </a:lnTo>
                  <a:lnTo>
                    <a:pt x="1687160" y="793412"/>
                  </a:lnTo>
                  <a:close/>
                </a:path>
              </a:pathLst>
            </a:custGeom>
            <a:gradFill>
              <a:gsLst>
                <a:gs pos="21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00" dirty="0">
                <a:cs typeface="+mn-ea"/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3574912" y="2974822"/>
              <a:ext cx="4716746" cy="3883178"/>
            </a:xfrm>
            <a:custGeom>
              <a:avLst/>
              <a:gdLst>
                <a:gd name="connsiteX0" fmla="*/ 1964370 w 4538260"/>
                <a:gd name="connsiteY0" fmla="*/ 793413 h 4981567"/>
                <a:gd name="connsiteX1" fmla="*/ 2573890 w 4538260"/>
                <a:gd name="connsiteY1" fmla="*/ 793413 h 4981567"/>
                <a:gd name="connsiteX2" fmla="*/ 4538260 w 4538260"/>
                <a:gd name="connsiteY2" fmla="*/ 4981567 h 4981567"/>
                <a:gd name="connsiteX3" fmla="*/ 0 w 4538260"/>
                <a:gd name="connsiteY3" fmla="*/ 4981567 h 4981567"/>
                <a:gd name="connsiteX4" fmla="*/ 1964370 w 4538260"/>
                <a:gd name="connsiteY4" fmla="*/ 793413 h 4981567"/>
                <a:gd name="connsiteX5" fmla="*/ 2265980 w 4538260"/>
                <a:gd name="connsiteY5" fmla="*/ 0 h 4981567"/>
                <a:gd name="connsiteX6" fmla="*/ 2844799 w 4538260"/>
                <a:gd name="connsiteY6" fmla="*/ 793412 h 4981567"/>
                <a:gd name="connsiteX7" fmla="*/ 1687160 w 4538260"/>
                <a:gd name="connsiteY7" fmla="*/ 793412 h 498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538260" h="4981567">
                  <a:moveTo>
                    <a:pt x="1964370" y="793413"/>
                  </a:moveTo>
                  <a:lnTo>
                    <a:pt x="2573890" y="793413"/>
                  </a:lnTo>
                  <a:cubicBezTo>
                    <a:pt x="2604566" y="2305579"/>
                    <a:pt x="3215812" y="3817744"/>
                    <a:pt x="4538260" y="4981567"/>
                  </a:cubicBezTo>
                  <a:lnTo>
                    <a:pt x="0" y="4981567"/>
                  </a:lnTo>
                  <a:cubicBezTo>
                    <a:pt x="1627247" y="3904830"/>
                    <a:pt x="1817580" y="2334607"/>
                    <a:pt x="1964370" y="793413"/>
                  </a:cubicBezTo>
                  <a:close/>
                  <a:moveTo>
                    <a:pt x="2265980" y="0"/>
                  </a:moveTo>
                  <a:lnTo>
                    <a:pt x="2844799" y="793412"/>
                  </a:lnTo>
                  <a:lnTo>
                    <a:pt x="1687160" y="79341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FFFF">
                    <a:alpha val="95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5400000" scaled="1"/>
              <a:tileRect/>
            </a:gra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8755" tIns="49378" rIns="98755" bIns="49378" rtlCol="0" anchor="ctr"/>
            <a:lstStyle/>
            <a:p>
              <a:pPr algn="ctr"/>
              <a:endParaRPr lang="zh-CN" altLang="en-US" sz="1945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Alibaba PuHuiTi 2.0 55 Regular" pitchFamily="18" charset="-122"/>
                <a:ea typeface="Alibaba PuHuiTi 2.0 55 Regular" pitchFamily="18" charset="-122"/>
              </a:endParaRPr>
            </a:p>
          </p:txBody>
        </p:sp>
        <p:sp>
          <p:nvSpPr>
            <p:cNvPr id="6" name="Title"/>
            <p:cNvSpPr/>
            <p:nvPr/>
          </p:nvSpPr>
          <p:spPr>
            <a:xfrm>
              <a:off x="660400" y="1130300"/>
              <a:ext cx="10858500" cy="676783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defTabSz="913765"/>
              <a:r>
                <a:rPr lang="zh-CN" altLang="en-US" sz="2000" b="1" dirty="0">
                  <a:cs typeface="+mn-ea"/>
                  <a:sym typeface="+mn-lt"/>
                </a:rPr>
                <a:t>摩托罗拉提出六西格玛管理，追求每百万机会缺陷数低于3.4</a:t>
              </a:r>
              <a:endParaRPr lang="en-US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183674" y="2487094"/>
              <a:ext cx="1499222" cy="415965"/>
            </a:xfrm>
            <a:prstGeom prst="roundRect">
              <a:avLst>
                <a:gd name="adj" fmla="val 10226"/>
              </a:avLst>
            </a:prstGeom>
            <a:noFill/>
          </p:spPr>
          <p:txBody>
            <a:bodyPr wrap="square" lIns="91440" tIns="45720" rIns="91440" bIns="45720" anchor="b">
              <a:normAutofit/>
            </a:bodyPr>
            <a:lstStyle>
              <a:defPPr>
                <a:defRPr lang="zh-CN"/>
              </a:defPPr>
              <a:lvl1pPr indent="0">
                <a:lnSpc>
                  <a:spcPct val="85000"/>
                </a:lnSpc>
                <a:spcBef>
                  <a:spcPts val="2000"/>
                </a:spcBef>
                <a:spcAft>
                  <a:spcPts val="675"/>
                </a:spcAft>
                <a:defRPr b="1">
                  <a:solidFill>
                    <a:schemeClr val="tx1"/>
                  </a:solidFill>
                  <a:effectLst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1400" dirty="0">
                  <a:sym typeface="+mn-lt"/>
                </a:rPr>
                <a:t>Step 1</a:t>
              </a:r>
              <a:endParaRPr lang="zh-CN" altLang="en-US" sz="1400" dirty="0">
                <a:sym typeface="+mn-lt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173496" y="4831652"/>
              <a:ext cx="1499222" cy="415965"/>
            </a:xfrm>
            <a:prstGeom prst="roundRect">
              <a:avLst>
                <a:gd name="adj" fmla="val 10226"/>
              </a:avLst>
            </a:prstGeom>
            <a:noFill/>
          </p:spPr>
          <p:txBody>
            <a:bodyPr wrap="square" lIns="91440" tIns="45720" rIns="91440" bIns="45720" anchor="b">
              <a:normAutofit/>
            </a:bodyPr>
            <a:lstStyle>
              <a:defPPr>
                <a:defRPr lang="zh-CN"/>
              </a:defPPr>
              <a:lvl1pPr indent="0">
                <a:lnSpc>
                  <a:spcPct val="85000"/>
                </a:lnSpc>
                <a:spcBef>
                  <a:spcPts val="2000"/>
                </a:spcBef>
                <a:spcAft>
                  <a:spcPts val="675"/>
                </a:spcAft>
                <a:defRPr b="1">
                  <a:solidFill>
                    <a:schemeClr val="tx1"/>
                  </a:solidFill>
                  <a:effectLst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1400" dirty="0">
                  <a:sym typeface="+mn-lt"/>
                </a:rPr>
                <a:t>Step 2</a:t>
              </a:r>
              <a:endParaRPr lang="zh-CN" altLang="en-US" sz="1400" dirty="0">
                <a:sym typeface="+mn-lt"/>
              </a:endParaRPr>
            </a:p>
          </p:txBody>
        </p:sp>
        <p:cxnSp>
          <p:nvCxnSpPr>
            <p:cNvPr id="13" name="直接箭头连接符 12"/>
            <p:cNvCxnSpPr/>
            <p:nvPr/>
          </p:nvCxnSpPr>
          <p:spPr>
            <a:xfrm>
              <a:off x="677014" y="3926486"/>
              <a:ext cx="10837972" cy="36217"/>
            </a:xfrm>
            <a:prstGeom prst="straightConnector1">
              <a:avLst/>
            </a:prstGeom>
            <a:ln w="9525">
              <a:solidFill>
                <a:schemeClr val="tx1">
                  <a:alpha val="25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组合 36"/>
            <p:cNvGrpSpPr/>
            <p:nvPr/>
          </p:nvGrpSpPr>
          <p:grpSpPr>
            <a:xfrm>
              <a:off x="660400" y="1900956"/>
              <a:ext cx="4167094" cy="1977338"/>
              <a:chOff x="660400" y="1900956"/>
              <a:chExt cx="4167094" cy="1977338"/>
            </a:xfrm>
          </p:grpSpPr>
          <p:sp>
            <p:nvSpPr>
              <p:cNvPr id="35" name="Text1"/>
              <p:cNvSpPr txBox="1"/>
              <p:nvPr/>
            </p:nvSpPr>
            <p:spPr>
              <a:xfrm>
                <a:off x="660400" y="2710555"/>
                <a:ext cx="4167094" cy="1167739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20世纪80年代，摩托罗拉为应对激烈竞争提出六西格玛管理方法，旨在通过数据驱动减少制程变异，实现质量突破，奠定现代质量管理新标准。</a:t>
                </a:r>
                <a:endParaRPr lang="en-US" sz="2400" dirty="0"/>
              </a:p>
            </p:txBody>
          </p:sp>
          <p:sp>
            <p:nvSpPr>
              <p:cNvPr id="36" name="Bullet1"/>
              <p:cNvSpPr txBox="1"/>
              <p:nvPr/>
            </p:nvSpPr>
            <p:spPr>
              <a:xfrm>
                <a:off x="660400" y="1900956"/>
                <a:ext cx="3732719" cy="809600"/>
              </a:xfrm>
              <a:prstGeom prst="rect">
                <a:avLst/>
              </a:prstGeom>
              <a:noFill/>
            </p:spPr>
            <p:txBody>
              <a:bodyPr wrap="square" rtlCol="0" anchor="b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dirty="0">
                    <a:cs typeface="+mn-ea"/>
                    <a:sym typeface="+mn-lt"/>
                  </a:rPr>
                  <a:t>六西格玛起源</a:t>
                </a:r>
                <a:endParaRPr lang="en-US" sz="2400" dirty="0"/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660400" y="4156594"/>
              <a:ext cx="4167094" cy="1977338"/>
              <a:chOff x="660400" y="4156594"/>
              <a:chExt cx="4167094" cy="1977338"/>
            </a:xfrm>
          </p:grpSpPr>
          <p:sp>
            <p:nvSpPr>
              <p:cNvPr id="24" name="Text2"/>
              <p:cNvSpPr txBox="1"/>
              <p:nvPr/>
            </p:nvSpPr>
            <p:spPr>
              <a:xfrm>
                <a:off x="660400" y="4966193"/>
                <a:ext cx="4167094" cy="1167739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六西格玛强调以客户为中心、用数据决策，追求每百万机会中缺陷不超过3.4个，通过DMAIC流程持续改进，提升效率与产品可靠性。</a:t>
                </a:r>
                <a:endParaRPr lang="en-US" sz="2400" dirty="0"/>
              </a:p>
            </p:txBody>
          </p:sp>
          <p:sp>
            <p:nvSpPr>
              <p:cNvPr id="34" name="Bullet2"/>
              <p:cNvSpPr txBox="1"/>
              <p:nvPr/>
            </p:nvSpPr>
            <p:spPr>
              <a:xfrm>
                <a:off x="660400" y="4156594"/>
                <a:ext cx="3732719" cy="809600"/>
              </a:xfrm>
              <a:prstGeom prst="rect">
                <a:avLst/>
              </a:prstGeom>
              <a:noFill/>
            </p:spPr>
            <p:txBody>
              <a:bodyPr wrap="square" rtlCol="0" anchor="b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dirty="0">
                    <a:cs typeface="+mn-ea"/>
                    <a:sym typeface="+mn-lt"/>
                  </a:rPr>
                  <a:t>核心理念解析</a:t>
                </a:r>
                <a:endParaRPr lang="en-US" sz="2400" dirty="0"/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7786181" y="2093459"/>
              <a:ext cx="4167094" cy="1977338"/>
              <a:chOff x="7786181" y="2093459"/>
              <a:chExt cx="4167094" cy="1977338"/>
            </a:xfrm>
          </p:grpSpPr>
          <p:sp>
            <p:nvSpPr>
              <p:cNvPr id="22" name="Text3"/>
              <p:cNvSpPr txBox="1"/>
              <p:nvPr/>
            </p:nvSpPr>
            <p:spPr>
              <a:xfrm>
                <a:off x="7786181" y="2903058"/>
                <a:ext cx="4167094" cy="1167739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通用电气等大型企业引入六西格玛后显著降低成本、提高产能，推动其从制造业扩展至金融、医疗等领域，成为全球推崇的质量管理实践模式。</a:t>
                </a:r>
                <a:endParaRPr lang="en-US" sz="2400" dirty="0"/>
              </a:p>
            </p:txBody>
          </p:sp>
          <p:sp>
            <p:nvSpPr>
              <p:cNvPr id="23" name="Bullet3"/>
              <p:cNvSpPr txBox="1"/>
              <p:nvPr/>
            </p:nvSpPr>
            <p:spPr>
              <a:xfrm>
                <a:off x="7786181" y="2093459"/>
                <a:ext cx="3732719" cy="809600"/>
              </a:xfrm>
              <a:prstGeom prst="rect">
                <a:avLst/>
              </a:prstGeom>
              <a:noFill/>
            </p:spPr>
            <p:txBody>
              <a:bodyPr wrap="square" rtlCol="0" anchor="b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dirty="0">
                    <a:cs typeface="+mn-ea"/>
                    <a:sym typeface="+mn-lt"/>
                  </a:rPr>
                  <a:t>企业广泛应用</a:t>
                </a:r>
                <a:endParaRPr lang="en-US" sz="2400" dirty="0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、六西格玛方法兴起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0de34f5b-f0c6-4ff7-854c-8d3507c4af79.source.5.zh-Hans.pptx"/>
          <p:cNvGrpSpPr/>
          <p:nvPr/>
        </p:nvGrpSpPr>
        <p:grpSpPr>
          <a:xfrm>
            <a:off x="660398" y="952098"/>
            <a:ext cx="11531207" cy="5182002"/>
            <a:chOff x="660398" y="952098"/>
            <a:chExt cx="11531207" cy="5182002"/>
          </a:xfrm>
        </p:grpSpPr>
        <p:sp>
          <p:nvSpPr>
            <p:cNvPr id="15" name="Title"/>
            <p:cNvSpPr txBox="1"/>
            <p:nvPr/>
          </p:nvSpPr>
          <p:spPr>
            <a:xfrm>
              <a:off x="660398" y="1130299"/>
              <a:ext cx="4972051" cy="647701"/>
            </a:xfrm>
            <a:prstGeom prst="rect">
              <a:avLst/>
            </a:prstGeom>
            <a:noFill/>
          </p:spPr>
          <p:txBody>
            <a:bodyPr wrap="square" rtlCol="0" anchor="ctr">
              <a:normAutofit lnSpcReduction="10000"/>
            </a:bodyPr>
            <a:lstStyle/>
            <a:p>
              <a:r>
                <a:rPr lang="zh-CN" altLang="en-US" sz="2000" b="1" dirty="0">
                  <a:cs typeface="+mn-ea"/>
                  <a:sym typeface="+mn-lt"/>
                </a:rPr>
                <a:t>美国波多里奇奖等评价体系引导企业追求综合绩效提升</a:t>
              </a:r>
              <a:endParaRPr lang="en-US" dirty="0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660400" y="3429000"/>
              <a:ext cx="10864850" cy="2705100"/>
              <a:chOff x="660400" y="3429000"/>
              <a:chExt cx="10864850" cy="2705100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660400" y="3429000"/>
                <a:ext cx="2024064" cy="2705100"/>
                <a:chOff x="660400" y="4406900"/>
                <a:chExt cx="2569525" cy="2705100"/>
              </a:xfrm>
            </p:grpSpPr>
            <p:sp>
              <p:nvSpPr>
                <p:cNvPr id="32" name="Text1"/>
                <p:cNvSpPr txBox="1"/>
                <p:nvPr/>
              </p:nvSpPr>
              <p:spPr>
                <a:xfrm>
                  <a:off x="660400" y="5097724"/>
                  <a:ext cx="2569525" cy="20142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rmAutofit lnSpcReduction="1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600" dirty="0" err="1">
                      <a:cs typeface="+mn-ea"/>
                      <a:sym typeface="+mn-lt"/>
                    </a:rPr>
                    <a:t>20世纪80年代，为应对国际竞争压力，美国设立波多里奇质量奖，推动企业提升质量与效率，成为卓越绩效模式发展的关键起点。</a:t>
                  </a:r>
                  <a:endParaRPr lang="en-US" sz="2400" dirty="0"/>
                </a:p>
              </p:txBody>
            </p:sp>
            <p:sp>
              <p:nvSpPr>
                <p:cNvPr id="33" name="Bullet1"/>
                <p:cNvSpPr txBox="1"/>
                <p:nvPr/>
              </p:nvSpPr>
              <p:spPr>
                <a:xfrm>
                  <a:off x="660400" y="4406900"/>
                  <a:ext cx="2569525" cy="690824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b="1" dirty="0">
                      <a:cs typeface="+mn-ea"/>
                      <a:sym typeface="+mn-lt"/>
                    </a:rPr>
                    <a:t>奖项设立背景</a:t>
                  </a:r>
                  <a:endParaRPr lang="en-US" sz="2000" dirty="0"/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>
                <a:off x="2870597" y="3429000"/>
                <a:ext cx="2024064" cy="2705100"/>
                <a:chOff x="4310743" y="4406900"/>
                <a:chExt cx="2569525" cy="2705100"/>
              </a:xfrm>
            </p:grpSpPr>
            <p:sp>
              <p:nvSpPr>
                <p:cNvPr id="30" name="Text2"/>
                <p:cNvSpPr txBox="1"/>
                <p:nvPr/>
              </p:nvSpPr>
              <p:spPr>
                <a:xfrm>
                  <a:off x="4310743" y="5097724"/>
                  <a:ext cx="2569525" cy="20142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600" dirty="0" err="1">
                      <a:cs typeface="+mn-ea"/>
                      <a:sym typeface="+mn-lt"/>
                    </a:rPr>
                    <a:t>波多里奇准则涵盖领导、战略、顾客、测量、分析、员工和运营七个维度，全面引导组织实现可持续的综合绩效改进。</a:t>
                  </a:r>
                  <a:endParaRPr lang="en-US" sz="2400" dirty="0"/>
                </a:p>
              </p:txBody>
            </p:sp>
            <p:sp>
              <p:nvSpPr>
                <p:cNvPr id="31" name="Bullet2"/>
                <p:cNvSpPr txBox="1"/>
                <p:nvPr/>
              </p:nvSpPr>
              <p:spPr>
                <a:xfrm>
                  <a:off x="4310743" y="4406900"/>
                  <a:ext cx="2569525" cy="690824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b="1" dirty="0">
                      <a:cs typeface="+mn-ea"/>
                      <a:sym typeface="+mn-lt"/>
                    </a:rPr>
                    <a:t>评价标准框架</a:t>
                  </a:r>
                  <a:endParaRPr lang="en-US" sz="2000" dirty="0"/>
                </a:p>
              </p:txBody>
            </p:sp>
          </p:grpSp>
          <p:grpSp>
            <p:nvGrpSpPr>
              <p:cNvPr id="36" name="组合 35"/>
              <p:cNvGrpSpPr/>
              <p:nvPr/>
            </p:nvGrpSpPr>
            <p:grpSpPr>
              <a:xfrm>
                <a:off x="5080794" y="3429000"/>
                <a:ext cx="2024064" cy="2705100"/>
                <a:chOff x="6675913" y="4406900"/>
                <a:chExt cx="2569525" cy="2705100"/>
              </a:xfrm>
            </p:grpSpPr>
            <p:sp>
              <p:nvSpPr>
                <p:cNvPr id="28" name="Text3"/>
                <p:cNvSpPr txBox="1"/>
                <p:nvPr/>
              </p:nvSpPr>
              <p:spPr>
                <a:xfrm>
                  <a:off x="6675913" y="5097724"/>
                  <a:ext cx="2569525" cy="20142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600" dirty="0" err="1">
                      <a:cs typeface="+mn-ea"/>
                      <a:sym typeface="+mn-lt"/>
                    </a:rPr>
                    <a:t>多国借鉴美国经验，相继建立本国质量奖项，如欧洲EFQM卓越模型，形成全球范围内的卓越绩效实践网络与交流机制。</a:t>
                  </a:r>
                  <a:endParaRPr lang="en-US" sz="2400" dirty="0"/>
                </a:p>
              </p:txBody>
            </p:sp>
            <p:sp>
              <p:nvSpPr>
                <p:cNvPr id="29" name="Bullet3"/>
                <p:cNvSpPr txBox="1"/>
                <p:nvPr/>
              </p:nvSpPr>
              <p:spPr>
                <a:xfrm>
                  <a:off x="6675913" y="4406900"/>
                  <a:ext cx="2569525" cy="690824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b="1" dirty="0">
                      <a:cs typeface="+mn-ea"/>
                      <a:sym typeface="+mn-lt"/>
                    </a:rPr>
                    <a:t>模式推广路径</a:t>
                  </a:r>
                  <a:endParaRPr lang="en-US" sz="2000" dirty="0"/>
                </a:p>
              </p:txBody>
            </p:sp>
          </p:grpSp>
          <p:grpSp>
            <p:nvGrpSpPr>
              <p:cNvPr id="38" name="组合 37"/>
              <p:cNvGrpSpPr/>
              <p:nvPr/>
            </p:nvGrpSpPr>
            <p:grpSpPr>
              <a:xfrm>
                <a:off x="7290991" y="3429000"/>
                <a:ext cx="2024064" cy="2705100"/>
                <a:chOff x="9219703" y="4406900"/>
                <a:chExt cx="2569525" cy="2705100"/>
              </a:xfrm>
            </p:grpSpPr>
            <p:sp>
              <p:nvSpPr>
                <p:cNvPr id="34" name="Text4"/>
                <p:cNvSpPr txBox="1"/>
                <p:nvPr/>
              </p:nvSpPr>
              <p:spPr>
                <a:xfrm>
                  <a:off x="9219703" y="5097724"/>
                  <a:ext cx="2569525" cy="20142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600" dirty="0" err="1">
                      <a:cs typeface="+mn-ea"/>
                      <a:sym typeface="+mn-lt"/>
                    </a:rPr>
                    <a:t>企业通过自评与改进流程导入卓越绩效模式，优化管理体系，提升决策科学性与整体运营效能，增强市场竞争力。</a:t>
                  </a:r>
                  <a:endParaRPr lang="en-US" sz="2400" dirty="0"/>
                </a:p>
              </p:txBody>
            </p:sp>
            <p:sp>
              <p:nvSpPr>
                <p:cNvPr id="35" name="Bullet4"/>
                <p:cNvSpPr txBox="1"/>
                <p:nvPr/>
              </p:nvSpPr>
              <p:spPr>
                <a:xfrm>
                  <a:off x="9219703" y="4406900"/>
                  <a:ext cx="2569525" cy="690824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b="1" dirty="0">
                      <a:cs typeface="+mn-ea"/>
                      <a:sym typeface="+mn-lt"/>
                    </a:rPr>
                    <a:t>企业应用实践</a:t>
                  </a:r>
                  <a:endParaRPr lang="en-US" sz="2000" dirty="0"/>
                </a:p>
              </p:txBody>
            </p:sp>
          </p:grpSp>
          <p:grpSp>
            <p:nvGrpSpPr>
              <p:cNvPr id="10" name="组合 1"/>
              <p:cNvGrpSpPr/>
              <p:nvPr/>
            </p:nvGrpSpPr>
            <p:grpSpPr>
              <a:xfrm>
                <a:off x="9501186" y="3429000"/>
                <a:ext cx="2024064" cy="2705100"/>
                <a:chOff x="9219703" y="4406900"/>
                <a:chExt cx="2569525" cy="2705100"/>
              </a:xfrm>
            </p:grpSpPr>
            <p:sp>
              <p:nvSpPr>
                <p:cNvPr id="3" name="Text5"/>
                <p:cNvSpPr txBox="1"/>
                <p:nvPr/>
              </p:nvSpPr>
              <p:spPr>
                <a:xfrm>
                  <a:off x="9219703" y="5097724"/>
                  <a:ext cx="2569525" cy="20142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600" dirty="0" err="1">
                      <a:cs typeface="+mn-ea"/>
                      <a:sym typeface="+mn-lt"/>
                    </a:rPr>
                    <a:t>卓越绩效模式不断更新以适应数字化与全球化趋势，强化创新与敏捷能力，持续引领质量管理向高阶水平演进。</a:t>
                  </a:r>
                  <a:endParaRPr lang="en-US" sz="2400" dirty="0"/>
                </a:p>
              </p:txBody>
            </p:sp>
            <p:sp>
              <p:nvSpPr>
                <p:cNvPr id="4" name="Bullet5"/>
                <p:cNvSpPr txBox="1"/>
                <p:nvPr/>
              </p:nvSpPr>
              <p:spPr>
                <a:xfrm>
                  <a:off x="9219703" y="4406900"/>
                  <a:ext cx="2569525" cy="690824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b="1" dirty="0">
                      <a:cs typeface="+mn-ea"/>
                      <a:sym typeface="+mn-lt"/>
                    </a:rPr>
                    <a:t>持续发展影响</a:t>
                  </a:r>
                  <a:endParaRPr lang="en-US" sz="2000" dirty="0"/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5911455" y="952098"/>
              <a:ext cx="6280150" cy="2235602"/>
              <a:chOff x="5911850" y="-324346"/>
              <a:chExt cx="6280150" cy="4069032"/>
            </a:xfrm>
          </p:grpSpPr>
          <p:sp>
            <p:nvSpPr>
              <p:cNvPr id="6" name="PictureMisc1"/>
              <p:cNvSpPr/>
              <p:nvPr/>
            </p:nvSpPr>
            <p:spPr>
              <a:xfrm>
                <a:off x="5911850" y="0"/>
                <a:ext cx="6280150" cy="3744686"/>
              </a:xfrm>
              <a:prstGeom prst="rect">
                <a:avLst/>
              </a:prstGeom>
              <a:blipFill>
                <a:blip r:embed="rId1"/>
                <a:srcRect/>
                <a:stretch>
                  <a:fillRect t="-5902" b="-5902"/>
                </a:stretch>
              </a:blipFill>
              <a:ln w="762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11340821" y="-324346"/>
                <a:ext cx="356948" cy="64869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60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4</a:t>
            </a:r>
            <a:r>
              <a:rPr lang="zh-CN" altLang="en-US" dirty="0"/>
              <a:t>、卓越绩效模式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587c768b-b947-4893-b78f-306b777fe455.source.6.zh-Hans.pptx"/>
          <p:cNvGrpSpPr/>
          <p:nvPr/>
        </p:nvGrpSpPr>
        <p:grpSpPr>
          <a:xfrm>
            <a:off x="660400" y="1130300"/>
            <a:ext cx="10858500" cy="5119444"/>
            <a:chOff x="660400" y="1130300"/>
            <a:chExt cx="10858500" cy="5119444"/>
          </a:xfrm>
        </p:grpSpPr>
        <p:grpSp>
          <p:nvGrpSpPr>
            <p:cNvPr id="45" name="组合 44"/>
            <p:cNvGrpSpPr/>
            <p:nvPr/>
          </p:nvGrpSpPr>
          <p:grpSpPr>
            <a:xfrm>
              <a:off x="660400" y="1130300"/>
              <a:ext cx="3873500" cy="1537302"/>
              <a:chOff x="660400" y="1130300"/>
              <a:chExt cx="3873500" cy="1537302"/>
            </a:xfrm>
          </p:grpSpPr>
          <p:sp>
            <p:nvSpPr>
              <p:cNvPr id="53" name="矩形: 圆角 52"/>
              <p:cNvSpPr/>
              <p:nvPr/>
            </p:nvSpPr>
            <p:spPr>
              <a:xfrm>
                <a:off x="977900" y="1130300"/>
                <a:ext cx="3556000" cy="1421658"/>
              </a:xfrm>
              <a:prstGeom prst="roundRect">
                <a:avLst>
                  <a:gd name="adj" fmla="val 9982"/>
                </a:avLst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pPr algn="ctr">
                  <a:buSzPct val="25000"/>
                </a:pPr>
                <a:endParaRPr lang="zh-CN" alt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Bullet1"/>
              <p:cNvSpPr txBox="1"/>
              <p:nvPr/>
            </p:nvSpPr>
            <p:spPr>
              <a:xfrm>
                <a:off x="1327150" y="1184284"/>
                <a:ext cx="3121890" cy="473133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R="0" lvl="0" indent="0" defTabSz="913765" fontAlgn="auto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0" b="1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dirty="0"/>
                  <a:t>供应商准入机制</a:t>
                </a:r>
                <a:endParaRPr lang="en-US" dirty="0"/>
              </a:p>
            </p:txBody>
          </p:sp>
          <p:sp>
            <p:nvSpPr>
              <p:cNvPr id="33" name="Text1"/>
              <p:cNvSpPr txBox="1"/>
              <p:nvPr/>
            </p:nvSpPr>
            <p:spPr>
              <a:xfrm>
                <a:off x="1327150" y="1657416"/>
                <a:ext cx="3121890" cy="10101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 lnSpcReduction="10000"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建立严格的供应商评估与准入标准，通过资质审核、现场评审和样品验证等方式确保其质量能力符合要求，从源头控制产品质量风险。</a:t>
                </a:r>
                <a:endParaRPr lang="en-US" sz="2000" dirty="0"/>
              </a:p>
            </p:txBody>
          </p:sp>
          <p:sp>
            <p:nvSpPr>
              <p:cNvPr id="54" name="Number1"/>
              <p:cNvSpPr/>
              <p:nvPr/>
            </p:nvSpPr>
            <p:spPr>
              <a:xfrm flipH="1">
                <a:off x="660400" y="1531438"/>
                <a:ext cx="629781" cy="61938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wrap="none" lIns="108000" tIns="108000" rIns="108000" bIns="108000" rtlCol="0" anchor="ctr" anchorCtr="0">
                <a:normAutofit fontScale="92500" lnSpcReduction="20000"/>
              </a:bodyPr>
              <a:lstStyle/>
              <a:p>
                <a:pPr algn="ctr"/>
                <a:r>
                  <a:rPr kumimoji="1" lang="en-US" altLang="zh-CN" b="1" dirty="0">
                    <a:solidFill>
                      <a:srgbClr val="FFFFFF"/>
                    </a:solidFill>
                    <a:cs typeface="+mn-ea"/>
                  </a:rPr>
                  <a:t>1</a:t>
                </a:r>
                <a:endParaRPr kumimoji="1" lang="zh-CN" altLang="en-US" b="1" dirty="0">
                  <a:solidFill>
                    <a:srgbClr val="FFFFFF"/>
                  </a:solidFill>
                  <a:cs typeface="+mn-ea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7645400" y="1130300"/>
              <a:ext cx="3873500" cy="1537302"/>
              <a:chOff x="7645400" y="1130300"/>
              <a:chExt cx="3873500" cy="1537302"/>
            </a:xfrm>
          </p:grpSpPr>
          <p:sp>
            <p:nvSpPr>
              <p:cNvPr id="124" name="矩形: 圆角 123"/>
              <p:cNvSpPr/>
              <p:nvPr/>
            </p:nvSpPr>
            <p:spPr>
              <a:xfrm flipH="1">
                <a:off x="7645400" y="1130300"/>
                <a:ext cx="3556000" cy="1421658"/>
              </a:xfrm>
              <a:prstGeom prst="roundRect">
                <a:avLst>
                  <a:gd name="adj" fmla="val 9982"/>
                </a:avLst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pPr algn="ctr">
                  <a:buSzPct val="25000"/>
                </a:pPr>
                <a:endParaRPr lang="zh-CN" alt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Number2"/>
              <p:cNvSpPr/>
              <p:nvPr/>
            </p:nvSpPr>
            <p:spPr>
              <a:xfrm flipH="1">
                <a:off x="10889119" y="1531438"/>
                <a:ext cx="629781" cy="61938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wrap="none" lIns="108000" tIns="108000" rIns="108000" bIns="108000" rtlCol="0" anchor="ctr" anchorCtr="0">
                <a:normAutofit fontScale="92500" lnSpcReduction="20000"/>
              </a:bodyPr>
              <a:lstStyle/>
              <a:p>
                <a:pPr algn="ctr"/>
                <a:r>
                  <a:rPr kumimoji="1" lang="en-US" altLang="zh-CN" b="1" dirty="0">
                    <a:solidFill>
                      <a:srgbClr val="FFFFFF"/>
                    </a:solidFill>
                    <a:cs typeface="+mn-ea"/>
                  </a:rPr>
                  <a:t>2</a:t>
                </a:r>
                <a:endParaRPr kumimoji="1" lang="zh-CN" altLang="en-US" b="1" dirty="0">
                  <a:solidFill>
                    <a:srgbClr val="FFFFFF"/>
                  </a:solidFill>
                  <a:cs typeface="+mn-ea"/>
                </a:endParaRPr>
              </a:p>
            </p:txBody>
          </p:sp>
          <p:sp>
            <p:nvSpPr>
              <p:cNvPr id="34" name="Bullet2"/>
              <p:cNvSpPr txBox="1"/>
              <p:nvPr/>
            </p:nvSpPr>
            <p:spPr>
              <a:xfrm>
                <a:off x="7730260" y="1184284"/>
                <a:ext cx="3121890" cy="473133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R="0" lvl="0" indent="0" defTabSz="913765" fontAlgn="auto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0" b="1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dirty="0"/>
                  <a:t>质量协议约束</a:t>
                </a:r>
                <a:endParaRPr lang="en-US" dirty="0"/>
              </a:p>
            </p:txBody>
          </p:sp>
          <p:sp>
            <p:nvSpPr>
              <p:cNvPr id="35" name="Text2"/>
              <p:cNvSpPr txBox="1"/>
              <p:nvPr/>
            </p:nvSpPr>
            <p:spPr>
              <a:xfrm>
                <a:off x="7730260" y="1657416"/>
                <a:ext cx="3121890" cy="10101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 lnSpcReduction="10000"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与供应商签订明确的质量保证协议，规定质量责任、检验标准、不合格品处理流程及持续改进义务，形成法律效力的管控依据。</a:t>
                </a:r>
                <a:endParaRPr lang="en-US" dirty="0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8017438" y="2921372"/>
              <a:ext cx="3501462" cy="1537302"/>
              <a:chOff x="8017438" y="2921372"/>
              <a:chExt cx="3501462" cy="1537302"/>
            </a:xfrm>
          </p:grpSpPr>
          <p:sp>
            <p:nvSpPr>
              <p:cNvPr id="119" name="矩形: 圆角 118"/>
              <p:cNvSpPr/>
              <p:nvPr/>
            </p:nvSpPr>
            <p:spPr>
              <a:xfrm flipH="1">
                <a:off x="8017438" y="2921372"/>
                <a:ext cx="3183962" cy="1421658"/>
              </a:xfrm>
              <a:prstGeom prst="roundRect">
                <a:avLst>
                  <a:gd name="adj" fmla="val 9982"/>
                </a:avLst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pPr algn="ctr">
                  <a:buSzPct val="25000"/>
                </a:pPr>
                <a:endParaRPr lang="zh-CN" alt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Number3"/>
              <p:cNvSpPr/>
              <p:nvPr/>
            </p:nvSpPr>
            <p:spPr>
              <a:xfrm flipH="1">
                <a:off x="10889119" y="3322510"/>
                <a:ext cx="629781" cy="61938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wrap="none" lIns="108000" tIns="108000" rIns="108000" bIns="108000" rtlCol="0" anchor="ctr" anchorCtr="0">
                <a:normAutofit fontScale="92500" lnSpcReduction="20000"/>
              </a:bodyPr>
              <a:lstStyle/>
              <a:p>
                <a:pPr algn="ctr"/>
                <a:r>
                  <a:rPr kumimoji="1" lang="en-US" altLang="zh-CN" b="1" dirty="0">
                    <a:solidFill>
                      <a:srgbClr val="FFFFFF"/>
                    </a:solidFill>
                    <a:cs typeface="+mn-ea"/>
                  </a:rPr>
                  <a:t>3</a:t>
                </a:r>
                <a:endParaRPr kumimoji="1" lang="zh-CN" altLang="en-US" b="1" dirty="0">
                  <a:solidFill>
                    <a:srgbClr val="FFFFFF"/>
                  </a:solidFill>
                  <a:cs typeface="+mn-ea"/>
                </a:endParaRPr>
              </a:p>
            </p:txBody>
          </p:sp>
          <p:sp>
            <p:nvSpPr>
              <p:cNvPr id="36" name="Bullet3"/>
              <p:cNvSpPr txBox="1"/>
              <p:nvPr/>
            </p:nvSpPr>
            <p:spPr>
              <a:xfrm>
                <a:off x="8056880" y="2975356"/>
                <a:ext cx="2795270" cy="473133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R="0" lvl="0" indent="0" defTabSz="913765" fontAlgn="auto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0" b="1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dirty="0"/>
                  <a:t>上游协同设计</a:t>
                </a:r>
                <a:endParaRPr lang="en-US" dirty="0"/>
              </a:p>
            </p:txBody>
          </p:sp>
          <p:sp>
            <p:nvSpPr>
              <p:cNvPr id="37" name="Text3"/>
              <p:cNvSpPr txBox="1"/>
              <p:nvPr/>
            </p:nvSpPr>
            <p:spPr>
              <a:xfrm>
                <a:off x="8056880" y="3448488"/>
                <a:ext cx="2795270" cy="10101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 lnSpcReduction="10000"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在产品开发初期即引入关键供应商参与设计过程，实现材料选型、工艺可行性与质量要求的同步优化，提升整体研发效率。</a:t>
                </a:r>
                <a:endParaRPr lang="en-US" sz="2000" dirty="0"/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7645400" y="4712442"/>
              <a:ext cx="3873500" cy="1537302"/>
              <a:chOff x="7645400" y="4712442"/>
              <a:chExt cx="3873500" cy="1537302"/>
            </a:xfrm>
          </p:grpSpPr>
          <p:sp>
            <p:nvSpPr>
              <p:cNvPr id="109" name="矩形: 圆角 108"/>
              <p:cNvSpPr/>
              <p:nvPr/>
            </p:nvSpPr>
            <p:spPr>
              <a:xfrm flipH="1">
                <a:off x="7645400" y="4712442"/>
                <a:ext cx="3556000" cy="1421658"/>
              </a:xfrm>
              <a:prstGeom prst="roundRect">
                <a:avLst>
                  <a:gd name="adj" fmla="val 9982"/>
                </a:avLst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pPr algn="ctr">
                  <a:buSzPct val="25000"/>
                </a:pPr>
                <a:endParaRPr lang="zh-CN" alt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Bullet4"/>
              <p:cNvSpPr txBox="1"/>
              <p:nvPr/>
            </p:nvSpPr>
            <p:spPr>
              <a:xfrm flipH="1">
                <a:off x="7730260" y="4766426"/>
                <a:ext cx="3121890" cy="473133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R="0" lvl="0" indent="0" defTabSz="913765" fontAlgn="auto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0" b="1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dirty="0"/>
                  <a:t>过程能力共建</a:t>
                </a:r>
                <a:endParaRPr lang="en-US" dirty="0"/>
              </a:p>
            </p:txBody>
          </p:sp>
          <p:sp>
            <p:nvSpPr>
              <p:cNvPr id="39" name="Text4"/>
              <p:cNvSpPr txBox="1"/>
              <p:nvPr/>
            </p:nvSpPr>
            <p:spPr>
              <a:xfrm flipH="1">
                <a:off x="7730260" y="5239558"/>
                <a:ext cx="3121890" cy="10101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通过驻厂支持、技术辅导和联合改善项目，帮助供应商提升制程稳定性和检测能力，构建可持续的质量保障体系。</a:t>
                </a:r>
                <a:endParaRPr lang="en-US" sz="2000" dirty="0"/>
              </a:p>
            </p:txBody>
          </p:sp>
          <p:sp>
            <p:nvSpPr>
              <p:cNvPr id="110" name="Number4"/>
              <p:cNvSpPr/>
              <p:nvPr/>
            </p:nvSpPr>
            <p:spPr>
              <a:xfrm>
                <a:off x="10889119" y="5113580"/>
                <a:ext cx="629781" cy="61938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wrap="none" lIns="108000" tIns="108000" rIns="108000" bIns="108000" rtlCol="0" anchor="ctr" anchorCtr="0">
                <a:normAutofit fontScale="92500" lnSpcReduction="20000"/>
              </a:bodyPr>
              <a:lstStyle/>
              <a:p>
                <a:pPr algn="ctr"/>
                <a:r>
                  <a:rPr kumimoji="1" lang="en-US" altLang="zh-CN" b="1" dirty="0">
                    <a:solidFill>
                      <a:srgbClr val="FFFFFF"/>
                    </a:solidFill>
                    <a:cs typeface="+mn-ea"/>
                  </a:rPr>
                  <a:t>4</a:t>
                </a:r>
                <a:endParaRPr kumimoji="1" lang="zh-CN" altLang="en-US" b="1" dirty="0">
                  <a:solidFill>
                    <a:srgbClr val="FFFFFF"/>
                  </a:solidFill>
                  <a:cs typeface="+mn-ea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660400" y="4712442"/>
              <a:ext cx="3873500" cy="1537302"/>
              <a:chOff x="660400" y="4712442"/>
              <a:chExt cx="3873500" cy="1537302"/>
            </a:xfrm>
          </p:grpSpPr>
          <p:sp>
            <p:nvSpPr>
              <p:cNvPr id="71" name="矩形: 圆角 70"/>
              <p:cNvSpPr/>
              <p:nvPr/>
            </p:nvSpPr>
            <p:spPr>
              <a:xfrm>
                <a:off x="977900" y="4712442"/>
                <a:ext cx="3556000" cy="1421658"/>
              </a:xfrm>
              <a:prstGeom prst="roundRect">
                <a:avLst>
                  <a:gd name="adj" fmla="val 9982"/>
                </a:avLst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pPr algn="ctr">
                  <a:buSzPct val="25000"/>
                </a:pPr>
                <a:endParaRPr lang="zh-CN" alt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Bullet5"/>
              <p:cNvSpPr txBox="1"/>
              <p:nvPr/>
            </p:nvSpPr>
            <p:spPr>
              <a:xfrm flipH="1">
                <a:off x="1327150" y="4766426"/>
                <a:ext cx="3121890" cy="473133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R="0" lvl="0" indent="0" defTabSz="913765" fontAlgn="auto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0" b="1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dirty="0"/>
                  <a:t>绩效监控与反馈</a:t>
                </a:r>
                <a:endParaRPr lang="en-US" dirty="0"/>
              </a:p>
            </p:txBody>
          </p:sp>
          <p:sp>
            <p:nvSpPr>
              <p:cNvPr id="41" name="Text5"/>
              <p:cNvSpPr txBox="1"/>
              <p:nvPr/>
            </p:nvSpPr>
            <p:spPr>
              <a:xfrm flipH="1">
                <a:off x="1327150" y="5239558"/>
                <a:ext cx="3121890" cy="10101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建立供应商质量绩效指标体系，定期评估来料合格率、问题响应速度等关键数据，并实施动态分级管理与奖惩机制。</a:t>
                </a:r>
                <a:endParaRPr lang="en-US" sz="2000" dirty="0"/>
              </a:p>
            </p:txBody>
          </p:sp>
          <p:sp>
            <p:nvSpPr>
              <p:cNvPr id="120" name="Number5"/>
              <p:cNvSpPr/>
              <p:nvPr/>
            </p:nvSpPr>
            <p:spPr>
              <a:xfrm>
                <a:off x="660400" y="5113580"/>
                <a:ext cx="629781" cy="61938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wrap="none" lIns="108000" tIns="108000" rIns="108000" bIns="108000" rtlCol="0" anchor="ctr" anchorCtr="0">
                <a:normAutofit fontScale="92500" lnSpcReduction="20000"/>
              </a:bodyPr>
              <a:lstStyle/>
              <a:p>
                <a:pPr algn="ctr"/>
                <a:r>
                  <a:rPr kumimoji="1" lang="en-US" altLang="zh-CN" b="1" dirty="0">
                    <a:solidFill>
                      <a:srgbClr val="FFFFFF"/>
                    </a:solidFill>
                    <a:cs typeface="+mn-ea"/>
                  </a:rPr>
                  <a:t>5</a:t>
                </a:r>
                <a:endParaRPr kumimoji="1" lang="zh-CN" altLang="en-US" b="1" dirty="0">
                  <a:solidFill>
                    <a:srgbClr val="FFFFFF"/>
                  </a:solidFill>
                  <a:cs typeface="+mn-ea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660400" y="2921372"/>
              <a:ext cx="3501462" cy="1537302"/>
              <a:chOff x="660400" y="2921372"/>
              <a:chExt cx="3501462" cy="1537302"/>
            </a:xfrm>
          </p:grpSpPr>
          <p:sp>
            <p:nvSpPr>
              <p:cNvPr id="59" name="矩形: 圆角 58"/>
              <p:cNvSpPr/>
              <p:nvPr/>
            </p:nvSpPr>
            <p:spPr>
              <a:xfrm>
                <a:off x="977900" y="2921372"/>
                <a:ext cx="3183962" cy="1421658"/>
              </a:xfrm>
              <a:prstGeom prst="roundRect">
                <a:avLst>
                  <a:gd name="adj" fmla="val 9982"/>
                </a:avLst>
              </a:prstGeom>
              <a:noFill/>
              <a:ln w="6350">
                <a:solidFill>
                  <a:schemeClr val="tx1">
                    <a:alpha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pPr algn="ctr">
                  <a:buSzPct val="25000"/>
                </a:pPr>
                <a:endParaRPr lang="zh-CN" alt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Bullet6"/>
              <p:cNvSpPr txBox="1"/>
              <p:nvPr/>
            </p:nvSpPr>
            <p:spPr>
              <a:xfrm flipH="1">
                <a:off x="1327150" y="2975356"/>
                <a:ext cx="2795270" cy="473133"/>
              </a:xfrm>
              <a:prstGeom prst="roundRect">
                <a:avLst>
                  <a:gd name="adj" fmla="val 0"/>
                </a:avLst>
              </a:prstGeom>
              <a:noFill/>
              <a:ln>
                <a:noFill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R="0" lvl="0" indent="0" defTabSz="913765" fontAlgn="auto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0" b="1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dirty="0"/>
                  <a:t>信息平台互联</a:t>
                </a:r>
                <a:endParaRPr lang="en-US" dirty="0"/>
              </a:p>
            </p:txBody>
          </p:sp>
          <p:sp>
            <p:nvSpPr>
              <p:cNvPr id="43" name="Text6"/>
              <p:cNvSpPr txBox="1"/>
              <p:nvPr/>
            </p:nvSpPr>
            <p:spPr>
              <a:xfrm flipH="1">
                <a:off x="1327150" y="3448488"/>
                <a:ext cx="2795270" cy="10101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 fontScale="92500" lnSpcReduction="10000"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推动企业与供应商之间的质量管理信息系统对接，实现质量数据实时共享，提升异常预警与追溯响应的协同效率。</a:t>
                </a:r>
                <a:endParaRPr lang="en-US" dirty="0"/>
              </a:p>
            </p:txBody>
          </p:sp>
          <p:sp>
            <p:nvSpPr>
              <p:cNvPr id="125" name="Number6"/>
              <p:cNvSpPr/>
              <p:nvPr/>
            </p:nvSpPr>
            <p:spPr>
              <a:xfrm>
                <a:off x="660400" y="3322510"/>
                <a:ext cx="629781" cy="61938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wrap="none" lIns="108000" tIns="108000" rIns="108000" bIns="108000" rtlCol="0" anchor="ctr" anchorCtr="0">
                <a:normAutofit fontScale="92500" lnSpcReduction="20000"/>
              </a:bodyPr>
              <a:lstStyle/>
              <a:p>
                <a:pPr algn="ctr"/>
                <a:r>
                  <a:rPr kumimoji="1" lang="en-US" altLang="zh-CN" b="1" dirty="0">
                    <a:solidFill>
                      <a:srgbClr val="FFFFFF"/>
                    </a:solidFill>
                    <a:cs typeface="+mn-ea"/>
                  </a:rPr>
                  <a:t>6</a:t>
                </a:r>
                <a:endParaRPr kumimoji="1" lang="zh-CN" altLang="en-US" b="1" dirty="0">
                  <a:solidFill>
                    <a:srgbClr val="FFFFFF"/>
                  </a:solidFill>
                  <a:cs typeface="+mn-ea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4299173" y="1773939"/>
              <a:ext cx="3524847" cy="3678228"/>
              <a:chOff x="4299173" y="1773939"/>
              <a:chExt cx="3524847" cy="3678228"/>
            </a:xfrm>
          </p:grpSpPr>
          <p:sp>
            <p:nvSpPr>
              <p:cNvPr id="12" name="任意多边形: 形状 11"/>
              <p:cNvSpPr/>
              <p:nvPr/>
            </p:nvSpPr>
            <p:spPr>
              <a:xfrm>
                <a:off x="4460911" y="1993074"/>
                <a:ext cx="3239878" cy="3239876"/>
              </a:xfrm>
              <a:custGeom>
                <a:avLst/>
                <a:gdLst>
                  <a:gd name="connsiteX0" fmla="*/ 3507105 w 3507104"/>
                  <a:gd name="connsiteY0" fmla="*/ 1753553 h 3507105"/>
                  <a:gd name="connsiteX1" fmla="*/ 1753553 w 3507104"/>
                  <a:gd name="connsiteY1" fmla="*/ 3507105 h 3507105"/>
                  <a:gd name="connsiteX2" fmla="*/ 0 w 3507104"/>
                  <a:gd name="connsiteY2" fmla="*/ 1753553 h 3507105"/>
                  <a:gd name="connsiteX3" fmla="*/ 1753553 w 3507104"/>
                  <a:gd name="connsiteY3" fmla="*/ 0 h 3507105"/>
                  <a:gd name="connsiteX4" fmla="*/ 3507105 w 3507104"/>
                  <a:gd name="connsiteY4" fmla="*/ 1753553 h 3507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07104" h="3507105">
                    <a:moveTo>
                      <a:pt x="3507105" y="1753553"/>
                    </a:moveTo>
                    <a:cubicBezTo>
                      <a:pt x="3507105" y="2722013"/>
                      <a:pt x="2722013" y="3507105"/>
                      <a:pt x="1753553" y="3507105"/>
                    </a:cubicBezTo>
                    <a:cubicBezTo>
                      <a:pt x="785092" y="3507105"/>
                      <a:pt x="0" y="2722013"/>
                      <a:pt x="0" y="1753553"/>
                    </a:cubicBezTo>
                    <a:cubicBezTo>
                      <a:pt x="0" y="785092"/>
                      <a:pt x="785092" y="0"/>
                      <a:pt x="1753553" y="0"/>
                    </a:cubicBezTo>
                    <a:cubicBezTo>
                      <a:pt x="2722013" y="0"/>
                      <a:pt x="3507105" y="785092"/>
                      <a:pt x="3507105" y="1753553"/>
                    </a:cubicBezTo>
                    <a:close/>
                  </a:path>
                </a:pathLst>
              </a:custGeom>
              <a:solidFill>
                <a:schemeClr val="accent1"/>
              </a:solidFill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endParaRPr kumimoji="1" lang="zh-CN" altLang="en-US" b="1" dirty="0">
                  <a:solidFill>
                    <a:srgbClr val="FFFFFF"/>
                  </a:solidFill>
                  <a:ea typeface="+mj-ea"/>
                  <a:cs typeface="+mn-ea"/>
                  <a:sym typeface="+mn-lt"/>
                </a:endParaRPr>
              </a:p>
            </p:txBody>
          </p:sp>
          <p:sp>
            <p:nvSpPr>
              <p:cNvPr id="13" name="Title"/>
              <p:cNvSpPr>
                <a:spLocks noChangeAspect="1"/>
              </p:cNvSpPr>
              <p:nvPr/>
            </p:nvSpPr>
            <p:spPr>
              <a:xfrm>
                <a:off x="4725435" y="2267613"/>
                <a:ext cx="2729174" cy="2729173"/>
              </a:xfrm>
              <a:prstGeom prst="ellipse">
                <a:avLst/>
              </a:pr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pPr>
                  <a:buSzPct val="25000"/>
                </a:pPr>
                <a:r>
                  <a:rPr lang="zh-CN" altLang="en-US" sz="2400" b="1" dirty="0">
                    <a:solidFill>
                      <a:schemeClr val="tx1"/>
                    </a:solidFill>
                  </a:rPr>
                  <a:t>将供应商纳入质量体系，实施上下游协同管控与能力共建</a:t>
                </a:r>
                <a:endParaRPr lang="en-US" dirty="0"/>
              </a:p>
            </p:txBody>
          </p:sp>
          <p:grpSp>
            <p:nvGrpSpPr>
              <p:cNvPr id="44" name="组合 43"/>
              <p:cNvGrpSpPr/>
              <p:nvPr/>
            </p:nvGrpSpPr>
            <p:grpSpPr>
              <a:xfrm flipH="1">
                <a:off x="4299173" y="1773939"/>
                <a:ext cx="3524847" cy="3678228"/>
                <a:chOff x="4350047" y="1773939"/>
                <a:chExt cx="3524847" cy="3678228"/>
              </a:xfrm>
            </p:grpSpPr>
            <p:sp>
              <p:nvSpPr>
                <p:cNvPr id="24" name="Shape1"/>
                <p:cNvSpPr/>
                <p:nvPr/>
              </p:nvSpPr>
              <p:spPr>
                <a:xfrm rot="6573258" flipH="1" flipV="1">
                  <a:off x="3935890" y="2574487"/>
                  <a:ext cx="2011724" cy="1183410"/>
                </a:xfrm>
                <a:prstGeom prst="arc">
                  <a:avLst>
                    <a:gd name="adj1" fmla="val 12858654"/>
                    <a:gd name="adj2" fmla="val 19780532"/>
                  </a:avLst>
                </a:prstGeom>
                <a:ln w="6350">
                  <a:solidFill>
                    <a:schemeClr val="tx1">
                      <a:alpha val="50000"/>
                    </a:schemeClr>
                  </a:solidFill>
                  <a:headEnd type="stealth" w="lg" len="lg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Shape2"/>
                <p:cNvSpPr/>
                <p:nvPr/>
              </p:nvSpPr>
              <p:spPr>
                <a:xfrm rot="2763370" flipH="1" flipV="1">
                  <a:off x="4162663" y="3854600"/>
                  <a:ext cx="2011724" cy="1183410"/>
                </a:xfrm>
                <a:prstGeom prst="arc">
                  <a:avLst>
                    <a:gd name="adj1" fmla="val 12858654"/>
                    <a:gd name="adj2" fmla="val 19780532"/>
                  </a:avLst>
                </a:prstGeom>
                <a:ln w="6350">
                  <a:solidFill>
                    <a:schemeClr val="tx1">
                      <a:alpha val="50000"/>
                    </a:schemeClr>
                  </a:solidFill>
                  <a:headEnd type="stealth" w="lg" len="lg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Shape3"/>
                <p:cNvSpPr/>
                <p:nvPr/>
              </p:nvSpPr>
              <p:spPr>
                <a:xfrm rot="20812669" flipH="1" flipV="1">
                  <a:off x="5374366" y="4220113"/>
                  <a:ext cx="2011724" cy="1183410"/>
                </a:xfrm>
                <a:prstGeom prst="arc">
                  <a:avLst>
                    <a:gd name="adj1" fmla="val 12858654"/>
                    <a:gd name="adj2" fmla="val 19780532"/>
                  </a:avLst>
                </a:prstGeom>
                <a:ln w="6350">
                  <a:solidFill>
                    <a:schemeClr val="tx1">
                      <a:alpha val="50000"/>
                    </a:schemeClr>
                  </a:solidFill>
                  <a:headEnd type="stealth" w="lg" len="lg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Shape4"/>
                <p:cNvSpPr/>
                <p:nvPr/>
              </p:nvSpPr>
              <p:spPr>
                <a:xfrm rot="17002781" flipH="1" flipV="1">
                  <a:off x="6277327" y="3329507"/>
                  <a:ext cx="2011724" cy="1183410"/>
                </a:xfrm>
                <a:prstGeom prst="arc">
                  <a:avLst>
                    <a:gd name="adj1" fmla="val 12858654"/>
                    <a:gd name="adj2" fmla="val 19780532"/>
                  </a:avLst>
                </a:prstGeom>
                <a:ln w="6350">
                  <a:solidFill>
                    <a:schemeClr val="tx1">
                      <a:alpha val="50000"/>
                    </a:schemeClr>
                  </a:solidFill>
                  <a:headEnd type="stealth" w="lg" len="lg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Shape5"/>
                <p:cNvSpPr/>
                <p:nvPr/>
              </p:nvSpPr>
              <p:spPr>
                <a:xfrm rot="13675493" flipH="1" flipV="1">
                  <a:off x="5968413" y="2188096"/>
                  <a:ext cx="2011724" cy="1183410"/>
                </a:xfrm>
                <a:prstGeom prst="arc">
                  <a:avLst>
                    <a:gd name="adj1" fmla="val 12858654"/>
                    <a:gd name="adj2" fmla="val 19780532"/>
                  </a:avLst>
                </a:prstGeom>
                <a:ln w="6350">
                  <a:solidFill>
                    <a:schemeClr val="tx1">
                      <a:alpha val="50000"/>
                    </a:schemeClr>
                  </a:solidFill>
                  <a:headEnd type="stealth" w="lg" len="lg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Shape6"/>
                <p:cNvSpPr/>
                <p:nvPr/>
              </p:nvSpPr>
              <p:spPr>
                <a:xfrm rot="10069083" flipH="1" flipV="1">
                  <a:off x="4814557" y="1820499"/>
                  <a:ext cx="2011724" cy="1183410"/>
                </a:xfrm>
                <a:prstGeom prst="arc">
                  <a:avLst>
                    <a:gd name="adj1" fmla="val 12858654"/>
                    <a:gd name="adj2" fmla="val 19958017"/>
                  </a:avLst>
                </a:prstGeom>
                <a:ln w="6350">
                  <a:solidFill>
                    <a:schemeClr val="tx1">
                      <a:alpha val="50000"/>
                    </a:schemeClr>
                  </a:solidFill>
                  <a:headEnd type="stealth" w="lg" len="lg"/>
                  <a:tailEnd type="none" w="sm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dirty="0">
                    <a:solidFill>
                      <a:srgbClr val="000000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5</a:t>
            </a:r>
            <a:r>
              <a:rPr lang="zh-CN" altLang="en-US" dirty="0"/>
              <a:t>、供应链质量管理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c1f9d06f-1aa7-48bd-8c8f-7e1309fe5e30.source.6.zh-Hans.pptx"/>
          <p:cNvGrpSpPr/>
          <p:nvPr/>
        </p:nvGrpSpPr>
        <p:grpSpPr>
          <a:xfrm>
            <a:off x="660400" y="1130300"/>
            <a:ext cx="11531600" cy="5727699"/>
            <a:chOff x="660400" y="1130300"/>
            <a:chExt cx="11531600" cy="5727699"/>
          </a:xfrm>
        </p:grpSpPr>
        <p:sp>
          <p:nvSpPr>
            <p:cNvPr id="18" name="矩形 17"/>
            <p:cNvSpPr/>
            <p:nvPr/>
          </p:nvSpPr>
          <p:spPr>
            <a:xfrm>
              <a:off x="6901898" y="2080516"/>
              <a:ext cx="181357" cy="477748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cs typeface="+mn-ea"/>
                <a:sym typeface="+mn-lt"/>
              </a:endParaRPr>
            </a:p>
          </p:txBody>
        </p:sp>
        <p:sp>
          <p:nvSpPr>
            <p:cNvPr id="17" name="PictureMisc1"/>
            <p:cNvSpPr>
              <a:spLocks noChangeAspect="1"/>
            </p:cNvSpPr>
            <p:nvPr/>
          </p:nvSpPr>
          <p:spPr>
            <a:xfrm>
              <a:off x="7083255" y="2080516"/>
              <a:ext cx="5108745" cy="4777483"/>
            </a:xfrm>
            <a:prstGeom prst="rect">
              <a:avLst/>
            </a:prstGeom>
            <a:blipFill>
              <a:blip r:embed="rId1"/>
              <a:srcRect/>
              <a:stretch>
                <a:fillRect l="-20136" r="-20136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algn="ctr"/>
            </a:p>
          </p:txBody>
        </p:sp>
        <p:sp>
          <p:nvSpPr>
            <p:cNvPr id="21" name="Title"/>
            <p:cNvSpPr/>
            <p:nvPr/>
          </p:nvSpPr>
          <p:spPr>
            <a:xfrm>
              <a:off x="6901898" y="1130300"/>
              <a:ext cx="4617002" cy="78509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 anchorCtr="0">
              <a:normAutofit/>
            </a:bodyPr>
            <a:lstStyle/>
            <a:p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cs typeface="+mn-ea"/>
                  <a:sym typeface="+mn-lt"/>
                </a:rPr>
                <a:t>ISO 14000环境管理、ISO 26000社会责任等标准与质量体系整合</a:t>
              </a:r>
              <a:endParaRPr lang="en-US" dirty="0"/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660400" y="1130300"/>
              <a:ext cx="5975350" cy="950216"/>
              <a:chOff x="660400" y="1130300"/>
              <a:chExt cx="5975350" cy="950216"/>
            </a:xfrm>
          </p:grpSpPr>
          <p:sp>
            <p:nvSpPr>
              <p:cNvPr id="9" name="Text1"/>
              <p:cNvSpPr txBox="1"/>
              <p:nvPr/>
            </p:nvSpPr>
            <p:spPr>
              <a:xfrm>
                <a:off x="660400" y="1478088"/>
                <a:ext cx="5975350" cy="60242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ISO 14000系列将环境管理融入质量体系，推动企业实现绿色生产与可持续发展，提升资源利用效率并降低环境风险。</a:t>
                </a:r>
                <a:endParaRPr lang="en-US" sz="2400" dirty="0"/>
              </a:p>
            </p:txBody>
          </p:sp>
          <p:sp>
            <p:nvSpPr>
              <p:cNvPr id="10" name="Bullet1"/>
              <p:cNvSpPr txBox="1"/>
              <p:nvPr/>
            </p:nvSpPr>
            <p:spPr>
              <a:xfrm>
                <a:off x="660400" y="1130300"/>
                <a:ext cx="5975350" cy="34778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/>
              <a:p>
                <a:r>
                  <a:rPr lang="zh-CN" altLang="en-US" sz="1600" b="1" dirty="0">
                    <a:cs typeface="+mn-ea"/>
                    <a:sym typeface="+mn-lt"/>
                  </a:rPr>
                  <a:t>环境管理整合</a:t>
                </a:r>
                <a:endParaRPr lang="en-US" dirty="0"/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660400" y="1991945"/>
              <a:ext cx="5975350" cy="950216"/>
              <a:chOff x="660400" y="1991945"/>
              <a:chExt cx="5975350" cy="950216"/>
            </a:xfrm>
          </p:grpSpPr>
          <p:sp>
            <p:nvSpPr>
              <p:cNvPr id="11" name="Text2"/>
              <p:cNvSpPr txBox="1"/>
              <p:nvPr/>
            </p:nvSpPr>
            <p:spPr>
              <a:xfrm>
                <a:off x="660400" y="2339733"/>
                <a:ext cx="5975350" cy="60242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借助ISO 26000指导原则，企业将社会责任纳入质量管理，强化员工权益、社区参与和道德运营的系统化实践。</a:t>
                </a:r>
                <a:endParaRPr lang="en-US" sz="2400" dirty="0"/>
              </a:p>
            </p:txBody>
          </p:sp>
          <p:sp>
            <p:nvSpPr>
              <p:cNvPr id="12" name="Bullet2"/>
              <p:cNvSpPr txBox="1"/>
              <p:nvPr/>
            </p:nvSpPr>
            <p:spPr>
              <a:xfrm>
                <a:off x="660400" y="1991945"/>
                <a:ext cx="5975350" cy="34778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/>
              <a:p>
                <a:r>
                  <a:rPr lang="zh-CN" altLang="en-US" sz="1600" b="1" dirty="0">
                    <a:cs typeface="+mn-ea"/>
                    <a:sym typeface="+mn-lt"/>
                  </a:rPr>
                  <a:t>社会责任融合</a:t>
                </a:r>
                <a:endParaRPr lang="en-US" dirty="0"/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660400" y="2853590"/>
              <a:ext cx="5975350" cy="950217"/>
              <a:chOff x="660400" y="2853590"/>
              <a:chExt cx="5975350" cy="950217"/>
            </a:xfrm>
          </p:grpSpPr>
          <p:sp>
            <p:nvSpPr>
              <p:cNvPr id="13" name="Text3"/>
              <p:cNvSpPr txBox="1"/>
              <p:nvPr/>
            </p:nvSpPr>
            <p:spPr>
              <a:xfrm>
                <a:off x="660400" y="3201379"/>
                <a:ext cx="5975350" cy="60242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不同管理体系间建立统一框架，实现文件、流程与审核的整合，减少重复管理，提高组织整体运行效率。</a:t>
                </a:r>
                <a:endParaRPr lang="en-US" sz="2400" dirty="0"/>
              </a:p>
            </p:txBody>
          </p:sp>
          <p:sp>
            <p:nvSpPr>
              <p:cNvPr id="14" name="Bullet3"/>
              <p:cNvSpPr txBox="1"/>
              <p:nvPr/>
            </p:nvSpPr>
            <p:spPr>
              <a:xfrm>
                <a:off x="660400" y="2853590"/>
                <a:ext cx="5975350" cy="34778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/>
              <a:p>
                <a:r>
                  <a:rPr lang="zh-CN" altLang="en-US" sz="1600" b="1" dirty="0">
                    <a:cs typeface="+mn-ea"/>
                    <a:sym typeface="+mn-lt"/>
                  </a:rPr>
                  <a:t>多标准协同机制</a:t>
                </a:r>
                <a:endParaRPr lang="en-US" dirty="0"/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660400" y="3715236"/>
              <a:ext cx="5975350" cy="950216"/>
              <a:chOff x="660400" y="3715236"/>
              <a:chExt cx="5975350" cy="950216"/>
            </a:xfrm>
          </p:grpSpPr>
          <p:sp>
            <p:nvSpPr>
              <p:cNvPr id="20" name="Text4"/>
              <p:cNvSpPr txBox="1"/>
              <p:nvPr/>
            </p:nvSpPr>
            <p:spPr>
              <a:xfrm>
                <a:off x="660400" y="4063024"/>
                <a:ext cx="5975350" cy="60242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采用ISO Annex SL高阶结构，使ISO 9001、ISO 14001与ISO 26000等标准兼容，便于多体系一体化实施与认证。</a:t>
                </a:r>
                <a:endParaRPr lang="en-US" sz="2400" dirty="0"/>
              </a:p>
            </p:txBody>
          </p:sp>
          <p:sp>
            <p:nvSpPr>
              <p:cNvPr id="22" name="Bullet4"/>
              <p:cNvSpPr txBox="1"/>
              <p:nvPr/>
            </p:nvSpPr>
            <p:spPr>
              <a:xfrm>
                <a:off x="660400" y="3715236"/>
                <a:ext cx="5975350" cy="34778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/>
              <a:p>
                <a:r>
                  <a:rPr lang="zh-CN" altLang="en-US" sz="1600" b="1" dirty="0">
                    <a:cs typeface="+mn-ea"/>
                    <a:sym typeface="+mn-lt"/>
                  </a:rPr>
                  <a:t>高阶结构应用</a:t>
                </a:r>
                <a:endParaRPr lang="en-US" dirty="0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660400" y="4576881"/>
              <a:ext cx="5975350" cy="950216"/>
              <a:chOff x="660400" y="4576881"/>
              <a:chExt cx="5975350" cy="950216"/>
            </a:xfrm>
          </p:grpSpPr>
          <p:sp>
            <p:nvSpPr>
              <p:cNvPr id="23" name="Text5"/>
              <p:cNvSpPr txBox="1"/>
              <p:nvPr/>
            </p:nvSpPr>
            <p:spPr>
              <a:xfrm>
                <a:off x="660400" y="4924669"/>
                <a:ext cx="5975350" cy="60242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整合多标准后，企业能够全面优化质量、环境与社会责任表现，增强品牌信誉和市场竞争力。</a:t>
                </a:r>
                <a:endParaRPr lang="en-US" sz="2400" dirty="0"/>
              </a:p>
            </p:txBody>
          </p:sp>
          <p:sp>
            <p:nvSpPr>
              <p:cNvPr id="24" name="Bullet5"/>
              <p:cNvSpPr txBox="1"/>
              <p:nvPr/>
            </p:nvSpPr>
            <p:spPr>
              <a:xfrm>
                <a:off x="660400" y="4576881"/>
                <a:ext cx="5975350" cy="34778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/>
              <a:p>
                <a:r>
                  <a:rPr lang="zh-CN" altLang="en-US" sz="1600" b="1" dirty="0">
                    <a:cs typeface="+mn-ea"/>
                    <a:sym typeface="+mn-lt"/>
                  </a:rPr>
                  <a:t>综合绩效提升</a:t>
                </a:r>
                <a:endParaRPr lang="en-US" dirty="0"/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660400" y="5438525"/>
              <a:ext cx="5975350" cy="950216"/>
              <a:chOff x="660400" y="5438525"/>
              <a:chExt cx="5975350" cy="950216"/>
            </a:xfrm>
          </p:grpSpPr>
          <p:sp>
            <p:nvSpPr>
              <p:cNvPr id="25" name="Text6"/>
              <p:cNvSpPr txBox="1"/>
              <p:nvPr/>
            </p:nvSpPr>
            <p:spPr>
              <a:xfrm>
                <a:off x="660400" y="5786313"/>
                <a:ext cx="5975350" cy="60242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dirty="0">
                    <a:cs typeface="+mn-ea"/>
                    <a:sym typeface="+mn-lt"/>
                  </a:rPr>
                  <a:t>多标准融合帮助企业满足各国法规与国际客户要求，提升在全球供应链中的合规性与准入能力。</a:t>
                </a:r>
                <a:endParaRPr lang="en-US" sz="2400" dirty="0"/>
              </a:p>
            </p:txBody>
          </p:sp>
          <p:sp>
            <p:nvSpPr>
              <p:cNvPr id="26" name="Bullet6"/>
              <p:cNvSpPr txBox="1"/>
              <p:nvPr/>
            </p:nvSpPr>
            <p:spPr>
              <a:xfrm>
                <a:off x="660400" y="5438525"/>
                <a:ext cx="5975350" cy="347787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/>
              <a:p>
                <a:r>
                  <a:rPr lang="zh-CN" altLang="en-US" sz="1600" b="1" dirty="0">
                    <a:cs typeface="+mn-ea"/>
                    <a:sym typeface="+mn-lt"/>
                  </a:rPr>
                  <a:t>全球合规对接</a:t>
                </a:r>
                <a:endParaRPr lang="en-US" dirty="0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dirty="0"/>
              <a:t>总结：多标准融合发展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102235" y="2911475"/>
            <a:ext cx="7246620" cy="1871980"/>
          </a:xfrm>
        </p:spPr>
        <p:txBody>
          <a:bodyPr/>
          <a:lstStyle/>
          <a:p>
            <a:r>
              <a:rPr lang="zh-CN" altLang="en-US" dirty="0"/>
              <a:t>五、现代质量管理发展阶段（21世纪以来）</a:t>
            </a:r>
            <a:endParaRPr lang="en-US" dirty="0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 hasCustomPrompt="1"/>
          </p:nvPr>
        </p:nvSpPr>
        <p:spPr/>
        <p:txBody>
          <a:bodyPr/>
          <a:lstStyle/>
          <a:p>
            <a:r>
              <a:rPr lang="zh-CN" altLang="en-US" dirty="0"/>
              <a:t>数字化、智能化驱动的质量管理新范式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367ec379-7aec-43ac-8d95-d92107300e25.source.6.zh-Hans.pptx"/>
          <p:cNvGrpSpPr/>
          <p:nvPr/>
        </p:nvGrpSpPr>
        <p:grpSpPr>
          <a:xfrm>
            <a:off x="666750" y="1130299"/>
            <a:ext cx="11360301" cy="5458760"/>
            <a:chOff x="666750" y="1130299"/>
            <a:chExt cx="11360301" cy="5458760"/>
          </a:xfrm>
        </p:grpSpPr>
        <p:sp>
          <p:nvSpPr>
            <p:cNvPr id="23" name="Title"/>
            <p:cNvSpPr>
              <a:spLocks noChangeAspect="1"/>
            </p:cNvSpPr>
            <p:nvPr/>
          </p:nvSpPr>
          <p:spPr>
            <a:xfrm>
              <a:off x="666750" y="1130300"/>
              <a:ext cx="4215500" cy="10043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/>
            </a:bodyPr>
            <a:lstStyle/>
            <a:p>
              <a:pPr>
                <a:buSzPct val="25000"/>
              </a:pPr>
              <a:r>
                <a:rPr lang="zh-CN" altLang="en-US" sz="2400" b="1" dirty="0">
                  <a:solidFill>
                    <a:schemeClr val="tx1"/>
                  </a:solidFill>
                  <a:cs typeface="+mn-ea"/>
                  <a:sym typeface="+mn-lt"/>
                </a:rPr>
                <a:t>利用互联网、ERP、MES系统实现质量数据实时采集与共享</a:t>
              </a:r>
              <a:endParaRPr lang="en-US" dirty="0"/>
            </a:p>
          </p:txBody>
        </p:sp>
        <p:sp>
          <p:nvSpPr>
            <p:cNvPr id="33" name="矩形: 圆角 32"/>
            <p:cNvSpPr/>
            <p:nvPr/>
          </p:nvSpPr>
          <p:spPr>
            <a:xfrm>
              <a:off x="762438" y="2205429"/>
              <a:ext cx="1430338" cy="45719"/>
            </a:xfrm>
            <a:prstGeom prst="roundRect">
              <a:avLst>
                <a:gd name="adj" fmla="val 50000"/>
              </a:avLst>
            </a:prstGeom>
            <a:solidFill>
              <a:schemeClr val="tx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cs typeface="+mn-ea"/>
                <a:sym typeface="+mn-lt"/>
              </a:endParaRPr>
            </a:p>
          </p:txBody>
        </p:sp>
        <p:sp>
          <p:nvSpPr>
            <p:cNvPr id="3" name="ShapeRoundedRectangle 3"/>
            <p:cNvSpPr/>
            <p:nvPr/>
          </p:nvSpPr>
          <p:spPr>
            <a:xfrm>
              <a:off x="5040483" y="1130299"/>
              <a:ext cx="6986567" cy="186011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lvl="0" algn="ctr"/>
              <a:endParaRPr lang="zh-CN" altLang="en-US" sz="1600" dirty="0">
                <a:cs typeface="+mn-ea"/>
                <a:sym typeface="+mn-lt"/>
              </a:endParaRPr>
            </a:p>
          </p:txBody>
        </p:sp>
        <p:sp>
          <p:nvSpPr>
            <p:cNvPr id="46" name="PictureMisc1"/>
            <p:cNvSpPr/>
            <p:nvPr/>
          </p:nvSpPr>
          <p:spPr>
            <a:xfrm>
              <a:off x="5040484" y="1130300"/>
              <a:ext cx="6986567" cy="1860110"/>
            </a:xfrm>
            <a:prstGeom prst="roundRect">
              <a:avLst>
                <a:gd name="adj" fmla="val 50000"/>
              </a:avLst>
            </a:prstGeom>
            <a:blipFill>
              <a:blip r:embed="rId1"/>
              <a:stretch>
                <a:fillRect t="-75199" b="-75199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lvl="0" algn="ctr"/>
              <a:endParaRPr lang="zh-CN" altLang="en-US" sz="1600" dirty="0">
                <a:cs typeface="+mn-ea"/>
                <a:sym typeface="+mn-lt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668787" y="3232150"/>
              <a:ext cx="10850112" cy="3356909"/>
              <a:chOff x="668787" y="1863035"/>
              <a:chExt cx="10850112" cy="3356909"/>
            </a:xfrm>
          </p:grpSpPr>
          <p:grpSp>
            <p:nvGrpSpPr>
              <p:cNvPr id="5" name="组合 4"/>
              <p:cNvGrpSpPr/>
              <p:nvPr/>
            </p:nvGrpSpPr>
            <p:grpSpPr>
              <a:xfrm>
                <a:off x="668787" y="1863035"/>
                <a:ext cx="1718143" cy="3348219"/>
                <a:chOff x="668787" y="1863035"/>
                <a:chExt cx="1718143" cy="3348219"/>
              </a:xfrm>
            </p:grpSpPr>
            <p:sp>
              <p:nvSpPr>
                <p:cNvPr id="38" name="Number1"/>
                <p:cNvSpPr/>
                <p:nvPr/>
              </p:nvSpPr>
              <p:spPr>
                <a:xfrm>
                  <a:off x="783086" y="1863035"/>
                  <a:ext cx="444471" cy="444458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91440" tIns="45720" rIns="91440" bIns="45720" anchor="ctr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r>
                    <a:rPr lang="en-US" sz="1400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1</a:t>
                  </a:r>
                  <a:endParaRPr sz="1400" b="1" dirty="0">
                    <a:solidFill>
                      <a:srgbClr val="FFFFF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Text1"/>
                <p:cNvSpPr txBox="1"/>
                <p:nvPr/>
              </p:nvSpPr>
              <p:spPr>
                <a:xfrm>
                  <a:off x="668790" y="3093896"/>
                  <a:ext cx="1718140" cy="21173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 fontScale="92500"/>
                </a:bodyPr>
                <a:lstStyle/>
                <a:p>
                  <a:pPr defTabSz="913765">
                    <a:lnSpc>
                      <a:spcPct val="120000"/>
                    </a:lnSpc>
                    <a:buSzPct val="25000"/>
                    <a:defRPr/>
                  </a:pPr>
                  <a:r>
                    <a:rPr kumimoji="0" lang="zh-CN" altLang="en-US" sz="160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cs typeface="+mn-ea"/>
                      <a:sym typeface="+mn-lt"/>
                    </a:rPr>
                    <a:t>借助互联网技术，企业实现跨地域质量数据的实时上传与集中管理，提升问题响应速度，推动质量管理向透明化、可视化发展。</a:t>
                  </a:r>
                  <a:endParaRPr lang="en-US" sz="2400" dirty="0"/>
                </a:p>
              </p:txBody>
            </p:sp>
            <p:sp>
              <p:nvSpPr>
                <p:cNvPr id="43" name="Bullet1"/>
                <p:cNvSpPr txBox="1"/>
                <p:nvPr/>
              </p:nvSpPr>
              <p:spPr>
                <a:xfrm>
                  <a:off x="668787" y="2410605"/>
                  <a:ext cx="1718140" cy="68329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>
                    <a:buSzPct val="25000"/>
                  </a:pPr>
                  <a:r>
                    <a:rPr lang="zh-CN" altLang="en-US" sz="1600" b="1" dirty="0">
                      <a:cs typeface="+mn-ea"/>
                      <a:sym typeface="+mn-lt"/>
                    </a:rPr>
                    <a:t>互联网赋能</a:t>
                  </a:r>
                  <a:endParaRPr lang="en-US" altLang="zh-CN" sz="1600" b="1" dirty="0">
                    <a:cs typeface="+mn-ea"/>
                    <a:sym typeface="+mn-lt"/>
                  </a:endParaRPr>
                </a:p>
                <a:p>
                  <a:pPr>
                    <a:buSzPct val="25000"/>
                  </a:pPr>
                  <a:r>
                    <a:rPr lang="zh-CN" altLang="en-US" sz="1600" b="1" dirty="0">
                      <a:cs typeface="+mn-ea"/>
                      <a:sym typeface="+mn-lt"/>
                    </a:rPr>
                    <a:t>质量监控</a:t>
                  </a:r>
                  <a:endParaRPr lang="en-US" dirty="0"/>
                </a:p>
              </p:txBody>
            </p:sp>
          </p:grpSp>
          <p:grpSp>
            <p:nvGrpSpPr>
              <p:cNvPr id="6" name="组合 5"/>
              <p:cNvGrpSpPr/>
              <p:nvPr/>
            </p:nvGrpSpPr>
            <p:grpSpPr>
              <a:xfrm>
                <a:off x="2494547" y="1863035"/>
                <a:ext cx="1718143" cy="3348219"/>
                <a:chOff x="4401039" y="1871725"/>
                <a:chExt cx="1718143" cy="3348219"/>
              </a:xfrm>
            </p:grpSpPr>
            <p:sp>
              <p:nvSpPr>
                <p:cNvPr id="30" name="Number2"/>
                <p:cNvSpPr/>
                <p:nvPr/>
              </p:nvSpPr>
              <p:spPr>
                <a:xfrm>
                  <a:off x="4518512" y="1871725"/>
                  <a:ext cx="444471" cy="444458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91440" tIns="45720" rIns="91440" bIns="45720" anchor="ctr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r>
                    <a:rPr lang="en-US" sz="1400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2</a:t>
                  </a:r>
                  <a:endParaRPr sz="1400" b="1" dirty="0">
                    <a:solidFill>
                      <a:srgbClr val="FFFFF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Text2"/>
                <p:cNvSpPr txBox="1"/>
                <p:nvPr/>
              </p:nvSpPr>
              <p:spPr>
                <a:xfrm>
                  <a:off x="4401042" y="3102586"/>
                  <a:ext cx="1718140" cy="21173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 fontScale="92500"/>
                </a:bodyPr>
                <a:lstStyle/>
                <a:p>
                  <a:pPr defTabSz="913765">
                    <a:lnSpc>
                      <a:spcPct val="120000"/>
                    </a:lnSpc>
                    <a:buSzPct val="25000"/>
                    <a:defRPr/>
                  </a:pPr>
                  <a:r>
                    <a:rPr kumimoji="0" lang="zh-CN" altLang="en-US" sz="1600" i="0" u="none" strike="noStrike" kern="1200" cap="none" spc="0" normalizeH="0" baseline="0" noProof="0" dirty="0" err="1">
                      <a:ln>
                        <a:noFill/>
                      </a:ln>
                      <a:effectLst/>
                      <a:uLnTx/>
                      <a:uFillTx/>
                      <a:cs typeface="+mn-ea"/>
                      <a:sym typeface="+mn-lt"/>
                    </a:rPr>
                    <a:t>通过ERP系统整合采购、生产、检验等环节的质量信息，实现全流程可追溯，强化部门协同，提高整体运营效率与合规性。</a:t>
                  </a:r>
                  <a:endParaRPr lang="en-US" sz="2400" dirty="0"/>
                </a:p>
              </p:txBody>
            </p:sp>
            <p:sp>
              <p:nvSpPr>
                <p:cNvPr id="34" name="Bullet2"/>
                <p:cNvSpPr txBox="1"/>
                <p:nvPr/>
              </p:nvSpPr>
              <p:spPr>
                <a:xfrm>
                  <a:off x="4401039" y="2419295"/>
                  <a:ext cx="1718140" cy="68329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>
                    <a:buSzPct val="25000"/>
                  </a:pPr>
                  <a:r>
                    <a:rPr lang="zh-CN" altLang="en-US" sz="1600" b="1" dirty="0">
                      <a:cs typeface="+mn-ea"/>
                      <a:sym typeface="+mn-lt"/>
                    </a:rPr>
                    <a:t>ERP系统集成</a:t>
                  </a:r>
                  <a:endParaRPr lang="en-US" altLang="zh-CN" sz="1600" b="1" dirty="0">
                    <a:cs typeface="+mn-ea"/>
                    <a:sym typeface="+mn-lt"/>
                  </a:endParaRPr>
                </a:p>
                <a:p>
                  <a:pPr>
                    <a:buSzPct val="25000"/>
                  </a:pPr>
                  <a:r>
                    <a:rPr lang="zh-CN" altLang="en-US" sz="1600" b="1" dirty="0">
                      <a:cs typeface="+mn-ea"/>
                      <a:sym typeface="+mn-lt"/>
                    </a:rPr>
                    <a:t>质量流程</a:t>
                  </a:r>
                  <a:endParaRPr lang="en-US" dirty="0"/>
                </a:p>
              </p:txBody>
            </p:sp>
          </p:grpSp>
          <p:grpSp>
            <p:nvGrpSpPr>
              <p:cNvPr id="7" name="组合 6"/>
              <p:cNvGrpSpPr/>
              <p:nvPr/>
            </p:nvGrpSpPr>
            <p:grpSpPr>
              <a:xfrm>
                <a:off x="4323480" y="1871725"/>
                <a:ext cx="1718140" cy="3348219"/>
                <a:chOff x="8135325" y="1871725"/>
                <a:chExt cx="1718140" cy="3348219"/>
              </a:xfrm>
            </p:grpSpPr>
            <p:sp>
              <p:nvSpPr>
                <p:cNvPr id="25" name="Number3"/>
                <p:cNvSpPr/>
                <p:nvPr/>
              </p:nvSpPr>
              <p:spPr>
                <a:xfrm>
                  <a:off x="8249624" y="1871725"/>
                  <a:ext cx="444471" cy="444458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91440" tIns="45720" rIns="91440" bIns="45720" anchor="ctr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r>
                    <a:rPr lang="en-US" sz="1400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3</a:t>
                  </a:r>
                  <a:endParaRPr sz="1400" b="1" dirty="0">
                    <a:solidFill>
                      <a:srgbClr val="FFFFF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Text3"/>
                <p:cNvSpPr txBox="1"/>
                <p:nvPr/>
              </p:nvSpPr>
              <p:spPr>
                <a:xfrm>
                  <a:off x="8135325" y="3102586"/>
                  <a:ext cx="1718140" cy="21173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 fontScale="92500"/>
                </a:bodyPr>
                <a:lstStyle/>
                <a:p>
                  <a:pPr defTabSz="913765">
                    <a:lnSpc>
                      <a:spcPct val="120000"/>
                    </a:lnSpc>
                    <a:buSzPct val="25000"/>
                    <a:defRPr/>
                  </a:pPr>
                  <a:r>
                    <a:rPr kumimoji="0" lang="zh-CN" altLang="en-US" sz="160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cs typeface="+mn-ea"/>
                      <a:sym typeface="+mn-lt"/>
                    </a:rPr>
                    <a:t>制造执行系统（MES）采集生产线关键参数，自动预警异常波动，支持即时干预，有效降低缺陷率，保障产品质量稳定性。</a:t>
                  </a:r>
                  <a:endParaRPr lang="en-US" sz="2400" dirty="0"/>
                </a:p>
              </p:txBody>
            </p:sp>
            <p:sp>
              <p:nvSpPr>
                <p:cNvPr id="27" name="Bullet3"/>
                <p:cNvSpPr txBox="1"/>
                <p:nvPr/>
              </p:nvSpPr>
              <p:spPr>
                <a:xfrm>
                  <a:off x="8135325" y="2419295"/>
                  <a:ext cx="1718140" cy="68329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>
                    <a:buSzPct val="25000"/>
                  </a:pPr>
                  <a:r>
                    <a:rPr lang="zh-CN" altLang="en-US" sz="1600" b="1" dirty="0">
                      <a:cs typeface="+mn-ea"/>
                      <a:sym typeface="+mn-lt"/>
                    </a:rPr>
                    <a:t>MES系统实时</a:t>
                  </a:r>
                  <a:endParaRPr lang="en-US" altLang="zh-CN" sz="1600" b="1" dirty="0">
                    <a:cs typeface="+mn-ea"/>
                    <a:sym typeface="+mn-lt"/>
                  </a:endParaRPr>
                </a:p>
                <a:p>
                  <a:pPr>
                    <a:buSzPct val="25000"/>
                  </a:pPr>
                  <a:r>
                    <a:rPr lang="zh-CN" altLang="en-US" sz="1600" b="1" dirty="0">
                      <a:cs typeface="+mn-ea"/>
                      <a:sym typeface="+mn-lt"/>
                    </a:rPr>
                    <a:t>过程控制</a:t>
                  </a:r>
                  <a:endParaRPr lang="en-US" dirty="0"/>
                </a:p>
              </p:txBody>
            </p:sp>
          </p:grpSp>
          <p:grpSp>
            <p:nvGrpSpPr>
              <p:cNvPr id="8" name="组合 7"/>
              <p:cNvGrpSpPr/>
              <p:nvPr/>
            </p:nvGrpSpPr>
            <p:grpSpPr>
              <a:xfrm>
                <a:off x="6149239" y="1871725"/>
                <a:ext cx="1718140" cy="3348219"/>
                <a:chOff x="8135325" y="1871725"/>
                <a:chExt cx="1718140" cy="3348219"/>
              </a:xfrm>
            </p:grpSpPr>
            <p:sp>
              <p:nvSpPr>
                <p:cNvPr id="21" name="Number4"/>
                <p:cNvSpPr/>
                <p:nvPr/>
              </p:nvSpPr>
              <p:spPr>
                <a:xfrm>
                  <a:off x="8249624" y="1871725"/>
                  <a:ext cx="444471" cy="444458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91440" tIns="45720" rIns="91440" bIns="45720" anchor="ctr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r>
                    <a:rPr lang="en-US" sz="1400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4</a:t>
                  </a:r>
                  <a:endParaRPr sz="1400" b="1" dirty="0">
                    <a:solidFill>
                      <a:srgbClr val="FFFFF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Text4"/>
                <p:cNvSpPr txBox="1"/>
                <p:nvPr/>
              </p:nvSpPr>
              <p:spPr>
                <a:xfrm>
                  <a:off x="8135325" y="3102586"/>
                  <a:ext cx="1718140" cy="21173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 defTabSz="913765">
                    <a:lnSpc>
                      <a:spcPct val="120000"/>
                    </a:lnSpc>
                    <a:buSzPct val="25000"/>
                    <a:defRPr/>
                  </a:pPr>
                  <a:r>
                    <a:rPr kumimoji="0" lang="zh-CN" altLang="en-US" sz="160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cs typeface="+mn-ea"/>
                      <a:sym typeface="+mn-lt"/>
                    </a:rPr>
                    <a:t>质量数据在供应链各节点间高效共享，助力上下游企业联合分析问题根源，推动全链条质量持续优化与协同发展。</a:t>
                  </a:r>
                  <a:endParaRPr lang="en-US" sz="2400" dirty="0"/>
                </a:p>
              </p:txBody>
            </p:sp>
            <p:sp>
              <p:nvSpPr>
                <p:cNvPr id="24" name="Bullet4"/>
                <p:cNvSpPr txBox="1"/>
                <p:nvPr/>
              </p:nvSpPr>
              <p:spPr>
                <a:xfrm>
                  <a:off x="8135325" y="2419295"/>
                  <a:ext cx="1718140" cy="68329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>
                    <a:buSzPct val="25000"/>
                  </a:pPr>
                  <a:r>
                    <a:rPr lang="zh-CN" altLang="en-US" sz="1600" b="1" dirty="0">
                      <a:cs typeface="+mn-ea"/>
                      <a:sym typeface="+mn-lt"/>
                    </a:rPr>
                    <a:t>数据共享促进</a:t>
                  </a:r>
                  <a:endParaRPr lang="en-US" altLang="zh-CN" sz="1600" b="1" dirty="0">
                    <a:cs typeface="+mn-ea"/>
                    <a:sym typeface="+mn-lt"/>
                  </a:endParaRPr>
                </a:p>
                <a:p>
                  <a:pPr>
                    <a:buSzPct val="25000"/>
                  </a:pPr>
                  <a:r>
                    <a:rPr lang="zh-CN" altLang="en-US" sz="1600" b="1" dirty="0">
                      <a:cs typeface="+mn-ea"/>
                      <a:sym typeface="+mn-lt"/>
                    </a:rPr>
                    <a:t>协同改进</a:t>
                  </a:r>
                  <a:endParaRPr lang="en-US" dirty="0"/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7974998" y="1871725"/>
                <a:ext cx="1718140" cy="3348219"/>
                <a:chOff x="8135325" y="1871725"/>
                <a:chExt cx="1718140" cy="3348219"/>
              </a:xfrm>
            </p:grpSpPr>
            <p:sp>
              <p:nvSpPr>
                <p:cNvPr id="18" name="Number5"/>
                <p:cNvSpPr/>
                <p:nvPr/>
              </p:nvSpPr>
              <p:spPr>
                <a:xfrm>
                  <a:off x="8249624" y="1871725"/>
                  <a:ext cx="444471" cy="444458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91440" tIns="45720" rIns="91440" bIns="45720" anchor="ctr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r>
                    <a:rPr lang="en-US" sz="1400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5</a:t>
                  </a:r>
                  <a:endParaRPr sz="1400" b="1" dirty="0">
                    <a:solidFill>
                      <a:srgbClr val="FFFFF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Text5"/>
                <p:cNvSpPr txBox="1"/>
                <p:nvPr/>
              </p:nvSpPr>
              <p:spPr>
                <a:xfrm>
                  <a:off x="8135325" y="3102586"/>
                  <a:ext cx="1718140" cy="21173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 fontScale="92500"/>
                </a:bodyPr>
                <a:lstStyle/>
                <a:p>
                  <a:pPr defTabSz="913765">
                    <a:lnSpc>
                      <a:spcPct val="120000"/>
                    </a:lnSpc>
                    <a:buSzPct val="25000"/>
                    <a:defRPr/>
                  </a:pPr>
                  <a:r>
                    <a:rPr kumimoji="0" lang="zh-CN" altLang="en-US" sz="160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cs typeface="+mn-ea"/>
                      <a:sym typeface="+mn-lt"/>
                    </a:rPr>
                    <a:t>运用大数据分析技术对海量质量数据进行挖掘，识别潜在规律与风险趋势，为管理决策提供科学依据，提升预见性管控能力。</a:t>
                  </a:r>
                  <a:endParaRPr lang="en-US" sz="2400" dirty="0"/>
                </a:p>
              </p:txBody>
            </p:sp>
            <p:sp>
              <p:nvSpPr>
                <p:cNvPr id="20" name="Bullet5"/>
                <p:cNvSpPr txBox="1"/>
                <p:nvPr/>
              </p:nvSpPr>
              <p:spPr>
                <a:xfrm>
                  <a:off x="8135325" y="2419295"/>
                  <a:ext cx="1718140" cy="68329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>
                    <a:buSzPct val="25000"/>
                  </a:pPr>
                  <a:r>
                    <a:rPr lang="zh-CN" altLang="en-US" sz="1600" b="1" dirty="0">
                      <a:cs typeface="+mn-ea"/>
                      <a:sym typeface="+mn-lt"/>
                    </a:rPr>
                    <a:t>智能分析驱动</a:t>
                  </a:r>
                  <a:endParaRPr lang="en-US" altLang="zh-CN" sz="1600" b="1" dirty="0">
                    <a:cs typeface="+mn-ea"/>
                    <a:sym typeface="+mn-lt"/>
                  </a:endParaRPr>
                </a:p>
                <a:p>
                  <a:pPr>
                    <a:buSzPct val="25000"/>
                  </a:pPr>
                  <a:r>
                    <a:rPr lang="zh-CN" altLang="en-US" sz="1600" b="1" dirty="0">
                      <a:cs typeface="+mn-ea"/>
                      <a:sym typeface="+mn-lt"/>
                    </a:rPr>
                    <a:t>决策升级</a:t>
                  </a:r>
                  <a:endParaRPr lang="en-US" dirty="0"/>
                </a:p>
              </p:txBody>
            </p:sp>
          </p:grpSp>
          <p:grpSp>
            <p:nvGrpSpPr>
              <p:cNvPr id="14" name="组合 13"/>
              <p:cNvGrpSpPr/>
              <p:nvPr/>
            </p:nvGrpSpPr>
            <p:grpSpPr>
              <a:xfrm>
                <a:off x="9800759" y="1871725"/>
                <a:ext cx="1718140" cy="3348219"/>
                <a:chOff x="8135325" y="1871725"/>
                <a:chExt cx="1718140" cy="3348219"/>
              </a:xfrm>
            </p:grpSpPr>
            <p:sp>
              <p:nvSpPr>
                <p:cNvPr id="15" name="Number6"/>
                <p:cNvSpPr/>
                <p:nvPr/>
              </p:nvSpPr>
              <p:spPr>
                <a:xfrm>
                  <a:off x="8249624" y="1871725"/>
                  <a:ext cx="444471" cy="444458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91440" tIns="45720" rIns="91440" bIns="45720" anchor="ctr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r>
                    <a:rPr lang="en-US" sz="1400" b="1" dirty="0">
                      <a:solidFill>
                        <a:srgbClr val="FFFFFF"/>
                      </a:solidFill>
                      <a:cs typeface="+mn-ea"/>
                      <a:sym typeface="+mn-lt"/>
                    </a:rPr>
                    <a:t>6</a:t>
                  </a:r>
                  <a:endParaRPr sz="1400" b="1" dirty="0">
                    <a:solidFill>
                      <a:srgbClr val="FFFFFF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Text6"/>
                <p:cNvSpPr txBox="1"/>
                <p:nvPr/>
              </p:nvSpPr>
              <p:spPr>
                <a:xfrm>
                  <a:off x="8135325" y="3102586"/>
                  <a:ext cx="1718140" cy="21173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 fontScale="92500"/>
                </a:bodyPr>
                <a:lstStyle/>
                <a:p>
                  <a:pPr defTabSz="913765">
                    <a:lnSpc>
                      <a:spcPct val="120000"/>
                    </a:lnSpc>
                    <a:buSzPct val="25000"/>
                    <a:defRPr/>
                  </a:pPr>
                  <a:r>
                    <a:rPr kumimoji="0" lang="zh-CN" altLang="en-US" sz="160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cs typeface="+mn-ea"/>
                      <a:sym typeface="+mn-lt"/>
                    </a:rPr>
                    <a:t>整合互联网、ERP与MES系统，打造一体化质量管理数字平台，实现数据自动流转与智能联动，奠定智能制造坚实基础。</a:t>
                  </a:r>
                  <a:endParaRPr lang="en-US" sz="2400" dirty="0"/>
                </a:p>
              </p:txBody>
            </p:sp>
            <p:sp>
              <p:nvSpPr>
                <p:cNvPr id="17" name="Bullet6"/>
                <p:cNvSpPr txBox="1"/>
                <p:nvPr/>
              </p:nvSpPr>
              <p:spPr>
                <a:xfrm>
                  <a:off x="8135325" y="2419295"/>
                  <a:ext cx="1718140" cy="68329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>
                    <a:buSzPct val="25000"/>
                  </a:pPr>
                  <a:r>
                    <a:rPr lang="zh-CN" altLang="en-US" sz="1600" b="1" dirty="0">
                      <a:cs typeface="+mn-ea"/>
                      <a:sym typeface="+mn-lt"/>
                    </a:rPr>
                    <a:t>系统集成构建</a:t>
                  </a:r>
                  <a:endParaRPr lang="en-US" altLang="zh-CN" sz="1600" b="1" dirty="0">
                    <a:cs typeface="+mn-ea"/>
                    <a:sym typeface="+mn-lt"/>
                  </a:endParaRPr>
                </a:p>
                <a:p>
                  <a:pPr>
                    <a:buSzPct val="25000"/>
                  </a:pPr>
                  <a:r>
                    <a:rPr lang="zh-CN" altLang="en-US" sz="1600" b="1" dirty="0">
                      <a:cs typeface="+mn-ea"/>
                      <a:sym typeface="+mn-lt"/>
                    </a:rPr>
                    <a:t>数字平台</a:t>
                  </a:r>
                  <a:endParaRPr lang="en-US" dirty="0"/>
                </a:p>
              </p:txBody>
            </p:sp>
          </p:grpSp>
        </p:grpSp>
      </p:grpSp>
      <p:sp>
        <p:nvSpPr>
          <p:cNvPr id="9" name="标题 429496729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、信息技术深度融合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9150669b-9273-462a-93a9-0e589f6192f1.source.5.zh-Hans.pptx"/>
          <p:cNvGrpSpPr/>
          <p:nvPr/>
        </p:nvGrpSpPr>
        <p:grpSpPr>
          <a:xfrm>
            <a:off x="199654" y="1130300"/>
            <a:ext cx="11319246" cy="5003800"/>
            <a:chOff x="199654" y="1130300"/>
            <a:chExt cx="11319246" cy="5003800"/>
          </a:xfrm>
        </p:grpSpPr>
        <p:grpSp>
          <p:nvGrpSpPr>
            <p:cNvPr id="38" name="组合 37"/>
            <p:cNvGrpSpPr/>
            <p:nvPr/>
          </p:nvGrpSpPr>
          <p:grpSpPr>
            <a:xfrm>
              <a:off x="4277560" y="1993899"/>
              <a:ext cx="3636881" cy="3520454"/>
              <a:chOff x="4277560" y="1993899"/>
              <a:chExt cx="3636881" cy="3520454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5052948" y="1993899"/>
                <a:ext cx="1633596" cy="1483559"/>
                <a:chOff x="5052948" y="1993899"/>
                <a:chExt cx="1633596" cy="1483559"/>
              </a:xfrm>
            </p:grpSpPr>
            <p:sp>
              <p:nvSpPr>
                <p:cNvPr id="53" name="ComponentBackground1"/>
                <p:cNvSpPr/>
                <p:nvPr/>
              </p:nvSpPr>
              <p:spPr bwMode="auto">
                <a:xfrm>
                  <a:off x="5052948" y="1993899"/>
                  <a:ext cx="1633596" cy="1483559"/>
                </a:xfrm>
                <a:custGeom>
                  <a:avLst/>
                  <a:gdLst>
                    <a:gd name="T0" fmla="*/ 362 w 567"/>
                    <a:gd name="T1" fmla="*/ 0 h 514"/>
                    <a:gd name="T2" fmla="*/ 157 w 567"/>
                    <a:gd name="T3" fmla="*/ 205 h 514"/>
                    <a:gd name="T4" fmla="*/ 0 w 567"/>
                    <a:gd name="T5" fmla="*/ 319 h 514"/>
                    <a:gd name="T6" fmla="*/ 141 w 567"/>
                    <a:gd name="T7" fmla="*/ 514 h 514"/>
                    <a:gd name="T8" fmla="*/ 298 w 567"/>
                    <a:gd name="T9" fmla="*/ 400 h 514"/>
                    <a:gd name="T10" fmla="*/ 362 w 567"/>
                    <a:gd name="T11" fmla="*/ 410 h 514"/>
                    <a:gd name="T12" fmla="*/ 567 w 567"/>
                    <a:gd name="T13" fmla="*/ 205 h 514"/>
                    <a:gd name="T14" fmla="*/ 362 w 567"/>
                    <a:gd name="T15" fmla="*/ 0 h 5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67" h="514">
                      <a:moveTo>
                        <a:pt x="362" y="0"/>
                      </a:moveTo>
                      <a:cubicBezTo>
                        <a:pt x="249" y="0"/>
                        <a:pt x="157" y="92"/>
                        <a:pt x="157" y="205"/>
                      </a:cubicBezTo>
                      <a:cubicBezTo>
                        <a:pt x="157" y="302"/>
                        <a:pt x="92" y="349"/>
                        <a:pt x="0" y="319"/>
                      </a:cubicBezTo>
                      <a:cubicBezTo>
                        <a:pt x="82" y="346"/>
                        <a:pt x="141" y="423"/>
                        <a:pt x="141" y="514"/>
                      </a:cubicBezTo>
                      <a:cubicBezTo>
                        <a:pt x="141" y="417"/>
                        <a:pt x="206" y="370"/>
                        <a:pt x="298" y="400"/>
                      </a:cubicBezTo>
                      <a:cubicBezTo>
                        <a:pt x="318" y="407"/>
                        <a:pt x="340" y="410"/>
                        <a:pt x="362" y="410"/>
                      </a:cubicBezTo>
                      <a:cubicBezTo>
                        <a:pt x="475" y="410"/>
                        <a:pt x="567" y="318"/>
                        <a:pt x="567" y="205"/>
                      </a:cubicBezTo>
                      <a:cubicBezTo>
                        <a:pt x="567" y="92"/>
                        <a:pt x="475" y="0"/>
                        <a:pt x="36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4" name="IconBackground1"/>
                <p:cNvSpPr>
                  <a:spLocks noChangeArrowheads="1"/>
                </p:cNvSpPr>
                <p:nvPr/>
              </p:nvSpPr>
              <p:spPr bwMode="auto">
                <a:xfrm>
                  <a:off x="5645892" y="2135533"/>
                  <a:ext cx="900218" cy="90021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6" name="Icon1"/>
                <p:cNvSpPr>
                  <a:spLocks noEditPoints="1"/>
                </p:cNvSpPr>
                <p:nvPr/>
              </p:nvSpPr>
              <p:spPr bwMode="auto">
                <a:xfrm>
                  <a:off x="5983334" y="2468014"/>
                  <a:ext cx="225333" cy="235257"/>
                </a:xfrm>
                <a:custGeom>
                  <a:avLst/>
                  <a:gdLst>
                    <a:gd name="connsiteX0" fmla="*/ 81292 w 567205"/>
                    <a:gd name="connsiteY0" fmla="*/ 496428 h 592185"/>
                    <a:gd name="connsiteX1" fmla="*/ 99922 w 567205"/>
                    <a:gd name="connsiteY1" fmla="*/ 515022 h 592185"/>
                    <a:gd name="connsiteX2" fmla="*/ 81292 w 567205"/>
                    <a:gd name="connsiteY2" fmla="*/ 533616 h 592185"/>
                    <a:gd name="connsiteX3" fmla="*/ 62662 w 567205"/>
                    <a:gd name="connsiteY3" fmla="*/ 515022 h 592185"/>
                    <a:gd name="connsiteX4" fmla="*/ 81292 w 567205"/>
                    <a:gd name="connsiteY4" fmla="*/ 496428 h 592185"/>
                    <a:gd name="connsiteX5" fmla="*/ 51631 w 567205"/>
                    <a:gd name="connsiteY5" fmla="*/ 463657 h 592185"/>
                    <a:gd name="connsiteX6" fmla="*/ 25816 w 567205"/>
                    <a:gd name="connsiteY6" fmla="*/ 489436 h 592185"/>
                    <a:gd name="connsiteX7" fmla="*/ 25816 w 567205"/>
                    <a:gd name="connsiteY7" fmla="*/ 540627 h 592185"/>
                    <a:gd name="connsiteX8" fmla="*/ 51631 w 567205"/>
                    <a:gd name="connsiteY8" fmla="*/ 566406 h 592185"/>
                    <a:gd name="connsiteX9" fmla="*/ 515574 w 567205"/>
                    <a:gd name="connsiteY9" fmla="*/ 566406 h 592185"/>
                    <a:gd name="connsiteX10" fmla="*/ 541389 w 567205"/>
                    <a:gd name="connsiteY10" fmla="*/ 540627 h 592185"/>
                    <a:gd name="connsiteX11" fmla="*/ 541389 w 567205"/>
                    <a:gd name="connsiteY11" fmla="*/ 489436 h 592185"/>
                    <a:gd name="connsiteX12" fmla="*/ 515574 w 567205"/>
                    <a:gd name="connsiteY12" fmla="*/ 463657 h 592185"/>
                    <a:gd name="connsiteX13" fmla="*/ 233815 w 567205"/>
                    <a:gd name="connsiteY13" fmla="*/ 128896 h 592185"/>
                    <a:gd name="connsiteX14" fmla="*/ 190666 w 567205"/>
                    <a:gd name="connsiteY14" fmla="*/ 171616 h 592185"/>
                    <a:gd name="connsiteX15" fmla="*/ 240822 w 567205"/>
                    <a:gd name="connsiteY15" fmla="*/ 221701 h 592185"/>
                    <a:gd name="connsiteX16" fmla="*/ 190666 w 567205"/>
                    <a:gd name="connsiteY16" fmla="*/ 271418 h 592185"/>
                    <a:gd name="connsiteX17" fmla="*/ 233815 w 567205"/>
                    <a:gd name="connsiteY17" fmla="*/ 314138 h 592185"/>
                    <a:gd name="connsiteX18" fmla="*/ 283603 w 567205"/>
                    <a:gd name="connsiteY18" fmla="*/ 264421 h 592185"/>
                    <a:gd name="connsiteX19" fmla="*/ 333758 w 567205"/>
                    <a:gd name="connsiteY19" fmla="*/ 314138 h 592185"/>
                    <a:gd name="connsiteX20" fmla="*/ 376539 w 567205"/>
                    <a:gd name="connsiteY20" fmla="*/ 271418 h 592185"/>
                    <a:gd name="connsiteX21" fmla="*/ 326383 w 567205"/>
                    <a:gd name="connsiteY21" fmla="*/ 221701 h 592185"/>
                    <a:gd name="connsiteX22" fmla="*/ 376539 w 567205"/>
                    <a:gd name="connsiteY22" fmla="*/ 171616 h 592185"/>
                    <a:gd name="connsiteX23" fmla="*/ 333758 w 567205"/>
                    <a:gd name="connsiteY23" fmla="*/ 128896 h 592185"/>
                    <a:gd name="connsiteX24" fmla="*/ 283603 w 567205"/>
                    <a:gd name="connsiteY24" fmla="*/ 178981 h 592185"/>
                    <a:gd name="connsiteX25" fmla="*/ 83347 w 567205"/>
                    <a:gd name="connsiteY25" fmla="*/ 0 h 592185"/>
                    <a:gd name="connsiteX26" fmla="*/ 484226 w 567205"/>
                    <a:gd name="connsiteY26" fmla="*/ 0 h 592185"/>
                    <a:gd name="connsiteX27" fmla="*/ 515574 w 567205"/>
                    <a:gd name="connsiteY27" fmla="*/ 25411 h 592185"/>
                    <a:gd name="connsiteX28" fmla="*/ 567205 w 567205"/>
                    <a:gd name="connsiteY28" fmla="*/ 487595 h 592185"/>
                    <a:gd name="connsiteX29" fmla="*/ 567205 w 567205"/>
                    <a:gd name="connsiteY29" fmla="*/ 489436 h 592185"/>
                    <a:gd name="connsiteX30" fmla="*/ 567205 w 567205"/>
                    <a:gd name="connsiteY30" fmla="*/ 540627 h 592185"/>
                    <a:gd name="connsiteX31" fmla="*/ 515574 w 567205"/>
                    <a:gd name="connsiteY31" fmla="*/ 592185 h 592185"/>
                    <a:gd name="connsiteX32" fmla="*/ 51631 w 567205"/>
                    <a:gd name="connsiteY32" fmla="*/ 592185 h 592185"/>
                    <a:gd name="connsiteX33" fmla="*/ 0 w 567205"/>
                    <a:gd name="connsiteY33" fmla="*/ 540627 h 592185"/>
                    <a:gd name="connsiteX34" fmla="*/ 0 w 567205"/>
                    <a:gd name="connsiteY34" fmla="*/ 489436 h 592185"/>
                    <a:gd name="connsiteX35" fmla="*/ 369 w 567205"/>
                    <a:gd name="connsiteY35" fmla="*/ 487595 h 592185"/>
                    <a:gd name="connsiteX36" fmla="*/ 51631 w 567205"/>
                    <a:gd name="connsiteY36" fmla="*/ 25411 h 592185"/>
                    <a:gd name="connsiteX37" fmla="*/ 83347 w 567205"/>
                    <a:gd name="connsiteY37" fmla="*/ 0 h 5921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</a:cxnLst>
                  <a:rect l="l" t="t" r="r" b="b"/>
                  <a:pathLst>
                    <a:path w="567205" h="592185">
                      <a:moveTo>
                        <a:pt x="81292" y="496428"/>
                      </a:moveTo>
                      <a:cubicBezTo>
                        <a:pt x="91581" y="496428"/>
                        <a:pt x="99922" y="504753"/>
                        <a:pt x="99922" y="515022"/>
                      </a:cubicBezTo>
                      <a:cubicBezTo>
                        <a:pt x="99922" y="525291"/>
                        <a:pt x="91581" y="533616"/>
                        <a:pt x="81292" y="533616"/>
                      </a:cubicBezTo>
                      <a:cubicBezTo>
                        <a:pt x="71003" y="533616"/>
                        <a:pt x="62662" y="525291"/>
                        <a:pt x="62662" y="515022"/>
                      </a:cubicBezTo>
                      <a:cubicBezTo>
                        <a:pt x="62662" y="504753"/>
                        <a:pt x="71003" y="496428"/>
                        <a:pt x="81292" y="496428"/>
                      </a:cubicBezTo>
                      <a:close/>
                      <a:moveTo>
                        <a:pt x="51631" y="463657"/>
                      </a:moveTo>
                      <a:cubicBezTo>
                        <a:pt x="37248" y="463657"/>
                        <a:pt x="25816" y="475074"/>
                        <a:pt x="25816" y="489436"/>
                      </a:cubicBezTo>
                      <a:lnTo>
                        <a:pt x="25816" y="540627"/>
                      </a:lnTo>
                      <a:cubicBezTo>
                        <a:pt x="25816" y="554989"/>
                        <a:pt x="37248" y="566406"/>
                        <a:pt x="51631" y="566406"/>
                      </a:cubicBezTo>
                      <a:lnTo>
                        <a:pt x="515574" y="566406"/>
                      </a:lnTo>
                      <a:cubicBezTo>
                        <a:pt x="529957" y="566406"/>
                        <a:pt x="541389" y="554989"/>
                        <a:pt x="541389" y="540627"/>
                      </a:cubicBezTo>
                      <a:lnTo>
                        <a:pt x="541389" y="489436"/>
                      </a:lnTo>
                      <a:cubicBezTo>
                        <a:pt x="541389" y="475074"/>
                        <a:pt x="529957" y="463657"/>
                        <a:pt x="515574" y="463657"/>
                      </a:cubicBezTo>
                      <a:close/>
                      <a:moveTo>
                        <a:pt x="233815" y="128896"/>
                      </a:moveTo>
                      <a:lnTo>
                        <a:pt x="190666" y="171616"/>
                      </a:lnTo>
                      <a:lnTo>
                        <a:pt x="240822" y="221701"/>
                      </a:lnTo>
                      <a:lnTo>
                        <a:pt x="190666" y="271418"/>
                      </a:lnTo>
                      <a:lnTo>
                        <a:pt x="233815" y="314138"/>
                      </a:lnTo>
                      <a:lnTo>
                        <a:pt x="283603" y="264421"/>
                      </a:lnTo>
                      <a:lnTo>
                        <a:pt x="333758" y="314138"/>
                      </a:lnTo>
                      <a:lnTo>
                        <a:pt x="376539" y="271418"/>
                      </a:lnTo>
                      <a:lnTo>
                        <a:pt x="326383" y="221701"/>
                      </a:lnTo>
                      <a:lnTo>
                        <a:pt x="376539" y="171616"/>
                      </a:lnTo>
                      <a:lnTo>
                        <a:pt x="333758" y="128896"/>
                      </a:lnTo>
                      <a:lnTo>
                        <a:pt x="283603" y="178981"/>
                      </a:lnTo>
                      <a:close/>
                      <a:moveTo>
                        <a:pt x="83347" y="0"/>
                      </a:moveTo>
                      <a:lnTo>
                        <a:pt x="484226" y="0"/>
                      </a:lnTo>
                      <a:cubicBezTo>
                        <a:pt x="499716" y="0"/>
                        <a:pt x="514099" y="11417"/>
                        <a:pt x="515574" y="25411"/>
                      </a:cubicBezTo>
                      <a:lnTo>
                        <a:pt x="567205" y="487595"/>
                      </a:lnTo>
                      <a:cubicBezTo>
                        <a:pt x="567205" y="488332"/>
                        <a:pt x="567205" y="488700"/>
                        <a:pt x="567205" y="489436"/>
                      </a:cubicBezTo>
                      <a:lnTo>
                        <a:pt x="567205" y="540627"/>
                      </a:lnTo>
                      <a:cubicBezTo>
                        <a:pt x="567205" y="569352"/>
                        <a:pt x="544340" y="592185"/>
                        <a:pt x="515574" y="592185"/>
                      </a:cubicBezTo>
                      <a:lnTo>
                        <a:pt x="51631" y="592185"/>
                      </a:lnTo>
                      <a:cubicBezTo>
                        <a:pt x="23234" y="592185"/>
                        <a:pt x="0" y="569352"/>
                        <a:pt x="0" y="540627"/>
                      </a:cubicBezTo>
                      <a:lnTo>
                        <a:pt x="0" y="489436"/>
                      </a:lnTo>
                      <a:cubicBezTo>
                        <a:pt x="0" y="488700"/>
                        <a:pt x="369" y="488332"/>
                        <a:pt x="369" y="487595"/>
                      </a:cubicBezTo>
                      <a:lnTo>
                        <a:pt x="51631" y="25411"/>
                      </a:lnTo>
                      <a:cubicBezTo>
                        <a:pt x="53106" y="11417"/>
                        <a:pt x="67489" y="0"/>
                        <a:pt x="8334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grpSp>
            <p:nvGrpSpPr>
              <p:cNvPr id="34" name="组合 33"/>
              <p:cNvGrpSpPr/>
              <p:nvPr/>
            </p:nvGrpSpPr>
            <p:grpSpPr>
              <a:xfrm>
                <a:off x="6280845" y="2585643"/>
                <a:ext cx="1633596" cy="1483559"/>
                <a:chOff x="6280845" y="2585643"/>
                <a:chExt cx="1633596" cy="1483559"/>
              </a:xfrm>
            </p:grpSpPr>
            <p:sp>
              <p:nvSpPr>
                <p:cNvPr id="47" name="ComponentBackground2"/>
                <p:cNvSpPr/>
                <p:nvPr/>
              </p:nvSpPr>
              <p:spPr bwMode="auto">
                <a:xfrm>
                  <a:off x="6280845" y="2585643"/>
                  <a:ext cx="1633596" cy="1483559"/>
                </a:xfrm>
                <a:custGeom>
                  <a:avLst/>
                  <a:gdLst>
                    <a:gd name="T0" fmla="*/ 362 w 567"/>
                    <a:gd name="T1" fmla="*/ 103 h 514"/>
                    <a:gd name="T2" fmla="*/ 298 w 567"/>
                    <a:gd name="T3" fmla="*/ 113 h 514"/>
                    <a:gd name="T4" fmla="*/ 141 w 567"/>
                    <a:gd name="T5" fmla="*/ 0 h 514"/>
                    <a:gd name="T6" fmla="*/ 141 w 567"/>
                    <a:gd name="T7" fmla="*/ 0 h 514"/>
                    <a:gd name="T8" fmla="*/ 0 w 567"/>
                    <a:gd name="T9" fmla="*/ 195 h 514"/>
                    <a:gd name="T10" fmla="*/ 157 w 567"/>
                    <a:gd name="T11" fmla="*/ 309 h 514"/>
                    <a:gd name="T12" fmla="*/ 362 w 567"/>
                    <a:gd name="T13" fmla="*/ 514 h 514"/>
                    <a:gd name="T14" fmla="*/ 567 w 567"/>
                    <a:gd name="T15" fmla="*/ 308 h 514"/>
                    <a:gd name="T16" fmla="*/ 362 w 567"/>
                    <a:gd name="T17" fmla="*/ 103 h 5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7" h="514">
                      <a:moveTo>
                        <a:pt x="362" y="103"/>
                      </a:moveTo>
                      <a:cubicBezTo>
                        <a:pt x="339" y="103"/>
                        <a:pt x="318" y="107"/>
                        <a:pt x="298" y="113"/>
                      </a:cubicBezTo>
                      <a:cubicBezTo>
                        <a:pt x="206" y="143"/>
                        <a:pt x="141" y="97"/>
                        <a:pt x="141" y="0"/>
                      </a:cubicBezTo>
                      <a:cubicBezTo>
                        <a:pt x="141" y="0"/>
                        <a:pt x="141" y="0"/>
                        <a:pt x="141" y="0"/>
                      </a:cubicBezTo>
                      <a:cubicBezTo>
                        <a:pt x="141" y="91"/>
                        <a:pt x="82" y="168"/>
                        <a:pt x="0" y="195"/>
                      </a:cubicBezTo>
                      <a:cubicBezTo>
                        <a:pt x="92" y="165"/>
                        <a:pt x="156" y="212"/>
                        <a:pt x="157" y="309"/>
                      </a:cubicBezTo>
                      <a:cubicBezTo>
                        <a:pt x="157" y="422"/>
                        <a:pt x="249" y="514"/>
                        <a:pt x="362" y="514"/>
                      </a:cubicBezTo>
                      <a:cubicBezTo>
                        <a:pt x="475" y="514"/>
                        <a:pt x="567" y="422"/>
                        <a:pt x="567" y="308"/>
                      </a:cubicBezTo>
                      <a:cubicBezTo>
                        <a:pt x="567" y="195"/>
                        <a:pt x="475" y="103"/>
                        <a:pt x="362" y="103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8" name="IconBackground2"/>
                <p:cNvSpPr>
                  <a:spLocks noChangeArrowheads="1"/>
                </p:cNvSpPr>
                <p:nvPr/>
              </p:nvSpPr>
              <p:spPr bwMode="auto">
                <a:xfrm>
                  <a:off x="6873789" y="3023748"/>
                  <a:ext cx="900218" cy="9038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5" name="Icon2"/>
                <p:cNvSpPr>
                  <a:spLocks noEditPoints="1"/>
                </p:cNvSpPr>
                <p:nvPr/>
              </p:nvSpPr>
              <p:spPr bwMode="auto">
                <a:xfrm>
                  <a:off x="7203868" y="3399507"/>
                  <a:ext cx="236458" cy="161904"/>
                </a:xfrm>
                <a:custGeom>
                  <a:avLst/>
                  <a:gdLst>
                    <a:gd name="connsiteX0" fmla="*/ 421876 w 607639"/>
                    <a:gd name="connsiteY0" fmla="*/ 318039 h 416054"/>
                    <a:gd name="connsiteX1" fmla="*/ 441388 w 607639"/>
                    <a:gd name="connsiteY1" fmla="*/ 337445 h 416054"/>
                    <a:gd name="connsiteX2" fmla="*/ 421876 w 607639"/>
                    <a:gd name="connsiteY2" fmla="*/ 356851 h 416054"/>
                    <a:gd name="connsiteX3" fmla="*/ 402364 w 607639"/>
                    <a:gd name="connsiteY3" fmla="*/ 337445 h 416054"/>
                    <a:gd name="connsiteX4" fmla="*/ 421876 w 607639"/>
                    <a:gd name="connsiteY4" fmla="*/ 318039 h 416054"/>
                    <a:gd name="connsiteX5" fmla="*/ 83408 w 607639"/>
                    <a:gd name="connsiteY5" fmla="*/ 318039 h 416054"/>
                    <a:gd name="connsiteX6" fmla="*/ 102884 w 607639"/>
                    <a:gd name="connsiteY6" fmla="*/ 337445 h 416054"/>
                    <a:gd name="connsiteX7" fmla="*/ 83408 w 607639"/>
                    <a:gd name="connsiteY7" fmla="*/ 356851 h 416054"/>
                    <a:gd name="connsiteX8" fmla="*/ 63932 w 607639"/>
                    <a:gd name="connsiteY8" fmla="*/ 337445 h 416054"/>
                    <a:gd name="connsiteX9" fmla="*/ 83408 w 607639"/>
                    <a:gd name="connsiteY9" fmla="*/ 318039 h 416054"/>
                    <a:gd name="connsiteX10" fmla="*/ 78770 w 607639"/>
                    <a:gd name="connsiteY10" fmla="*/ 299442 h 416054"/>
                    <a:gd name="connsiteX11" fmla="*/ 40675 w 607639"/>
                    <a:gd name="connsiteY11" fmla="*/ 337394 h 416054"/>
                    <a:gd name="connsiteX12" fmla="*/ 78770 w 607639"/>
                    <a:gd name="connsiteY12" fmla="*/ 375435 h 416054"/>
                    <a:gd name="connsiteX13" fmla="*/ 424021 w 607639"/>
                    <a:gd name="connsiteY13" fmla="*/ 375435 h 416054"/>
                    <a:gd name="connsiteX14" fmla="*/ 462116 w 607639"/>
                    <a:gd name="connsiteY14" fmla="*/ 337394 h 416054"/>
                    <a:gd name="connsiteX15" fmla="*/ 424021 w 607639"/>
                    <a:gd name="connsiteY15" fmla="*/ 299442 h 416054"/>
                    <a:gd name="connsiteX16" fmla="*/ 253131 w 607639"/>
                    <a:gd name="connsiteY16" fmla="*/ 203627 h 416054"/>
                    <a:gd name="connsiteX17" fmla="*/ 251351 w 607639"/>
                    <a:gd name="connsiteY17" fmla="*/ 203716 h 416054"/>
                    <a:gd name="connsiteX18" fmla="*/ 90251 w 607639"/>
                    <a:gd name="connsiteY18" fmla="*/ 203716 h 416054"/>
                    <a:gd name="connsiteX19" fmla="*/ 90251 w 607639"/>
                    <a:gd name="connsiteY19" fmla="*/ 258823 h 416054"/>
                    <a:gd name="connsiteX20" fmla="*/ 259094 w 607639"/>
                    <a:gd name="connsiteY20" fmla="*/ 258823 h 416054"/>
                    <a:gd name="connsiteX21" fmla="*/ 516587 w 607639"/>
                    <a:gd name="connsiteY21" fmla="*/ 164342 h 416054"/>
                    <a:gd name="connsiteX22" fmla="*/ 516587 w 607639"/>
                    <a:gd name="connsiteY22" fmla="*/ 189495 h 416054"/>
                    <a:gd name="connsiteX23" fmla="*/ 566964 w 607639"/>
                    <a:gd name="connsiteY23" fmla="*/ 228070 h 416054"/>
                    <a:gd name="connsiteX24" fmla="*/ 566964 w 607639"/>
                    <a:gd name="connsiteY24" fmla="*/ 164342 h 416054"/>
                    <a:gd name="connsiteX25" fmla="*/ 154958 w 607639"/>
                    <a:gd name="connsiteY25" fmla="*/ 40530 h 416054"/>
                    <a:gd name="connsiteX26" fmla="*/ 154958 w 607639"/>
                    <a:gd name="connsiteY26" fmla="*/ 163186 h 416054"/>
                    <a:gd name="connsiteX27" fmla="*/ 248859 w 607639"/>
                    <a:gd name="connsiteY27" fmla="*/ 163186 h 416054"/>
                    <a:gd name="connsiteX28" fmla="*/ 235686 w 607639"/>
                    <a:gd name="connsiteY28" fmla="*/ 40530 h 416054"/>
                    <a:gd name="connsiteX29" fmla="*/ 90251 w 607639"/>
                    <a:gd name="connsiteY29" fmla="*/ 40530 h 416054"/>
                    <a:gd name="connsiteX30" fmla="*/ 90251 w 607639"/>
                    <a:gd name="connsiteY30" fmla="*/ 163186 h 416054"/>
                    <a:gd name="connsiteX31" fmla="*/ 114372 w 607639"/>
                    <a:gd name="connsiteY31" fmla="*/ 163186 h 416054"/>
                    <a:gd name="connsiteX32" fmla="*/ 114372 w 607639"/>
                    <a:gd name="connsiteY32" fmla="*/ 40530 h 416054"/>
                    <a:gd name="connsiteX33" fmla="*/ 40675 w 607639"/>
                    <a:gd name="connsiteY33" fmla="*/ 0 h 416054"/>
                    <a:gd name="connsiteX34" fmla="*/ 253843 w 607639"/>
                    <a:gd name="connsiteY34" fmla="*/ 0 h 416054"/>
                    <a:gd name="connsiteX35" fmla="*/ 283215 w 607639"/>
                    <a:gd name="connsiteY35" fmla="*/ 0 h 416054"/>
                    <a:gd name="connsiteX36" fmla="*/ 303508 w 607639"/>
                    <a:gd name="connsiteY36" fmla="*/ 20265 h 416054"/>
                    <a:gd name="connsiteX37" fmla="*/ 283215 w 607639"/>
                    <a:gd name="connsiteY37" fmla="*/ 40530 h 416054"/>
                    <a:gd name="connsiteX38" fmla="*/ 276539 w 607639"/>
                    <a:gd name="connsiteY38" fmla="*/ 40530 h 416054"/>
                    <a:gd name="connsiteX39" fmla="*/ 294162 w 607639"/>
                    <a:gd name="connsiteY39" fmla="*/ 204072 h 416054"/>
                    <a:gd name="connsiteX40" fmla="*/ 342225 w 607639"/>
                    <a:gd name="connsiteY40" fmla="*/ 204072 h 416054"/>
                    <a:gd name="connsiteX41" fmla="*/ 395005 w 607639"/>
                    <a:gd name="connsiteY41" fmla="*/ 83726 h 416054"/>
                    <a:gd name="connsiteX42" fmla="*/ 413608 w 607639"/>
                    <a:gd name="connsiteY42" fmla="*/ 71550 h 416054"/>
                    <a:gd name="connsiteX43" fmla="*/ 491754 w 607639"/>
                    <a:gd name="connsiteY43" fmla="*/ 71550 h 416054"/>
                    <a:gd name="connsiteX44" fmla="*/ 506885 w 607639"/>
                    <a:gd name="connsiteY44" fmla="*/ 78305 h 416054"/>
                    <a:gd name="connsiteX45" fmla="*/ 544445 w 607639"/>
                    <a:gd name="connsiteY45" fmla="*/ 120168 h 416054"/>
                    <a:gd name="connsiteX46" fmla="*/ 546938 w 607639"/>
                    <a:gd name="connsiteY46" fmla="*/ 123723 h 416054"/>
                    <a:gd name="connsiteX47" fmla="*/ 587257 w 607639"/>
                    <a:gd name="connsiteY47" fmla="*/ 123723 h 416054"/>
                    <a:gd name="connsiteX48" fmla="*/ 607639 w 607639"/>
                    <a:gd name="connsiteY48" fmla="*/ 143988 h 416054"/>
                    <a:gd name="connsiteX49" fmla="*/ 607639 w 607639"/>
                    <a:gd name="connsiteY49" fmla="*/ 304863 h 416054"/>
                    <a:gd name="connsiteX50" fmla="*/ 591529 w 607639"/>
                    <a:gd name="connsiteY50" fmla="*/ 324684 h 416054"/>
                    <a:gd name="connsiteX51" fmla="*/ 587257 w 607639"/>
                    <a:gd name="connsiteY51" fmla="*/ 325128 h 416054"/>
                    <a:gd name="connsiteX52" fmla="*/ 568744 w 607639"/>
                    <a:gd name="connsiteY52" fmla="*/ 313129 h 416054"/>
                    <a:gd name="connsiteX53" fmla="*/ 556817 w 607639"/>
                    <a:gd name="connsiteY53" fmla="*/ 286554 h 416054"/>
                    <a:gd name="connsiteX54" fmla="*/ 488728 w 607639"/>
                    <a:gd name="connsiteY54" fmla="*/ 221493 h 416054"/>
                    <a:gd name="connsiteX55" fmla="*/ 475911 w 607639"/>
                    <a:gd name="connsiteY55" fmla="*/ 202650 h 416054"/>
                    <a:gd name="connsiteX56" fmla="*/ 475911 w 607639"/>
                    <a:gd name="connsiteY56" fmla="*/ 143988 h 416054"/>
                    <a:gd name="connsiteX57" fmla="*/ 493267 w 607639"/>
                    <a:gd name="connsiteY57" fmla="*/ 123990 h 416054"/>
                    <a:gd name="connsiteX58" fmla="*/ 482676 w 607639"/>
                    <a:gd name="connsiteY58" fmla="*/ 112168 h 416054"/>
                    <a:gd name="connsiteX59" fmla="*/ 426958 w 607639"/>
                    <a:gd name="connsiteY59" fmla="*/ 112168 h 416054"/>
                    <a:gd name="connsiteX60" fmla="*/ 374089 w 607639"/>
                    <a:gd name="connsiteY60" fmla="*/ 232603 h 416054"/>
                    <a:gd name="connsiteX61" fmla="*/ 355487 w 607639"/>
                    <a:gd name="connsiteY61" fmla="*/ 244691 h 416054"/>
                    <a:gd name="connsiteX62" fmla="*/ 298435 w 607639"/>
                    <a:gd name="connsiteY62" fmla="*/ 244691 h 416054"/>
                    <a:gd name="connsiteX63" fmla="*/ 299948 w 607639"/>
                    <a:gd name="connsiteY63" fmla="*/ 258823 h 416054"/>
                    <a:gd name="connsiteX64" fmla="*/ 424021 w 607639"/>
                    <a:gd name="connsiteY64" fmla="*/ 258823 h 416054"/>
                    <a:gd name="connsiteX65" fmla="*/ 502791 w 607639"/>
                    <a:gd name="connsiteY65" fmla="*/ 337394 h 416054"/>
                    <a:gd name="connsiteX66" fmla="*/ 424021 w 607639"/>
                    <a:gd name="connsiteY66" fmla="*/ 416054 h 416054"/>
                    <a:gd name="connsiteX67" fmla="*/ 78770 w 607639"/>
                    <a:gd name="connsiteY67" fmla="*/ 416054 h 416054"/>
                    <a:gd name="connsiteX68" fmla="*/ 0 w 607639"/>
                    <a:gd name="connsiteY68" fmla="*/ 337394 h 416054"/>
                    <a:gd name="connsiteX69" fmla="*/ 34890 w 607639"/>
                    <a:gd name="connsiteY69" fmla="*/ 272155 h 416054"/>
                    <a:gd name="connsiteX70" fmla="*/ 20382 w 607639"/>
                    <a:gd name="connsiteY70" fmla="*/ 252690 h 416054"/>
                    <a:gd name="connsiteX71" fmla="*/ 20382 w 607639"/>
                    <a:gd name="connsiteY71" fmla="*/ 183451 h 416054"/>
                    <a:gd name="connsiteX72" fmla="*/ 40675 w 607639"/>
                    <a:gd name="connsiteY72" fmla="*/ 163186 h 416054"/>
                    <a:gd name="connsiteX73" fmla="*/ 49665 w 607639"/>
                    <a:gd name="connsiteY73" fmla="*/ 165231 h 416054"/>
                    <a:gd name="connsiteX74" fmla="*/ 49665 w 607639"/>
                    <a:gd name="connsiteY74" fmla="*/ 40530 h 416054"/>
                    <a:gd name="connsiteX75" fmla="*/ 40675 w 607639"/>
                    <a:gd name="connsiteY75" fmla="*/ 40530 h 416054"/>
                    <a:gd name="connsiteX76" fmla="*/ 20382 w 607639"/>
                    <a:gd name="connsiteY76" fmla="*/ 20265 h 416054"/>
                    <a:gd name="connsiteX77" fmla="*/ 40675 w 607639"/>
                    <a:gd name="connsiteY77" fmla="*/ 0 h 4160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607639" h="416054">
                      <a:moveTo>
                        <a:pt x="421876" y="318039"/>
                      </a:moveTo>
                      <a:cubicBezTo>
                        <a:pt x="432652" y="318039"/>
                        <a:pt x="441388" y="326727"/>
                        <a:pt x="441388" y="337445"/>
                      </a:cubicBezTo>
                      <a:cubicBezTo>
                        <a:pt x="441388" y="348163"/>
                        <a:pt x="432652" y="356851"/>
                        <a:pt x="421876" y="356851"/>
                      </a:cubicBezTo>
                      <a:cubicBezTo>
                        <a:pt x="411100" y="356851"/>
                        <a:pt x="402364" y="348163"/>
                        <a:pt x="402364" y="337445"/>
                      </a:cubicBezTo>
                      <a:cubicBezTo>
                        <a:pt x="402364" y="326727"/>
                        <a:pt x="411100" y="318039"/>
                        <a:pt x="421876" y="318039"/>
                      </a:cubicBezTo>
                      <a:close/>
                      <a:moveTo>
                        <a:pt x="83408" y="318039"/>
                      </a:moveTo>
                      <a:cubicBezTo>
                        <a:pt x="94164" y="318039"/>
                        <a:pt x="102884" y="326727"/>
                        <a:pt x="102884" y="337445"/>
                      </a:cubicBezTo>
                      <a:cubicBezTo>
                        <a:pt x="102884" y="348163"/>
                        <a:pt x="94164" y="356851"/>
                        <a:pt x="83408" y="356851"/>
                      </a:cubicBezTo>
                      <a:cubicBezTo>
                        <a:pt x="72652" y="356851"/>
                        <a:pt x="63932" y="348163"/>
                        <a:pt x="63932" y="337445"/>
                      </a:cubicBezTo>
                      <a:cubicBezTo>
                        <a:pt x="63932" y="326727"/>
                        <a:pt x="72652" y="318039"/>
                        <a:pt x="83408" y="318039"/>
                      </a:cubicBezTo>
                      <a:close/>
                      <a:moveTo>
                        <a:pt x="78770" y="299442"/>
                      </a:moveTo>
                      <a:cubicBezTo>
                        <a:pt x="57764" y="299442"/>
                        <a:pt x="40675" y="316418"/>
                        <a:pt x="40675" y="337394"/>
                      </a:cubicBezTo>
                      <a:cubicBezTo>
                        <a:pt x="40675" y="358370"/>
                        <a:pt x="57764" y="375435"/>
                        <a:pt x="78770" y="375435"/>
                      </a:cubicBezTo>
                      <a:lnTo>
                        <a:pt x="424021" y="375435"/>
                      </a:lnTo>
                      <a:cubicBezTo>
                        <a:pt x="445027" y="375435"/>
                        <a:pt x="462116" y="358370"/>
                        <a:pt x="462116" y="337394"/>
                      </a:cubicBezTo>
                      <a:cubicBezTo>
                        <a:pt x="462116" y="316418"/>
                        <a:pt x="445027" y="299442"/>
                        <a:pt x="424021" y="299442"/>
                      </a:cubicBezTo>
                      <a:close/>
                      <a:moveTo>
                        <a:pt x="253131" y="203627"/>
                      </a:moveTo>
                      <a:cubicBezTo>
                        <a:pt x="252597" y="203716"/>
                        <a:pt x="251974" y="203716"/>
                        <a:pt x="251351" y="203716"/>
                      </a:cubicBezTo>
                      <a:lnTo>
                        <a:pt x="90251" y="203716"/>
                      </a:lnTo>
                      <a:lnTo>
                        <a:pt x="90251" y="258823"/>
                      </a:lnTo>
                      <a:lnTo>
                        <a:pt x="259094" y="258823"/>
                      </a:lnTo>
                      <a:close/>
                      <a:moveTo>
                        <a:pt x="516587" y="164342"/>
                      </a:moveTo>
                      <a:lnTo>
                        <a:pt x="516587" y="189495"/>
                      </a:lnTo>
                      <a:cubicBezTo>
                        <a:pt x="535901" y="199094"/>
                        <a:pt x="552901" y="212160"/>
                        <a:pt x="566964" y="228070"/>
                      </a:cubicBezTo>
                      <a:lnTo>
                        <a:pt x="566964" y="164342"/>
                      </a:lnTo>
                      <a:close/>
                      <a:moveTo>
                        <a:pt x="154958" y="40530"/>
                      </a:moveTo>
                      <a:lnTo>
                        <a:pt x="154958" y="163186"/>
                      </a:lnTo>
                      <a:lnTo>
                        <a:pt x="248859" y="163186"/>
                      </a:lnTo>
                      <a:lnTo>
                        <a:pt x="235686" y="40530"/>
                      </a:lnTo>
                      <a:close/>
                      <a:moveTo>
                        <a:pt x="90251" y="40530"/>
                      </a:moveTo>
                      <a:lnTo>
                        <a:pt x="90251" y="163186"/>
                      </a:lnTo>
                      <a:lnTo>
                        <a:pt x="114372" y="163186"/>
                      </a:lnTo>
                      <a:lnTo>
                        <a:pt x="114372" y="40530"/>
                      </a:lnTo>
                      <a:close/>
                      <a:moveTo>
                        <a:pt x="40675" y="0"/>
                      </a:moveTo>
                      <a:lnTo>
                        <a:pt x="253843" y="0"/>
                      </a:lnTo>
                      <a:lnTo>
                        <a:pt x="283215" y="0"/>
                      </a:lnTo>
                      <a:cubicBezTo>
                        <a:pt x="294429" y="0"/>
                        <a:pt x="303508" y="9066"/>
                        <a:pt x="303508" y="20265"/>
                      </a:cubicBezTo>
                      <a:cubicBezTo>
                        <a:pt x="303508" y="31464"/>
                        <a:pt x="294429" y="40530"/>
                        <a:pt x="283215" y="40530"/>
                      </a:cubicBezTo>
                      <a:lnTo>
                        <a:pt x="276539" y="40530"/>
                      </a:lnTo>
                      <a:lnTo>
                        <a:pt x="294162" y="204072"/>
                      </a:lnTo>
                      <a:lnTo>
                        <a:pt x="342225" y="204072"/>
                      </a:lnTo>
                      <a:lnTo>
                        <a:pt x="395005" y="83726"/>
                      </a:lnTo>
                      <a:cubicBezTo>
                        <a:pt x="398298" y="76349"/>
                        <a:pt x="405597" y="71550"/>
                        <a:pt x="413608" y="71550"/>
                      </a:cubicBezTo>
                      <a:lnTo>
                        <a:pt x="491754" y="71550"/>
                      </a:lnTo>
                      <a:cubicBezTo>
                        <a:pt x="497540" y="71550"/>
                        <a:pt x="503058" y="73949"/>
                        <a:pt x="506885" y="78305"/>
                      </a:cubicBezTo>
                      <a:lnTo>
                        <a:pt x="544445" y="120168"/>
                      </a:lnTo>
                      <a:cubicBezTo>
                        <a:pt x="545424" y="121234"/>
                        <a:pt x="546226" y="122479"/>
                        <a:pt x="546938" y="123723"/>
                      </a:cubicBezTo>
                      <a:lnTo>
                        <a:pt x="587257" y="123723"/>
                      </a:lnTo>
                      <a:cubicBezTo>
                        <a:pt x="598472" y="123723"/>
                        <a:pt x="607639" y="132789"/>
                        <a:pt x="607639" y="143988"/>
                      </a:cubicBezTo>
                      <a:lnTo>
                        <a:pt x="607639" y="304863"/>
                      </a:lnTo>
                      <a:cubicBezTo>
                        <a:pt x="607639" y="314374"/>
                        <a:pt x="600875" y="322640"/>
                        <a:pt x="591529" y="324684"/>
                      </a:cubicBezTo>
                      <a:cubicBezTo>
                        <a:pt x="590105" y="324951"/>
                        <a:pt x="588681" y="325128"/>
                        <a:pt x="587257" y="325128"/>
                      </a:cubicBezTo>
                      <a:cubicBezTo>
                        <a:pt x="579424" y="325128"/>
                        <a:pt x="572037" y="320506"/>
                        <a:pt x="568744" y="313129"/>
                      </a:cubicBezTo>
                      <a:lnTo>
                        <a:pt x="556817" y="286554"/>
                      </a:lnTo>
                      <a:cubicBezTo>
                        <a:pt x="543377" y="256690"/>
                        <a:pt x="519168" y="233580"/>
                        <a:pt x="488728" y="221493"/>
                      </a:cubicBezTo>
                      <a:cubicBezTo>
                        <a:pt x="480985" y="218471"/>
                        <a:pt x="475911" y="211005"/>
                        <a:pt x="475911" y="202650"/>
                      </a:cubicBezTo>
                      <a:lnTo>
                        <a:pt x="475911" y="143988"/>
                      </a:lnTo>
                      <a:cubicBezTo>
                        <a:pt x="475911" y="133855"/>
                        <a:pt x="483477" y="125412"/>
                        <a:pt x="493267" y="123990"/>
                      </a:cubicBezTo>
                      <a:lnTo>
                        <a:pt x="482676" y="112168"/>
                      </a:lnTo>
                      <a:lnTo>
                        <a:pt x="426958" y="112168"/>
                      </a:lnTo>
                      <a:lnTo>
                        <a:pt x="374089" y="232603"/>
                      </a:lnTo>
                      <a:cubicBezTo>
                        <a:pt x="370885" y="239980"/>
                        <a:pt x="363586" y="244691"/>
                        <a:pt x="355487" y="244691"/>
                      </a:cubicBezTo>
                      <a:lnTo>
                        <a:pt x="298435" y="244691"/>
                      </a:lnTo>
                      <a:lnTo>
                        <a:pt x="299948" y="258823"/>
                      </a:lnTo>
                      <a:lnTo>
                        <a:pt x="424021" y="258823"/>
                      </a:lnTo>
                      <a:cubicBezTo>
                        <a:pt x="467456" y="258823"/>
                        <a:pt x="502791" y="294109"/>
                        <a:pt x="502791" y="337394"/>
                      </a:cubicBezTo>
                      <a:cubicBezTo>
                        <a:pt x="502791" y="380768"/>
                        <a:pt x="467456" y="416054"/>
                        <a:pt x="424021" y="416054"/>
                      </a:cubicBezTo>
                      <a:lnTo>
                        <a:pt x="78770" y="416054"/>
                      </a:lnTo>
                      <a:cubicBezTo>
                        <a:pt x="35335" y="416054"/>
                        <a:pt x="0" y="380768"/>
                        <a:pt x="0" y="337394"/>
                      </a:cubicBezTo>
                      <a:cubicBezTo>
                        <a:pt x="0" y="310285"/>
                        <a:pt x="13885" y="286287"/>
                        <a:pt x="34890" y="272155"/>
                      </a:cubicBezTo>
                      <a:cubicBezTo>
                        <a:pt x="26523" y="269666"/>
                        <a:pt x="20382" y="261934"/>
                        <a:pt x="20382" y="252690"/>
                      </a:cubicBezTo>
                      <a:lnTo>
                        <a:pt x="20382" y="183451"/>
                      </a:lnTo>
                      <a:cubicBezTo>
                        <a:pt x="20382" y="172252"/>
                        <a:pt x="29461" y="163186"/>
                        <a:pt x="40675" y="163186"/>
                      </a:cubicBezTo>
                      <a:cubicBezTo>
                        <a:pt x="43879" y="163186"/>
                        <a:pt x="46906" y="163897"/>
                        <a:pt x="49665" y="165231"/>
                      </a:cubicBezTo>
                      <a:lnTo>
                        <a:pt x="49665" y="40530"/>
                      </a:lnTo>
                      <a:lnTo>
                        <a:pt x="40675" y="40530"/>
                      </a:lnTo>
                      <a:cubicBezTo>
                        <a:pt x="29461" y="40530"/>
                        <a:pt x="20382" y="31464"/>
                        <a:pt x="20382" y="20265"/>
                      </a:cubicBezTo>
                      <a:cubicBezTo>
                        <a:pt x="20382" y="9066"/>
                        <a:pt x="29461" y="0"/>
                        <a:pt x="4067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grpSp>
            <p:nvGrpSpPr>
              <p:cNvPr id="35" name="组合 34"/>
              <p:cNvGrpSpPr/>
              <p:nvPr/>
            </p:nvGrpSpPr>
            <p:grpSpPr>
              <a:xfrm>
                <a:off x="6262840" y="3823143"/>
                <a:ext cx="1239901" cy="1691210"/>
                <a:chOff x="6262840" y="3823143"/>
                <a:chExt cx="1239901" cy="1691210"/>
              </a:xfrm>
            </p:grpSpPr>
            <p:sp>
              <p:nvSpPr>
                <p:cNvPr id="55" name="ComponentBackground3"/>
                <p:cNvSpPr/>
                <p:nvPr/>
              </p:nvSpPr>
              <p:spPr bwMode="auto">
                <a:xfrm>
                  <a:off x="6262840" y="3823143"/>
                  <a:ext cx="1239901" cy="1691210"/>
                </a:xfrm>
                <a:custGeom>
                  <a:avLst/>
                  <a:gdLst>
                    <a:gd name="T0" fmla="*/ 371 w 430"/>
                    <a:gd name="T1" fmla="*/ 260 h 586"/>
                    <a:gd name="T2" fmla="*/ 430 w 430"/>
                    <a:gd name="T3" fmla="*/ 75 h 586"/>
                    <a:gd name="T4" fmla="*/ 368 w 430"/>
                    <a:gd name="T5" fmla="*/ 85 h 586"/>
                    <a:gd name="T6" fmla="*/ 202 w 430"/>
                    <a:gd name="T7" fmla="*/ 0 h 586"/>
                    <a:gd name="T8" fmla="*/ 142 w 430"/>
                    <a:gd name="T9" fmla="*/ 186 h 586"/>
                    <a:gd name="T10" fmla="*/ 0 w 430"/>
                    <a:gd name="T11" fmla="*/ 381 h 586"/>
                    <a:gd name="T12" fmla="*/ 205 w 430"/>
                    <a:gd name="T13" fmla="*/ 586 h 586"/>
                    <a:gd name="T14" fmla="*/ 410 w 430"/>
                    <a:gd name="T15" fmla="*/ 381 h 586"/>
                    <a:gd name="T16" fmla="*/ 371 w 430"/>
                    <a:gd name="T17" fmla="*/ 260 h 5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30" h="586">
                      <a:moveTo>
                        <a:pt x="371" y="260"/>
                      </a:moveTo>
                      <a:cubicBezTo>
                        <a:pt x="314" y="181"/>
                        <a:pt x="338" y="105"/>
                        <a:pt x="430" y="75"/>
                      </a:cubicBezTo>
                      <a:cubicBezTo>
                        <a:pt x="411" y="81"/>
                        <a:pt x="390" y="85"/>
                        <a:pt x="368" y="85"/>
                      </a:cubicBezTo>
                      <a:cubicBezTo>
                        <a:pt x="300" y="85"/>
                        <a:pt x="239" y="51"/>
                        <a:pt x="202" y="0"/>
                      </a:cubicBezTo>
                      <a:cubicBezTo>
                        <a:pt x="259" y="79"/>
                        <a:pt x="235" y="155"/>
                        <a:pt x="142" y="186"/>
                      </a:cubicBezTo>
                      <a:cubicBezTo>
                        <a:pt x="60" y="212"/>
                        <a:pt x="0" y="289"/>
                        <a:pt x="0" y="381"/>
                      </a:cubicBezTo>
                      <a:cubicBezTo>
                        <a:pt x="0" y="494"/>
                        <a:pt x="92" y="586"/>
                        <a:pt x="205" y="586"/>
                      </a:cubicBezTo>
                      <a:cubicBezTo>
                        <a:pt x="318" y="586"/>
                        <a:pt x="410" y="494"/>
                        <a:pt x="410" y="381"/>
                      </a:cubicBezTo>
                      <a:cubicBezTo>
                        <a:pt x="410" y="336"/>
                        <a:pt x="396" y="294"/>
                        <a:pt x="371" y="26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6" name="IconBackground3"/>
                <p:cNvSpPr>
                  <a:spLocks noChangeArrowheads="1"/>
                </p:cNvSpPr>
                <p:nvPr/>
              </p:nvSpPr>
              <p:spPr bwMode="auto">
                <a:xfrm>
                  <a:off x="6404472" y="4472502"/>
                  <a:ext cx="899018" cy="9014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6" name="Icon3"/>
                <p:cNvSpPr>
                  <a:spLocks noEditPoints="1"/>
                </p:cNvSpPr>
                <p:nvPr/>
              </p:nvSpPr>
              <p:spPr bwMode="auto">
                <a:xfrm>
                  <a:off x="6735754" y="4815182"/>
                  <a:ext cx="236458" cy="216053"/>
                </a:xfrm>
                <a:custGeom>
                  <a:avLst/>
                  <a:gdLst>
                    <a:gd name="T0" fmla="*/ 2183 w 12723"/>
                    <a:gd name="T1" fmla="*/ 320 h 11624"/>
                    <a:gd name="T2" fmla="*/ 1850 w 12723"/>
                    <a:gd name="T3" fmla="*/ 0 h 11624"/>
                    <a:gd name="T4" fmla="*/ 1530 w 12723"/>
                    <a:gd name="T5" fmla="*/ 6263 h 11624"/>
                    <a:gd name="T6" fmla="*/ 1547 w 12723"/>
                    <a:gd name="T7" fmla="*/ 9921 h 11624"/>
                    <a:gd name="T8" fmla="*/ 1530 w 12723"/>
                    <a:gd name="T9" fmla="*/ 11304 h 11624"/>
                    <a:gd name="T10" fmla="*/ 1863 w 12723"/>
                    <a:gd name="T11" fmla="*/ 11624 h 11624"/>
                    <a:gd name="T12" fmla="*/ 2183 w 12723"/>
                    <a:gd name="T13" fmla="*/ 10024 h 11624"/>
                    <a:gd name="T14" fmla="*/ 3712 w 12723"/>
                    <a:gd name="T15" fmla="*/ 8091 h 11624"/>
                    <a:gd name="T16" fmla="*/ 1856 w 12723"/>
                    <a:gd name="T17" fmla="*/ 9294 h 11624"/>
                    <a:gd name="T18" fmla="*/ 1856 w 12723"/>
                    <a:gd name="T19" fmla="*/ 6888 h 11624"/>
                    <a:gd name="T20" fmla="*/ 1856 w 12723"/>
                    <a:gd name="T21" fmla="*/ 9294 h 11624"/>
                    <a:gd name="T22" fmla="*/ 6663 w 12723"/>
                    <a:gd name="T23" fmla="*/ 320 h 11624"/>
                    <a:gd name="T24" fmla="*/ 6330 w 12723"/>
                    <a:gd name="T25" fmla="*/ 0 h 11624"/>
                    <a:gd name="T26" fmla="*/ 6010 w 12723"/>
                    <a:gd name="T27" fmla="*/ 1374 h 11624"/>
                    <a:gd name="T28" fmla="*/ 6010 w 12723"/>
                    <a:gd name="T29" fmla="*/ 5029 h 11624"/>
                    <a:gd name="T30" fmla="*/ 6330 w 12723"/>
                    <a:gd name="T31" fmla="*/ 11266 h 11624"/>
                    <a:gd name="T32" fmla="*/ 6663 w 12723"/>
                    <a:gd name="T33" fmla="*/ 10946 h 11624"/>
                    <a:gd name="T34" fmla="*/ 8192 w 12723"/>
                    <a:gd name="T35" fmla="*/ 3201 h 11624"/>
                    <a:gd name="T36" fmla="*/ 6336 w 12723"/>
                    <a:gd name="T37" fmla="*/ 4404 h 11624"/>
                    <a:gd name="T38" fmla="*/ 6336 w 12723"/>
                    <a:gd name="T39" fmla="*/ 1998 h 11624"/>
                    <a:gd name="T40" fmla="*/ 6336 w 12723"/>
                    <a:gd name="T41" fmla="*/ 4404 h 11624"/>
                    <a:gd name="T42" fmla="*/ 11194 w 12723"/>
                    <a:gd name="T43" fmla="*/ 6263 h 11624"/>
                    <a:gd name="T44" fmla="*/ 10874 w 12723"/>
                    <a:gd name="T45" fmla="*/ 0 h 11624"/>
                    <a:gd name="T46" fmla="*/ 10541 w 12723"/>
                    <a:gd name="T47" fmla="*/ 320 h 11624"/>
                    <a:gd name="T48" fmla="*/ 9011 w 12723"/>
                    <a:gd name="T49" fmla="*/ 8091 h 11624"/>
                    <a:gd name="T50" fmla="*/ 10541 w 12723"/>
                    <a:gd name="T51" fmla="*/ 10024 h 11624"/>
                    <a:gd name="T52" fmla="*/ 10861 w 12723"/>
                    <a:gd name="T53" fmla="*/ 11624 h 11624"/>
                    <a:gd name="T54" fmla="*/ 11194 w 12723"/>
                    <a:gd name="T55" fmla="*/ 11304 h 11624"/>
                    <a:gd name="T56" fmla="*/ 11177 w 12723"/>
                    <a:gd name="T57" fmla="*/ 9921 h 11624"/>
                    <a:gd name="T58" fmla="*/ 10867 w 12723"/>
                    <a:gd name="T59" fmla="*/ 9294 h 11624"/>
                    <a:gd name="T60" fmla="*/ 10867 w 12723"/>
                    <a:gd name="T61" fmla="*/ 6888 h 11624"/>
                    <a:gd name="T62" fmla="*/ 10867 w 12723"/>
                    <a:gd name="T63" fmla="*/ 9294 h 116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2723" h="11624">
                      <a:moveTo>
                        <a:pt x="2183" y="6263"/>
                      </a:moveTo>
                      <a:lnTo>
                        <a:pt x="2183" y="320"/>
                      </a:lnTo>
                      <a:cubicBezTo>
                        <a:pt x="2183" y="143"/>
                        <a:pt x="2039" y="0"/>
                        <a:pt x="1863" y="0"/>
                      </a:cubicBezTo>
                      <a:lnTo>
                        <a:pt x="1850" y="0"/>
                      </a:lnTo>
                      <a:cubicBezTo>
                        <a:pt x="1673" y="0"/>
                        <a:pt x="1530" y="143"/>
                        <a:pt x="1530" y="320"/>
                      </a:cubicBezTo>
                      <a:lnTo>
                        <a:pt x="1530" y="6263"/>
                      </a:lnTo>
                      <a:cubicBezTo>
                        <a:pt x="661" y="6418"/>
                        <a:pt x="0" y="7177"/>
                        <a:pt x="0" y="8091"/>
                      </a:cubicBezTo>
                      <a:cubicBezTo>
                        <a:pt x="0" y="9010"/>
                        <a:pt x="669" y="9774"/>
                        <a:pt x="1547" y="9921"/>
                      </a:cubicBezTo>
                      <a:cubicBezTo>
                        <a:pt x="1536" y="9953"/>
                        <a:pt x="1530" y="9988"/>
                        <a:pt x="1530" y="10024"/>
                      </a:cubicBezTo>
                      <a:lnTo>
                        <a:pt x="1530" y="11304"/>
                      </a:lnTo>
                      <a:cubicBezTo>
                        <a:pt x="1530" y="11480"/>
                        <a:pt x="1673" y="11624"/>
                        <a:pt x="1850" y="11624"/>
                      </a:cubicBezTo>
                      <a:lnTo>
                        <a:pt x="1863" y="11624"/>
                      </a:lnTo>
                      <a:cubicBezTo>
                        <a:pt x="2039" y="11624"/>
                        <a:pt x="2183" y="11480"/>
                        <a:pt x="2183" y="11304"/>
                      </a:cubicBezTo>
                      <a:lnTo>
                        <a:pt x="2183" y="10024"/>
                      </a:lnTo>
                      <a:cubicBezTo>
                        <a:pt x="2183" y="9988"/>
                        <a:pt x="2177" y="9953"/>
                        <a:pt x="2166" y="9921"/>
                      </a:cubicBezTo>
                      <a:cubicBezTo>
                        <a:pt x="3043" y="9774"/>
                        <a:pt x="3712" y="9010"/>
                        <a:pt x="3712" y="8091"/>
                      </a:cubicBezTo>
                      <a:cubicBezTo>
                        <a:pt x="3712" y="7177"/>
                        <a:pt x="3052" y="6418"/>
                        <a:pt x="2183" y="6263"/>
                      </a:cubicBezTo>
                      <a:close/>
                      <a:moveTo>
                        <a:pt x="1856" y="9294"/>
                      </a:moveTo>
                      <a:cubicBezTo>
                        <a:pt x="1192" y="9294"/>
                        <a:pt x="653" y="8755"/>
                        <a:pt x="653" y="8091"/>
                      </a:cubicBezTo>
                      <a:cubicBezTo>
                        <a:pt x="653" y="7426"/>
                        <a:pt x="1192" y="6888"/>
                        <a:pt x="1856" y="6888"/>
                      </a:cubicBezTo>
                      <a:cubicBezTo>
                        <a:pt x="2521" y="6888"/>
                        <a:pt x="3059" y="7426"/>
                        <a:pt x="3059" y="8091"/>
                      </a:cubicBezTo>
                      <a:cubicBezTo>
                        <a:pt x="3059" y="8755"/>
                        <a:pt x="2521" y="9294"/>
                        <a:pt x="1856" y="9294"/>
                      </a:cubicBezTo>
                      <a:close/>
                      <a:moveTo>
                        <a:pt x="6663" y="1374"/>
                      </a:moveTo>
                      <a:lnTo>
                        <a:pt x="6663" y="320"/>
                      </a:lnTo>
                      <a:cubicBezTo>
                        <a:pt x="6663" y="143"/>
                        <a:pt x="6519" y="0"/>
                        <a:pt x="6343" y="0"/>
                      </a:cubicBezTo>
                      <a:lnTo>
                        <a:pt x="6330" y="0"/>
                      </a:lnTo>
                      <a:cubicBezTo>
                        <a:pt x="6153" y="0"/>
                        <a:pt x="6010" y="143"/>
                        <a:pt x="6010" y="320"/>
                      </a:cubicBezTo>
                      <a:lnTo>
                        <a:pt x="6010" y="1374"/>
                      </a:lnTo>
                      <a:cubicBezTo>
                        <a:pt x="5140" y="1528"/>
                        <a:pt x="4480" y="2288"/>
                        <a:pt x="4480" y="3201"/>
                      </a:cubicBezTo>
                      <a:cubicBezTo>
                        <a:pt x="4480" y="4115"/>
                        <a:pt x="5140" y="4874"/>
                        <a:pt x="6010" y="5029"/>
                      </a:cubicBezTo>
                      <a:lnTo>
                        <a:pt x="6010" y="10946"/>
                      </a:lnTo>
                      <a:cubicBezTo>
                        <a:pt x="6010" y="11123"/>
                        <a:pt x="6153" y="11266"/>
                        <a:pt x="6330" y="11266"/>
                      </a:cubicBezTo>
                      <a:lnTo>
                        <a:pt x="6343" y="11266"/>
                      </a:lnTo>
                      <a:cubicBezTo>
                        <a:pt x="6519" y="11266"/>
                        <a:pt x="6663" y="11123"/>
                        <a:pt x="6663" y="10946"/>
                      </a:cubicBezTo>
                      <a:lnTo>
                        <a:pt x="6663" y="5029"/>
                      </a:lnTo>
                      <a:cubicBezTo>
                        <a:pt x="7532" y="4874"/>
                        <a:pt x="8192" y="4115"/>
                        <a:pt x="8192" y="3201"/>
                      </a:cubicBezTo>
                      <a:cubicBezTo>
                        <a:pt x="8192" y="2288"/>
                        <a:pt x="7532" y="1528"/>
                        <a:pt x="6663" y="1374"/>
                      </a:cubicBezTo>
                      <a:close/>
                      <a:moveTo>
                        <a:pt x="6336" y="4404"/>
                      </a:moveTo>
                      <a:cubicBezTo>
                        <a:pt x="5672" y="4404"/>
                        <a:pt x="5133" y="3866"/>
                        <a:pt x="5133" y="3201"/>
                      </a:cubicBezTo>
                      <a:cubicBezTo>
                        <a:pt x="5133" y="2537"/>
                        <a:pt x="5672" y="1998"/>
                        <a:pt x="6336" y="1998"/>
                      </a:cubicBezTo>
                      <a:cubicBezTo>
                        <a:pt x="7001" y="1998"/>
                        <a:pt x="7539" y="2537"/>
                        <a:pt x="7539" y="3201"/>
                      </a:cubicBezTo>
                      <a:cubicBezTo>
                        <a:pt x="7539" y="3866"/>
                        <a:pt x="7001" y="4404"/>
                        <a:pt x="6336" y="4404"/>
                      </a:cubicBezTo>
                      <a:close/>
                      <a:moveTo>
                        <a:pt x="12723" y="8091"/>
                      </a:moveTo>
                      <a:cubicBezTo>
                        <a:pt x="12723" y="7177"/>
                        <a:pt x="12063" y="6418"/>
                        <a:pt x="11194" y="6263"/>
                      </a:cubicBezTo>
                      <a:lnTo>
                        <a:pt x="11194" y="320"/>
                      </a:lnTo>
                      <a:cubicBezTo>
                        <a:pt x="11194" y="143"/>
                        <a:pt x="11050" y="0"/>
                        <a:pt x="10874" y="0"/>
                      </a:cubicBezTo>
                      <a:lnTo>
                        <a:pt x="10861" y="0"/>
                      </a:lnTo>
                      <a:cubicBezTo>
                        <a:pt x="10684" y="0"/>
                        <a:pt x="10541" y="143"/>
                        <a:pt x="10541" y="320"/>
                      </a:cubicBezTo>
                      <a:lnTo>
                        <a:pt x="10541" y="6263"/>
                      </a:lnTo>
                      <a:cubicBezTo>
                        <a:pt x="9672" y="6418"/>
                        <a:pt x="9011" y="7177"/>
                        <a:pt x="9011" y="8091"/>
                      </a:cubicBezTo>
                      <a:cubicBezTo>
                        <a:pt x="9011" y="9010"/>
                        <a:pt x="9680" y="9774"/>
                        <a:pt x="10558" y="9921"/>
                      </a:cubicBezTo>
                      <a:cubicBezTo>
                        <a:pt x="10547" y="9953"/>
                        <a:pt x="10541" y="9988"/>
                        <a:pt x="10541" y="10024"/>
                      </a:cubicBezTo>
                      <a:lnTo>
                        <a:pt x="10541" y="11304"/>
                      </a:lnTo>
                      <a:cubicBezTo>
                        <a:pt x="10541" y="11480"/>
                        <a:pt x="10684" y="11624"/>
                        <a:pt x="10861" y="11624"/>
                      </a:cubicBezTo>
                      <a:lnTo>
                        <a:pt x="10874" y="11624"/>
                      </a:lnTo>
                      <a:cubicBezTo>
                        <a:pt x="11051" y="11624"/>
                        <a:pt x="11194" y="11480"/>
                        <a:pt x="11194" y="11304"/>
                      </a:cubicBezTo>
                      <a:lnTo>
                        <a:pt x="11194" y="10024"/>
                      </a:lnTo>
                      <a:cubicBezTo>
                        <a:pt x="11194" y="9988"/>
                        <a:pt x="11188" y="9953"/>
                        <a:pt x="11177" y="9921"/>
                      </a:cubicBezTo>
                      <a:cubicBezTo>
                        <a:pt x="12055" y="9774"/>
                        <a:pt x="12723" y="9010"/>
                        <a:pt x="12723" y="8091"/>
                      </a:cubicBezTo>
                      <a:close/>
                      <a:moveTo>
                        <a:pt x="10867" y="9294"/>
                      </a:moveTo>
                      <a:cubicBezTo>
                        <a:pt x="10203" y="9294"/>
                        <a:pt x="9664" y="8755"/>
                        <a:pt x="9664" y="8091"/>
                      </a:cubicBezTo>
                      <a:cubicBezTo>
                        <a:pt x="9664" y="7426"/>
                        <a:pt x="10203" y="6888"/>
                        <a:pt x="10867" y="6888"/>
                      </a:cubicBezTo>
                      <a:cubicBezTo>
                        <a:pt x="11532" y="6888"/>
                        <a:pt x="12071" y="7426"/>
                        <a:pt x="12071" y="8091"/>
                      </a:cubicBezTo>
                      <a:cubicBezTo>
                        <a:pt x="12071" y="8755"/>
                        <a:pt x="11532" y="9294"/>
                        <a:pt x="10867" y="929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grpSp>
            <p:nvGrpSpPr>
              <p:cNvPr id="36" name="组合 35"/>
              <p:cNvGrpSpPr/>
              <p:nvPr/>
            </p:nvGrpSpPr>
            <p:grpSpPr>
              <a:xfrm>
                <a:off x="4746873" y="4332065"/>
                <a:ext cx="1628795" cy="1182287"/>
                <a:chOff x="4746873" y="4332065"/>
                <a:chExt cx="1628795" cy="1182287"/>
              </a:xfrm>
            </p:grpSpPr>
            <p:sp>
              <p:nvSpPr>
                <p:cNvPr id="49" name="ComponentBackground4"/>
                <p:cNvSpPr/>
                <p:nvPr/>
              </p:nvSpPr>
              <p:spPr bwMode="auto">
                <a:xfrm>
                  <a:off x="4746873" y="4332065"/>
                  <a:ext cx="1628795" cy="1182287"/>
                </a:xfrm>
                <a:custGeom>
                  <a:avLst/>
                  <a:gdLst>
                    <a:gd name="T0" fmla="*/ 526 w 565"/>
                    <a:gd name="T1" fmla="*/ 205 h 410"/>
                    <a:gd name="T2" fmla="*/ 565 w 565"/>
                    <a:gd name="T3" fmla="*/ 84 h 410"/>
                    <a:gd name="T4" fmla="*/ 371 w 565"/>
                    <a:gd name="T5" fmla="*/ 84 h 410"/>
                    <a:gd name="T6" fmla="*/ 205 w 565"/>
                    <a:gd name="T7" fmla="*/ 0 h 410"/>
                    <a:gd name="T8" fmla="*/ 0 w 565"/>
                    <a:gd name="T9" fmla="*/ 205 h 410"/>
                    <a:gd name="T10" fmla="*/ 205 w 565"/>
                    <a:gd name="T11" fmla="*/ 410 h 410"/>
                    <a:gd name="T12" fmla="*/ 371 w 565"/>
                    <a:gd name="T13" fmla="*/ 325 h 410"/>
                    <a:gd name="T14" fmla="*/ 565 w 565"/>
                    <a:gd name="T15" fmla="*/ 325 h 410"/>
                    <a:gd name="T16" fmla="*/ 526 w 565"/>
                    <a:gd name="T17" fmla="*/ 205 h 4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5" h="410">
                      <a:moveTo>
                        <a:pt x="526" y="205"/>
                      </a:moveTo>
                      <a:cubicBezTo>
                        <a:pt x="526" y="160"/>
                        <a:pt x="540" y="118"/>
                        <a:pt x="565" y="84"/>
                      </a:cubicBezTo>
                      <a:cubicBezTo>
                        <a:pt x="508" y="163"/>
                        <a:pt x="428" y="163"/>
                        <a:pt x="371" y="84"/>
                      </a:cubicBezTo>
                      <a:cubicBezTo>
                        <a:pt x="333" y="33"/>
                        <a:pt x="273" y="0"/>
                        <a:pt x="205" y="0"/>
                      </a:cubicBezTo>
                      <a:cubicBezTo>
                        <a:pt x="92" y="0"/>
                        <a:pt x="0" y="92"/>
                        <a:pt x="0" y="205"/>
                      </a:cubicBezTo>
                      <a:cubicBezTo>
                        <a:pt x="0" y="318"/>
                        <a:pt x="92" y="410"/>
                        <a:pt x="205" y="410"/>
                      </a:cubicBezTo>
                      <a:cubicBezTo>
                        <a:pt x="273" y="410"/>
                        <a:pt x="333" y="377"/>
                        <a:pt x="371" y="325"/>
                      </a:cubicBezTo>
                      <a:cubicBezTo>
                        <a:pt x="428" y="247"/>
                        <a:pt x="508" y="247"/>
                        <a:pt x="565" y="325"/>
                      </a:cubicBezTo>
                      <a:cubicBezTo>
                        <a:pt x="540" y="292"/>
                        <a:pt x="526" y="250"/>
                        <a:pt x="526" y="20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0" name="IconBackground4"/>
                <p:cNvSpPr>
                  <a:spLocks noChangeArrowheads="1"/>
                </p:cNvSpPr>
                <p:nvPr/>
              </p:nvSpPr>
              <p:spPr bwMode="auto">
                <a:xfrm>
                  <a:off x="4888507" y="4472499"/>
                  <a:ext cx="899018" cy="90141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2" name="Icon4"/>
                <p:cNvSpPr>
                  <a:spLocks noEditPoints="1"/>
                </p:cNvSpPr>
                <p:nvPr/>
              </p:nvSpPr>
              <p:spPr bwMode="auto">
                <a:xfrm>
                  <a:off x="5238482" y="4810981"/>
                  <a:ext cx="199072" cy="224455"/>
                </a:xfrm>
                <a:custGeom>
                  <a:avLst/>
                  <a:gdLst>
                    <a:gd name="connsiteX0" fmla="*/ 72606 w 539049"/>
                    <a:gd name="connsiteY0" fmla="*/ 462631 h 607780"/>
                    <a:gd name="connsiteX1" fmla="*/ 72606 w 539049"/>
                    <a:gd name="connsiteY1" fmla="*/ 577437 h 607780"/>
                    <a:gd name="connsiteX2" fmla="*/ 466443 w 539049"/>
                    <a:gd name="connsiteY2" fmla="*/ 577437 h 607780"/>
                    <a:gd name="connsiteX3" fmla="*/ 466443 w 539049"/>
                    <a:gd name="connsiteY3" fmla="*/ 462631 h 607780"/>
                    <a:gd name="connsiteX4" fmla="*/ 307482 w 539049"/>
                    <a:gd name="connsiteY4" fmla="*/ 280074 h 607780"/>
                    <a:gd name="connsiteX5" fmla="*/ 363515 w 539049"/>
                    <a:gd name="connsiteY5" fmla="*/ 336520 h 607780"/>
                    <a:gd name="connsiteX6" fmla="*/ 303236 w 539049"/>
                    <a:gd name="connsiteY6" fmla="*/ 398869 h 607780"/>
                    <a:gd name="connsiteX7" fmla="*/ 289248 w 539049"/>
                    <a:gd name="connsiteY7" fmla="*/ 398037 h 607780"/>
                    <a:gd name="connsiteX8" fmla="*/ 289248 w 539049"/>
                    <a:gd name="connsiteY8" fmla="*/ 281653 h 607780"/>
                    <a:gd name="connsiteX9" fmla="*/ 307482 w 539049"/>
                    <a:gd name="connsiteY9" fmla="*/ 280074 h 607780"/>
                    <a:gd name="connsiteX10" fmla="*/ 136621 w 539049"/>
                    <a:gd name="connsiteY10" fmla="*/ 279510 h 607780"/>
                    <a:gd name="connsiteX11" fmla="*/ 179659 w 539049"/>
                    <a:gd name="connsiteY11" fmla="*/ 338921 h 607780"/>
                    <a:gd name="connsiteX12" fmla="*/ 136870 w 539049"/>
                    <a:gd name="connsiteY12" fmla="*/ 399330 h 607780"/>
                    <a:gd name="connsiteX13" fmla="*/ 93499 w 539049"/>
                    <a:gd name="connsiteY13" fmla="*/ 340002 h 607780"/>
                    <a:gd name="connsiteX14" fmla="*/ 136621 w 539049"/>
                    <a:gd name="connsiteY14" fmla="*/ 279510 h 607780"/>
                    <a:gd name="connsiteX15" fmla="*/ 432805 w 539049"/>
                    <a:gd name="connsiteY15" fmla="*/ 250478 h 607780"/>
                    <a:gd name="connsiteX16" fmla="*/ 432805 w 539049"/>
                    <a:gd name="connsiteY16" fmla="*/ 428464 h 607780"/>
                    <a:gd name="connsiteX17" fmla="*/ 473271 w 539049"/>
                    <a:gd name="connsiteY17" fmla="*/ 428464 h 607780"/>
                    <a:gd name="connsiteX18" fmla="*/ 473271 w 539049"/>
                    <a:gd name="connsiteY18" fmla="*/ 250478 h 607780"/>
                    <a:gd name="connsiteX19" fmla="*/ 303246 w 539049"/>
                    <a:gd name="connsiteY19" fmla="*/ 249147 h 607780"/>
                    <a:gd name="connsiteX20" fmla="*/ 248792 w 539049"/>
                    <a:gd name="connsiteY20" fmla="*/ 252888 h 607780"/>
                    <a:gd name="connsiteX21" fmla="*/ 248792 w 539049"/>
                    <a:gd name="connsiteY21" fmla="*/ 427632 h 607780"/>
                    <a:gd name="connsiteX22" fmla="*/ 294504 w 539049"/>
                    <a:gd name="connsiteY22" fmla="*/ 430293 h 607780"/>
                    <a:gd name="connsiteX23" fmla="*/ 376768 w 539049"/>
                    <a:gd name="connsiteY23" fmla="*/ 407348 h 607780"/>
                    <a:gd name="connsiteX24" fmla="*/ 406410 w 539049"/>
                    <a:gd name="connsiteY24" fmla="*/ 335272 h 607780"/>
                    <a:gd name="connsiteX25" fmla="*/ 376185 w 539049"/>
                    <a:gd name="connsiteY25" fmla="*/ 268185 h 607780"/>
                    <a:gd name="connsiteX26" fmla="*/ 303246 w 539049"/>
                    <a:gd name="connsiteY26" fmla="*/ 249147 h 607780"/>
                    <a:gd name="connsiteX27" fmla="*/ 137635 w 539049"/>
                    <a:gd name="connsiteY27" fmla="*/ 247568 h 607780"/>
                    <a:gd name="connsiteX28" fmla="*/ 50957 w 539049"/>
                    <a:gd name="connsiteY28" fmla="*/ 340759 h 607780"/>
                    <a:gd name="connsiteX29" fmla="*/ 134721 w 539049"/>
                    <a:gd name="connsiteY29" fmla="*/ 431373 h 607780"/>
                    <a:gd name="connsiteX30" fmla="*/ 222314 w 539049"/>
                    <a:gd name="connsiteY30" fmla="*/ 337600 h 607780"/>
                    <a:gd name="connsiteX31" fmla="*/ 137635 w 539049"/>
                    <a:gd name="connsiteY31" fmla="*/ 247568 h 607780"/>
                    <a:gd name="connsiteX32" fmla="*/ 72606 w 539049"/>
                    <a:gd name="connsiteY32" fmla="*/ 23859 h 607780"/>
                    <a:gd name="connsiteX33" fmla="*/ 72606 w 539049"/>
                    <a:gd name="connsiteY33" fmla="*/ 217391 h 607780"/>
                    <a:gd name="connsiteX34" fmla="*/ 466443 w 539049"/>
                    <a:gd name="connsiteY34" fmla="*/ 217391 h 607780"/>
                    <a:gd name="connsiteX35" fmla="*/ 466443 w 539049"/>
                    <a:gd name="connsiteY35" fmla="*/ 157702 h 607780"/>
                    <a:gd name="connsiteX36" fmla="*/ 361031 w 539049"/>
                    <a:gd name="connsiteY36" fmla="*/ 157702 h 607780"/>
                    <a:gd name="connsiteX37" fmla="*/ 349125 w 539049"/>
                    <a:gd name="connsiteY37" fmla="*/ 145731 h 607780"/>
                    <a:gd name="connsiteX38" fmla="*/ 349125 w 539049"/>
                    <a:gd name="connsiteY38" fmla="*/ 23859 h 607780"/>
                    <a:gd name="connsiteX39" fmla="*/ 72606 w 539049"/>
                    <a:gd name="connsiteY39" fmla="*/ 0 h 607780"/>
                    <a:gd name="connsiteX40" fmla="*/ 361031 w 539049"/>
                    <a:gd name="connsiteY40" fmla="*/ 0 h 607780"/>
                    <a:gd name="connsiteX41" fmla="*/ 363779 w 539049"/>
                    <a:gd name="connsiteY41" fmla="*/ 333 h 607780"/>
                    <a:gd name="connsiteX42" fmla="*/ 364445 w 539049"/>
                    <a:gd name="connsiteY42" fmla="*/ 582 h 607780"/>
                    <a:gd name="connsiteX43" fmla="*/ 366776 w 539049"/>
                    <a:gd name="connsiteY43" fmla="*/ 1580 h 607780"/>
                    <a:gd name="connsiteX44" fmla="*/ 367526 w 539049"/>
                    <a:gd name="connsiteY44" fmla="*/ 1995 h 607780"/>
                    <a:gd name="connsiteX45" fmla="*/ 369941 w 539049"/>
                    <a:gd name="connsiteY45" fmla="*/ 3990 h 607780"/>
                    <a:gd name="connsiteX46" fmla="*/ 370024 w 539049"/>
                    <a:gd name="connsiteY46" fmla="*/ 4073 h 607780"/>
                    <a:gd name="connsiteX47" fmla="*/ 487426 w 539049"/>
                    <a:gd name="connsiteY47" fmla="*/ 137916 h 607780"/>
                    <a:gd name="connsiteX48" fmla="*/ 490257 w 539049"/>
                    <a:gd name="connsiteY48" fmla="*/ 145648 h 607780"/>
                    <a:gd name="connsiteX49" fmla="*/ 490340 w 539049"/>
                    <a:gd name="connsiteY49" fmla="*/ 146978 h 607780"/>
                    <a:gd name="connsiteX50" fmla="*/ 490340 w 539049"/>
                    <a:gd name="connsiteY50" fmla="*/ 217391 h 607780"/>
                    <a:gd name="connsiteX51" fmla="*/ 504994 w 539049"/>
                    <a:gd name="connsiteY51" fmla="*/ 217391 h 607780"/>
                    <a:gd name="connsiteX52" fmla="*/ 539049 w 539049"/>
                    <a:gd name="connsiteY52" fmla="*/ 251475 h 607780"/>
                    <a:gd name="connsiteX53" fmla="*/ 539049 w 539049"/>
                    <a:gd name="connsiteY53" fmla="*/ 428547 h 607780"/>
                    <a:gd name="connsiteX54" fmla="*/ 504994 w 539049"/>
                    <a:gd name="connsiteY54" fmla="*/ 462631 h 607780"/>
                    <a:gd name="connsiteX55" fmla="*/ 490340 w 539049"/>
                    <a:gd name="connsiteY55" fmla="*/ 462631 h 607780"/>
                    <a:gd name="connsiteX56" fmla="*/ 490340 w 539049"/>
                    <a:gd name="connsiteY56" fmla="*/ 583921 h 607780"/>
                    <a:gd name="connsiteX57" fmla="*/ 466443 w 539049"/>
                    <a:gd name="connsiteY57" fmla="*/ 607780 h 607780"/>
                    <a:gd name="connsiteX58" fmla="*/ 72606 w 539049"/>
                    <a:gd name="connsiteY58" fmla="*/ 607780 h 607780"/>
                    <a:gd name="connsiteX59" fmla="*/ 48709 w 539049"/>
                    <a:gd name="connsiteY59" fmla="*/ 583921 h 607780"/>
                    <a:gd name="connsiteX60" fmla="*/ 48709 w 539049"/>
                    <a:gd name="connsiteY60" fmla="*/ 462631 h 607780"/>
                    <a:gd name="connsiteX61" fmla="*/ 34138 w 539049"/>
                    <a:gd name="connsiteY61" fmla="*/ 462631 h 607780"/>
                    <a:gd name="connsiteX62" fmla="*/ 0 w 539049"/>
                    <a:gd name="connsiteY62" fmla="*/ 428547 h 607780"/>
                    <a:gd name="connsiteX63" fmla="*/ 0 w 539049"/>
                    <a:gd name="connsiteY63" fmla="*/ 251475 h 607780"/>
                    <a:gd name="connsiteX64" fmla="*/ 34138 w 539049"/>
                    <a:gd name="connsiteY64" fmla="*/ 217391 h 607780"/>
                    <a:gd name="connsiteX65" fmla="*/ 48709 w 539049"/>
                    <a:gd name="connsiteY65" fmla="*/ 217391 h 607780"/>
                    <a:gd name="connsiteX66" fmla="*/ 48709 w 539049"/>
                    <a:gd name="connsiteY66" fmla="*/ 23859 h 607780"/>
                    <a:gd name="connsiteX67" fmla="*/ 72606 w 539049"/>
                    <a:gd name="connsiteY67" fmla="*/ 0 h 6077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539049" h="607780">
                      <a:moveTo>
                        <a:pt x="72606" y="462631"/>
                      </a:moveTo>
                      <a:lnTo>
                        <a:pt x="72606" y="577437"/>
                      </a:lnTo>
                      <a:lnTo>
                        <a:pt x="466443" y="577437"/>
                      </a:lnTo>
                      <a:lnTo>
                        <a:pt x="466443" y="462631"/>
                      </a:lnTo>
                      <a:close/>
                      <a:moveTo>
                        <a:pt x="307482" y="280074"/>
                      </a:moveTo>
                      <a:cubicBezTo>
                        <a:pt x="342118" y="280074"/>
                        <a:pt x="363765" y="299610"/>
                        <a:pt x="363515" y="336520"/>
                      </a:cubicBezTo>
                      <a:cubicBezTo>
                        <a:pt x="363515" y="379083"/>
                        <a:pt x="339703" y="399118"/>
                        <a:pt x="303236" y="398869"/>
                      </a:cubicBezTo>
                      <a:cubicBezTo>
                        <a:pt x="298157" y="398869"/>
                        <a:pt x="292662" y="398869"/>
                        <a:pt x="289248" y="398037"/>
                      </a:cubicBezTo>
                      <a:lnTo>
                        <a:pt x="289248" y="281653"/>
                      </a:lnTo>
                      <a:cubicBezTo>
                        <a:pt x="292662" y="280822"/>
                        <a:pt x="298490" y="280074"/>
                        <a:pt x="307482" y="280074"/>
                      </a:cubicBezTo>
                      <a:close/>
                      <a:moveTo>
                        <a:pt x="136621" y="279510"/>
                      </a:moveTo>
                      <a:cubicBezTo>
                        <a:pt x="164342" y="279510"/>
                        <a:pt x="179659" y="307014"/>
                        <a:pt x="179659" y="338921"/>
                      </a:cubicBezTo>
                      <a:cubicBezTo>
                        <a:pt x="179659" y="373488"/>
                        <a:pt x="164092" y="399330"/>
                        <a:pt x="136870" y="399330"/>
                      </a:cubicBezTo>
                      <a:cubicBezTo>
                        <a:pt x="109899" y="399330"/>
                        <a:pt x="93499" y="374818"/>
                        <a:pt x="93499" y="340002"/>
                      </a:cubicBezTo>
                      <a:cubicBezTo>
                        <a:pt x="93499" y="305435"/>
                        <a:pt x="109399" y="279510"/>
                        <a:pt x="136621" y="279510"/>
                      </a:cubicBezTo>
                      <a:close/>
                      <a:moveTo>
                        <a:pt x="432805" y="250478"/>
                      </a:moveTo>
                      <a:lnTo>
                        <a:pt x="432805" y="428464"/>
                      </a:lnTo>
                      <a:lnTo>
                        <a:pt x="473271" y="428464"/>
                      </a:lnTo>
                      <a:lnTo>
                        <a:pt x="473271" y="250478"/>
                      </a:lnTo>
                      <a:close/>
                      <a:moveTo>
                        <a:pt x="303246" y="249147"/>
                      </a:moveTo>
                      <a:cubicBezTo>
                        <a:pt x="282847" y="249147"/>
                        <a:pt x="263613" y="250478"/>
                        <a:pt x="248792" y="252888"/>
                      </a:cubicBezTo>
                      <a:lnTo>
                        <a:pt x="248792" y="427632"/>
                      </a:lnTo>
                      <a:cubicBezTo>
                        <a:pt x="258783" y="428963"/>
                        <a:pt x="273604" y="430293"/>
                        <a:pt x="294504" y="430293"/>
                      </a:cubicBezTo>
                      <a:cubicBezTo>
                        <a:pt x="329391" y="430293"/>
                        <a:pt x="357951" y="422894"/>
                        <a:pt x="376768" y="407348"/>
                      </a:cubicBezTo>
                      <a:cubicBezTo>
                        <a:pt x="393920" y="392800"/>
                        <a:pt x="406410" y="369274"/>
                        <a:pt x="406410" y="335272"/>
                      </a:cubicBezTo>
                      <a:cubicBezTo>
                        <a:pt x="406410" y="303848"/>
                        <a:pt x="394753" y="281901"/>
                        <a:pt x="376185" y="268185"/>
                      </a:cubicBezTo>
                      <a:cubicBezTo>
                        <a:pt x="359033" y="255216"/>
                        <a:pt x="337051" y="249147"/>
                        <a:pt x="303246" y="249147"/>
                      </a:cubicBezTo>
                      <a:close/>
                      <a:moveTo>
                        <a:pt x="137635" y="247568"/>
                      </a:moveTo>
                      <a:cubicBezTo>
                        <a:pt x="85012" y="247568"/>
                        <a:pt x="50957" y="287471"/>
                        <a:pt x="50957" y="340759"/>
                      </a:cubicBezTo>
                      <a:cubicBezTo>
                        <a:pt x="50957" y="391470"/>
                        <a:pt x="81848" y="431373"/>
                        <a:pt x="134721" y="431373"/>
                      </a:cubicBezTo>
                      <a:cubicBezTo>
                        <a:pt x="186844" y="431373"/>
                        <a:pt x="222314" y="395959"/>
                        <a:pt x="222314" y="337600"/>
                      </a:cubicBezTo>
                      <a:cubicBezTo>
                        <a:pt x="222314" y="288469"/>
                        <a:pt x="192422" y="247568"/>
                        <a:pt x="137635" y="247568"/>
                      </a:cubicBezTo>
                      <a:close/>
                      <a:moveTo>
                        <a:pt x="72606" y="23859"/>
                      </a:moveTo>
                      <a:lnTo>
                        <a:pt x="72606" y="217391"/>
                      </a:lnTo>
                      <a:lnTo>
                        <a:pt x="466443" y="217391"/>
                      </a:lnTo>
                      <a:lnTo>
                        <a:pt x="466443" y="157702"/>
                      </a:lnTo>
                      <a:lnTo>
                        <a:pt x="361031" y="157702"/>
                      </a:lnTo>
                      <a:cubicBezTo>
                        <a:pt x="354453" y="157702"/>
                        <a:pt x="349125" y="152381"/>
                        <a:pt x="349125" y="145731"/>
                      </a:cubicBezTo>
                      <a:lnTo>
                        <a:pt x="349125" y="23859"/>
                      </a:lnTo>
                      <a:close/>
                      <a:moveTo>
                        <a:pt x="72606" y="0"/>
                      </a:moveTo>
                      <a:lnTo>
                        <a:pt x="361031" y="0"/>
                      </a:lnTo>
                      <a:cubicBezTo>
                        <a:pt x="361947" y="0"/>
                        <a:pt x="362863" y="166"/>
                        <a:pt x="363779" y="333"/>
                      </a:cubicBezTo>
                      <a:cubicBezTo>
                        <a:pt x="364029" y="416"/>
                        <a:pt x="364195" y="499"/>
                        <a:pt x="364445" y="582"/>
                      </a:cubicBezTo>
                      <a:cubicBezTo>
                        <a:pt x="365278" y="831"/>
                        <a:pt x="366027" y="1164"/>
                        <a:pt x="366776" y="1580"/>
                      </a:cubicBezTo>
                      <a:cubicBezTo>
                        <a:pt x="367026" y="1663"/>
                        <a:pt x="367276" y="1829"/>
                        <a:pt x="367526" y="1995"/>
                      </a:cubicBezTo>
                      <a:cubicBezTo>
                        <a:pt x="368442" y="2577"/>
                        <a:pt x="369274" y="3242"/>
                        <a:pt x="369941" y="3990"/>
                      </a:cubicBezTo>
                      <a:cubicBezTo>
                        <a:pt x="369941" y="3990"/>
                        <a:pt x="370024" y="4073"/>
                        <a:pt x="370024" y="4073"/>
                      </a:cubicBezTo>
                      <a:lnTo>
                        <a:pt x="487426" y="137916"/>
                      </a:lnTo>
                      <a:cubicBezTo>
                        <a:pt x="489341" y="140078"/>
                        <a:pt x="490173" y="142821"/>
                        <a:pt x="490257" y="145648"/>
                      </a:cubicBezTo>
                      <a:cubicBezTo>
                        <a:pt x="490257" y="146063"/>
                        <a:pt x="490340" y="146562"/>
                        <a:pt x="490340" y="146978"/>
                      </a:cubicBezTo>
                      <a:lnTo>
                        <a:pt x="490340" y="217391"/>
                      </a:lnTo>
                      <a:lnTo>
                        <a:pt x="504994" y="217391"/>
                      </a:lnTo>
                      <a:cubicBezTo>
                        <a:pt x="523812" y="217391"/>
                        <a:pt x="539049" y="232604"/>
                        <a:pt x="539049" y="251475"/>
                      </a:cubicBezTo>
                      <a:lnTo>
                        <a:pt x="539049" y="428547"/>
                      </a:lnTo>
                      <a:cubicBezTo>
                        <a:pt x="539049" y="447418"/>
                        <a:pt x="523812" y="462631"/>
                        <a:pt x="504994" y="462631"/>
                      </a:cubicBezTo>
                      <a:lnTo>
                        <a:pt x="490340" y="462631"/>
                      </a:lnTo>
                      <a:lnTo>
                        <a:pt x="490340" y="583921"/>
                      </a:lnTo>
                      <a:cubicBezTo>
                        <a:pt x="490340" y="597056"/>
                        <a:pt x="479599" y="607780"/>
                        <a:pt x="466443" y="607780"/>
                      </a:cubicBezTo>
                      <a:lnTo>
                        <a:pt x="72606" y="607780"/>
                      </a:lnTo>
                      <a:cubicBezTo>
                        <a:pt x="59450" y="607780"/>
                        <a:pt x="48709" y="597056"/>
                        <a:pt x="48709" y="583921"/>
                      </a:cubicBezTo>
                      <a:lnTo>
                        <a:pt x="48709" y="462631"/>
                      </a:lnTo>
                      <a:lnTo>
                        <a:pt x="34138" y="462631"/>
                      </a:lnTo>
                      <a:cubicBezTo>
                        <a:pt x="15321" y="462631"/>
                        <a:pt x="0" y="447418"/>
                        <a:pt x="0" y="428547"/>
                      </a:cubicBezTo>
                      <a:lnTo>
                        <a:pt x="0" y="251475"/>
                      </a:lnTo>
                      <a:cubicBezTo>
                        <a:pt x="0" y="232604"/>
                        <a:pt x="15321" y="217391"/>
                        <a:pt x="34138" y="217391"/>
                      </a:cubicBezTo>
                      <a:lnTo>
                        <a:pt x="48709" y="217391"/>
                      </a:lnTo>
                      <a:lnTo>
                        <a:pt x="48709" y="23859"/>
                      </a:lnTo>
                      <a:cubicBezTo>
                        <a:pt x="48709" y="10724"/>
                        <a:pt x="59450" y="0"/>
                        <a:pt x="72606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grpSp>
            <p:nvGrpSpPr>
              <p:cNvPr id="37" name="组合 36"/>
              <p:cNvGrpSpPr/>
              <p:nvPr/>
            </p:nvGrpSpPr>
            <p:grpSpPr>
              <a:xfrm>
                <a:off x="4277560" y="2885715"/>
                <a:ext cx="1238700" cy="1688809"/>
                <a:chOff x="4277560" y="2885715"/>
                <a:chExt cx="1238700" cy="1688809"/>
              </a:xfrm>
            </p:grpSpPr>
            <p:sp>
              <p:nvSpPr>
                <p:cNvPr id="51" name="ComponentBackground5"/>
                <p:cNvSpPr/>
                <p:nvPr/>
              </p:nvSpPr>
              <p:spPr bwMode="auto">
                <a:xfrm>
                  <a:off x="4277560" y="2885715"/>
                  <a:ext cx="1238700" cy="1688809"/>
                </a:xfrm>
                <a:custGeom>
                  <a:avLst/>
                  <a:gdLst>
                    <a:gd name="T0" fmla="*/ 202 w 430"/>
                    <a:gd name="T1" fmla="*/ 585 h 585"/>
                    <a:gd name="T2" fmla="*/ 368 w 430"/>
                    <a:gd name="T3" fmla="*/ 501 h 585"/>
                    <a:gd name="T4" fmla="*/ 430 w 430"/>
                    <a:gd name="T5" fmla="*/ 510 h 585"/>
                    <a:gd name="T6" fmla="*/ 371 w 430"/>
                    <a:gd name="T7" fmla="*/ 326 h 585"/>
                    <a:gd name="T8" fmla="*/ 410 w 430"/>
                    <a:gd name="T9" fmla="*/ 205 h 585"/>
                    <a:gd name="T10" fmla="*/ 205 w 430"/>
                    <a:gd name="T11" fmla="*/ 0 h 585"/>
                    <a:gd name="T12" fmla="*/ 0 w 430"/>
                    <a:gd name="T13" fmla="*/ 205 h 585"/>
                    <a:gd name="T14" fmla="*/ 143 w 430"/>
                    <a:gd name="T15" fmla="*/ 401 h 585"/>
                    <a:gd name="T16" fmla="*/ 202 w 430"/>
                    <a:gd name="T17" fmla="*/ 585 h 5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30" h="585">
                      <a:moveTo>
                        <a:pt x="202" y="585"/>
                      </a:moveTo>
                      <a:cubicBezTo>
                        <a:pt x="239" y="534"/>
                        <a:pt x="300" y="501"/>
                        <a:pt x="368" y="501"/>
                      </a:cubicBezTo>
                      <a:cubicBezTo>
                        <a:pt x="390" y="501"/>
                        <a:pt x="410" y="504"/>
                        <a:pt x="430" y="510"/>
                      </a:cubicBezTo>
                      <a:cubicBezTo>
                        <a:pt x="339" y="480"/>
                        <a:pt x="314" y="404"/>
                        <a:pt x="371" y="326"/>
                      </a:cubicBezTo>
                      <a:cubicBezTo>
                        <a:pt x="396" y="292"/>
                        <a:pt x="410" y="251"/>
                        <a:pt x="410" y="205"/>
                      </a:cubicBezTo>
                      <a:cubicBezTo>
                        <a:pt x="410" y="92"/>
                        <a:pt x="319" y="0"/>
                        <a:pt x="205" y="0"/>
                      </a:cubicBezTo>
                      <a:cubicBezTo>
                        <a:pt x="92" y="0"/>
                        <a:pt x="0" y="92"/>
                        <a:pt x="0" y="205"/>
                      </a:cubicBezTo>
                      <a:cubicBezTo>
                        <a:pt x="0" y="297"/>
                        <a:pt x="60" y="374"/>
                        <a:pt x="143" y="401"/>
                      </a:cubicBezTo>
                      <a:cubicBezTo>
                        <a:pt x="234" y="431"/>
                        <a:pt x="259" y="507"/>
                        <a:pt x="202" y="585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2" name="IconBackground5"/>
                <p:cNvSpPr>
                  <a:spLocks noChangeArrowheads="1"/>
                </p:cNvSpPr>
                <p:nvPr/>
              </p:nvSpPr>
              <p:spPr bwMode="auto">
                <a:xfrm>
                  <a:off x="4417994" y="3027350"/>
                  <a:ext cx="900218" cy="90261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27" name="Icon5"/>
                <p:cNvSpPr>
                  <a:spLocks noEditPoints="1"/>
                </p:cNvSpPr>
                <p:nvPr/>
              </p:nvSpPr>
              <p:spPr bwMode="auto">
                <a:xfrm>
                  <a:off x="4746566" y="3347827"/>
                  <a:ext cx="245473" cy="261663"/>
                </a:xfrm>
                <a:custGeom>
                  <a:avLst/>
                  <a:gdLst>
                    <a:gd name="connsiteX0" fmla="*/ 184692 w 568122"/>
                    <a:gd name="connsiteY0" fmla="*/ 509928 h 605592"/>
                    <a:gd name="connsiteX1" fmla="*/ 149685 w 568122"/>
                    <a:gd name="connsiteY1" fmla="*/ 544875 h 605592"/>
                    <a:gd name="connsiteX2" fmla="*/ 184692 w 568122"/>
                    <a:gd name="connsiteY2" fmla="*/ 579729 h 605592"/>
                    <a:gd name="connsiteX3" fmla="*/ 219606 w 568122"/>
                    <a:gd name="connsiteY3" fmla="*/ 544875 h 605592"/>
                    <a:gd name="connsiteX4" fmla="*/ 184692 w 568122"/>
                    <a:gd name="connsiteY4" fmla="*/ 509928 h 605592"/>
                    <a:gd name="connsiteX5" fmla="*/ 490510 w 568122"/>
                    <a:gd name="connsiteY5" fmla="*/ 178813 h 605592"/>
                    <a:gd name="connsiteX6" fmla="*/ 497287 w 568122"/>
                    <a:gd name="connsiteY6" fmla="*/ 178813 h 605592"/>
                    <a:gd name="connsiteX7" fmla="*/ 553732 w 568122"/>
                    <a:gd name="connsiteY7" fmla="*/ 178813 h 605592"/>
                    <a:gd name="connsiteX8" fmla="*/ 568122 w 568122"/>
                    <a:gd name="connsiteY8" fmla="*/ 193091 h 605592"/>
                    <a:gd name="connsiteX9" fmla="*/ 568122 w 568122"/>
                    <a:gd name="connsiteY9" fmla="*/ 249460 h 605592"/>
                    <a:gd name="connsiteX10" fmla="*/ 568122 w 568122"/>
                    <a:gd name="connsiteY10" fmla="*/ 256321 h 605592"/>
                    <a:gd name="connsiteX11" fmla="*/ 559302 w 568122"/>
                    <a:gd name="connsiteY11" fmla="*/ 269579 h 605592"/>
                    <a:gd name="connsiteX12" fmla="*/ 548162 w 568122"/>
                    <a:gd name="connsiteY12" fmla="*/ 269301 h 605592"/>
                    <a:gd name="connsiteX13" fmla="*/ 543706 w 568122"/>
                    <a:gd name="connsiteY13" fmla="*/ 266427 h 605592"/>
                    <a:gd name="connsiteX14" fmla="*/ 529687 w 568122"/>
                    <a:gd name="connsiteY14" fmla="*/ 252427 h 605592"/>
                    <a:gd name="connsiteX15" fmla="*/ 452818 w 568122"/>
                    <a:gd name="connsiteY15" fmla="*/ 329194 h 605592"/>
                    <a:gd name="connsiteX16" fmla="*/ 424967 w 568122"/>
                    <a:gd name="connsiteY16" fmla="*/ 340690 h 605592"/>
                    <a:gd name="connsiteX17" fmla="*/ 397487 w 568122"/>
                    <a:gd name="connsiteY17" fmla="*/ 329472 h 605592"/>
                    <a:gd name="connsiteX18" fmla="*/ 319690 w 568122"/>
                    <a:gd name="connsiteY18" fmla="*/ 253447 h 605592"/>
                    <a:gd name="connsiteX19" fmla="*/ 229638 w 568122"/>
                    <a:gd name="connsiteY19" fmla="*/ 288771 h 605592"/>
                    <a:gd name="connsiteX20" fmla="*/ 215155 w 568122"/>
                    <a:gd name="connsiteY20" fmla="*/ 291552 h 605592"/>
                    <a:gd name="connsiteX21" fmla="*/ 139029 w 568122"/>
                    <a:gd name="connsiteY21" fmla="*/ 291552 h 605592"/>
                    <a:gd name="connsiteX22" fmla="*/ 113963 w 568122"/>
                    <a:gd name="connsiteY22" fmla="*/ 266520 h 605592"/>
                    <a:gd name="connsiteX23" fmla="*/ 139029 w 568122"/>
                    <a:gd name="connsiteY23" fmla="*/ 241487 h 605592"/>
                    <a:gd name="connsiteX24" fmla="*/ 213206 w 568122"/>
                    <a:gd name="connsiteY24" fmla="*/ 241487 h 605592"/>
                    <a:gd name="connsiteX25" fmla="*/ 307900 w 568122"/>
                    <a:gd name="connsiteY25" fmla="*/ 204402 h 605592"/>
                    <a:gd name="connsiteX26" fmla="*/ 349769 w 568122"/>
                    <a:gd name="connsiteY26" fmla="*/ 212839 h 605592"/>
                    <a:gd name="connsiteX27" fmla="*/ 424967 w 568122"/>
                    <a:gd name="connsiteY27" fmla="*/ 286360 h 605592"/>
                    <a:gd name="connsiteX28" fmla="*/ 494317 w 568122"/>
                    <a:gd name="connsiteY28" fmla="*/ 217103 h 605592"/>
                    <a:gd name="connsiteX29" fmla="*/ 480298 w 568122"/>
                    <a:gd name="connsiteY29" fmla="*/ 203197 h 605592"/>
                    <a:gd name="connsiteX30" fmla="*/ 477420 w 568122"/>
                    <a:gd name="connsiteY30" fmla="*/ 198654 h 605592"/>
                    <a:gd name="connsiteX31" fmla="*/ 477235 w 568122"/>
                    <a:gd name="connsiteY31" fmla="*/ 187621 h 605592"/>
                    <a:gd name="connsiteX32" fmla="*/ 490510 w 568122"/>
                    <a:gd name="connsiteY32" fmla="*/ 178813 h 605592"/>
                    <a:gd name="connsiteX33" fmla="*/ 54414 w 568122"/>
                    <a:gd name="connsiteY33" fmla="*/ 0 h 605592"/>
                    <a:gd name="connsiteX34" fmla="*/ 314877 w 568122"/>
                    <a:gd name="connsiteY34" fmla="*/ 0 h 605592"/>
                    <a:gd name="connsiteX35" fmla="*/ 369198 w 568122"/>
                    <a:gd name="connsiteY35" fmla="*/ 59234 h 605592"/>
                    <a:gd name="connsiteX36" fmla="*/ 369198 w 568122"/>
                    <a:gd name="connsiteY36" fmla="*/ 196889 h 605592"/>
                    <a:gd name="connsiteX37" fmla="*/ 367341 w 568122"/>
                    <a:gd name="connsiteY37" fmla="*/ 195035 h 605592"/>
                    <a:gd name="connsiteX38" fmla="*/ 309027 w 568122"/>
                    <a:gd name="connsiteY38" fmla="*/ 178164 h 605592"/>
                    <a:gd name="connsiteX39" fmla="*/ 309120 w 568122"/>
                    <a:gd name="connsiteY39" fmla="*/ 59975 h 605592"/>
                    <a:gd name="connsiteX40" fmla="*/ 60450 w 568122"/>
                    <a:gd name="connsiteY40" fmla="*/ 59975 h 605592"/>
                    <a:gd name="connsiteX41" fmla="*/ 60171 w 568122"/>
                    <a:gd name="connsiteY41" fmla="*/ 488979 h 605592"/>
                    <a:gd name="connsiteX42" fmla="*/ 308841 w 568122"/>
                    <a:gd name="connsiteY42" fmla="*/ 488979 h 605592"/>
                    <a:gd name="connsiteX43" fmla="*/ 309027 w 568122"/>
                    <a:gd name="connsiteY43" fmla="*/ 284488 h 605592"/>
                    <a:gd name="connsiteX44" fmla="*/ 313763 w 568122"/>
                    <a:gd name="connsiteY44" fmla="*/ 282542 h 605592"/>
                    <a:gd name="connsiteX45" fmla="*/ 369198 w 568122"/>
                    <a:gd name="connsiteY45" fmla="*/ 336770 h 605592"/>
                    <a:gd name="connsiteX46" fmla="*/ 369198 w 568122"/>
                    <a:gd name="connsiteY46" fmla="*/ 546451 h 605592"/>
                    <a:gd name="connsiteX47" fmla="*/ 314877 w 568122"/>
                    <a:gd name="connsiteY47" fmla="*/ 605592 h 605592"/>
                    <a:gd name="connsiteX48" fmla="*/ 54414 w 568122"/>
                    <a:gd name="connsiteY48" fmla="*/ 605592 h 605592"/>
                    <a:gd name="connsiteX49" fmla="*/ 0 w 568122"/>
                    <a:gd name="connsiteY49" fmla="*/ 546451 h 605592"/>
                    <a:gd name="connsiteX50" fmla="*/ 0 w 568122"/>
                    <a:gd name="connsiteY50" fmla="*/ 59234 h 605592"/>
                    <a:gd name="connsiteX51" fmla="*/ 54414 w 568122"/>
                    <a:gd name="connsiteY51" fmla="*/ 0 h 6055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568122" h="605592">
                      <a:moveTo>
                        <a:pt x="184692" y="509928"/>
                      </a:moveTo>
                      <a:cubicBezTo>
                        <a:pt x="165378" y="509928"/>
                        <a:pt x="149685" y="525594"/>
                        <a:pt x="149685" y="544875"/>
                      </a:cubicBezTo>
                      <a:cubicBezTo>
                        <a:pt x="149685" y="564156"/>
                        <a:pt x="165378" y="579729"/>
                        <a:pt x="184692" y="579729"/>
                      </a:cubicBezTo>
                      <a:cubicBezTo>
                        <a:pt x="203913" y="579729"/>
                        <a:pt x="219606" y="564156"/>
                        <a:pt x="219606" y="544875"/>
                      </a:cubicBezTo>
                      <a:cubicBezTo>
                        <a:pt x="219606" y="525594"/>
                        <a:pt x="203913" y="509928"/>
                        <a:pt x="184692" y="509928"/>
                      </a:cubicBezTo>
                      <a:close/>
                      <a:moveTo>
                        <a:pt x="490510" y="178813"/>
                      </a:moveTo>
                      <a:lnTo>
                        <a:pt x="497287" y="178813"/>
                      </a:lnTo>
                      <a:lnTo>
                        <a:pt x="553732" y="178813"/>
                      </a:lnTo>
                      <a:cubicBezTo>
                        <a:pt x="561716" y="178813"/>
                        <a:pt x="568122" y="185210"/>
                        <a:pt x="568122" y="193091"/>
                      </a:cubicBezTo>
                      <a:lnTo>
                        <a:pt x="568122" y="249460"/>
                      </a:lnTo>
                      <a:lnTo>
                        <a:pt x="568122" y="256321"/>
                      </a:lnTo>
                      <a:cubicBezTo>
                        <a:pt x="568122" y="262069"/>
                        <a:pt x="564687" y="267261"/>
                        <a:pt x="559302" y="269579"/>
                      </a:cubicBezTo>
                      <a:cubicBezTo>
                        <a:pt x="555682" y="271062"/>
                        <a:pt x="551597" y="270784"/>
                        <a:pt x="548162" y="269301"/>
                      </a:cubicBezTo>
                      <a:cubicBezTo>
                        <a:pt x="546584" y="268652"/>
                        <a:pt x="545006" y="267725"/>
                        <a:pt x="543706" y="266427"/>
                      </a:cubicBezTo>
                      <a:lnTo>
                        <a:pt x="529687" y="252427"/>
                      </a:lnTo>
                      <a:lnTo>
                        <a:pt x="452818" y="329194"/>
                      </a:lnTo>
                      <a:cubicBezTo>
                        <a:pt x="445206" y="336796"/>
                        <a:pt x="435086" y="340690"/>
                        <a:pt x="424967" y="340690"/>
                      </a:cubicBezTo>
                      <a:cubicBezTo>
                        <a:pt x="415034" y="340690"/>
                        <a:pt x="405100" y="336981"/>
                        <a:pt x="397487" y="329472"/>
                      </a:cubicBezTo>
                      <a:lnTo>
                        <a:pt x="319690" y="253447"/>
                      </a:lnTo>
                      <a:lnTo>
                        <a:pt x="229638" y="288771"/>
                      </a:lnTo>
                      <a:cubicBezTo>
                        <a:pt x="225089" y="290532"/>
                        <a:pt x="220261" y="291552"/>
                        <a:pt x="215155" y="291552"/>
                      </a:cubicBezTo>
                      <a:lnTo>
                        <a:pt x="139029" y="291552"/>
                      </a:lnTo>
                      <a:cubicBezTo>
                        <a:pt x="125196" y="291552"/>
                        <a:pt x="113963" y="280334"/>
                        <a:pt x="113963" y="266520"/>
                      </a:cubicBezTo>
                      <a:cubicBezTo>
                        <a:pt x="113963" y="252705"/>
                        <a:pt x="125196" y="241487"/>
                        <a:pt x="139029" y="241487"/>
                      </a:cubicBezTo>
                      <a:lnTo>
                        <a:pt x="213206" y="241487"/>
                      </a:lnTo>
                      <a:lnTo>
                        <a:pt x="307900" y="204402"/>
                      </a:lnTo>
                      <a:cubicBezTo>
                        <a:pt x="322382" y="198746"/>
                        <a:pt x="338814" y="202084"/>
                        <a:pt x="349769" y="212839"/>
                      </a:cubicBezTo>
                      <a:lnTo>
                        <a:pt x="424967" y="286360"/>
                      </a:lnTo>
                      <a:lnTo>
                        <a:pt x="494317" y="217103"/>
                      </a:lnTo>
                      <a:lnTo>
                        <a:pt x="480298" y="203197"/>
                      </a:lnTo>
                      <a:cubicBezTo>
                        <a:pt x="478998" y="201806"/>
                        <a:pt x="478163" y="200322"/>
                        <a:pt x="477420" y="198654"/>
                      </a:cubicBezTo>
                      <a:cubicBezTo>
                        <a:pt x="475935" y="195130"/>
                        <a:pt x="475749" y="191237"/>
                        <a:pt x="477235" y="187621"/>
                      </a:cubicBezTo>
                      <a:cubicBezTo>
                        <a:pt x="479463" y="182243"/>
                        <a:pt x="484661" y="178813"/>
                        <a:pt x="490510" y="178813"/>
                      </a:cubicBezTo>
                      <a:close/>
                      <a:moveTo>
                        <a:pt x="54414" y="0"/>
                      </a:moveTo>
                      <a:lnTo>
                        <a:pt x="314877" y="0"/>
                      </a:lnTo>
                      <a:cubicBezTo>
                        <a:pt x="344870" y="0"/>
                        <a:pt x="369198" y="26604"/>
                        <a:pt x="369198" y="59234"/>
                      </a:cubicBezTo>
                      <a:lnTo>
                        <a:pt x="369198" y="196889"/>
                      </a:lnTo>
                      <a:lnTo>
                        <a:pt x="367341" y="195035"/>
                      </a:lnTo>
                      <a:cubicBezTo>
                        <a:pt x="351834" y="179926"/>
                        <a:pt x="329920" y="173808"/>
                        <a:pt x="309027" y="178164"/>
                      </a:cubicBezTo>
                      <a:lnTo>
                        <a:pt x="309120" y="59975"/>
                      </a:lnTo>
                      <a:lnTo>
                        <a:pt x="60450" y="59975"/>
                      </a:lnTo>
                      <a:lnTo>
                        <a:pt x="60171" y="488979"/>
                      </a:lnTo>
                      <a:lnTo>
                        <a:pt x="308841" y="488979"/>
                      </a:lnTo>
                      <a:lnTo>
                        <a:pt x="309027" y="284488"/>
                      </a:lnTo>
                      <a:lnTo>
                        <a:pt x="313763" y="282542"/>
                      </a:lnTo>
                      <a:lnTo>
                        <a:pt x="369198" y="336770"/>
                      </a:lnTo>
                      <a:lnTo>
                        <a:pt x="369198" y="546451"/>
                      </a:lnTo>
                      <a:cubicBezTo>
                        <a:pt x="369198" y="579081"/>
                        <a:pt x="344870" y="605592"/>
                        <a:pt x="314877" y="605592"/>
                      </a:cubicBezTo>
                      <a:lnTo>
                        <a:pt x="54414" y="605592"/>
                      </a:lnTo>
                      <a:cubicBezTo>
                        <a:pt x="24421" y="605592"/>
                        <a:pt x="0" y="579081"/>
                        <a:pt x="0" y="546451"/>
                      </a:cubicBezTo>
                      <a:lnTo>
                        <a:pt x="0" y="59234"/>
                      </a:lnTo>
                      <a:cubicBezTo>
                        <a:pt x="0" y="26604"/>
                        <a:pt x="24421" y="0"/>
                        <a:pt x="54414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</p:grpSp>
        <p:sp>
          <p:nvSpPr>
            <p:cNvPr id="4" name="Title"/>
            <p:cNvSpPr txBox="1"/>
            <p:nvPr/>
          </p:nvSpPr>
          <p:spPr>
            <a:xfrm>
              <a:off x="660400" y="1130300"/>
              <a:ext cx="10858500" cy="561340"/>
            </a:xfrm>
            <a:prstGeom prst="rect">
              <a:avLst/>
            </a:prstGeom>
            <a:noFill/>
          </p:spPr>
          <p:txBody>
            <a:bodyPr wrap="square" rtlCol="0" anchor="ctr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借助数据挖掘技术识别质量波动规律，支持预测性决策</a:t>
              </a:r>
              <a:endParaRPr lang="en-US" dirty="0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199654" y="1732986"/>
              <a:ext cx="4020292" cy="1423415"/>
              <a:chOff x="199654" y="1732986"/>
              <a:chExt cx="4020292" cy="1423415"/>
            </a:xfrm>
          </p:grpSpPr>
          <p:sp>
            <p:nvSpPr>
              <p:cNvPr id="16" name="Bullet1"/>
              <p:cNvSpPr/>
              <p:nvPr/>
            </p:nvSpPr>
            <p:spPr>
              <a:xfrm>
                <a:off x="660399" y="1732986"/>
                <a:ext cx="3098801" cy="39014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数据驱动质量监控</a:t>
                </a:r>
                <a:endParaRPr lang="en-US" dirty="0"/>
              </a:p>
            </p:txBody>
          </p:sp>
          <p:sp>
            <p:nvSpPr>
              <p:cNvPr id="17" name="Text1"/>
              <p:cNvSpPr/>
              <p:nvPr/>
            </p:nvSpPr>
            <p:spPr>
              <a:xfrm>
                <a:off x="199654" y="2123133"/>
                <a:ext cx="4020292" cy="103326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通过实时采集生产过程中的多源数据，利用大数据技术进行动态监控，精准识别异常波动，提升质量预警的及时性与准确性。</a:t>
                </a:r>
                <a:endParaRPr lang="en-US" sz="2400" dirty="0"/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8420099" y="1731524"/>
              <a:ext cx="3098801" cy="2192777"/>
              <a:chOff x="8420099" y="1731524"/>
              <a:chExt cx="3098801" cy="2192777"/>
            </a:xfrm>
          </p:grpSpPr>
          <p:sp>
            <p:nvSpPr>
              <p:cNvPr id="19" name="Bullet2"/>
              <p:cNvSpPr/>
              <p:nvPr/>
            </p:nvSpPr>
            <p:spPr>
              <a:xfrm>
                <a:off x="8420099" y="1731524"/>
                <a:ext cx="3098801" cy="39014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质量波动规律挖掘</a:t>
                </a:r>
                <a:endParaRPr lang="en-US" dirty="0"/>
              </a:p>
            </p:txBody>
          </p:sp>
          <p:sp>
            <p:nvSpPr>
              <p:cNvPr id="20" name="Text2"/>
              <p:cNvSpPr/>
              <p:nvPr/>
            </p:nvSpPr>
            <p:spPr>
              <a:xfrm>
                <a:off x="8420100" y="2121671"/>
                <a:ext cx="3098800" cy="18026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运用数据挖掘算法分析历史质量数据，发现潜在模式与关联因素，揭示影响产品质量的关键变量及其变化规律。</a:t>
                </a:r>
                <a:endParaRPr lang="en-US" sz="2400" dirty="0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420099" y="3941323"/>
              <a:ext cx="3098801" cy="2192777"/>
              <a:chOff x="8420099" y="3941323"/>
              <a:chExt cx="3098801" cy="2192777"/>
            </a:xfrm>
          </p:grpSpPr>
          <p:sp>
            <p:nvSpPr>
              <p:cNvPr id="22" name="Bullet3"/>
              <p:cNvSpPr/>
              <p:nvPr/>
            </p:nvSpPr>
            <p:spPr>
              <a:xfrm>
                <a:off x="8420099" y="3941323"/>
                <a:ext cx="3098801" cy="39014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预测性质量决策</a:t>
                </a:r>
                <a:endParaRPr lang="en-US" dirty="0"/>
              </a:p>
            </p:txBody>
          </p:sp>
          <p:sp>
            <p:nvSpPr>
              <p:cNvPr id="23" name="Text3"/>
              <p:cNvSpPr/>
              <p:nvPr/>
            </p:nvSpPr>
            <p:spPr>
              <a:xfrm>
                <a:off x="8420100" y="4331470"/>
                <a:ext cx="3098800" cy="180263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基于机器学习模型对质量趋势进行预测，提前制定干预措施，实现从被动应对向主动预防的质量管理转型。</a:t>
                </a:r>
                <a:endParaRPr lang="en-US" sz="2400" dirty="0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199654" y="4710685"/>
              <a:ext cx="4020292" cy="1423415"/>
              <a:chOff x="199654" y="4710685"/>
              <a:chExt cx="4020292" cy="1423415"/>
            </a:xfrm>
          </p:grpSpPr>
          <p:sp>
            <p:nvSpPr>
              <p:cNvPr id="28" name="Bullet4"/>
              <p:cNvSpPr/>
              <p:nvPr/>
            </p:nvSpPr>
            <p:spPr>
              <a:xfrm>
                <a:off x="660399" y="4710685"/>
                <a:ext cx="3098801" cy="39014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多维度数据集成</a:t>
                </a:r>
                <a:endParaRPr lang="en-US" dirty="0"/>
              </a:p>
            </p:txBody>
          </p:sp>
          <p:sp>
            <p:nvSpPr>
              <p:cNvPr id="29" name="Text4"/>
              <p:cNvSpPr/>
              <p:nvPr/>
            </p:nvSpPr>
            <p:spPr>
              <a:xfrm>
                <a:off x="199654" y="5100832"/>
                <a:ext cx="4020292" cy="103326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整合供应链、制造、检测及客户反馈等多环节数据，构建统一质量数据平台，支持全局视角下的质量分析与优化。</a:t>
                </a:r>
                <a:endParaRPr lang="en-US" sz="2400" dirty="0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199654" y="3221836"/>
              <a:ext cx="4020292" cy="1423415"/>
              <a:chOff x="199654" y="3221836"/>
              <a:chExt cx="4020292" cy="1423415"/>
            </a:xfrm>
          </p:grpSpPr>
          <p:sp>
            <p:nvSpPr>
              <p:cNvPr id="31" name="Bullet5"/>
              <p:cNvSpPr/>
              <p:nvPr/>
            </p:nvSpPr>
            <p:spPr>
              <a:xfrm>
                <a:off x="660399" y="3221836"/>
                <a:ext cx="3098801" cy="39014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zh-CN" altLang="en-US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智能分析系统构建</a:t>
                </a:r>
                <a:endParaRPr lang="en-US" dirty="0"/>
              </a:p>
            </p:txBody>
          </p:sp>
          <p:sp>
            <p:nvSpPr>
              <p:cNvPr id="32" name="Text5"/>
              <p:cNvSpPr/>
              <p:nvPr/>
            </p:nvSpPr>
            <p:spPr>
              <a:xfrm>
                <a:off x="199654" y="3611983"/>
                <a:ext cx="4020292" cy="103326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开发集数据处理、模型训练与可视化于一体的智能分析系统，提升质量管理自动化水平，降低人为判断误差。</a:t>
                </a:r>
                <a:endParaRPr lang="en-US" sz="2400" dirty="0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、大数据分析应用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202acc66-c13b-4580-a23e-a6d3076f7762.source.6.zh-Hans.pptx"/>
          <p:cNvGrpSpPr/>
          <p:nvPr/>
        </p:nvGrpSpPr>
        <p:grpSpPr>
          <a:xfrm>
            <a:off x="660400" y="1111812"/>
            <a:ext cx="10868056" cy="5053476"/>
            <a:chOff x="660400" y="1111812"/>
            <a:chExt cx="10868056" cy="5053476"/>
          </a:xfrm>
        </p:grpSpPr>
        <p:sp>
          <p:nvSpPr>
            <p:cNvPr id="36" name="箭头: 五边形 35"/>
            <p:cNvSpPr/>
            <p:nvPr/>
          </p:nvSpPr>
          <p:spPr bwMode="auto">
            <a:xfrm>
              <a:off x="6103505" y="1111812"/>
              <a:ext cx="5424951" cy="619096"/>
            </a:xfrm>
            <a:prstGeom prst="homePlate">
              <a:avLst>
                <a:gd name="adj" fmla="val 26100"/>
              </a:avLst>
            </a:prstGeom>
            <a:noFill/>
            <a:ln w="6350">
              <a:solidFill>
                <a:schemeClr val="accent1"/>
              </a:solidFill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45" name="箭头: 五边形 44"/>
            <p:cNvSpPr/>
            <p:nvPr/>
          </p:nvSpPr>
          <p:spPr bwMode="auto">
            <a:xfrm flipH="1">
              <a:off x="678440" y="1839170"/>
              <a:ext cx="5424951" cy="619096"/>
            </a:xfrm>
            <a:prstGeom prst="homePlate">
              <a:avLst>
                <a:gd name="adj" fmla="val 26100"/>
              </a:avLst>
            </a:prstGeom>
            <a:noFill/>
            <a:ln w="6350">
              <a:solidFill>
                <a:schemeClr val="tx1">
                  <a:alpha val="50000"/>
                </a:schemeClr>
              </a:solidFill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39" name="箭头: 五边形 38"/>
            <p:cNvSpPr/>
            <p:nvPr/>
          </p:nvSpPr>
          <p:spPr bwMode="auto">
            <a:xfrm>
              <a:off x="6103505" y="2566528"/>
              <a:ext cx="5424951" cy="619096"/>
            </a:xfrm>
            <a:prstGeom prst="homePlate">
              <a:avLst>
                <a:gd name="adj" fmla="val 26100"/>
              </a:avLst>
            </a:prstGeom>
            <a:noFill/>
            <a:ln w="6350">
              <a:solidFill>
                <a:schemeClr val="tx1">
                  <a:alpha val="50000"/>
                </a:schemeClr>
              </a:solidFill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48" name="箭头: 五边形 47"/>
            <p:cNvSpPr/>
            <p:nvPr/>
          </p:nvSpPr>
          <p:spPr bwMode="auto">
            <a:xfrm flipH="1">
              <a:off x="678440" y="3293886"/>
              <a:ext cx="5424951" cy="619096"/>
            </a:xfrm>
            <a:prstGeom prst="homePlate">
              <a:avLst>
                <a:gd name="adj" fmla="val 26100"/>
              </a:avLst>
            </a:prstGeom>
            <a:noFill/>
            <a:ln w="6350">
              <a:solidFill>
                <a:schemeClr val="tx1">
                  <a:alpha val="50000"/>
                </a:schemeClr>
              </a:solidFill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33" name="箭头: 五边形 32"/>
            <p:cNvSpPr/>
            <p:nvPr/>
          </p:nvSpPr>
          <p:spPr bwMode="auto">
            <a:xfrm>
              <a:off x="6103505" y="4021244"/>
              <a:ext cx="5424951" cy="619096"/>
            </a:xfrm>
            <a:prstGeom prst="homePlate">
              <a:avLst>
                <a:gd name="adj" fmla="val 26100"/>
              </a:avLst>
            </a:prstGeom>
            <a:noFill/>
            <a:ln w="6350">
              <a:solidFill>
                <a:schemeClr val="tx1">
                  <a:alpha val="50000"/>
                </a:schemeClr>
              </a:solidFill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42" name="箭头: 五边形 41"/>
            <p:cNvSpPr/>
            <p:nvPr/>
          </p:nvSpPr>
          <p:spPr bwMode="auto">
            <a:xfrm flipH="1">
              <a:off x="681067" y="4748602"/>
              <a:ext cx="5424951" cy="619096"/>
            </a:xfrm>
            <a:prstGeom prst="homePlate">
              <a:avLst>
                <a:gd name="adj" fmla="val 26100"/>
              </a:avLst>
            </a:prstGeom>
            <a:noFill/>
            <a:ln w="6350">
              <a:solidFill>
                <a:schemeClr val="tx1">
                  <a:alpha val="50000"/>
                </a:schemeClr>
              </a:solidFill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30" name="任意多边形: 形状 29"/>
            <p:cNvSpPr/>
            <p:nvPr/>
          </p:nvSpPr>
          <p:spPr bwMode="auto">
            <a:xfrm>
              <a:off x="6103505" y="4379263"/>
              <a:ext cx="2327918" cy="1786025"/>
            </a:xfrm>
            <a:custGeom>
              <a:avLst/>
              <a:gdLst>
                <a:gd name="T0" fmla="*/ 1990605 w 21600"/>
                <a:gd name="T1" fmla="*/ 1523119 h 21600"/>
                <a:gd name="T2" fmla="*/ 1990605 w 21600"/>
                <a:gd name="T3" fmla="*/ 1523119 h 21600"/>
                <a:gd name="T4" fmla="*/ 1990605 w 21600"/>
                <a:gd name="T5" fmla="*/ 1523119 h 21600"/>
                <a:gd name="T6" fmla="*/ 1990605 w 21600"/>
                <a:gd name="T7" fmla="*/ 152311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858" y="0"/>
                  </a:moveTo>
                  <a:lnTo>
                    <a:pt x="0" y="8486"/>
                  </a:lnTo>
                  <a:lnTo>
                    <a:pt x="0" y="21599"/>
                  </a:lnTo>
                  <a:lnTo>
                    <a:pt x="21599" y="10727"/>
                  </a:lnTo>
                  <a:lnTo>
                    <a:pt x="1685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31" name="任意多边形: 形状 30"/>
            <p:cNvSpPr/>
            <p:nvPr/>
          </p:nvSpPr>
          <p:spPr bwMode="auto">
            <a:xfrm>
              <a:off x="4284238" y="3833870"/>
              <a:ext cx="3639460" cy="1267620"/>
            </a:xfrm>
            <a:custGeom>
              <a:avLst/>
              <a:gdLst>
                <a:gd name="T0" fmla="*/ 3112106 w 21600"/>
                <a:gd name="T1" fmla="*/ 1081025 h 21600"/>
                <a:gd name="T2" fmla="*/ 3112106 w 21600"/>
                <a:gd name="T3" fmla="*/ 1081025 h 21600"/>
                <a:gd name="T4" fmla="*/ 3112106 w 21600"/>
                <a:gd name="T5" fmla="*/ 1081025 h 21600"/>
                <a:gd name="T6" fmla="*/ 3112106 w 21600"/>
                <a:gd name="T7" fmla="*/ 108102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0" y="9469"/>
                  </a:lnTo>
                  <a:lnTo>
                    <a:pt x="10800" y="21600"/>
                  </a:lnTo>
                  <a:lnTo>
                    <a:pt x="21600" y="9469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32" name="任意多边形: 形状 31"/>
            <p:cNvSpPr/>
            <p:nvPr/>
          </p:nvSpPr>
          <p:spPr bwMode="auto">
            <a:xfrm>
              <a:off x="3776514" y="4379263"/>
              <a:ext cx="2327918" cy="1786025"/>
            </a:xfrm>
            <a:custGeom>
              <a:avLst/>
              <a:gdLst>
                <a:gd name="T0" fmla="*/ 1990605 w 21600"/>
                <a:gd name="T1" fmla="*/ 1523119 h 21600"/>
                <a:gd name="T2" fmla="*/ 1990605 w 21600"/>
                <a:gd name="T3" fmla="*/ 1523119 h 21600"/>
                <a:gd name="T4" fmla="*/ 1990605 w 21600"/>
                <a:gd name="T5" fmla="*/ 1523119 h 21600"/>
                <a:gd name="T6" fmla="*/ 1990605 w 21600"/>
                <a:gd name="T7" fmla="*/ 152311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4741" y="0"/>
                  </a:moveTo>
                  <a:lnTo>
                    <a:pt x="0" y="10727"/>
                  </a:lnTo>
                  <a:lnTo>
                    <a:pt x="21599" y="21599"/>
                  </a:lnTo>
                  <a:lnTo>
                    <a:pt x="21599" y="8486"/>
                  </a:lnTo>
                  <a:lnTo>
                    <a:pt x="4741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27" name="任意多边形: 形状 26"/>
            <p:cNvSpPr/>
            <p:nvPr/>
          </p:nvSpPr>
          <p:spPr bwMode="auto">
            <a:xfrm>
              <a:off x="6103616" y="3582913"/>
              <a:ext cx="1762188" cy="1351986"/>
            </a:xfrm>
            <a:custGeom>
              <a:avLst/>
              <a:gdLst>
                <a:gd name="T0" fmla="*/ 1990605 w 21600"/>
                <a:gd name="T1" fmla="*/ 1523119 h 21600"/>
                <a:gd name="T2" fmla="*/ 1990605 w 21600"/>
                <a:gd name="T3" fmla="*/ 1523119 h 21600"/>
                <a:gd name="T4" fmla="*/ 1990605 w 21600"/>
                <a:gd name="T5" fmla="*/ 1523119 h 21600"/>
                <a:gd name="T6" fmla="*/ 1990605 w 21600"/>
                <a:gd name="T7" fmla="*/ 152311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858" y="0"/>
                  </a:moveTo>
                  <a:lnTo>
                    <a:pt x="0" y="8486"/>
                  </a:lnTo>
                  <a:lnTo>
                    <a:pt x="0" y="21599"/>
                  </a:lnTo>
                  <a:lnTo>
                    <a:pt x="21599" y="10727"/>
                  </a:lnTo>
                  <a:lnTo>
                    <a:pt x="1685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28" name="任意多边形: 形状 27"/>
            <p:cNvSpPr/>
            <p:nvPr/>
          </p:nvSpPr>
          <p:spPr bwMode="auto">
            <a:xfrm>
              <a:off x="4726467" y="3170061"/>
              <a:ext cx="2755000" cy="959564"/>
            </a:xfrm>
            <a:custGeom>
              <a:avLst/>
              <a:gdLst>
                <a:gd name="T0" fmla="*/ 3112106 w 21600"/>
                <a:gd name="T1" fmla="*/ 1081025 h 21600"/>
                <a:gd name="T2" fmla="*/ 3112106 w 21600"/>
                <a:gd name="T3" fmla="*/ 1081025 h 21600"/>
                <a:gd name="T4" fmla="*/ 3112106 w 21600"/>
                <a:gd name="T5" fmla="*/ 1081025 h 21600"/>
                <a:gd name="T6" fmla="*/ 3112106 w 21600"/>
                <a:gd name="T7" fmla="*/ 108102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0" y="9469"/>
                  </a:lnTo>
                  <a:lnTo>
                    <a:pt x="10800" y="21600"/>
                  </a:lnTo>
                  <a:lnTo>
                    <a:pt x="21600" y="9469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29" name="任意多边形: 形状 28"/>
            <p:cNvSpPr/>
            <p:nvPr/>
          </p:nvSpPr>
          <p:spPr bwMode="auto">
            <a:xfrm>
              <a:off x="4342130" y="3582913"/>
              <a:ext cx="1762188" cy="1351986"/>
            </a:xfrm>
            <a:custGeom>
              <a:avLst/>
              <a:gdLst>
                <a:gd name="T0" fmla="*/ 1990605 w 21600"/>
                <a:gd name="T1" fmla="*/ 1523119 h 21600"/>
                <a:gd name="T2" fmla="*/ 1990605 w 21600"/>
                <a:gd name="T3" fmla="*/ 1523119 h 21600"/>
                <a:gd name="T4" fmla="*/ 1990605 w 21600"/>
                <a:gd name="T5" fmla="*/ 1523119 h 21600"/>
                <a:gd name="T6" fmla="*/ 1990605 w 21600"/>
                <a:gd name="T7" fmla="*/ 152311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4741" y="0"/>
                  </a:moveTo>
                  <a:lnTo>
                    <a:pt x="0" y="10727"/>
                  </a:lnTo>
                  <a:lnTo>
                    <a:pt x="21599" y="21599"/>
                  </a:lnTo>
                  <a:lnTo>
                    <a:pt x="21599" y="8486"/>
                  </a:lnTo>
                  <a:lnTo>
                    <a:pt x="4741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24" name="任意多边形: 形状 23"/>
            <p:cNvSpPr/>
            <p:nvPr/>
          </p:nvSpPr>
          <p:spPr bwMode="auto">
            <a:xfrm>
              <a:off x="6103699" y="2951354"/>
              <a:ext cx="1345360" cy="1032187"/>
            </a:xfrm>
            <a:custGeom>
              <a:avLst/>
              <a:gdLst>
                <a:gd name="T0" fmla="*/ 1990605 w 21600"/>
                <a:gd name="T1" fmla="*/ 1523119 h 21600"/>
                <a:gd name="T2" fmla="*/ 1990605 w 21600"/>
                <a:gd name="T3" fmla="*/ 1523119 h 21600"/>
                <a:gd name="T4" fmla="*/ 1990605 w 21600"/>
                <a:gd name="T5" fmla="*/ 1523119 h 21600"/>
                <a:gd name="T6" fmla="*/ 1990605 w 21600"/>
                <a:gd name="T7" fmla="*/ 152311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858" y="0"/>
                  </a:moveTo>
                  <a:lnTo>
                    <a:pt x="0" y="8486"/>
                  </a:lnTo>
                  <a:lnTo>
                    <a:pt x="0" y="21599"/>
                  </a:lnTo>
                  <a:lnTo>
                    <a:pt x="21599" y="10727"/>
                  </a:lnTo>
                  <a:lnTo>
                    <a:pt x="1685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25" name="任意多边形: 形状 24"/>
            <p:cNvSpPr/>
            <p:nvPr/>
          </p:nvSpPr>
          <p:spPr bwMode="auto">
            <a:xfrm>
              <a:off x="5052301" y="2636158"/>
              <a:ext cx="2103332" cy="732589"/>
            </a:xfrm>
            <a:custGeom>
              <a:avLst/>
              <a:gdLst>
                <a:gd name="T0" fmla="*/ 3112106 w 21600"/>
                <a:gd name="T1" fmla="*/ 1081025 h 21600"/>
                <a:gd name="T2" fmla="*/ 3112106 w 21600"/>
                <a:gd name="T3" fmla="*/ 1081025 h 21600"/>
                <a:gd name="T4" fmla="*/ 3112106 w 21600"/>
                <a:gd name="T5" fmla="*/ 1081025 h 21600"/>
                <a:gd name="T6" fmla="*/ 3112106 w 21600"/>
                <a:gd name="T7" fmla="*/ 108102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0" y="9469"/>
                  </a:lnTo>
                  <a:lnTo>
                    <a:pt x="10800" y="21600"/>
                  </a:lnTo>
                  <a:lnTo>
                    <a:pt x="21600" y="9469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26" name="任意多边形: 形状 25"/>
            <p:cNvSpPr/>
            <p:nvPr/>
          </p:nvSpPr>
          <p:spPr bwMode="auto">
            <a:xfrm>
              <a:off x="4758875" y="2951354"/>
              <a:ext cx="1345360" cy="1032187"/>
            </a:xfrm>
            <a:custGeom>
              <a:avLst/>
              <a:gdLst>
                <a:gd name="T0" fmla="*/ 1990605 w 21600"/>
                <a:gd name="T1" fmla="*/ 1523119 h 21600"/>
                <a:gd name="T2" fmla="*/ 1990605 w 21600"/>
                <a:gd name="T3" fmla="*/ 1523119 h 21600"/>
                <a:gd name="T4" fmla="*/ 1990605 w 21600"/>
                <a:gd name="T5" fmla="*/ 1523119 h 21600"/>
                <a:gd name="T6" fmla="*/ 1990605 w 21600"/>
                <a:gd name="T7" fmla="*/ 152311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4741" y="0"/>
                  </a:moveTo>
                  <a:lnTo>
                    <a:pt x="0" y="10727"/>
                  </a:lnTo>
                  <a:lnTo>
                    <a:pt x="21599" y="21599"/>
                  </a:lnTo>
                  <a:lnTo>
                    <a:pt x="21599" y="8486"/>
                  </a:lnTo>
                  <a:lnTo>
                    <a:pt x="4741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21" name="任意多边形: 形状 20"/>
            <p:cNvSpPr/>
            <p:nvPr/>
          </p:nvSpPr>
          <p:spPr bwMode="auto">
            <a:xfrm>
              <a:off x="5392933" y="2111189"/>
              <a:ext cx="1422070" cy="495385"/>
            </a:xfrm>
            <a:custGeom>
              <a:avLst/>
              <a:gdLst>
                <a:gd name="T0" fmla="*/ 2104537 w 21600"/>
                <a:gd name="T1" fmla="*/ 731139 h 21600"/>
                <a:gd name="T2" fmla="*/ 2104537 w 21600"/>
                <a:gd name="T3" fmla="*/ 731139 h 21600"/>
                <a:gd name="T4" fmla="*/ 2104537 w 21600"/>
                <a:gd name="T5" fmla="*/ 731139 h 21600"/>
                <a:gd name="T6" fmla="*/ 2104537 w 21600"/>
                <a:gd name="T7" fmla="*/ 73113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0" y="9469"/>
                  </a:lnTo>
                  <a:lnTo>
                    <a:pt x="10800" y="21600"/>
                  </a:lnTo>
                  <a:lnTo>
                    <a:pt x="21600" y="9469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22" name="任意多边形: 形状 21"/>
            <p:cNvSpPr/>
            <p:nvPr/>
          </p:nvSpPr>
          <p:spPr bwMode="auto">
            <a:xfrm>
              <a:off x="6103700" y="2333332"/>
              <a:ext cx="988636" cy="893952"/>
            </a:xfrm>
            <a:custGeom>
              <a:avLst/>
              <a:gdLst>
                <a:gd name="T0" fmla="*/ 1463094 w 21600"/>
                <a:gd name="T1" fmla="*/ 1319385 h 21600"/>
                <a:gd name="T2" fmla="*/ 1463094 w 21600"/>
                <a:gd name="T3" fmla="*/ 1319385 h 21600"/>
                <a:gd name="T4" fmla="*/ 1463094 w 21600"/>
                <a:gd name="T5" fmla="*/ 1319385 h 21600"/>
                <a:gd name="T6" fmla="*/ 1463094 w 21600"/>
                <a:gd name="T7" fmla="*/ 131938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5151" y="0"/>
                  </a:moveTo>
                  <a:lnTo>
                    <a:pt x="0" y="6467"/>
                  </a:lnTo>
                  <a:lnTo>
                    <a:pt x="0" y="21599"/>
                  </a:lnTo>
                  <a:lnTo>
                    <a:pt x="21599" y="12378"/>
                  </a:lnTo>
                  <a:lnTo>
                    <a:pt x="1515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5115600" y="2333332"/>
              <a:ext cx="988636" cy="893952"/>
            </a:xfrm>
            <a:custGeom>
              <a:avLst/>
              <a:gdLst>
                <a:gd name="T0" fmla="*/ 1463094 w 21600"/>
                <a:gd name="T1" fmla="*/ 1319385 h 21600"/>
                <a:gd name="T2" fmla="*/ 1463094 w 21600"/>
                <a:gd name="T3" fmla="*/ 1319385 h 21600"/>
                <a:gd name="T4" fmla="*/ 1463094 w 21600"/>
                <a:gd name="T5" fmla="*/ 1319385 h 21600"/>
                <a:gd name="T6" fmla="*/ 1463094 w 21600"/>
                <a:gd name="T7" fmla="*/ 131938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6448" y="0"/>
                  </a:moveTo>
                  <a:lnTo>
                    <a:pt x="0" y="12378"/>
                  </a:lnTo>
                  <a:lnTo>
                    <a:pt x="21599" y="21599"/>
                  </a:lnTo>
                  <a:lnTo>
                    <a:pt x="21599" y="6467"/>
                  </a:lnTo>
                  <a:lnTo>
                    <a:pt x="644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18" name="任意多边形: 形状 17"/>
            <p:cNvSpPr/>
            <p:nvPr/>
          </p:nvSpPr>
          <p:spPr bwMode="auto">
            <a:xfrm>
              <a:off x="5743756" y="1623334"/>
              <a:ext cx="720422" cy="250651"/>
            </a:xfrm>
            <a:custGeom>
              <a:avLst/>
              <a:gdLst>
                <a:gd name="T0" fmla="*/ 1065832 w 21600"/>
                <a:gd name="T1" fmla="*/ 370019 h 21600"/>
                <a:gd name="T2" fmla="*/ 1065832 w 21600"/>
                <a:gd name="T3" fmla="*/ 370019 h 21600"/>
                <a:gd name="T4" fmla="*/ 1065832 w 21600"/>
                <a:gd name="T5" fmla="*/ 370019 h 21600"/>
                <a:gd name="T6" fmla="*/ 1065832 w 21600"/>
                <a:gd name="T7" fmla="*/ 37001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0" y="9469"/>
                  </a:lnTo>
                  <a:lnTo>
                    <a:pt x="10800" y="21600"/>
                  </a:lnTo>
                  <a:lnTo>
                    <a:pt x="21600" y="9469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 fontScale="70000" lnSpcReduction="20000"/>
            </a:bodyPr>
            <a:lstStyle/>
            <a:p>
              <a:pPr algn="ctr"/>
            </a:p>
          </p:txBody>
        </p:sp>
        <p:sp>
          <p:nvSpPr>
            <p:cNvPr id="19" name="任意多边形: 形状 18"/>
            <p:cNvSpPr/>
            <p:nvPr/>
          </p:nvSpPr>
          <p:spPr bwMode="auto">
            <a:xfrm>
              <a:off x="6104235" y="1730909"/>
              <a:ext cx="641567" cy="760021"/>
            </a:xfrm>
            <a:custGeom>
              <a:avLst/>
              <a:gdLst>
                <a:gd name="T0" fmla="*/ 949170 w 21600"/>
                <a:gd name="T1" fmla="*/ 1121967 h 21600"/>
                <a:gd name="T2" fmla="*/ 949170 w 21600"/>
                <a:gd name="T3" fmla="*/ 1121967 h 21600"/>
                <a:gd name="T4" fmla="*/ 949170 w 21600"/>
                <a:gd name="T5" fmla="*/ 1121967 h 21600"/>
                <a:gd name="T6" fmla="*/ 949170 w 21600"/>
                <a:gd name="T7" fmla="*/ 112196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661" y="0"/>
                  </a:moveTo>
                  <a:lnTo>
                    <a:pt x="0" y="3801"/>
                  </a:lnTo>
                  <a:lnTo>
                    <a:pt x="0" y="21600"/>
                  </a:lnTo>
                  <a:lnTo>
                    <a:pt x="21600" y="14559"/>
                  </a:lnTo>
                  <a:lnTo>
                    <a:pt x="1166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/>
            </a:p>
          </p:txBody>
        </p:sp>
        <p:sp>
          <p:nvSpPr>
            <p:cNvPr id="20" name="任意多边形: 形状 19"/>
            <p:cNvSpPr/>
            <p:nvPr/>
          </p:nvSpPr>
          <p:spPr bwMode="auto">
            <a:xfrm>
              <a:off x="5462132" y="1730909"/>
              <a:ext cx="642103" cy="760021"/>
            </a:xfrm>
            <a:custGeom>
              <a:avLst/>
              <a:gdLst>
                <a:gd name="T0" fmla="*/ 949963 w 21600"/>
                <a:gd name="T1" fmla="*/ 1121967 h 21600"/>
                <a:gd name="T2" fmla="*/ 949963 w 21600"/>
                <a:gd name="T3" fmla="*/ 1121967 h 21600"/>
                <a:gd name="T4" fmla="*/ 949963 w 21600"/>
                <a:gd name="T5" fmla="*/ 1121967 h 21600"/>
                <a:gd name="T6" fmla="*/ 949963 w 21600"/>
                <a:gd name="T7" fmla="*/ 112196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938" y="0"/>
                  </a:moveTo>
                  <a:lnTo>
                    <a:pt x="0" y="14559"/>
                  </a:lnTo>
                  <a:lnTo>
                    <a:pt x="21600" y="21600"/>
                  </a:lnTo>
                  <a:lnTo>
                    <a:pt x="21600" y="3801"/>
                  </a:lnTo>
                  <a:lnTo>
                    <a:pt x="9938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16" name="任意多边形: 形状 15"/>
            <p:cNvSpPr/>
            <p:nvPr/>
          </p:nvSpPr>
          <p:spPr bwMode="auto">
            <a:xfrm>
              <a:off x="6103707" y="1129564"/>
              <a:ext cx="292353" cy="619096"/>
            </a:xfrm>
            <a:custGeom>
              <a:avLst/>
              <a:gdLst>
                <a:gd name="T0" fmla="*/ 432267 w 21600"/>
                <a:gd name="T1" fmla="*/ 913958 h 21600"/>
                <a:gd name="T2" fmla="*/ 432267 w 21600"/>
                <a:gd name="T3" fmla="*/ 913958 h 21600"/>
                <a:gd name="T4" fmla="*/ 432267 w 21600"/>
                <a:gd name="T5" fmla="*/ 913958 h 21600"/>
                <a:gd name="T6" fmla="*/ 432267 w 21600"/>
                <a:gd name="T7" fmla="*/ 91395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21599" y="176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17" name="任意多边形: 形状 16"/>
            <p:cNvSpPr/>
            <p:nvPr/>
          </p:nvSpPr>
          <p:spPr bwMode="auto">
            <a:xfrm>
              <a:off x="5811889" y="1129564"/>
              <a:ext cx="291818" cy="619096"/>
            </a:xfrm>
            <a:custGeom>
              <a:avLst/>
              <a:gdLst>
                <a:gd name="T0" fmla="*/ 431474 w 21600"/>
                <a:gd name="T1" fmla="*/ 913958 h 21600"/>
                <a:gd name="T2" fmla="*/ 431474 w 21600"/>
                <a:gd name="T3" fmla="*/ 913958 h 21600"/>
                <a:gd name="T4" fmla="*/ 431474 w 21600"/>
                <a:gd name="T5" fmla="*/ 913958 h 21600"/>
                <a:gd name="T6" fmla="*/ 431474 w 21600"/>
                <a:gd name="T7" fmla="*/ 91395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0"/>
                  </a:moveTo>
                  <a:lnTo>
                    <a:pt x="0" y="17667"/>
                  </a:lnTo>
                  <a:lnTo>
                    <a:pt x="21599" y="21600"/>
                  </a:lnTo>
                  <a:lnTo>
                    <a:pt x="21599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51" name="Title"/>
            <p:cNvSpPr txBox="1"/>
            <p:nvPr/>
          </p:nvSpPr>
          <p:spPr>
            <a:xfrm>
              <a:off x="660400" y="1130299"/>
              <a:ext cx="4919133" cy="647224"/>
            </a:xfrm>
            <a:prstGeom prst="rect">
              <a:avLst/>
            </a:prstGeom>
            <a:noFill/>
          </p:spPr>
          <p:txBody>
            <a:bodyPr vert="horz" wrap="square" rtlCol="0" anchor="ctr" anchorCtr="0">
              <a:normAutofit fontScale="92500" lnSpcReduction="20000"/>
            </a:bodyPr>
            <a:lstStyle/>
            <a:p>
              <a:r>
                <a:rPr lang="zh-CN" altLang="en-US" sz="2400" b="1" dirty="0"/>
                <a:t>应用AI算法进行图像识别、异常检测与自动调优控制</a:t>
              </a:r>
              <a:endParaRPr lang="en-US" dirty="0"/>
            </a:p>
          </p:txBody>
        </p:sp>
        <p:grpSp>
          <p:nvGrpSpPr>
            <p:cNvPr id="103" name="组合 102"/>
            <p:cNvGrpSpPr/>
            <p:nvPr/>
          </p:nvGrpSpPr>
          <p:grpSpPr>
            <a:xfrm>
              <a:off x="5871147" y="1120688"/>
              <a:ext cx="5647753" cy="1431498"/>
              <a:chOff x="5871147" y="1120688"/>
              <a:chExt cx="5647753" cy="1431498"/>
            </a:xfrm>
          </p:grpSpPr>
          <p:sp>
            <p:nvSpPr>
              <p:cNvPr id="37" name="Bullet1"/>
              <p:cNvSpPr/>
              <p:nvPr/>
            </p:nvSpPr>
            <p:spPr bwMode="auto">
              <a:xfrm>
                <a:off x="7092337" y="1120688"/>
                <a:ext cx="4242414" cy="60134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b="1" dirty="0"/>
                  <a:t>AI图像识别技术</a:t>
                </a:r>
                <a:endParaRPr lang="en-US" dirty="0"/>
              </a:p>
            </p:txBody>
          </p:sp>
          <p:sp>
            <p:nvSpPr>
              <p:cNvPr id="54" name="Text1"/>
              <p:cNvSpPr/>
              <p:nvPr/>
            </p:nvSpPr>
            <p:spPr>
              <a:xfrm>
                <a:off x="7092337" y="1747043"/>
                <a:ext cx="4426563" cy="805143"/>
              </a:xfrm>
              <a:prstGeom prst="rect">
                <a:avLst/>
              </a:prstGeom>
            </p:spPr>
            <p:txBody>
              <a:bodyPr wrap="square" lIns="91440" tIns="45720" rIns="91440" bIns="45720" anchor="t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400" dirty="0"/>
                  <a:t>利用深度学习模型对生产过程中的产品图像进行实时分析，精准识别缺陷与异常，显著提升质检效率与准确率，减少人工干预。</a:t>
                </a:r>
                <a:endParaRPr lang="en-US" sz="2000" dirty="0"/>
              </a:p>
            </p:txBody>
          </p:sp>
          <p:sp>
            <p:nvSpPr>
              <p:cNvPr id="81" name="IconBackground1"/>
              <p:cNvSpPr/>
              <p:nvPr/>
            </p:nvSpPr>
            <p:spPr>
              <a:xfrm>
                <a:off x="5871147" y="1587375"/>
                <a:ext cx="433238" cy="433238"/>
              </a:xfrm>
              <a:prstGeom prst="ellips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Icon1"/>
              <p:cNvSpPr/>
              <p:nvPr/>
            </p:nvSpPr>
            <p:spPr bwMode="auto">
              <a:xfrm>
                <a:off x="5958787" y="1678583"/>
                <a:ext cx="260194" cy="259770"/>
              </a:xfrm>
              <a:custGeom>
                <a:avLst/>
                <a:gdLst>
                  <a:gd name="connsiteX0" fmla="*/ 407692 w 606580"/>
                  <a:gd name="connsiteY0" fmla="*/ 269277 h 605592"/>
                  <a:gd name="connsiteX1" fmla="*/ 426286 w 606580"/>
                  <a:gd name="connsiteY1" fmla="*/ 287816 h 605592"/>
                  <a:gd name="connsiteX2" fmla="*/ 426286 w 606580"/>
                  <a:gd name="connsiteY2" fmla="*/ 388482 h 605592"/>
                  <a:gd name="connsiteX3" fmla="*/ 407692 w 606580"/>
                  <a:gd name="connsiteY3" fmla="*/ 407021 h 605592"/>
                  <a:gd name="connsiteX4" fmla="*/ 389098 w 606580"/>
                  <a:gd name="connsiteY4" fmla="*/ 388482 h 605592"/>
                  <a:gd name="connsiteX5" fmla="*/ 389098 w 606580"/>
                  <a:gd name="connsiteY5" fmla="*/ 287816 h 605592"/>
                  <a:gd name="connsiteX6" fmla="*/ 407692 w 606580"/>
                  <a:gd name="connsiteY6" fmla="*/ 269277 h 605592"/>
                  <a:gd name="connsiteX7" fmla="*/ 273725 w 606580"/>
                  <a:gd name="connsiteY7" fmla="*/ 263518 h 605592"/>
                  <a:gd name="connsiteX8" fmla="*/ 248467 w 606580"/>
                  <a:gd name="connsiteY8" fmla="*/ 321370 h 605592"/>
                  <a:gd name="connsiteX9" fmla="*/ 298982 w 606580"/>
                  <a:gd name="connsiteY9" fmla="*/ 321370 h 605592"/>
                  <a:gd name="connsiteX10" fmla="*/ 407692 w 606580"/>
                  <a:gd name="connsiteY10" fmla="*/ 205698 h 605592"/>
                  <a:gd name="connsiteX11" fmla="*/ 426286 w 606580"/>
                  <a:gd name="connsiteY11" fmla="*/ 224235 h 605592"/>
                  <a:gd name="connsiteX12" fmla="*/ 426286 w 606580"/>
                  <a:gd name="connsiteY12" fmla="*/ 229147 h 605592"/>
                  <a:gd name="connsiteX13" fmla="*/ 407692 w 606580"/>
                  <a:gd name="connsiteY13" fmla="*/ 247684 h 605592"/>
                  <a:gd name="connsiteX14" fmla="*/ 389098 w 606580"/>
                  <a:gd name="connsiteY14" fmla="*/ 229147 h 605592"/>
                  <a:gd name="connsiteX15" fmla="*/ 389098 w 606580"/>
                  <a:gd name="connsiteY15" fmla="*/ 224235 h 605592"/>
                  <a:gd name="connsiteX16" fmla="*/ 407692 w 606580"/>
                  <a:gd name="connsiteY16" fmla="*/ 205698 h 605592"/>
                  <a:gd name="connsiteX17" fmla="*/ 273632 w 606580"/>
                  <a:gd name="connsiteY17" fmla="*/ 198712 h 605592"/>
                  <a:gd name="connsiteX18" fmla="*/ 290718 w 606580"/>
                  <a:gd name="connsiteY18" fmla="*/ 209837 h 605592"/>
                  <a:gd name="connsiteX19" fmla="*/ 365747 w 606580"/>
                  <a:gd name="connsiteY19" fmla="*/ 381169 h 605592"/>
                  <a:gd name="connsiteX20" fmla="*/ 356090 w 606580"/>
                  <a:gd name="connsiteY20" fmla="*/ 405553 h 605592"/>
                  <a:gd name="connsiteX21" fmla="*/ 331668 w 606580"/>
                  <a:gd name="connsiteY21" fmla="*/ 395911 h 605592"/>
                  <a:gd name="connsiteX22" fmla="*/ 315325 w 606580"/>
                  <a:gd name="connsiteY22" fmla="*/ 358548 h 605592"/>
                  <a:gd name="connsiteX23" fmla="*/ 232496 w 606580"/>
                  <a:gd name="connsiteY23" fmla="*/ 358548 h 605592"/>
                  <a:gd name="connsiteX24" fmla="*/ 216152 w 606580"/>
                  <a:gd name="connsiteY24" fmla="*/ 395911 h 605592"/>
                  <a:gd name="connsiteX25" fmla="*/ 199067 w 606580"/>
                  <a:gd name="connsiteY25" fmla="*/ 407036 h 605592"/>
                  <a:gd name="connsiteX26" fmla="*/ 191638 w 606580"/>
                  <a:gd name="connsiteY26" fmla="*/ 405367 h 605592"/>
                  <a:gd name="connsiteX27" fmla="*/ 181981 w 606580"/>
                  <a:gd name="connsiteY27" fmla="*/ 381077 h 605592"/>
                  <a:gd name="connsiteX28" fmla="*/ 256546 w 606580"/>
                  <a:gd name="connsiteY28" fmla="*/ 209837 h 605592"/>
                  <a:gd name="connsiteX29" fmla="*/ 273632 w 606580"/>
                  <a:gd name="connsiteY29" fmla="*/ 198712 h 605592"/>
                  <a:gd name="connsiteX30" fmla="*/ 91641 w 606580"/>
                  <a:gd name="connsiteY30" fmla="*/ 50149 h 605592"/>
                  <a:gd name="connsiteX31" fmla="*/ 50231 w 606580"/>
                  <a:gd name="connsiteY31" fmla="*/ 91492 h 605592"/>
                  <a:gd name="connsiteX32" fmla="*/ 50231 w 606580"/>
                  <a:gd name="connsiteY32" fmla="*/ 514192 h 605592"/>
                  <a:gd name="connsiteX33" fmla="*/ 91641 w 606580"/>
                  <a:gd name="connsiteY33" fmla="*/ 555443 h 605592"/>
                  <a:gd name="connsiteX34" fmla="*/ 514846 w 606580"/>
                  <a:gd name="connsiteY34" fmla="*/ 555443 h 605592"/>
                  <a:gd name="connsiteX35" fmla="*/ 556256 w 606580"/>
                  <a:gd name="connsiteY35" fmla="*/ 514192 h 605592"/>
                  <a:gd name="connsiteX36" fmla="*/ 556349 w 606580"/>
                  <a:gd name="connsiteY36" fmla="*/ 514192 h 605592"/>
                  <a:gd name="connsiteX37" fmla="*/ 556349 w 606580"/>
                  <a:gd name="connsiteY37" fmla="*/ 91492 h 605592"/>
                  <a:gd name="connsiteX38" fmla="*/ 515031 w 606580"/>
                  <a:gd name="connsiteY38" fmla="*/ 50149 h 605592"/>
                  <a:gd name="connsiteX39" fmla="*/ 91641 w 606580"/>
                  <a:gd name="connsiteY39" fmla="*/ 0 h 605592"/>
                  <a:gd name="connsiteX40" fmla="*/ 515031 w 606580"/>
                  <a:gd name="connsiteY40" fmla="*/ 0 h 605592"/>
                  <a:gd name="connsiteX41" fmla="*/ 606580 w 606580"/>
                  <a:gd name="connsiteY41" fmla="*/ 91492 h 605592"/>
                  <a:gd name="connsiteX42" fmla="*/ 606580 w 606580"/>
                  <a:gd name="connsiteY42" fmla="*/ 514192 h 605592"/>
                  <a:gd name="connsiteX43" fmla="*/ 515031 w 606580"/>
                  <a:gd name="connsiteY43" fmla="*/ 605592 h 605592"/>
                  <a:gd name="connsiteX44" fmla="*/ 91641 w 606580"/>
                  <a:gd name="connsiteY44" fmla="*/ 605592 h 605592"/>
                  <a:gd name="connsiteX45" fmla="*/ 0 w 606580"/>
                  <a:gd name="connsiteY45" fmla="*/ 514192 h 605592"/>
                  <a:gd name="connsiteX46" fmla="*/ 0 w 606580"/>
                  <a:gd name="connsiteY46" fmla="*/ 91492 h 605592"/>
                  <a:gd name="connsiteX47" fmla="*/ 91641 w 606580"/>
                  <a:gd name="connsiteY47" fmla="*/ 0 h 605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606580" h="605592">
                    <a:moveTo>
                      <a:pt x="407692" y="269277"/>
                    </a:moveTo>
                    <a:cubicBezTo>
                      <a:pt x="417919" y="269277"/>
                      <a:pt x="426286" y="277620"/>
                      <a:pt x="426286" y="287816"/>
                    </a:cubicBezTo>
                    <a:lnTo>
                      <a:pt x="426286" y="388482"/>
                    </a:lnTo>
                    <a:cubicBezTo>
                      <a:pt x="426286" y="398679"/>
                      <a:pt x="417919" y="407021"/>
                      <a:pt x="407692" y="407021"/>
                    </a:cubicBezTo>
                    <a:cubicBezTo>
                      <a:pt x="397372" y="407021"/>
                      <a:pt x="389098" y="398679"/>
                      <a:pt x="389098" y="388482"/>
                    </a:cubicBezTo>
                    <a:lnTo>
                      <a:pt x="389098" y="287816"/>
                    </a:lnTo>
                    <a:cubicBezTo>
                      <a:pt x="389098" y="277620"/>
                      <a:pt x="397372" y="269277"/>
                      <a:pt x="407692" y="269277"/>
                    </a:cubicBezTo>
                    <a:close/>
                    <a:moveTo>
                      <a:pt x="273725" y="263518"/>
                    </a:moveTo>
                    <a:lnTo>
                      <a:pt x="248467" y="321370"/>
                    </a:lnTo>
                    <a:lnTo>
                      <a:pt x="298982" y="321370"/>
                    </a:lnTo>
                    <a:close/>
                    <a:moveTo>
                      <a:pt x="407692" y="205698"/>
                    </a:moveTo>
                    <a:cubicBezTo>
                      <a:pt x="417919" y="205698"/>
                      <a:pt x="426286" y="213947"/>
                      <a:pt x="426286" y="224235"/>
                    </a:cubicBezTo>
                    <a:lnTo>
                      <a:pt x="426286" y="229147"/>
                    </a:lnTo>
                    <a:cubicBezTo>
                      <a:pt x="426286" y="239435"/>
                      <a:pt x="417919" y="247684"/>
                      <a:pt x="407692" y="247684"/>
                    </a:cubicBezTo>
                    <a:cubicBezTo>
                      <a:pt x="397372" y="247684"/>
                      <a:pt x="389098" y="239435"/>
                      <a:pt x="389098" y="229147"/>
                    </a:cubicBezTo>
                    <a:lnTo>
                      <a:pt x="389098" y="224235"/>
                    </a:lnTo>
                    <a:cubicBezTo>
                      <a:pt x="389098" y="213947"/>
                      <a:pt x="397372" y="205698"/>
                      <a:pt x="407692" y="205698"/>
                    </a:cubicBezTo>
                    <a:close/>
                    <a:moveTo>
                      <a:pt x="273632" y="198712"/>
                    </a:moveTo>
                    <a:cubicBezTo>
                      <a:pt x="281060" y="198712"/>
                      <a:pt x="287746" y="203069"/>
                      <a:pt x="290718" y="209837"/>
                    </a:cubicBezTo>
                    <a:lnTo>
                      <a:pt x="365747" y="381169"/>
                    </a:lnTo>
                    <a:cubicBezTo>
                      <a:pt x="369833" y="390441"/>
                      <a:pt x="365469" y="401473"/>
                      <a:pt x="356090" y="405553"/>
                    </a:cubicBezTo>
                    <a:cubicBezTo>
                      <a:pt x="346618" y="409632"/>
                      <a:pt x="335754" y="405275"/>
                      <a:pt x="331668" y="395911"/>
                    </a:cubicBezTo>
                    <a:lnTo>
                      <a:pt x="315325" y="358548"/>
                    </a:lnTo>
                    <a:lnTo>
                      <a:pt x="232496" y="358548"/>
                    </a:lnTo>
                    <a:lnTo>
                      <a:pt x="216152" y="395911"/>
                    </a:lnTo>
                    <a:cubicBezTo>
                      <a:pt x="213088" y="402771"/>
                      <a:pt x="206217" y="407036"/>
                      <a:pt x="199067" y="407036"/>
                    </a:cubicBezTo>
                    <a:cubicBezTo>
                      <a:pt x="196559" y="407036"/>
                      <a:pt x="194145" y="406480"/>
                      <a:pt x="191638" y="405367"/>
                    </a:cubicBezTo>
                    <a:cubicBezTo>
                      <a:pt x="182259" y="401288"/>
                      <a:pt x="177895" y="390441"/>
                      <a:pt x="181981" y="381077"/>
                    </a:cubicBezTo>
                    <a:lnTo>
                      <a:pt x="256546" y="209837"/>
                    </a:lnTo>
                    <a:cubicBezTo>
                      <a:pt x="259517" y="203069"/>
                      <a:pt x="266203" y="198712"/>
                      <a:pt x="273632" y="198712"/>
                    </a:cubicBezTo>
                    <a:close/>
                    <a:moveTo>
                      <a:pt x="91641" y="50149"/>
                    </a:moveTo>
                    <a:cubicBezTo>
                      <a:pt x="68336" y="50149"/>
                      <a:pt x="50231" y="68225"/>
                      <a:pt x="50231" y="91492"/>
                    </a:cubicBezTo>
                    <a:lnTo>
                      <a:pt x="50231" y="514192"/>
                    </a:lnTo>
                    <a:cubicBezTo>
                      <a:pt x="50231" y="537367"/>
                      <a:pt x="68336" y="555443"/>
                      <a:pt x="91641" y="555443"/>
                    </a:cubicBezTo>
                    <a:lnTo>
                      <a:pt x="514846" y="555443"/>
                    </a:lnTo>
                    <a:cubicBezTo>
                      <a:pt x="538151" y="555443"/>
                      <a:pt x="556256" y="537367"/>
                      <a:pt x="556256" y="514192"/>
                    </a:cubicBezTo>
                    <a:lnTo>
                      <a:pt x="556349" y="514192"/>
                    </a:lnTo>
                    <a:lnTo>
                      <a:pt x="556349" y="91492"/>
                    </a:lnTo>
                    <a:cubicBezTo>
                      <a:pt x="556349" y="68225"/>
                      <a:pt x="538244" y="50149"/>
                      <a:pt x="515031" y="50149"/>
                    </a:cubicBezTo>
                    <a:close/>
                    <a:moveTo>
                      <a:pt x="91641" y="0"/>
                    </a:moveTo>
                    <a:lnTo>
                      <a:pt x="515031" y="0"/>
                    </a:lnTo>
                    <a:cubicBezTo>
                      <a:pt x="565263" y="0"/>
                      <a:pt x="606580" y="41250"/>
                      <a:pt x="606580" y="91492"/>
                    </a:cubicBezTo>
                    <a:lnTo>
                      <a:pt x="606580" y="514192"/>
                    </a:lnTo>
                    <a:cubicBezTo>
                      <a:pt x="606580" y="564342"/>
                      <a:pt x="565355" y="605592"/>
                      <a:pt x="515031" y="605592"/>
                    </a:cubicBezTo>
                    <a:lnTo>
                      <a:pt x="91641" y="605592"/>
                    </a:lnTo>
                    <a:cubicBezTo>
                      <a:pt x="41318" y="605592"/>
                      <a:pt x="0" y="564434"/>
                      <a:pt x="0" y="514192"/>
                    </a:cubicBezTo>
                    <a:lnTo>
                      <a:pt x="0" y="91492"/>
                    </a:lnTo>
                    <a:cubicBezTo>
                      <a:pt x="0" y="41250"/>
                      <a:pt x="41225" y="0"/>
                      <a:pt x="916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7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</a:p>
            </p:txBody>
          </p:sp>
        </p:grpSp>
        <p:grpSp>
          <p:nvGrpSpPr>
            <p:cNvPr id="104" name="组合 103"/>
            <p:cNvGrpSpPr/>
            <p:nvPr/>
          </p:nvGrpSpPr>
          <p:grpSpPr>
            <a:xfrm>
              <a:off x="660400" y="1848046"/>
              <a:ext cx="5643985" cy="1430024"/>
              <a:chOff x="660400" y="1848046"/>
              <a:chExt cx="5643985" cy="1430024"/>
            </a:xfrm>
          </p:grpSpPr>
          <p:sp>
            <p:nvSpPr>
              <p:cNvPr id="46" name="Bullet2"/>
              <p:cNvSpPr/>
              <p:nvPr/>
            </p:nvSpPr>
            <p:spPr bwMode="auto">
              <a:xfrm flipH="1">
                <a:off x="918352" y="1848046"/>
                <a:ext cx="3880261" cy="60134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b="1" dirty="0"/>
                  <a:t>异常检测机制</a:t>
                </a:r>
                <a:endParaRPr lang="en-US" dirty="0"/>
              </a:p>
            </p:txBody>
          </p:sp>
          <p:sp>
            <p:nvSpPr>
              <p:cNvPr id="74" name="Text2"/>
              <p:cNvSpPr/>
              <p:nvPr/>
            </p:nvSpPr>
            <p:spPr>
              <a:xfrm>
                <a:off x="660400" y="2472927"/>
                <a:ext cx="4160165" cy="805143"/>
              </a:xfrm>
              <a:prstGeom prst="rect">
                <a:avLst/>
              </a:prstGeom>
            </p:spPr>
            <p:txBody>
              <a:bodyPr wrap="square" lIns="91440" tIns="45720" rIns="91440" bIns="45720" anchor="t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400" dirty="0"/>
                  <a:t>基于机器学习算法构建质量数据的正常模式基准，自动识别偏离行为，及时预警潜在质量问题，实现预防性质量管理。</a:t>
                </a:r>
                <a:endParaRPr lang="en-US" sz="2000" dirty="0"/>
              </a:p>
            </p:txBody>
          </p:sp>
          <p:sp>
            <p:nvSpPr>
              <p:cNvPr id="82" name="IconBackground2"/>
              <p:cNvSpPr/>
              <p:nvPr/>
            </p:nvSpPr>
            <p:spPr>
              <a:xfrm>
                <a:off x="5871147" y="2398195"/>
                <a:ext cx="433238" cy="433238"/>
              </a:xfrm>
              <a:prstGeom prst="ellips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Icon2"/>
              <p:cNvSpPr/>
              <p:nvPr/>
            </p:nvSpPr>
            <p:spPr bwMode="auto">
              <a:xfrm>
                <a:off x="5977544" y="2482610"/>
                <a:ext cx="222679" cy="260194"/>
              </a:xfrm>
              <a:custGeom>
                <a:avLst/>
                <a:gdLst>
                  <a:gd name="connsiteX0" fmla="*/ 388761 w 517976"/>
                  <a:gd name="connsiteY0" fmla="*/ 436729 h 605239"/>
                  <a:gd name="connsiteX1" fmla="*/ 504639 w 517976"/>
                  <a:gd name="connsiteY1" fmla="*/ 537587 h 605239"/>
                  <a:gd name="connsiteX2" fmla="*/ 507146 w 517976"/>
                  <a:gd name="connsiteY2" fmla="*/ 593763 h 605239"/>
                  <a:gd name="connsiteX3" fmla="*/ 450321 w 517976"/>
                  <a:gd name="connsiteY3" fmla="*/ 591816 h 605239"/>
                  <a:gd name="connsiteX4" fmla="*/ 349299 w 517976"/>
                  <a:gd name="connsiteY4" fmla="*/ 476127 h 605239"/>
                  <a:gd name="connsiteX5" fmla="*/ 370934 w 517976"/>
                  <a:gd name="connsiteY5" fmla="*/ 458328 h 605239"/>
                  <a:gd name="connsiteX6" fmla="*/ 388761 w 517976"/>
                  <a:gd name="connsiteY6" fmla="*/ 436729 h 605239"/>
                  <a:gd name="connsiteX7" fmla="*/ 252542 w 517976"/>
                  <a:gd name="connsiteY7" fmla="*/ 402592 h 605239"/>
                  <a:gd name="connsiteX8" fmla="*/ 268877 w 517976"/>
                  <a:gd name="connsiteY8" fmla="*/ 405925 h 605239"/>
                  <a:gd name="connsiteX9" fmla="*/ 278065 w 517976"/>
                  <a:gd name="connsiteY9" fmla="*/ 419721 h 605239"/>
                  <a:gd name="connsiteX10" fmla="*/ 266092 w 517976"/>
                  <a:gd name="connsiteY10" fmla="*/ 429814 h 605239"/>
                  <a:gd name="connsiteX11" fmla="*/ 248273 w 517976"/>
                  <a:gd name="connsiteY11" fmla="*/ 419351 h 605239"/>
                  <a:gd name="connsiteX12" fmla="*/ 252542 w 517976"/>
                  <a:gd name="connsiteY12" fmla="*/ 402592 h 605239"/>
                  <a:gd name="connsiteX13" fmla="*/ 306966 w 517976"/>
                  <a:gd name="connsiteY13" fmla="*/ 397784 h 605239"/>
                  <a:gd name="connsiteX14" fmla="*/ 323667 w 517976"/>
                  <a:gd name="connsiteY14" fmla="*/ 400561 h 605239"/>
                  <a:gd name="connsiteX15" fmla="*/ 321255 w 517976"/>
                  <a:gd name="connsiteY15" fmla="*/ 417410 h 605239"/>
                  <a:gd name="connsiteX16" fmla="*/ 304925 w 517976"/>
                  <a:gd name="connsiteY16" fmla="*/ 422687 h 605239"/>
                  <a:gd name="connsiteX17" fmla="*/ 304461 w 517976"/>
                  <a:gd name="connsiteY17" fmla="*/ 422687 h 605239"/>
                  <a:gd name="connsiteX18" fmla="*/ 292493 w 517976"/>
                  <a:gd name="connsiteY18" fmla="*/ 410189 h 605239"/>
                  <a:gd name="connsiteX19" fmla="*/ 304925 w 517976"/>
                  <a:gd name="connsiteY19" fmla="*/ 398247 h 605239"/>
                  <a:gd name="connsiteX20" fmla="*/ 306966 w 517976"/>
                  <a:gd name="connsiteY20" fmla="*/ 397784 h 605239"/>
                  <a:gd name="connsiteX21" fmla="*/ 271842 w 517976"/>
                  <a:gd name="connsiteY21" fmla="*/ 373755 h 605239"/>
                  <a:gd name="connsiteX22" fmla="*/ 284373 w 517976"/>
                  <a:gd name="connsiteY22" fmla="*/ 373755 h 605239"/>
                  <a:gd name="connsiteX23" fmla="*/ 292542 w 517976"/>
                  <a:gd name="connsiteY23" fmla="*/ 383393 h 605239"/>
                  <a:gd name="connsiteX24" fmla="*/ 283352 w 517976"/>
                  <a:gd name="connsiteY24" fmla="*/ 398222 h 605239"/>
                  <a:gd name="connsiteX25" fmla="*/ 273234 w 517976"/>
                  <a:gd name="connsiteY25" fmla="*/ 396275 h 605239"/>
                  <a:gd name="connsiteX26" fmla="*/ 265529 w 517976"/>
                  <a:gd name="connsiteY26" fmla="*/ 389603 h 605239"/>
                  <a:gd name="connsiteX27" fmla="*/ 271842 w 517976"/>
                  <a:gd name="connsiteY27" fmla="*/ 373755 h 605239"/>
                  <a:gd name="connsiteX28" fmla="*/ 223196 w 517976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  <a:gd name="connsiteX53" fmla="*/ 373273 h 605239"/>
                  <a:gd name="connsiteY53" fmla="*/ 373273 h 605239"/>
                  <a:gd name="connsiteX54" fmla="*/ 373273 h 605239"/>
                  <a:gd name="connsiteY54" fmla="*/ 373273 h 605239"/>
                  <a:gd name="connsiteX55" fmla="*/ 373273 h 605239"/>
                  <a:gd name="connsiteY55" fmla="*/ 373273 h 605239"/>
                  <a:gd name="connsiteX56" fmla="*/ 373273 h 605239"/>
                  <a:gd name="connsiteY56" fmla="*/ 373273 h 605239"/>
                  <a:gd name="connsiteX57" fmla="*/ 373273 h 605239"/>
                  <a:gd name="connsiteY57" fmla="*/ 373273 h 605239"/>
                  <a:gd name="connsiteX58" fmla="*/ 373273 h 605239"/>
                  <a:gd name="connsiteY58" fmla="*/ 373273 h 605239"/>
                  <a:gd name="connsiteX59" fmla="*/ 373273 h 605239"/>
                  <a:gd name="connsiteY59" fmla="*/ 373273 h 605239"/>
                  <a:gd name="connsiteX60" fmla="*/ 373273 h 605239"/>
                  <a:gd name="connsiteY60" fmla="*/ 373273 h 605239"/>
                  <a:gd name="connsiteX61" fmla="*/ 373273 h 605239"/>
                  <a:gd name="connsiteY61" fmla="*/ 373273 h 605239"/>
                  <a:gd name="connsiteX62" fmla="*/ 373273 h 605239"/>
                  <a:gd name="connsiteY62" fmla="*/ 373273 h 605239"/>
                  <a:gd name="connsiteX63" fmla="*/ 373273 h 605239"/>
                  <a:gd name="connsiteY63" fmla="*/ 373273 h 605239"/>
                  <a:gd name="connsiteX64" fmla="*/ 373273 h 605239"/>
                  <a:gd name="connsiteY64" fmla="*/ 373273 h 605239"/>
                  <a:gd name="connsiteX65" fmla="*/ 373273 h 605239"/>
                  <a:gd name="connsiteY65" fmla="*/ 373273 h 605239"/>
                  <a:gd name="connsiteX66" fmla="*/ 373273 h 605239"/>
                  <a:gd name="connsiteY66" fmla="*/ 373273 h 605239"/>
                  <a:gd name="connsiteX67" fmla="*/ 373273 h 605239"/>
                  <a:gd name="connsiteY67" fmla="*/ 373273 h 605239"/>
                  <a:gd name="connsiteX68" fmla="*/ 373273 h 605239"/>
                  <a:gd name="connsiteY68" fmla="*/ 373273 h 605239"/>
                  <a:gd name="connsiteX69" fmla="*/ 373273 h 605239"/>
                  <a:gd name="connsiteY69" fmla="*/ 373273 h 605239"/>
                  <a:gd name="connsiteX70" fmla="*/ 373273 h 605239"/>
                  <a:gd name="connsiteY70" fmla="*/ 373273 h 605239"/>
                  <a:gd name="connsiteX71" fmla="*/ 373273 h 605239"/>
                  <a:gd name="connsiteY71" fmla="*/ 373273 h 605239"/>
                  <a:gd name="connsiteX72" fmla="*/ 373273 h 605239"/>
                  <a:gd name="connsiteY72" fmla="*/ 373273 h 605239"/>
                  <a:gd name="connsiteX73" fmla="*/ 373273 h 605239"/>
                  <a:gd name="connsiteY73" fmla="*/ 373273 h 605239"/>
                  <a:gd name="connsiteX74" fmla="*/ 373273 h 605239"/>
                  <a:gd name="connsiteY74" fmla="*/ 373273 h 605239"/>
                  <a:gd name="connsiteX75" fmla="*/ 373273 h 605239"/>
                  <a:gd name="connsiteY75" fmla="*/ 373273 h 605239"/>
                  <a:gd name="connsiteX76" fmla="*/ 373273 h 605239"/>
                  <a:gd name="connsiteY76" fmla="*/ 373273 h 605239"/>
                  <a:gd name="connsiteX77" fmla="*/ 373273 h 605239"/>
                  <a:gd name="connsiteY77" fmla="*/ 373273 h 605239"/>
                  <a:gd name="connsiteX78" fmla="*/ 373273 h 605239"/>
                  <a:gd name="connsiteY78" fmla="*/ 373273 h 605239"/>
                  <a:gd name="connsiteX79" fmla="*/ 373273 h 605239"/>
                  <a:gd name="connsiteY79" fmla="*/ 373273 h 605239"/>
                  <a:gd name="connsiteX80" fmla="*/ 373273 h 605239"/>
                  <a:gd name="connsiteY80" fmla="*/ 373273 h 605239"/>
                  <a:gd name="connsiteX81" fmla="*/ 373273 h 605239"/>
                  <a:gd name="connsiteY81" fmla="*/ 373273 h 605239"/>
                  <a:gd name="connsiteX82" fmla="*/ 373273 h 605239"/>
                  <a:gd name="connsiteY82" fmla="*/ 373273 h 605239"/>
                  <a:gd name="connsiteX83" fmla="*/ 373273 h 605239"/>
                  <a:gd name="connsiteY83" fmla="*/ 373273 h 605239"/>
                  <a:gd name="connsiteX84" fmla="*/ 373273 h 605239"/>
                  <a:gd name="connsiteY84" fmla="*/ 373273 h 605239"/>
                  <a:gd name="connsiteX85" fmla="*/ 373273 h 605239"/>
                  <a:gd name="connsiteY85" fmla="*/ 373273 h 605239"/>
                  <a:gd name="connsiteX86" fmla="*/ 373273 h 605239"/>
                  <a:gd name="connsiteY86" fmla="*/ 373273 h 605239"/>
                  <a:gd name="connsiteX87" fmla="*/ 373273 h 605239"/>
                  <a:gd name="connsiteY87" fmla="*/ 373273 h 605239"/>
                  <a:gd name="connsiteX88" fmla="*/ 373273 h 605239"/>
                  <a:gd name="connsiteY88" fmla="*/ 373273 h 605239"/>
                  <a:gd name="connsiteX89" fmla="*/ 373273 h 605239"/>
                  <a:gd name="connsiteY89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</a:cxnLst>
                <a:rect l="l" t="t" r="r" b="b"/>
                <a:pathLst>
                  <a:path w="517976" h="605239">
                    <a:moveTo>
                      <a:pt x="388761" y="436729"/>
                    </a:moveTo>
                    <a:lnTo>
                      <a:pt x="504639" y="537587"/>
                    </a:lnTo>
                    <a:cubicBezTo>
                      <a:pt x="521445" y="552511"/>
                      <a:pt x="522466" y="578374"/>
                      <a:pt x="507146" y="593763"/>
                    </a:cubicBezTo>
                    <a:cubicBezTo>
                      <a:pt x="491175" y="609614"/>
                      <a:pt x="465177" y="608595"/>
                      <a:pt x="450321" y="591816"/>
                    </a:cubicBezTo>
                    <a:lnTo>
                      <a:pt x="349299" y="476127"/>
                    </a:lnTo>
                    <a:cubicBezTo>
                      <a:pt x="356913" y="470843"/>
                      <a:pt x="364248" y="465003"/>
                      <a:pt x="370934" y="458328"/>
                    </a:cubicBezTo>
                    <a:cubicBezTo>
                      <a:pt x="378269" y="451561"/>
                      <a:pt x="383933" y="444331"/>
                      <a:pt x="388761" y="436729"/>
                    </a:cubicBezTo>
                    <a:close/>
                    <a:moveTo>
                      <a:pt x="252542" y="402592"/>
                    </a:moveTo>
                    <a:cubicBezTo>
                      <a:pt x="258389" y="399259"/>
                      <a:pt x="265071" y="400555"/>
                      <a:pt x="268877" y="405925"/>
                    </a:cubicBezTo>
                    <a:cubicBezTo>
                      <a:pt x="275188" y="407407"/>
                      <a:pt x="279086" y="413703"/>
                      <a:pt x="278065" y="419721"/>
                    </a:cubicBezTo>
                    <a:cubicBezTo>
                      <a:pt x="277044" y="425555"/>
                      <a:pt x="271847" y="429814"/>
                      <a:pt x="266092" y="429814"/>
                    </a:cubicBezTo>
                    <a:cubicBezTo>
                      <a:pt x="258296" y="429814"/>
                      <a:pt x="251614" y="424629"/>
                      <a:pt x="248273" y="419351"/>
                    </a:cubicBezTo>
                    <a:cubicBezTo>
                      <a:pt x="244932" y="413518"/>
                      <a:pt x="246788" y="405925"/>
                      <a:pt x="252542" y="402592"/>
                    </a:cubicBezTo>
                    <a:close/>
                    <a:moveTo>
                      <a:pt x="306966" y="397784"/>
                    </a:moveTo>
                    <a:cubicBezTo>
                      <a:pt x="312255" y="393896"/>
                      <a:pt x="319956" y="394914"/>
                      <a:pt x="323667" y="400561"/>
                    </a:cubicBezTo>
                    <a:cubicBezTo>
                      <a:pt x="327564" y="405931"/>
                      <a:pt x="326636" y="413522"/>
                      <a:pt x="321255" y="417410"/>
                    </a:cubicBezTo>
                    <a:cubicBezTo>
                      <a:pt x="316430" y="420743"/>
                      <a:pt x="310770" y="422687"/>
                      <a:pt x="304925" y="422687"/>
                    </a:cubicBezTo>
                    <a:lnTo>
                      <a:pt x="304461" y="422687"/>
                    </a:lnTo>
                    <a:cubicBezTo>
                      <a:pt x="297781" y="422687"/>
                      <a:pt x="292493" y="416854"/>
                      <a:pt x="292493" y="410189"/>
                    </a:cubicBezTo>
                    <a:cubicBezTo>
                      <a:pt x="292493" y="403524"/>
                      <a:pt x="298245" y="398247"/>
                      <a:pt x="304925" y="398247"/>
                    </a:cubicBezTo>
                    <a:cubicBezTo>
                      <a:pt x="305482" y="398247"/>
                      <a:pt x="306410" y="398247"/>
                      <a:pt x="306966" y="397784"/>
                    </a:cubicBezTo>
                    <a:close/>
                    <a:moveTo>
                      <a:pt x="271842" y="373755"/>
                    </a:moveTo>
                    <a:cubicBezTo>
                      <a:pt x="275740" y="371809"/>
                      <a:pt x="280567" y="371809"/>
                      <a:pt x="284373" y="373755"/>
                    </a:cubicBezTo>
                    <a:cubicBezTo>
                      <a:pt x="288736" y="375701"/>
                      <a:pt x="291521" y="379038"/>
                      <a:pt x="292542" y="383393"/>
                    </a:cubicBezTo>
                    <a:cubicBezTo>
                      <a:pt x="294399" y="390066"/>
                      <a:pt x="290593" y="396831"/>
                      <a:pt x="283352" y="398222"/>
                    </a:cubicBezTo>
                    <a:cubicBezTo>
                      <a:pt x="279082" y="399612"/>
                      <a:pt x="275183" y="397758"/>
                      <a:pt x="273234" y="396275"/>
                    </a:cubicBezTo>
                    <a:cubicBezTo>
                      <a:pt x="269892" y="395349"/>
                      <a:pt x="267015" y="392939"/>
                      <a:pt x="265529" y="389603"/>
                    </a:cubicBezTo>
                    <a:cubicBezTo>
                      <a:pt x="263209" y="383857"/>
                      <a:pt x="265529" y="376628"/>
                      <a:pt x="271842" y="373755"/>
                    </a:cubicBezTo>
                    <a:close/>
                    <a:moveTo>
                      <a:pt x="223196" y="373273"/>
                    </a:moveTo>
                    <a:cubicBezTo>
                      <a:pt x="228579" y="368916"/>
                      <a:pt x="236189" y="369379"/>
                      <a:pt x="240551" y="374200"/>
                    </a:cubicBezTo>
                    <a:cubicBezTo>
                      <a:pt x="242036" y="375684"/>
                      <a:pt x="243428" y="377074"/>
                      <a:pt x="245377" y="378558"/>
                    </a:cubicBezTo>
                    <a:cubicBezTo>
                      <a:pt x="251039" y="382359"/>
                      <a:pt x="252060" y="390054"/>
                      <a:pt x="248255" y="395338"/>
                    </a:cubicBezTo>
                    <a:cubicBezTo>
                      <a:pt x="245749" y="398676"/>
                      <a:pt x="238695" y="403775"/>
                      <a:pt x="230899" y="398212"/>
                    </a:cubicBezTo>
                    <a:cubicBezTo>
                      <a:pt x="227558" y="395894"/>
                      <a:pt x="224588" y="393391"/>
                      <a:pt x="222268" y="390517"/>
                    </a:cubicBezTo>
                    <a:cubicBezTo>
                      <a:pt x="217906" y="385233"/>
                      <a:pt x="218370" y="377538"/>
                      <a:pt x="223196" y="373273"/>
                    </a:cubicBezTo>
                    <a:close/>
                    <a:moveTo>
                      <a:pt x="326738" y="347251"/>
                    </a:moveTo>
                    <a:cubicBezTo>
                      <a:pt x="329700" y="348259"/>
                      <a:pt x="332232" y="350391"/>
                      <a:pt x="333393" y="353449"/>
                    </a:cubicBezTo>
                    <a:cubicBezTo>
                      <a:pt x="335251" y="357341"/>
                      <a:pt x="336738" y="362160"/>
                      <a:pt x="336738" y="366424"/>
                    </a:cubicBezTo>
                    <a:cubicBezTo>
                      <a:pt x="336738" y="373096"/>
                      <a:pt x="331442" y="378935"/>
                      <a:pt x="324752" y="378935"/>
                    </a:cubicBezTo>
                    <a:cubicBezTo>
                      <a:pt x="318527" y="378935"/>
                      <a:pt x="312674" y="373652"/>
                      <a:pt x="312674" y="366980"/>
                    </a:cubicBezTo>
                    <a:cubicBezTo>
                      <a:pt x="312674" y="366053"/>
                      <a:pt x="312674" y="365126"/>
                      <a:pt x="312210" y="364107"/>
                    </a:cubicBezTo>
                    <a:cubicBezTo>
                      <a:pt x="308865" y="357897"/>
                      <a:pt x="311188" y="350669"/>
                      <a:pt x="317505" y="347796"/>
                    </a:cubicBezTo>
                    <a:cubicBezTo>
                      <a:pt x="320386" y="346359"/>
                      <a:pt x="323777" y="346243"/>
                      <a:pt x="326738" y="347251"/>
                    </a:cubicBezTo>
                    <a:close/>
                    <a:moveTo>
                      <a:pt x="272206" y="340682"/>
                    </a:moveTo>
                    <a:cubicBezTo>
                      <a:pt x="276203" y="338643"/>
                      <a:pt x="280572" y="339199"/>
                      <a:pt x="284290" y="340682"/>
                    </a:cubicBezTo>
                    <a:cubicBezTo>
                      <a:pt x="288566" y="342628"/>
                      <a:pt x="291447" y="345964"/>
                      <a:pt x="292470" y="350320"/>
                    </a:cubicBezTo>
                    <a:cubicBezTo>
                      <a:pt x="294329" y="356993"/>
                      <a:pt x="290425" y="363665"/>
                      <a:pt x="283732" y="365148"/>
                    </a:cubicBezTo>
                    <a:cubicBezTo>
                      <a:pt x="279271" y="366446"/>
                      <a:pt x="275553" y="364592"/>
                      <a:pt x="273601" y="363109"/>
                    </a:cubicBezTo>
                    <a:cubicBezTo>
                      <a:pt x="270254" y="362275"/>
                      <a:pt x="267373" y="359773"/>
                      <a:pt x="265886" y="356437"/>
                    </a:cubicBezTo>
                    <a:cubicBezTo>
                      <a:pt x="263562" y="350783"/>
                      <a:pt x="265886" y="343462"/>
                      <a:pt x="272206" y="340682"/>
                    </a:cubicBezTo>
                    <a:close/>
                    <a:moveTo>
                      <a:pt x="241554" y="330687"/>
                    </a:moveTo>
                    <a:cubicBezTo>
                      <a:pt x="244545" y="331266"/>
                      <a:pt x="247282" y="333049"/>
                      <a:pt x="249184" y="335967"/>
                    </a:cubicBezTo>
                    <a:cubicBezTo>
                      <a:pt x="252060" y="340785"/>
                      <a:pt x="251596" y="347455"/>
                      <a:pt x="247236" y="351253"/>
                    </a:cubicBezTo>
                    <a:cubicBezTo>
                      <a:pt x="247236" y="356997"/>
                      <a:pt x="242504" y="363482"/>
                      <a:pt x="235268" y="363296"/>
                    </a:cubicBezTo>
                    <a:cubicBezTo>
                      <a:pt x="229517" y="363019"/>
                      <a:pt x="224229" y="358942"/>
                      <a:pt x="223208" y="353291"/>
                    </a:cubicBezTo>
                    <a:cubicBezTo>
                      <a:pt x="222281" y="345602"/>
                      <a:pt x="225713" y="336986"/>
                      <a:pt x="232393" y="332632"/>
                    </a:cubicBezTo>
                    <a:cubicBezTo>
                      <a:pt x="235315" y="330733"/>
                      <a:pt x="238562" y="330108"/>
                      <a:pt x="241554" y="330687"/>
                    </a:cubicBezTo>
                    <a:close/>
                    <a:moveTo>
                      <a:pt x="308060" y="311829"/>
                    </a:moveTo>
                    <a:cubicBezTo>
                      <a:pt x="313731" y="312848"/>
                      <a:pt x="319031" y="315629"/>
                      <a:pt x="322935" y="319985"/>
                    </a:cubicBezTo>
                    <a:cubicBezTo>
                      <a:pt x="327212" y="325267"/>
                      <a:pt x="326747" y="332960"/>
                      <a:pt x="321913" y="337316"/>
                    </a:cubicBezTo>
                    <a:cubicBezTo>
                      <a:pt x="318938" y="340652"/>
                      <a:pt x="310756" y="342877"/>
                      <a:pt x="304527" y="336760"/>
                    </a:cubicBezTo>
                    <a:cubicBezTo>
                      <a:pt x="304527" y="336296"/>
                      <a:pt x="303598" y="335833"/>
                      <a:pt x="303040" y="335833"/>
                    </a:cubicBezTo>
                    <a:cubicBezTo>
                      <a:pt x="296346" y="334350"/>
                      <a:pt x="292070" y="328233"/>
                      <a:pt x="293557" y="321467"/>
                    </a:cubicBezTo>
                    <a:cubicBezTo>
                      <a:pt x="295045" y="314702"/>
                      <a:pt x="301367" y="310346"/>
                      <a:pt x="308060" y="311829"/>
                    </a:cubicBezTo>
                    <a:close/>
                    <a:moveTo>
                      <a:pt x="272222" y="307030"/>
                    </a:moveTo>
                    <a:cubicBezTo>
                      <a:pt x="279083" y="305548"/>
                      <a:pt x="285760" y="308975"/>
                      <a:pt x="287058" y="315272"/>
                    </a:cubicBezTo>
                    <a:cubicBezTo>
                      <a:pt x="288542" y="321478"/>
                      <a:pt x="284740" y="328146"/>
                      <a:pt x="278434" y="330091"/>
                    </a:cubicBezTo>
                    <a:cubicBezTo>
                      <a:pt x="276116" y="330647"/>
                      <a:pt x="273891" y="331758"/>
                      <a:pt x="271758" y="332962"/>
                    </a:cubicBezTo>
                    <a:cubicBezTo>
                      <a:pt x="265731" y="336667"/>
                      <a:pt x="258869" y="334722"/>
                      <a:pt x="254974" y="329165"/>
                    </a:cubicBezTo>
                    <a:cubicBezTo>
                      <a:pt x="251636" y="323330"/>
                      <a:pt x="253490" y="315643"/>
                      <a:pt x="259239" y="312309"/>
                    </a:cubicBezTo>
                    <a:cubicBezTo>
                      <a:pt x="263598" y="309901"/>
                      <a:pt x="267956" y="308511"/>
                      <a:pt x="272222" y="307030"/>
                    </a:cubicBezTo>
                    <a:close/>
                    <a:moveTo>
                      <a:pt x="279086" y="288388"/>
                    </a:moveTo>
                    <a:cubicBezTo>
                      <a:pt x="235447" y="288388"/>
                      <a:pt x="200443" y="323334"/>
                      <a:pt x="200443" y="366808"/>
                    </a:cubicBezTo>
                    <a:cubicBezTo>
                      <a:pt x="200443" y="410374"/>
                      <a:pt x="235447" y="445320"/>
                      <a:pt x="279086" y="445320"/>
                    </a:cubicBezTo>
                    <a:cubicBezTo>
                      <a:pt x="322261" y="445042"/>
                      <a:pt x="357265" y="410096"/>
                      <a:pt x="357637" y="366808"/>
                    </a:cubicBezTo>
                    <a:cubicBezTo>
                      <a:pt x="357637" y="323334"/>
                      <a:pt x="322632" y="288388"/>
                      <a:pt x="279086" y="288388"/>
                    </a:cubicBezTo>
                    <a:close/>
                    <a:moveTo>
                      <a:pt x="279086" y="261322"/>
                    </a:moveTo>
                    <a:cubicBezTo>
                      <a:pt x="337209" y="260951"/>
                      <a:pt x="384563" y="308132"/>
                      <a:pt x="384563" y="366622"/>
                    </a:cubicBezTo>
                    <a:cubicBezTo>
                      <a:pt x="384934" y="424649"/>
                      <a:pt x="337581" y="471923"/>
                      <a:pt x="279086" y="471923"/>
                    </a:cubicBezTo>
                    <a:cubicBezTo>
                      <a:pt x="220869" y="472294"/>
                      <a:pt x="173609" y="425020"/>
                      <a:pt x="173609" y="366622"/>
                    </a:cubicBezTo>
                    <a:cubicBezTo>
                      <a:pt x="173238" y="308503"/>
                      <a:pt x="220498" y="261322"/>
                      <a:pt x="279086" y="261322"/>
                    </a:cubicBezTo>
                    <a:close/>
                    <a:moveTo>
                      <a:pt x="186693" y="0"/>
                    </a:moveTo>
                    <a:cubicBezTo>
                      <a:pt x="186693" y="0"/>
                      <a:pt x="275352" y="120139"/>
                      <a:pt x="330682" y="247231"/>
                    </a:cubicBezTo>
                    <a:cubicBezTo>
                      <a:pt x="283150" y="226837"/>
                      <a:pt x="225777" y="235922"/>
                      <a:pt x="186972" y="274763"/>
                    </a:cubicBezTo>
                    <a:cubicBezTo>
                      <a:pt x="136098" y="325563"/>
                      <a:pt x="136098" y="407973"/>
                      <a:pt x="186972" y="458773"/>
                    </a:cubicBezTo>
                    <a:cubicBezTo>
                      <a:pt x="224849" y="496595"/>
                      <a:pt x="279994" y="506236"/>
                      <a:pt x="326969" y="487881"/>
                    </a:cubicBezTo>
                    <a:lnTo>
                      <a:pt x="347393" y="511056"/>
                    </a:lnTo>
                    <a:cubicBezTo>
                      <a:pt x="315179" y="567325"/>
                      <a:pt x="256413" y="605239"/>
                      <a:pt x="186693" y="605239"/>
                    </a:cubicBezTo>
                    <a:cubicBezTo>
                      <a:pt x="83738" y="605239"/>
                      <a:pt x="0" y="523200"/>
                      <a:pt x="0" y="421322"/>
                    </a:cubicBezTo>
                    <a:cubicBezTo>
                      <a:pt x="0" y="248436"/>
                      <a:pt x="186693" y="0"/>
                      <a:pt x="18669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7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</a:p>
            </p:txBody>
          </p:sp>
        </p:grpSp>
        <p:grpSp>
          <p:nvGrpSpPr>
            <p:cNvPr id="105" name="组合 104"/>
            <p:cNvGrpSpPr/>
            <p:nvPr/>
          </p:nvGrpSpPr>
          <p:grpSpPr>
            <a:xfrm>
              <a:off x="5871147" y="2575404"/>
              <a:ext cx="5647753" cy="1432136"/>
              <a:chOff x="5871147" y="2575404"/>
              <a:chExt cx="5647753" cy="1432136"/>
            </a:xfrm>
          </p:grpSpPr>
          <p:sp>
            <p:nvSpPr>
              <p:cNvPr id="40" name="Bullet3"/>
              <p:cNvSpPr/>
              <p:nvPr/>
            </p:nvSpPr>
            <p:spPr bwMode="auto">
              <a:xfrm>
                <a:off x="7626351" y="2575404"/>
                <a:ext cx="3708398" cy="60134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b="1" dirty="0"/>
                  <a:t>自动调优控制系统</a:t>
                </a:r>
                <a:endParaRPr lang="en-US" dirty="0"/>
              </a:p>
            </p:txBody>
          </p:sp>
          <p:sp>
            <p:nvSpPr>
              <p:cNvPr id="77" name="Text3"/>
              <p:cNvSpPr/>
              <p:nvPr/>
            </p:nvSpPr>
            <p:spPr>
              <a:xfrm>
                <a:off x="7797201" y="3202397"/>
                <a:ext cx="3721699" cy="805143"/>
              </a:xfrm>
              <a:prstGeom prst="rect">
                <a:avLst/>
              </a:prstGeom>
            </p:spPr>
            <p:txBody>
              <a:bodyPr wrap="square" lIns="91440" tIns="45720" rIns="91440" bIns="45720" anchor="t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400" dirty="0"/>
                  <a:t>通过闭环反馈机制，系统在检测到质量偏差时自动调整设备参数，优化工艺流程，确保生产稳定性和产品一致性。</a:t>
                </a:r>
                <a:endParaRPr lang="en-US" sz="2000" dirty="0"/>
              </a:p>
            </p:txBody>
          </p:sp>
          <p:sp>
            <p:nvSpPr>
              <p:cNvPr id="83" name="IconBackground3"/>
              <p:cNvSpPr/>
              <p:nvPr/>
            </p:nvSpPr>
            <p:spPr>
              <a:xfrm>
                <a:off x="5871147" y="3209015"/>
                <a:ext cx="433238" cy="433238"/>
              </a:xfrm>
              <a:prstGeom prst="ellips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Icon3"/>
              <p:cNvSpPr/>
              <p:nvPr/>
            </p:nvSpPr>
            <p:spPr bwMode="auto">
              <a:xfrm>
                <a:off x="5958787" y="3324612"/>
                <a:ext cx="260194" cy="219610"/>
              </a:xfrm>
              <a:custGeom>
                <a:avLst/>
                <a:gdLst>
                  <a:gd name="connsiteX0" fmla="*/ 529589 w 589111"/>
                  <a:gd name="connsiteY0" fmla="*/ 247223 h 497225"/>
                  <a:gd name="connsiteX1" fmla="*/ 538809 w 589111"/>
                  <a:gd name="connsiteY1" fmla="*/ 249525 h 497225"/>
                  <a:gd name="connsiteX2" fmla="*/ 543420 w 589111"/>
                  <a:gd name="connsiteY2" fmla="*/ 257812 h 497225"/>
                  <a:gd name="connsiteX3" fmla="*/ 550335 w 589111"/>
                  <a:gd name="connsiteY3" fmla="*/ 309378 h 497225"/>
                  <a:gd name="connsiteX4" fmla="*/ 539731 w 589111"/>
                  <a:gd name="connsiteY4" fmla="*/ 323190 h 497225"/>
                  <a:gd name="connsiteX5" fmla="*/ 265882 w 589111"/>
                  <a:gd name="connsiteY5" fmla="*/ 484334 h 497225"/>
                  <a:gd name="connsiteX6" fmla="*/ 237299 w 589111"/>
                  <a:gd name="connsiteY6" fmla="*/ 497225 h 497225"/>
                  <a:gd name="connsiteX7" fmla="*/ 232689 w 589111"/>
                  <a:gd name="connsiteY7" fmla="*/ 496765 h 497225"/>
                  <a:gd name="connsiteX8" fmla="*/ 207793 w 589111"/>
                  <a:gd name="connsiteY8" fmla="*/ 483873 h 497225"/>
                  <a:gd name="connsiteX9" fmla="*/ 77323 w 589111"/>
                  <a:gd name="connsiteY9" fmla="*/ 331017 h 497225"/>
                  <a:gd name="connsiteX10" fmla="*/ 74557 w 589111"/>
                  <a:gd name="connsiteY10" fmla="*/ 322269 h 497225"/>
                  <a:gd name="connsiteX11" fmla="*/ 78706 w 589111"/>
                  <a:gd name="connsiteY11" fmla="*/ 313982 h 497225"/>
                  <a:gd name="connsiteX12" fmla="*/ 118354 w 589111"/>
                  <a:gd name="connsiteY12" fmla="*/ 279912 h 497225"/>
                  <a:gd name="connsiteX13" fmla="*/ 135873 w 589111"/>
                  <a:gd name="connsiteY13" fmla="*/ 281293 h 497225"/>
                  <a:gd name="connsiteX14" fmla="*/ 239143 w 589111"/>
                  <a:gd name="connsiteY14" fmla="*/ 401920 h 497225"/>
                  <a:gd name="connsiteX15" fmla="*/ 529589 w 589111"/>
                  <a:gd name="connsiteY15" fmla="*/ 247223 h 497225"/>
                  <a:gd name="connsiteX16" fmla="*/ 290275 w 589111"/>
                  <a:gd name="connsiteY16" fmla="*/ 135800 h 497225"/>
                  <a:gd name="connsiteX17" fmla="*/ 290275 w 589111"/>
                  <a:gd name="connsiteY17" fmla="*/ 189209 h 497225"/>
                  <a:gd name="connsiteX18" fmla="*/ 298574 w 589111"/>
                  <a:gd name="connsiteY18" fmla="*/ 189209 h 497225"/>
                  <a:gd name="connsiteX19" fmla="*/ 340070 w 589111"/>
                  <a:gd name="connsiteY19" fmla="*/ 174936 h 497225"/>
                  <a:gd name="connsiteX20" fmla="*/ 338226 w 589111"/>
                  <a:gd name="connsiteY20" fmla="*/ 147311 h 497225"/>
                  <a:gd name="connsiteX21" fmla="*/ 301801 w 589111"/>
                  <a:gd name="connsiteY21" fmla="*/ 135800 h 497225"/>
                  <a:gd name="connsiteX22" fmla="*/ 111439 w 589111"/>
                  <a:gd name="connsiteY22" fmla="*/ 60747 h 497225"/>
                  <a:gd name="connsiteX23" fmla="*/ 86079 w 589111"/>
                  <a:gd name="connsiteY23" fmla="*/ 137632 h 497225"/>
                  <a:gd name="connsiteX24" fmla="*/ 135416 w 589111"/>
                  <a:gd name="connsiteY24" fmla="*/ 137632 h 497225"/>
                  <a:gd name="connsiteX25" fmla="*/ 290275 w 589111"/>
                  <a:gd name="connsiteY25" fmla="*/ 45558 h 497225"/>
                  <a:gd name="connsiteX26" fmla="*/ 290275 w 589111"/>
                  <a:gd name="connsiteY26" fmla="*/ 93441 h 497225"/>
                  <a:gd name="connsiteX27" fmla="*/ 300418 w 589111"/>
                  <a:gd name="connsiteY27" fmla="*/ 93441 h 497225"/>
                  <a:gd name="connsiteX28" fmla="*/ 335459 w 589111"/>
                  <a:gd name="connsiteY28" fmla="*/ 79168 h 497225"/>
                  <a:gd name="connsiteX29" fmla="*/ 333154 w 589111"/>
                  <a:gd name="connsiteY29" fmla="*/ 55687 h 497225"/>
                  <a:gd name="connsiteX30" fmla="*/ 301801 w 589111"/>
                  <a:gd name="connsiteY30" fmla="*/ 45558 h 497225"/>
                  <a:gd name="connsiteX31" fmla="*/ 243707 w 589111"/>
                  <a:gd name="connsiteY31" fmla="*/ 2739 h 497225"/>
                  <a:gd name="connsiteX32" fmla="*/ 309178 w 589111"/>
                  <a:gd name="connsiteY32" fmla="*/ 2739 h 497225"/>
                  <a:gd name="connsiteX33" fmla="*/ 382949 w 589111"/>
                  <a:gd name="connsiteY33" fmla="*/ 27141 h 497225"/>
                  <a:gd name="connsiteX34" fmla="*/ 391710 w 589111"/>
                  <a:gd name="connsiteY34" fmla="*/ 85614 h 497225"/>
                  <a:gd name="connsiteX35" fmla="*/ 365429 w 589111"/>
                  <a:gd name="connsiteY35" fmla="*/ 112319 h 497225"/>
                  <a:gd name="connsiteX36" fmla="*/ 396781 w 589111"/>
                  <a:gd name="connsiteY36" fmla="*/ 144548 h 497225"/>
                  <a:gd name="connsiteX37" fmla="*/ 387099 w 589111"/>
                  <a:gd name="connsiteY37" fmla="*/ 204403 h 497225"/>
                  <a:gd name="connsiteX38" fmla="*/ 305490 w 589111"/>
                  <a:gd name="connsiteY38" fmla="*/ 232028 h 497225"/>
                  <a:gd name="connsiteX39" fmla="*/ 243707 w 589111"/>
                  <a:gd name="connsiteY39" fmla="*/ 232028 h 497225"/>
                  <a:gd name="connsiteX40" fmla="*/ 231719 w 589111"/>
                  <a:gd name="connsiteY40" fmla="*/ 220057 h 497225"/>
                  <a:gd name="connsiteX41" fmla="*/ 231719 w 589111"/>
                  <a:gd name="connsiteY41" fmla="*/ 15170 h 497225"/>
                  <a:gd name="connsiteX42" fmla="*/ 243707 w 589111"/>
                  <a:gd name="connsiteY42" fmla="*/ 2739 h 497225"/>
                  <a:gd name="connsiteX43" fmla="*/ 91612 w 589111"/>
                  <a:gd name="connsiteY43" fmla="*/ 2739 h 497225"/>
                  <a:gd name="connsiteX44" fmla="*/ 133571 w 589111"/>
                  <a:gd name="connsiteY44" fmla="*/ 2739 h 497225"/>
                  <a:gd name="connsiteX45" fmla="*/ 145099 w 589111"/>
                  <a:gd name="connsiteY45" fmla="*/ 11026 h 497225"/>
                  <a:gd name="connsiteX46" fmla="*/ 222562 w 589111"/>
                  <a:gd name="connsiteY46" fmla="*/ 215437 h 497225"/>
                  <a:gd name="connsiteX47" fmla="*/ 221178 w 589111"/>
                  <a:gd name="connsiteY47" fmla="*/ 226947 h 497225"/>
                  <a:gd name="connsiteX48" fmla="*/ 211034 w 589111"/>
                  <a:gd name="connsiteY48" fmla="*/ 232011 h 497225"/>
                  <a:gd name="connsiteX49" fmla="*/ 176453 w 589111"/>
                  <a:gd name="connsiteY49" fmla="*/ 232011 h 497225"/>
                  <a:gd name="connsiteX50" fmla="*/ 164925 w 589111"/>
                  <a:gd name="connsiteY50" fmla="*/ 223724 h 497225"/>
                  <a:gd name="connsiteX51" fmla="*/ 149709 w 589111"/>
                  <a:gd name="connsiteY51" fmla="*/ 179988 h 497225"/>
                  <a:gd name="connsiteX52" fmla="*/ 71324 w 589111"/>
                  <a:gd name="connsiteY52" fmla="*/ 179988 h 497225"/>
                  <a:gd name="connsiteX53" fmla="*/ 54725 w 589111"/>
                  <a:gd name="connsiteY53" fmla="*/ 224645 h 497225"/>
                  <a:gd name="connsiteX54" fmla="*/ 43198 w 589111"/>
                  <a:gd name="connsiteY54" fmla="*/ 232472 h 497225"/>
                  <a:gd name="connsiteX55" fmla="*/ 12305 w 589111"/>
                  <a:gd name="connsiteY55" fmla="*/ 232472 h 497225"/>
                  <a:gd name="connsiteX56" fmla="*/ 2161 w 589111"/>
                  <a:gd name="connsiteY56" fmla="*/ 226947 h 497225"/>
                  <a:gd name="connsiteX57" fmla="*/ 777 w 589111"/>
                  <a:gd name="connsiteY57" fmla="*/ 215898 h 497225"/>
                  <a:gd name="connsiteX58" fmla="*/ 80085 w 589111"/>
                  <a:gd name="connsiteY58" fmla="*/ 10565 h 497225"/>
                  <a:gd name="connsiteX59" fmla="*/ 91612 w 589111"/>
                  <a:gd name="connsiteY59" fmla="*/ 2739 h 497225"/>
                  <a:gd name="connsiteX60" fmla="*/ 525447 w 589111"/>
                  <a:gd name="connsiteY60" fmla="*/ 0 h 497225"/>
                  <a:gd name="connsiteX61" fmla="*/ 578930 w 589111"/>
                  <a:gd name="connsiteY61" fmla="*/ 7365 h 497225"/>
                  <a:gd name="connsiteX62" fmla="*/ 588151 w 589111"/>
                  <a:gd name="connsiteY62" fmla="*/ 19793 h 497225"/>
                  <a:gd name="connsiteX63" fmla="*/ 586768 w 589111"/>
                  <a:gd name="connsiteY63" fmla="*/ 41427 h 497225"/>
                  <a:gd name="connsiteX64" fmla="*/ 581235 w 589111"/>
                  <a:gd name="connsiteY64" fmla="*/ 51093 h 497225"/>
                  <a:gd name="connsiteX65" fmla="*/ 570170 w 589111"/>
                  <a:gd name="connsiteY65" fmla="*/ 52474 h 497225"/>
                  <a:gd name="connsiteX66" fmla="*/ 530519 w 589111"/>
                  <a:gd name="connsiteY66" fmla="*/ 44188 h 497225"/>
                  <a:gd name="connsiteX67" fmla="*/ 500089 w 589111"/>
                  <a:gd name="connsiteY67" fmla="*/ 51553 h 497225"/>
                  <a:gd name="connsiteX68" fmla="*/ 467354 w 589111"/>
                  <a:gd name="connsiteY68" fmla="*/ 121518 h 497225"/>
                  <a:gd name="connsiteX69" fmla="*/ 502855 w 589111"/>
                  <a:gd name="connsiteY69" fmla="*/ 183198 h 497225"/>
                  <a:gd name="connsiteX70" fmla="*/ 571553 w 589111"/>
                  <a:gd name="connsiteY70" fmla="*/ 181357 h 497225"/>
                  <a:gd name="connsiteX71" fmla="*/ 582618 w 589111"/>
                  <a:gd name="connsiteY71" fmla="*/ 182738 h 497225"/>
                  <a:gd name="connsiteX72" fmla="*/ 588151 w 589111"/>
                  <a:gd name="connsiteY72" fmla="*/ 192404 h 497225"/>
                  <a:gd name="connsiteX73" fmla="*/ 589073 w 589111"/>
                  <a:gd name="connsiteY73" fmla="*/ 215879 h 497225"/>
                  <a:gd name="connsiteX74" fmla="*/ 580313 w 589111"/>
                  <a:gd name="connsiteY74" fmla="*/ 227847 h 497225"/>
                  <a:gd name="connsiteX75" fmla="*/ 528213 w 589111"/>
                  <a:gd name="connsiteY75" fmla="*/ 235212 h 497225"/>
                  <a:gd name="connsiteX76" fmla="*/ 456288 w 589111"/>
                  <a:gd name="connsiteY76" fmla="*/ 216800 h 497225"/>
                  <a:gd name="connsiteX77" fmla="*/ 406033 w 589111"/>
                  <a:gd name="connsiteY77" fmla="*/ 104948 h 497225"/>
                  <a:gd name="connsiteX78" fmla="*/ 463204 w 589111"/>
                  <a:gd name="connsiteY78" fmla="*/ 13348 h 497225"/>
                  <a:gd name="connsiteX79" fmla="*/ 525447 w 589111"/>
                  <a:gd name="connsiteY79" fmla="*/ 0 h 497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589111" h="497225">
                    <a:moveTo>
                      <a:pt x="529589" y="247223"/>
                    </a:moveTo>
                    <a:cubicBezTo>
                      <a:pt x="532816" y="246762"/>
                      <a:pt x="536043" y="247223"/>
                      <a:pt x="538809" y="249525"/>
                    </a:cubicBezTo>
                    <a:cubicBezTo>
                      <a:pt x="541575" y="251366"/>
                      <a:pt x="542959" y="254589"/>
                      <a:pt x="543420" y="257812"/>
                    </a:cubicBezTo>
                    <a:lnTo>
                      <a:pt x="550335" y="309378"/>
                    </a:lnTo>
                    <a:cubicBezTo>
                      <a:pt x="551257" y="316284"/>
                      <a:pt x="546647" y="322269"/>
                      <a:pt x="539731" y="323190"/>
                    </a:cubicBezTo>
                    <a:cubicBezTo>
                      <a:pt x="392203" y="345290"/>
                      <a:pt x="267266" y="482953"/>
                      <a:pt x="265882" y="484334"/>
                    </a:cubicBezTo>
                    <a:cubicBezTo>
                      <a:pt x="255740" y="495384"/>
                      <a:pt x="243753" y="497225"/>
                      <a:pt x="237299" y="497225"/>
                    </a:cubicBezTo>
                    <a:cubicBezTo>
                      <a:pt x="235455" y="497225"/>
                      <a:pt x="234072" y="497225"/>
                      <a:pt x="232689" y="496765"/>
                    </a:cubicBezTo>
                    <a:cubicBezTo>
                      <a:pt x="223468" y="495844"/>
                      <a:pt x="214709" y="491240"/>
                      <a:pt x="207793" y="483873"/>
                    </a:cubicBezTo>
                    <a:lnTo>
                      <a:pt x="77323" y="331017"/>
                    </a:lnTo>
                    <a:cubicBezTo>
                      <a:pt x="75018" y="328715"/>
                      <a:pt x="74096" y="325492"/>
                      <a:pt x="74557" y="322269"/>
                    </a:cubicBezTo>
                    <a:cubicBezTo>
                      <a:pt x="74557" y="319047"/>
                      <a:pt x="75940" y="315824"/>
                      <a:pt x="78706" y="313982"/>
                    </a:cubicBezTo>
                    <a:lnTo>
                      <a:pt x="118354" y="279912"/>
                    </a:lnTo>
                    <a:cubicBezTo>
                      <a:pt x="123426" y="275308"/>
                      <a:pt x="131263" y="276228"/>
                      <a:pt x="135873" y="281293"/>
                    </a:cubicBezTo>
                    <a:lnTo>
                      <a:pt x="239143" y="401920"/>
                    </a:lnTo>
                    <a:cubicBezTo>
                      <a:pt x="293544" y="351275"/>
                      <a:pt x="400963" y="265639"/>
                      <a:pt x="529589" y="247223"/>
                    </a:cubicBezTo>
                    <a:close/>
                    <a:moveTo>
                      <a:pt x="290275" y="135800"/>
                    </a:moveTo>
                    <a:lnTo>
                      <a:pt x="290275" y="189209"/>
                    </a:lnTo>
                    <a:lnTo>
                      <a:pt x="298574" y="189209"/>
                    </a:lnTo>
                    <a:cubicBezTo>
                      <a:pt x="329004" y="189209"/>
                      <a:pt x="336842" y="182302"/>
                      <a:pt x="340070" y="174936"/>
                    </a:cubicBezTo>
                    <a:cubicBezTo>
                      <a:pt x="343758" y="168029"/>
                      <a:pt x="343297" y="154217"/>
                      <a:pt x="338226" y="147311"/>
                    </a:cubicBezTo>
                    <a:cubicBezTo>
                      <a:pt x="330387" y="137642"/>
                      <a:pt x="319783" y="135800"/>
                      <a:pt x="301801" y="135800"/>
                    </a:cubicBezTo>
                    <a:close/>
                    <a:moveTo>
                      <a:pt x="111439" y="60747"/>
                    </a:moveTo>
                    <a:lnTo>
                      <a:pt x="86079" y="137632"/>
                    </a:lnTo>
                    <a:lnTo>
                      <a:pt x="135416" y="137632"/>
                    </a:lnTo>
                    <a:close/>
                    <a:moveTo>
                      <a:pt x="290275" y="45558"/>
                    </a:moveTo>
                    <a:lnTo>
                      <a:pt x="290275" y="93441"/>
                    </a:lnTo>
                    <a:lnTo>
                      <a:pt x="300418" y="93441"/>
                    </a:lnTo>
                    <a:cubicBezTo>
                      <a:pt x="323010" y="93441"/>
                      <a:pt x="330387" y="88377"/>
                      <a:pt x="335459" y="79168"/>
                    </a:cubicBezTo>
                    <a:cubicBezTo>
                      <a:pt x="337765" y="73643"/>
                      <a:pt x="338226" y="62593"/>
                      <a:pt x="333154" y="55687"/>
                    </a:cubicBezTo>
                    <a:cubicBezTo>
                      <a:pt x="327160" y="47399"/>
                      <a:pt x="317939" y="45558"/>
                      <a:pt x="301801" y="45558"/>
                    </a:cubicBezTo>
                    <a:close/>
                    <a:moveTo>
                      <a:pt x="243707" y="2739"/>
                    </a:moveTo>
                    <a:lnTo>
                      <a:pt x="309178" y="2739"/>
                    </a:lnTo>
                    <a:cubicBezTo>
                      <a:pt x="335920" y="2739"/>
                      <a:pt x="365890" y="5501"/>
                      <a:pt x="382949" y="27141"/>
                    </a:cubicBezTo>
                    <a:cubicBezTo>
                      <a:pt x="395398" y="42795"/>
                      <a:pt x="399087" y="68118"/>
                      <a:pt x="391710" y="85614"/>
                    </a:cubicBezTo>
                    <a:cubicBezTo>
                      <a:pt x="386638" y="97125"/>
                      <a:pt x="377877" y="106333"/>
                      <a:pt x="365429" y="112319"/>
                    </a:cubicBezTo>
                    <a:cubicBezTo>
                      <a:pt x="382027" y="119685"/>
                      <a:pt x="391710" y="129815"/>
                      <a:pt x="396781" y="144548"/>
                    </a:cubicBezTo>
                    <a:cubicBezTo>
                      <a:pt x="401853" y="159281"/>
                      <a:pt x="400009" y="189209"/>
                      <a:pt x="387099" y="204403"/>
                    </a:cubicBezTo>
                    <a:cubicBezTo>
                      <a:pt x="363123" y="232028"/>
                      <a:pt x="325777" y="232028"/>
                      <a:pt x="305490" y="232028"/>
                    </a:cubicBezTo>
                    <a:lnTo>
                      <a:pt x="243707" y="232028"/>
                    </a:lnTo>
                    <a:cubicBezTo>
                      <a:pt x="237252" y="232028"/>
                      <a:pt x="231719" y="226503"/>
                      <a:pt x="231719" y="220057"/>
                    </a:cubicBezTo>
                    <a:lnTo>
                      <a:pt x="231719" y="15170"/>
                    </a:lnTo>
                    <a:cubicBezTo>
                      <a:pt x="231719" y="8264"/>
                      <a:pt x="237252" y="2739"/>
                      <a:pt x="243707" y="2739"/>
                    </a:cubicBezTo>
                    <a:close/>
                    <a:moveTo>
                      <a:pt x="91612" y="2739"/>
                    </a:moveTo>
                    <a:lnTo>
                      <a:pt x="133571" y="2739"/>
                    </a:lnTo>
                    <a:cubicBezTo>
                      <a:pt x="138643" y="2739"/>
                      <a:pt x="143254" y="5961"/>
                      <a:pt x="145099" y="11026"/>
                    </a:cubicBezTo>
                    <a:lnTo>
                      <a:pt x="222562" y="215437"/>
                    </a:lnTo>
                    <a:cubicBezTo>
                      <a:pt x="223945" y="219121"/>
                      <a:pt x="223484" y="223724"/>
                      <a:pt x="221178" y="226947"/>
                    </a:cubicBezTo>
                    <a:cubicBezTo>
                      <a:pt x="218873" y="230170"/>
                      <a:pt x="214723" y="232011"/>
                      <a:pt x="211034" y="232011"/>
                    </a:cubicBezTo>
                    <a:lnTo>
                      <a:pt x="176453" y="232011"/>
                    </a:lnTo>
                    <a:cubicBezTo>
                      <a:pt x="171381" y="232011"/>
                      <a:pt x="166770" y="228789"/>
                      <a:pt x="164925" y="223724"/>
                    </a:cubicBezTo>
                    <a:lnTo>
                      <a:pt x="149709" y="179988"/>
                    </a:lnTo>
                    <a:lnTo>
                      <a:pt x="71324" y="179988"/>
                    </a:lnTo>
                    <a:lnTo>
                      <a:pt x="54725" y="224645"/>
                    </a:lnTo>
                    <a:cubicBezTo>
                      <a:pt x="52880" y="229249"/>
                      <a:pt x="48270" y="232472"/>
                      <a:pt x="43198" y="232472"/>
                    </a:cubicBezTo>
                    <a:lnTo>
                      <a:pt x="12305" y="232472"/>
                    </a:lnTo>
                    <a:cubicBezTo>
                      <a:pt x="8155" y="232472"/>
                      <a:pt x="4466" y="230630"/>
                      <a:pt x="2161" y="226947"/>
                    </a:cubicBezTo>
                    <a:cubicBezTo>
                      <a:pt x="-145" y="223724"/>
                      <a:pt x="-606" y="219581"/>
                      <a:pt x="777" y="215898"/>
                    </a:cubicBezTo>
                    <a:lnTo>
                      <a:pt x="80085" y="10565"/>
                    </a:lnTo>
                    <a:cubicBezTo>
                      <a:pt x="81929" y="5961"/>
                      <a:pt x="86540" y="2739"/>
                      <a:pt x="91612" y="2739"/>
                    </a:cubicBezTo>
                    <a:close/>
                    <a:moveTo>
                      <a:pt x="525447" y="0"/>
                    </a:moveTo>
                    <a:cubicBezTo>
                      <a:pt x="547117" y="0"/>
                      <a:pt x="566481" y="4142"/>
                      <a:pt x="578930" y="7365"/>
                    </a:cubicBezTo>
                    <a:cubicBezTo>
                      <a:pt x="584462" y="8745"/>
                      <a:pt x="588151" y="14269"/>
                      <a:pt x="588151" y="19793"/>
                    </a:cubicBezTo>
                    <a:lnTo>
                      <a:pt x="586768" y="41427"/>
                    </a:lnTo>
                    <a:cubicBezTo>
                      <a:pt x="586768" y="45569"/>
                      <a:pt x="584923" y="49252"/>
                      <a:pt x="581235" y="51093"/>
                    </a:cubicBezTo>
                    <a:cubicBezTo>
                      <a:pt x="578008" y="53394"/>
                      <a:pt x="573858" y="53855"/>
                      <a:pt x="570170" y="52474"/>
                    </a:cubicBezTo>
                    <a:cubicBezTo>
                      <a:pt x="560487" y="48791"/>
                      <a:pt x="545272" y="44188"/>
                      <a:pt x="530519" y="44188"/>
                    </a:cubicBezTo>
                    <a:cubicBezTo>
                      <a:pt x="518992" y="44188"/>
                      <a:pt x="508849" y="46490"/>
                      <a:pt x="500089" y="51553"/>
                    </a:cubicBezTo>
                    <a:cubicBezTo>
                      <a:pt x="470581" y="67663"/>
                      <a:pt x="466893" y="96202"/>
                      <a:pt x="467354" y="121518"/>
                    </a:cubicBezTo>
                    <a:cubicBezTo>
                      <a:pt x="468276" y="150977"/>
                      <a:pt x="479802" y="171230"/>
                      <a:pt x="502855" y="183198"/>
                    </a:cubicBezTo>
                    <a:cubicBezTo>
                      <a:pt x="521759" y="192404"/>
                      <a:pt x="542045" y="191944"/>
                      <a:pt x="571553" y="181357"/>
                    </a:cubicBezTo>
                    <a:cubicBezTo>
                      <a:pt x="575241" y="179976"/>
                      <a:pt x="579391" y="180436"/>
                      <a:pt x="582618" y="182738"/>
                    </a:cubicBezTo>
                    <a:cubicBezTo>
                      <a:pt x="585846" y="185039"/>
                      <a:pt x="587690" y="188722"/>
                      <a:pt x="588151" y="192404"/>
                    </a:cubicBezTo>
                    <a:lnTo>
                      <a:pt x="589073" y="215879"/>
                    </a:lnTo>
                    <a:cubicBezTo>
                      <a:pt x="589534" y="221403"/>
                      <a:pt x="585846" y="226466"/>
                      <a:pt x="580313" y="227847"/>
                    </a:cubicBezTo>
                    <a:cubicBezTo>
                      <a:pt x="564176" y="232910"/>
                      <a:pt x="545734" y="235212"/>
                      <a:pt x="528213" y="235212"/>
                    </a:cubicBezTo>
                    <a:cubicBezTo>
                      <a:pt x="508388" y="235212"/>
                      <a:pt x="479802" y="231990"/>
                      <a:pt x="456288" y="216800"/>
                    </a:cubicBezTo>
                    <a:cubicBezTo>
                      <a:pt x="405572" y="183658"/>
                      <a:pt x="405111" y="122899"/>
                      <a:pt x="406033" y="104948"/>
                    </a:cubicBezTo>
                    <a:cubicBezTo>
                      <a:pt x="407416" y="85615"/>
                      <a:pt x="415254" y="38204"/>
                      <a:pt x="463204" y="13348"/>
                    </a:cubicBezTo>
                    <a:cubicBezTo>
                      <a:pt x="480724" y="4603"/>
                      <a:pt x="501472" y="0"/>
                      <a:pt x="5254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5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</a:p>
            </p:txBody>
          </p:sp>
        </p:grpSp>
        <p:grpSp>
          <p:nvGrpSpPr>
            <p:cNvPr id="106" name="组合 105"/>
            <p:cNvGrpSpPr/>
            <p:nvPr/>
          </p:nvGrpSpPr>
          <p:grpSpPr>
            <a:xfrm>
              <a:off x="660401" y="3302762"/>
              <a:ext cx="5643984" cy="1431205"/>
              <a:chOff x="660401" y="3302762"/>
              <a:chExt cx="5643984" cy="1431205"/>
            </a:xfrm>
          </p:grpSpPr>
          <p:sp>
            <p:nvSpPr>
              <p:cNvPr id="49" name="Bullet4"/>
              <p:cNvSpPr/>
              <p:nvPr/>
            </p:nvSpPr>
            <p:spPr bwMode="auto">
              <a:xfrm flipH="1">
                <a:off x="918352" y="3302762"/>
                <a:ext cx="2874631" cy="60134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b="1" dirty="0"/>
                  <a:t>数据驱动决策</a:t>
                </a:r>
                <a:endParaRPr lang="en-US" dirty="0"/>
              </a:p>
            </p:txBody>
          </p:sp>
          <p:sp>
            <p:nvSpPr>
              <p:cNvPr id="75" name="Text4"/>
              <p:cNvSpPr/>
              <p:nvPr/>
            </p:nvSpPr>
            <p:spPr>
              <a:xfrm>
                <a:off x="660401" y="3928824"/>
                <a:ext cx="3387786" cy="805143"/>
              </a:xfrm>
              <a:prstGeom prst="rect">
                <a:avLst/>
              </a:prstGeom>
            </p:spPr>
            <p:txBody>
              <a:bodyPr wrap="square" lIns="91440" tIns="45720" rIns="91440" bIns="45720" anchor="t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400" dirty="0"/>
                  <a:t>智能系统持续采集并分析多源质量数据，为管理决策提供可视化洞察，推动质量管理从经验导向转向数据驱动模式。</a:t>
                </a:r>
                <a:endParaRPr lang="en-US" sz="2000" dirty="0"/>
              </a:p>
            </p:txBody>
          </p:sp>
          <p:sp>
            <p:nvSpPr>
              <p:cNvPr id="84" name="IconBackground4"/>
              <p:cNvSpPr/>
              <p:nvPr/>
            </p:nvSpPr>
            <p:spPr>
              <a:xfrm>
                <a:off x="5871147" y="4019835"/>
                <a:ext cx="433238" cy="433238"/>
              </a:xfrm>
              <a:prstGeom prst="ellips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Icon4"/>
              <p:cNvSpPr/>
              <p:nvPr/>
            </p:nvSpPr>
            <p:spPr bwMode="auto">
              <a:xfrm>
                <a:off x="5953160" y="4106972"/>
                <a:ext cx="249217" cy="260193"/>
              </a:xfrm>
              <a:custGeom>
                <a:avLst/>
                <a:gdLst>
                  <a:gd name="connsiteX0" fmla="*/ 81292 w 567205"/>
                  <a:gd name="connsiteY0" fmla="*/ 496428 h 592185"/>
                  <a:gd name="connsiteX1" fmla="*/ 99922 w 567205"/>
                  <a:gd name="connsiteY1" fmla="*/ 515022 h 592185"/>
                  <a:gd name="connsiteX2" fmla="*/ 81292 w 567205"/>
                  <a:gd name="connsiteY2" fmla="*/ 533616 h 592185"/>
                  <a:gd name="connsiteX3" fmla="*/ 62662 w 567205"/>
                  <a:gd name="connsiteY3" fmla="*/ 515022 h 592185"/>
                  <a:gd name="connsiteX4" fmla="*/ 81292 w 567205"/>
                  <a:gd name="connsiteY4" fmla="*/ 496428 h 592185"/>
                  <a:gd name="connsiteX5" fmla="*/ 51631 w 567205"/>
                  <a:gd name="connsiteY5" fmla="*/ 463657 h 592185"/>
                  <a:gd name="connsiteX6" fmla="*/ 25816 w 567205"/>
                  <a:gd name="connsiteY6" fmla="*/ 489436 h 592185"/>
                  <a:gd name="connsiteX7" fmla="*/ 25816 w 567205"/>
                  <a:gd name="connsiteY7" fmla="*/ 540627 h 592185"/>
                  <a:gd name="connsiteX8" fmla="*/ 51631 w 567205"/>
                  <a:gd name="connsiteY8" fmla="*/ 566406 h 592185"/>
                  <a:gd name="connsiteX9" fmla="*/ 515574 w 567205"/>
                  <a:gd name="connsiteY9" fmla="*/ 566406 h 592185"/>
                  <a:gd name="connsiteX10" fmla="*/ 541389 w 567205"/>
                  <a:gd name="connsiteY10" fmla="*/ 540627 h 592185"/>
                  <a:gd name="connsiteX11" fmla="*/ 541389 w 567205"/>
                  <a:gd name="connsiteY11" fmla="*/ 489436 h 592185"/>
                  <a:gd name="connsiteX12" fmla="*/ 515574 w 567205"/>
                  <a:gd name="connsiteY12" fmla="*/ 463657 h 592185"/>
                  <a:gd name="connsiteX13" fmla="*/ 233815 w 567205"/>
                  <a:gd name="connsiteY13" fmla="*/ 128896 h 592185"/>
                  <a:gd name="connsiteX14" fmla="*/ 190666 w 567205"/>
                  <a:gd name="connsiteY14" fmla="*/ 171616 h 592185"/>
                  <a:gd name="connsiteX15" fmla="*/ 240822 w 567205"/>
                  <a:gd name="connsiteY15" fmla="*/ 221701 h 592185"/>
                  <a:gd name="connsiteX16" fmla="*/ 190666 w 567205"/>
                  <a:gd name="connsiteY16" fmla="*/ 271418 h 592185"/>
                  <a:gd name="connsiteX17" fmla="*/ 233815 w 567205"/>
                  <a:gd name="connsiteY17" fmla="*/ 314138 h 592185"/>
                  <a:gd name="connsiteX18" fmla="*/ 283603 w 567205"/>
                  <a:gd name="connsiteY18" fmla="*/ 264421 h 592185"/>
                  <a:gd name="connsiteX19" fmla="*/ 333758 w 567205"/>
                  <a:gd name="connsiteY19" fmla="*/ 314138 h 592185"/>
                  <a:gd name="connsiteX20" fmla="*/ 376539 w 567205"/>
                  <a:gd name="connsiteY20" fmla="*/ 271418 h 592185"/>
                  <a:gd name="connsiteX21" fmla="*/ 326383 w 567205"/>
                  <a:gd name="connsiteY21" fmla="*/ 221701 h 592185"/>
                  <a:gd name="connsiteX22" fmla="*/ 376539 w 567205"/>
                  <a:gd name="connsiteY22" fmla="*/ 171616 h 592185"/>
                  <a:gd name="connsiteX23" fmla="*/ 333758 w 567205"/>
                  <a:gd name="connsiteY23" fmla="*/ 128896 h 592185"/>
                  <a:gd name="connsiteX24" fmla="*/ 283603 w 567205"/>
                  <a:gd name="connsiteY24" fmla="*/ 178981 h 592185"/>
                  <a:gd name="connsiteX25" fmla="*/ 83347 w 567205"/>
                  <a:gd name="connsiteY25" fmla="*/ 0 h 592185"/>
                  <a:gd name="connsiteX26" fmla="*/ 484226 w 567205"/>
                  <a:gd name="connsiteY26" fmla="*/ 0 h 592185"/>
                  <a:gd name="connsiteX27" fmla="*/ 515574 w 567205"/>
                  <a:gd name="connsiteY27" fmla="*/ 25411 h 592185"/>
                  <a:gd name="connsiteX28" fmla="*/ 567205 w 567205"/>
                  <a:gd name="connsiteY28" fmla="*/ 487595 h 592185"/>
                  <a:gd name="connsiteX29" fmla="*/ 567205 w 567205"/>
                  <a:gd name="connsiteY29" fmla="*/ 489436 h 592185"/>
                  <a:gd name="connsiteX30" fmla="*/ 567205 w 567205"/>
                  <a:gd name="connsiteY30" fmla="*/ 540627 h 592185"/>
                  <a:gd name="connsiteX31" fmla="*/ 515574 w 567205"/>
                  <a:gd name="connsiteY31" fmla="*/ 592185 h 592185"/>
                  <a:gd name="connsiteX32" fmla="*/ 51631 w 567205"/>
                  <a:gd name="connsiteY32" fmla="*/ 592185 h 592185"/>
                  <a:gd name="connsiteX33" fmla="*/ 0 w 567205"/>
                  <a:gd name="connsiteY33" fmla="*/ 540627 h 592185"/>
                  <a:gd name="connsiteX34" fmla="*/ 0 w 567205"/>
                  <a:gd name="connsiteY34" fmla="*/ 489436 h 592185"/>
                  <a:gd name="connsiteX35" fmla="*/ 369 w 567205"/>
                  <a:gd name="connsiteY35" fmla="*/ 487595 h 592185"/>
                  <a:gd name="connsiteX36" fmla="*/ 51631 w 567205"/>
                  <a:gd name="connsiteY36" fmla="*/ 25411 h 592185"/>
                  <a:gd name="connsiteX37" fmla="*/ 83347 w 567205"/>
                  <a:gd name="connsiteY37" fmla="*/ 0 h 592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67205" h="592185">
                    <a:moveTo>
                      <a:pt x="81292" y="496428"/>
                    </a:moveTo>
                    <a:cubicBezTo>
                      <a:pt x="91581" y="496428"/>
                      <a:pt x="99922" y="504753"/>
                      <a:pt x="99922" y="515022"/>
                    </a:cubicBezTo>
                    <a:cubicBezTo>
                      <a:pt x="99922" y="525291"/>
                      <a:pt x="91581" y="533616"/>
                      <a:pt x="81292" y="533616"/>
                    </a:cubicBezTo>
                    <a:cubicBezTo>
                      <a:pt x="71003" y="533616"/>
                      <a:pt x="62662" y="525291"/>
                      <a:pt x="62662" y="515022"/>
                    </a:cubicBezTo>
                    <a:cubicBezTo>
                      <a:pt x="62662" y="504753"/>
                      <a:pt x="71003" y="496428"/>
                      <a:pt x="81292" y="496428"/>
                    </a:cubicBezTo>
                    <a:close/>
                    <a:moveTo>
                      <a:pt x="51631" y="463657"/>
                    </a:moveTo>
                    <a:cubicBezTo>
                      <a:pt x="37248" y="463657"/>
                      <a:pt x="25816" y="475074"/>
                      <a:pt x="25816" y="489436"/>
                    </a:cubicBezTo>
                    <a:lnTo>
                      <a:pt x="25816" y="540627"/>
                    </a:lnTo>
                    <a:cubicBezTo>
                      <a:pt x="25816" y="554989"/>
                      <a:pt x="37248" y="566406"/>
                      <a:pt x="51631" y="566406"/>
                    </a:cubicBezTo>
                    <a:lnTo>
                      <a:pt x="515574" y="566406"/>
                    </a:lnTo>
                    <a:cubicBezTo>
                      <a:pt x="529957" y="566406"/>
                      <a:pt x="541389" y="554989"/>
                      <a:pt x="541389" y="540627"/>
                    </a:cubicBezTo>
                    <a:lnTo>
                      <a:pt x="541389" y="489436"/>
                    </a:lnTo>
                    <a:cubicBezTo>
                      <a:pt x="541389" y="475074"/>
                      <a:pt x="529957" y="463657"/>
                      <a:pt x="515574" y="463657"/>
                    </a:cubicBezTo>
                    <a:close/>
                    <a:moveTo>
                      <a:pt x="233815" y="128896"/>
                    </a:moveTo>
                    <a:lnTo>
                      <a:pt x="190666" y="171616"/>
                    </a:lnTo>
                    <a:lnTo>
                      <a:pt x="240822" y="221701"/>
                    </a:lnTo>
                    <a:lnTo>
                      <a:pt x="190666" y="271418"/>
                    </a:lnTo>
                    <a:lnTo>
                      <a:pt x="233815" y="314138"/>
                    </a:lnTo>
                    <a:lnTo>
                      <a:pt x="283603" y="264421"/>
                    </a:lnTo>
                    <a:lnTo>
                      <a:pt x="333758" y="314138"/>
                    </a:lnTo>
                    <a:lnTo>
                      <a:pt x="376539" y="271418"/>
                    </a:lnTo>
                    <a:lnTo>
                      <a:pt x="326383" y="221701"/>
                    </a:lnTo>
                    <a:lnTo>
                      <a:pt x="376539" y="171616"/>
                    </a:lnTo>
                    <a:lnTo>
                      <a:pt x="333758" y="128896"/>
                    </a:lnTo>
                    <a:lnTo>
                      <a:pt x="283603" y="178981"/>
                    </a:lnTo>
                    <a:close/>
                    <a:moveTo>
                      <a:pt x="83347" y="0"/>
                    </a:moveTo>
                    <a:lnTo>
                      <a:pt x="484226" y="0"/>
                    </a:lnTo>
                    <a:cubicBezTo>
                      <a:pt x="499716" y="0"/>
                      <a:pt x="514099" y="11417"/>
                      <a:pt x="515574" y="25411"/>
                    </a:cubicBezTo>
                    <a:lnTo>
                      <a:pt x="567205" y="487595"/>
                    </a:lnTo>
                    <a:cubicBezTo>
                      <a:pt x="567205" y="488332"/>
                      <a:pt x="567205" y="488700"/>
                      <a:pt x="567205" y="489436"/>
                    </a:cubicBezTo>
                    <a:lnTo>
                      <a:pt x="567205" y="540627"/>
                    </a:lnTo>
                    <a:cubicBezTo>
                      <a:pt x="567205" y="569352"/>
                      <a:pt x="544340" y="592185"/>
                      <a:pt x="515574" y="592185"/>
                    </a:cubicBezTo>
                    <a:lnTo>
                      <a:pt x="51631" y="592185"/>
                    </a:lnTo>
                    <a:cubicBezTo>
                      <a:pt x="23234" y="592185"/>
                      <a:pt x="0" y="569352"/>
                      <a:pt x="0" y="540627"/>
                    </a:cubicBezTo>
                    <a:lnTo>
                      <a:pt x="0" y="489436"/>
                    </a:lnTo>
                    <a:cubicBezTo>
                      <a:pt x="0" y="488700"/>
                      <a:pt x="369" y="488332"/>
                      <a:pt x="369" y="487595"/>
                    </a:cubicBezTo>
                    <a:lnTo>
                      <a:pt x="51631" y="25411"/>
                    </a:lnTo>
                    <a:cubicBezTo>
                      <a:pt x="53106" y="11417"/>
                      <a:pt x="67489" y="0"/>
                      <a:pt x="833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7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</a:p>
            </p:txBody>
          </p:sp>
        </p:grpSp>
        <p:grpSp>
          <p:nvGrpSpPr>
            <p:cNvPr id="107" name="组合 106"/>
            <p:cNvGrpSpPr/>
            <p:nvPr/>
          </p:nvGrpSpPr>
          <p:grpSpPr>
            <a:xfrm>
              <a:off x="5871147" y="4030120"/>
              <a:ext cx="5647753" cy="2103980"/>
              <a:chOff x="5871147" y="4030120"/>
              <a:chExt cx="5647753" cy="2103980"/>
            </a:xfrm>
          </p:grpSpPr>
          <p:sp>
            <p:nvSpPr>
              <p:cNvPr id="34" name="Bullet5"/>
              <p:cNvSpPr/>
              <p:nvPr/>
            </p:nvSpPr>
            <p:spPr bwMode="auto">
              <a:xfrm>
                <a:off x="8159750" y="4030120"/>
                <a:ext cx="3175000" cy="60134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b="1" dirty="0"/>
                  <a:t>工业物联网集成</a:t>
                </a:r>
                <a:endParaRPr lang="en-US" dirty="0"/>
              </a:p>
            </p:txBody>
          </p:sp>
          <p:sp>
            <p:nvSpPr>
              <p:cNvPr id="78" name="Text5"/>
              <p:cNvSpPr/>
              <p:nvPr/>
            </p:nvSpPr>
            <p:spPr>
              <a:xfrm>
                <a:off x="8552622" y="4654366"/>
                <a:ext cx="2966278" cy="1479734"/>
              </a:xfrm>
              <a:prstGeom prst="rect">
                <a:avLst/>
              </a:prstGeom>
            </p:spPr>
            <p:txBody>
              <a:bodyPr wrap="square" lIns="91440" tIns="45720" rIns="91440" bIns="45720" anchor="t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400" dirty="0"/>
                  <a:t>将传感器与智能算法深度融合，实现实时监控与远程控制，构建全链条可追溯、自感知、自适应的质量管理网络体系。</a:t>
                </a:r>
                <a:endParaRPr lang="en-US" sz="2000" dirty="0"/>
              </a:p>
            </p:txBody>
          </p:sp>
          <p:sp>
            <p:nvSpPr>
              <p:cNvPr id="85" name="IconBackground5"/>
              <p:cNvSpPr/>
              <p:nvPr/>
            </p:nvSpPr>
            <p:spPr>
              <a:xfrm>
                <a:off x="5871147" y="4830655"/>
                <a:ext cx="433238" cy="433238"/>
              </a:xfrm>
              <a:prstGeom prst="ellips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Icon5"/>
              <p:cNvSpPr/>
              <p:nvPr/>
            </p:nvSpPr>
            <p:spPr bwMode="auto">
              <a:xfrm>
                <a:off x="5958956" y="4927094"/>
                <a:ext cx="259855" cy="260193"/>
              </a:xfrm>
              <a:custGeom>
                <a:avLst/>
                <a:gdLst>
                  <a:gd name="T0" fmla="*/ 11527 w 12808"/>
                  <a:gd name="T1" fmla="*/ 8378 h 12825"/>
                  <a:gd name="T2" fmla="*/ 11527 w 12808"/>
                  <a:gd name="T3" fmla="*/ 11544 h 12825"/>
                  <a:gd name="T4" fmla="*/ 8361 w 12808"/>
                  <a:gd name="T5" fmla="*/ 11544 h 12825"/>
                  <a:gd name="T6" fmla="*/ 8361 w 12808"/>
                  <a:gd name="T7" fmla="*/ 8378 h 12825"/>
                  <a:gd name="T8" fmla="*/ 9944 w 12808"/>
                  <a:gd name="T9" fmla="*/ 7097 h 12825"/>
                  <a:gd name="T10" fmla="*/ 9944 w 12808"/>
                  <a:gd name="T11" fmla="*/ 12825 h 12825"/>
                  <a:gd name="T12" fmla="*/ 9944 w 12808"/>
                  <a:gd name="T13" fmla="*/ 7097 h 12825"/>
                  <a:gd name="T14" fmla="*/ 9465 w 12808"/>
                  <a:gd name="T15" fmla="*/ 11252 h 12825"/>
                  <a:gd name="T16" fmla="*/ 10423 w 12808"/>
                  <a:gd name="T17" fmla="*/ 11252 h 12825"/>
                  <a:gd name="T18" fmla="*/ 9465 w 12808"/>
                  <a:gd name="T19" fmla="*/ 11252 h 12825"/>
                  <a:gd name="T20" fmla="*/ 9475 w 12808"/>
                  <a:gd name="T21" fmla="*/ 8472 h 12825"/>
                  <a:gd name="T22" fmla="*/ 10413 w 12808"/>
                  <a:gd name="T23" fmla="*/ 8472 h 12825"/>
                  <a:gd name="T24" fmla="*/ 5334 w 12808"/>
                  <a:gd name="T25" fmla="*/ 29 h 12825"/>
                  <a:gd name="T26" fmla="*/ 1324 w 12808"/>
                  <a:gd name="T27" fmla="*/ 1721 h 12825"/>
                  <a:gd name="T28" fmla="*/ 5334 w 12808"/>
                  <a:gd name="T29" fmla="*/ 29 h 12825"/>
                  <a:gd name="T30" fmla="*/ 7846 w 12808"/>
                  <a:gd name="T31" fmla="*/ 803 h 12825"/>
                  <a:gd name="T32" fmla="*/ 6138 w 12808"/>
                  <a:gd name="T33" fmla="*/ 641 h 12825"/>
                  <a:gd name="T34" fmla="*/ 1201 w 12808"/>
                  <a:gd name="T35" fmla="*/ 2725 h 12825"/>
                  <a:gd name="T36" fmla="*/ 126 w 12808"/>
                  <a:gd name="T37" fmla="*/ 4062 h 12825"/>
                  <a:gd name="T38" fmla="*/ 5366 w 12808"/>
                  <a:gd name="T39" fmla="*/ 5703 h 12825"/>
                  <a:gd name="T40" fmla="*/ 8643 w 12808"/>
                  <a:gd name="T41" fmla="*/ 1415 h 12825"/>
                  <a:gd name="T42" fmla="*/ 4818 w 12808"/>
                  <a:gd name="T43" fmla="*/ 4403 h 12825"/>
                  <a:gd name="T44" fmla="*/ 9 w 12808"/>
                  <a:gd name="T45" fmla="*/ 5059 h 12825"/>
                  <a:gd name="T46" fmla="*/ 5366 w 12808"/>
                  <a:gd name="T47" fmla="*/ 5703 h 12825"/>
                  <a:gd name="T48" fmla="*/ 9596 w 12808"/>
                  <a:gd name="T49" fmla="*/ 4005 h 12825"/>
                  <a:gd name="T50" fmla="*/ 1200 w 12808"/>
                  <a:gd name="T51" fmla="*/ 7549 h 12825"/>
                  <a:gd name="T52" fmla="*/ 1692 w 12808"/>
                  <a:gd name="T53" fmla="*/ 8948 h 12825"/>
                  <a:gd name="T54" fmla="*/ 6721 w 12808"/>
                  <a:gd name="T55" fmla="*/ 7739 h 12825"/>
                  <a:gd name="T56" fmla="*/ 10255 w 12808"/>
                  <a:gd name="T57" fmla="*/ 5334 h 12825"/>
                  <a:gd name="T58" fmla="*/ 3065 w 12808"/>
                  <a:gd name="T59" fmla="*/ 9838 h 12825"/>
                  <a:gd name="T60" fmla="*/ 6030 w 12808"/>
                  <a:gd name="T61" fmla="*/ 9961 h 12825"/>
                  <a:gd name="T62" fmla="*/ 3065 w 12808"/>
                  <a:gd name="T63" fmla="*/ 9838 h 128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2808" h="12825">
                    <a:moveTo>
                      <a:pt x="9944" y="7722"/>
                    </a:moveTo>
                    <a:cubicBezTo>
                      <a:pt x="10542" y="7722"/>
                      <a:pt x="11104" y="7955"/>
                      <a:pt x="11527" y="8378"/>
                    </a:cubicBezTo>
                    <a:cubicBezTo>
                      <a:pt x="11950" y="8801"/>
                      <a:pt x="12183" y="9363"/>
                      <a:pt x="12183" y="9961"/>
                    </a:cubicBezTo>
                    <a:cubicBezTo>
                      <a:pt x="12183" y="10559"/>
                      <a:pt x="11950" y="11121"/>
                      <a:pt x="11527" y="11544"/>
                    </a:cubicBezTo>
                    <a:cubicBezTo>
                      <a:pt x="11104" y="11967"/>
                      <a:pt x="10542" y="12200"/>
                      <a:pt x="9944" y="12200"/>
                    </a:cubicBezTo>
                    <a:cubicBezTo>
                      <a:pt x="9346" y="12200"/>
                      <a:pt x="8784" y="11967"/>
                      <a:pt x="8361" y="11544"/>
                    </a:cubicBezTo>
                    <a:cubicBezTo>
                      <a:pt x="7938" y="11121"/>
                      <a:pt x="7705" y="10559"/>
                      <a:pt x="7705" y="9961"/>
                    </a:cubicBezTo>
                    <a:cubicBezTo>
                      <a:pt x="7705" y="9363"/>
                      <a:pt x="7938" y="8801"/>
                      <a:pt x="8361" y="8378"/>
                    </a:cubicBezTo>
                    <a:cubicBezTo>
                      <a:pt x="8784" y="7955"/>
                      <a:pt x="9346" y="7722"/>
                      <a:pt x="9944" y="7722"/>
                    </a:cubicBezTo>
                    <a:close/>
                    <a:moveTo>
                      <a:pt x="9944" y="7097"/>
                    </a:moveTo>
                    <a:cubicBezTo>
                      <a:pt x="8363" y="7097"/>
                      <a:pt x="7080" y="8380"/>
                      <a:pt x="7080" y="9961"/>
                    </a:cubicBezTo>
                    <a:cubicBezTo>
                      <a:pt x="7080" y="11543"/>
                      <a:pt x="8363" y="12825"/>
                      <a:pt x="9944" y="12825"/>
                    </a:cubicBezTo>
                    <a:cubicBezTo>
                      <a:pt x="11526" y="12825"/>
                      <a:pt x="12808" y="11543"/>
                      <a:pt x="12808" y="9961"/>
                    </a:cubicBezTo>
                    <a:cubicBezTo>
                      <a:pt x="12808" y="8380"/>
                      <a:pt x="11526" y="7097"/>
                      <a:pt x="9944" y="7097"/>
                    </a:cubicBezTo>
                    <a:close/>
                    <a:moveTo>
                      <a:pt x="9944" y="11252"/>
                    </a:moveTo>
                    <a:close/>
                    <a:moveTo>
                      <a:pt x="9465" y="11252"/>
                    </a:moveTo>
                    <a:cubicBezTo>
                      <a:pt x="9465" y="11516"/>
                      <a:pt x="9680" y="11731"/>
                      <a:pt x="9944" y="11731"/>
                    </a:cubicBezTo>
                    <a:cubicBezTo>
                      <a:pt x="10209" y="11731"/>
                      <a:pt x="10423" y="11516"/>
                      <a:pt x="10423" y="11252"/>
                    </a:cubicBezTo>
                    <a:cubicBezTo>
                      <a:pt x="10423" y="10987"/>
                      <a:pt x="10209" y="10773"/>
                      <a:pt x="9944" y="10773"/>
                    </a:cubicBezTo>
                    <a:cubicBezTo>
                      <a:pt x="9680" y="10773"/>
                      <a:pt x="9465" y="10987"/>
                      <a:pt x="9465" y="11252"/>
                    </a:cubicBezTo>
                    <a:close/>
                    <a:moveTo>
                      <a:pt x="9944" y="8169"/>
                    </a:moveTo>
                    <a:cubicBezTo>
                      <a:pt x="9685" y="8169"/>
                      <a:pt x="9475" y="8305"/>
                      <a:pt x="9475" y="8472"/>
                    </a:cubicBezTo>
                    <a:cubicBezTo>
                      <a:pt x="9475" y="8640"/>
                      <a:pt x="9482" y="10481"/>
                      <a:pt x="9944" y="10481"/>
                    </a:cubicBezTo>
                    <a:cubicBezTo>
                      <a:pt x="10406" y="10481"/>
                      <a:pt x="10413" y="8640"/>
                      <a:pt x="10413" y="8472"/>
                    </a:cubicBezTo>
                    <a:cubicBezTo>
                      <a:pt x="10413" y="8305"/>
                      <a:pt x="10203" y="8169"/>
                      <a:pt x="9944" y="8169"/>
                    </a:cubicBezTo>
                    <a:close/>
                    <a:moveTo>
                      <a:pt x="5334" y="29"/>
                    </a:moveTo>
                    <a:cubicBezTo>
                      <a:pt x="4605" y="0"/>
                      <a:pt x="3858" y="127"/>
                      <a:pt x="3141" y="429"/>
                    </a:cubicBezTo>
                    <a:cubicBezTo>
                      <a:pt x="2424" y="732"/>
                      <a:pt x="1812" y="1179"/>
                      <a:pt x="1324" y="1721"/>
                    </a:cubicBezTo>
                    <a:cubicBezTo>
                      <a:pt x="2049" y="1707"/>
                      <a:pt x="2783" y="1558"/>
                      <a:pt x="3491" y="1260"/>
                    </a:cubicBezTo>
                    <a:cubicBezTo>
                      <a:pt x="4199" y="961"/>
                      <a:pt x="4818" y="539"/>
                      <a:pt x="5334" y="29"/>
                    </a:cubicBezTo>
                    <a:close/>
                    <a:moveTo>
                      <a:pt x="4429" y="3481"/>
                    </a:moveTo>
                    <a:cubicBezTo>
                      <a:pt x="5836" y="2887"/>
                      <a:pt x="6994" y="1948"/>
                      <a:pt x="7846" y="803"/>
                    </a:cubicBezTo>
                    <a:cubicBezTo>
                      <a:pt x="7433" y="546"/>
                      <a:pt x="6986" y="349"/>
                      <a:pt x="6518" y="217"/>
                    </a:cubicBezTo>
                    <a:cubicBezTo>
                      <a:pt x="6397" y="364"/>
                      <a:pt x="6271" y="505"/>
                      <a:pt x="6138" y="641"/>
                    </a:cubicBezTo>
                    <a:cubicBezTo>
                      <a:pt x="5496" y="1302"/>
                      <a:pt x="4736" y="1820"/>
                      <a:pt x="3880" y="2182"/>
                    </a:cubicBezTo>
                    <a:cubicBezTo>
                      <a:pt x="3024" y="2543"/>
                      <a:pt x="2123" y="2726"/>
                      <a:pt x="1201" y="2725"/>
                    </a:cubicBezTo>
                    <a:cubicBezTo>
                      <a:pt x="1011" y="2725"/>
                      <a:pt x="822" y="2717"/>
                      <a:pt x="632" y="2701"/>
                    </a:cubicBezTo>
                    <a:cubicBezTo>
                      <a:pt x="400" y="3128"/>
                      <a:pt x="230" y="3586"/>
                      <a:pt x="126" y="4062"/>
                    </a:cubicBezTo>
                    <a:cubicBezTo>
                      <a:pt x="1541" y="4249"/>
                      <a:pt x="3021" y="4075"/>
                      <a:pt x="4429" y="3481"/>
                    </a:cubicBezTo>
                    <a:close/>
                    <a:moveTo>
                      <a:pt x="5366" y="5703"/>
                    </a:moveTo>
                    <a:cubicBezTo>
                      <a:pt x="7058" y="4988"/>
                      <a:pt x="8471" y="3887"/>
                      <a:pt x="9546" y="2546"/>
                    </a:cubicBezTo>
                    <a:cubicBezTo>
                      <a:pt x="9300" y="2128"/>
                      <a:pt x="8996" y="1747"/>
                      <a:pt x="8643" y="1415"/>
                    </a:cubicBezTo>
                    <a:cubicBezTo>
                      <a:pt x="8404" y="1734"/>
                      <a:pt x="8145" y="2038"/>
                      <a:pt x="7867" y="2323"/>
                    </a:cubicBezTo>
                    <a:cubicBezTo>
                      <a:pt x="7000" y="3216"/>
                      <a:pt x="5974" y="3915"/>
                      <a:pt x="4818" y="4403"/>
                    </a:cubicBezTo>
                    <a:cubicBezTo>
                      <a:pt x="3662" y="4891"/>
                      <a:pt x="2445" y="5138"/>
                      <a:pt x="1200" y="5137"/>
                    </a:cubicBezTo>
                    <a:cubicBezTo>
                      <a:pt x="802" y="5136"/>
                      <a:pt x="404" y="5111"/>
                      <a:pt x="9" y="5059"/>
                    </a:cubicBezTo>
                    <a:cubicBezTo>
                      <a:pt x="0" y="5544"/>
                      <a:pt x="60" y="6027"/>
                      <a:pt x="188" y="6495"/>
                    </a:cubicBezTo>
                    <a:cubicBezTo>
                      <a:pt x="1900" y="6661"/>
                      <a:pt x="3674" y="6417"/>
                      <a:pt x="5366" y="5703"/>
                    </a:cubicBezTo>
                    <a:close/>
                    <a:moveTo>
                      <a:pt x="10005" y="3562"/>
                    </a:moveTo>
                    <a:cubicBezTo>
                      <a:pt x="9872" y="3713"/>
                      <a:pt x="9736" y="3861"/>
                      <a:pt x="9596" y="4005"/>
                    </a:cubicBezTo>
                    <a:cubicBezTo>
                      <a:pt x="8503" y="5129"/>
                      <a:pt x="7211" y="6010"/>
                      <a:pt x="5755" y="6625"/>
                    </a:cubicBezTo>
                    <a:cubicBezTo>
                      <a:pt x="4300" y="7239"/>
                      <a:pt x="2767" y="7550"/>
                      <a:pt x="1200" y="7549"/>
                    </a:cubicBezTo>
                    <a:cubicBezTo>
                      <a:pt x="998" y="7548"/>
                      <a:pt x="797" y="7543"/>
                      <a:pt x="596" y="7532"/>
                    </a:cubicBezTo>
                    <a:cubicBezTo>
                      <a:pt x="882" y="8078"/>
                      <a:pt x="1255" y="8553"/>
                      <a:pt x="1692" y="8948"/>
                    </a:cubicBezTo>
                    <a:cubicBezTo>
                      <a:pt x="3237" y="8892"/>
                      <a:pt x="4797" y="8560"/>
                      <a:pt x="6304" y="7924"/>
                    </a:cubicBezTo>
                    <a:cubicBezTo>
                      <a:pt x="6444" y="7865"/>
                      <a:pt x="6583" y="7803"/>
                      <a:pt x="6721" y="7739"/>
                    </a:cubicBezTo>
                    <a:cubicBezTo>
                      <a:pt x="7696" y="7288"/>
                      <a:pt x="8590" y="6730"/>
                      <a:pt x="9396" y="6085"/>
                    </a:cubicBezTo>
                    <a:cubicBezTo>
                      <a:pt x="9693" y="5847"/>
                      <a:pt x="9980" y="5597"/>
                      <a:pt x="10255" y="5334"/>
                    </a:cubicBezTo>
                    <a:cubicBezTo>
                      <a:pt x="10276" y="4746"/>
                      <a:pt x="10196" y="4147"/>
                      <a:pt x="10005" y="3562"/>
                    </a:cubicBezTo>
                    <a:close/>
                    <a:moveTo>
                      <a:pt x="3065" y="9838"/>
                    </a:moveTo>
                    <a:cubicBezTo>
                      <a:pt x="3982" y="10242"/>
                      <a:pt x="5015" y="10379"/>
                      <a:pt x="6037" y="10195"/>
                    </a:cubicBezTo>
                    <a:cubicBezTo>
                      <a:pt x="6032" y="10117"/>
                      <a:pt x="6030" y="10039"/>
                      <a:pt x="6030" y="9961"/>
                    </a:cubicBezTo>
                    <a:cubicBezTo>
                      <a:pt x="6030" y="9654"/>
                      <a:pt x="6065" y="9356"/>
                      <a:pt x="6132" y="9069"/>
                    </a:cubicBezTo>
                    <a:cubicBezTo>
                      <a:pt x="5134" y="9442"/>
                      <a:pt x="4109" y="9699"/>
                      <a:pt x="3065" y="983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7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</a:p>
            </p:txBody>
          </p:sp>
        </p:grpSp>
        <p:grpSp>
          <p:nvGrpSpPr>
            <p:cNvPr id="108" name="组合 107"/>
            <p:cNvGrpSpPr/>
            <p:nvPr/>
          </p:nvGrpSpPr>
          <p:grpSpPr>
            <a:xfrm>
              <a:off x="660401" y="4757478"/>
              <a:ext cx="5643984" cy="1376623"/>
              <a:chOff x="660401" y="4757478"/>
              <a:chExt cx="5643984" cy="1376623"/>
            </a:xfrm>
          </p:grpSpPr>
          <p:sp>
            <p:nvSpPr>
              <p:cNvPr id="43" name="Bullet6"/>
              <p:cNvSpPr/>
              <p:nvPr/>
            </p:nvSpPr>
            <p:spPr bwMode="auto">
              <a:xfrm flipH="1">
                <a:off x="918352" y="4757478"/>
                <a:ext cx="2861436" cy="60134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b="1" dirty="0"/>
                  <a:t>算法持续优化</a:t>
                </a:r>
                <a:endParaRPr lang="en-US" dirty="0"/>
              </a:p>
            </p:txBody>
          </p:sp>
          <p:sp>
            <p:nvSpPr>
              <p:cNvPr id="76" name="Text6"/>
              <p:cNvSpPr/>
              <p:nvPr/>
            </p:nvSpPr>
            <p:spPr>
              <a:xfrm>
                <a:off x="660401" y="5393121"/>
                <a:ext cx="3387786" cy="740980"/>
              </a:xfrm>
              <a:prstGeom prst="rect">
                <a:avLst/>
              </a:prstGeom>
            </p:spPr>
            <p:txBody>
              <a:bodyPr wrap="square" lIns="91440" tIns="45720" rIns="91440" bIns="45720" anchor="t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400" dirty="0"/>
                  <a:t>通过在线学习与模型迭代，AI系统不断适应新的生产环境与质量要求，保持检测与控制能力的先进性与鲁棒性。</a:t>
                </a:r>
                <a:endParaRPr lang="en-US" sz="2000" dirty="0"/>
              </a:p>
            </p:txBody>
          </p:sp>
          <p:sp>
            <p:nvSpPr>
              <p:cNvPr id="86" name="IconBackground6"/>
              <p:cNvSpPr/>
              <p:nvPr/>
            </p:nvSpPr>
            <p:spPr>
              <a:xfrm>
                <a:off x="5871147" y="5641474"/>
                <a:ext cx="433238" cy="433238"/>
              </a:xfrm>
              <a:prstGeom prst="ellipse">
                <a:avLst/>
              </a:prstGeom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Icon6"/>
              <p:cNvSpPr/>
              <p:nvPr/>
            </p:nvSpPr>
            <p:spPr bwMode="auto">
              <a:xfrm>
                <a:off x="5963021" y="5735243"/>
                <a:ext cx="260194" cy="259791"/>
              </a:xfrm>
              <a:custGeom>
                <a:avLst/>
                <a:gdLst>
                  <a:gd name="connsiteX0" fmla="*/ 503750 w 609489"/>
                  <a:gd name="connsiteY0" fmla="*/ 437223 h 608545"/>
                  <a:gd name="connsiteX1" fmla="*/ 533190 w 609489"/>
                  <a:gd name="connsiteY1" fmla="*/ 437223 h 608545"/>
                  <a:gd name="connsiteX2" fmla="*/ 542197 w 609489"/>
                  <a:gd name="connsiteY2" fmla="*/ 446084 h 608545"/>
                  <a:gd name="connsiteX3" fmla="*/ 542197 w 609489"/>
                  <a:gd name="connsiteY3" fmla="*/ 494011 h 608545"/>
                  <a:gd name="connsiteX4" fmla="*/ 590187 w 609489"/>
                  <a:gd name="connsiteY4" fmla="*/ 494011 h 608545"/>
                  <a:gd name="connsiteX5" fmla="*/ 599194 w 609489"/>
                  <a:gd name="connsiteY5" fmla="*/ 503006 h 608545"/>
                  <a:gd name="connsiteX6" fmla="*/ 599194 w 609489"/>
                  <a:gd name="connsiteY6" fmla="*/ 532407 h 608545"/>
                  <a:gd name="connsiteX7" fmla="*/ 590187 w 609489"/>
                  <a:gd name="connsiteY7" fmla="*/ 541402 h 608545"/>
                  <a:gd name="connsiteX8" fmla="*/ 542197 w 609489"/>
                  <a:gd name="connsiteY8" fmla="*/ 541402 h 608545"/>
                  <a:gd name="connsiteX9" fmla="*/ 542197 w 609489"/>
                  <a:gd name="connsiteY9" fmla="*/ 589329 h 608545"/>
                  <a:gd name="connsiteX10" fmla="*/ 533190 w 609489"/>
                  <a:gd name="connsiteY10" fmla="*/ 598324 h 608545"/>
                  <a:gd name="connsiteX11" fmla="*/ 503750 w 609489"/>
                  <a:gd name="connsiteY11" fmla="*/ 598324 h 608545"/>
                  <a:gd name="connsiteX12" fmla="*/ 494744 w 609489"/>
                  <a:gd name="connsiteY12" fmla="*/ 589329 h 608545"/>
                  <a:gd name="connsiteX13" fmla="*/ 494744 w 609489"/>
                  <a:gd name="connsiteY13" fmla="*/ 541402 h 608545"/>
                  <a:gd name="connsiteX14" fmla="*/ 446753 w 609489"/>
                  <a:gd name="connsiteY14" fmla="*/ 541402 h 608545"/>
                  <a:gd name="connsiteX15" fmla="*/ 437881 w 609489"/>
                  <a:gd name="connsiteY15" fmla="*/ 532407 h 608545"/>
                  <a:gd name="connsiteX16" fmla="*/ 437881 w 609489"/>
                  <a:gd name="connsiteY16" fmla="*/ 503006 h 608545"/>
                  <a:gd name="connsiteX17" fmla="*/ 446753 w 609489"/>
                  <a:gd name="connsiteY17" fmla="*/ 494011 h 608545"/>
                  <a:gd name="connsiteX18" fmla="*/ 494744 w 609489"/>
                  <a:gd name="connsiteY18" fmla="*/ 494011 h 608545"/>
                  <a:gd name="connsiteX19" fmla="*/ 494744 w 609489"/>
                  <a:gd name="connsiteY19" fmla="*/ 446084 h 608545"/>
                  <a:gd name="connsiteX20" fmla="*/ 503750 w 609489"/>
                  <a:gd name="connsiteY20" fmla="*/ 437223 h 608545"/>
                  <a:gd name="connsiteX21" fmla="*/ 327101 w 609489"/>
                  <a:gd name="connsiteY21" fmla="*/ 115062 h 608545"/>
                  <a:gd name="connsiteX22" fmla="*/ 345116 w 609489"/>
                  <a:gd name="connsiteY22" fmla="*/ 115465 h 608545"/>
                  <a:gd name="connsiteX23" fmla="*/ 493811 w 609489"/>
                  <a:gd name="connsiteY23" fmla="*/ 263929 h 608545"/>
                  <a:gd name="connsiteX24" fmla="*/ 494349 w 609489"/>
                  <a:gd name="connsiteY24" fmla="*/ 281917 h 608545"/>
                  <a:gd name="connsiteX25" fmla="*/ 305724 w 609489"/>
                  <a:gd name="connsiteY25" fmla="*/ 589719 h 608545"/>
                  <a:gd name="connsiteX26" fmla="*/ 305321 w 609489"/>
                  <a:gd name="connsiteY26" fmla="*/ 591195 h 608545"/>
                  <a:gd name="connsiteX27" fmla="*/ 298061 w 609489"/>
                  <a:gd name="connsiteY27" fmla="*/ 599518 h 608545"/>
                  <a:gd name="connsiteX28" fmla="*/ 292818 w 609489"/>
                  <a:gd name="connsiteY28" fmla="*/ 600592 h 608545"/>
                  <a:gd name="connsiteX29" fmla="*/ 287037 w 609489"/>
                  <a:gd name="connsiteY29" fmla="*/ 599249 h 608545"/>
                  <a:gd name="connsiteX30" fmla="*/ 285692 w 609489"/>
                  <a:gd name="connsiteY30" fmla="*/ 598444 h 608545"/>
                  <a:gd name="connsiteX31" fmla="*/ 181095 w 609489"/>
                  <a:gd name="connsiteY31" fmla="*/ 574953 h 608545"/>
                  <a:gd name="connsiteX32" fmla="*/ 168726 w 609489"/>
                  <a:gd name="connsiteY32" fmla="*/ 574684 h 608545"/>
                  <a:gd name="connsiteX33" fmla="*/ 75153 w 609489"/>
                  <a:gd name="connsiteY33" fmla="*/ 590927 h 608545"/>
                  <a:gd name="connsiteX34" fmla="*/ 69641 w 609489"/>
                  <a:gd name="connsiteY34" fmla="*/ 603008 h 608545"/>
                  <a:gd name="connsiteX35" fmla="*/ 42618 w 609489"/>
                  <a:gd name="connsiteY35" fmla="*/ 603008 h 608545"/>
                  <a:gd name="connsiteX36" fmla="*/ 42618 w 609489"/>
                  <a:gd name="connsiteY36" fmla="*/ 575893 h 608545"/>
                  <a:gd name="connsiteX37" fmla="*/ 58482 w 609489"/>
                  <a:gd name="connsiteY37" fmla="*/ 570523 h 608545"/>
                  <a:gd name="connsiteX38" fmla="*/ 195615 w 609489"/>
                  <a:gd name="connsiteY38" fmla="*/ 433603 h 608545"/>
                  <a:gd name="connsiteX39" fmla="*/ 208656 w 609489"/>
                  <a:gd name="connsiteY39" fmla="*/ 430381 h 608545"/>
                  <a:gd name="connsiteX40" fmla="*/ 221697 w 609489"/>
                  <a:gd name="connsiteY40" fmla="*/ 432261 h 608545"/>
                  <a:gd name="connsiteX41" fmla="*/ 253560 w 609489"/>
                  <a:gd name="connsiteY41" fmla="*/ 419105 h 608545"/>
                  <a:gd name="connsiteX42" fmla="*/ 266870 w 609489"/>
                  <a:gd name="connsiteY42" fmla="*/ 387157 h 608545"/>
                  <a:gd name="connsiteX43" fmla="*/ 253560 w 609489"/>
                  <a:gd name="connsiteY43" fmla="*/ 355344 h 608545"/>
                  <a:gd name="connsiteX44" fmla="*/ 221697 w 609489"/>
                  <a:gd name="connsiteY44" fmla="*/ 342189 h 608545"/>
                  <a:gd name="connsiteX45" fmla="*/ 189834 w 609489"/>
                  <a:gd name="connsiteY45" fmla="*/ 355344 h 608545"/>
                  <a:gd name="connsiteX46" fmla="*/ 178541 w 609489"/>
                  <a:gd name="connsiteY46" fmla="*/ 400313 h 608545"/>
                  <a:gd name="connsiteX47" fmla="*/ 175179 w 609489"/>
                  <a:gd name="connsiteY47" fmla="*/ 413333 h 608545"/>
                  <a:gd name="connsiteX48" fmla="*/ 38047 w 609489"/>
                  <a:gd name="connsiteY48" fmla="*/ 550254 h 608545"/>
                  <a:gd name="connsiteX49" fmla="*/ 32669 w 609489"/>
                  <a:gd name="connsiteY49" fmla="*/ 565959 h 608545"/>
                  <a:gd name="connsiteX50" fmla="*/ 5646 w 609489"/>
                  <a:gd name="connsiteY50" fmla="*/ 565959 h 608545"/>
                  <a:gd name="connsiteX51" fmla="*/ 5646 w 609489"/>
                  <a:gd name="connsiteY51" fmla="*/ 538978 h 608545"/>
                  <a:gd name="connsiteX52" fmla="*/ 17611 w 609489"/>
                  <a:gd name="connsiteY52" fmla="*/ 533474 h 608545"/>
                  <a:gd name="connsiteX53" fmla="*/ 33610 w 609489"/>
                  <a:gd name="connsiteY53" fmla="*/ 426891 h 608545"/>
                  <a:gd name="connsiteX54" fmla="*/ 10082 w 609489"/>
                  <a:gd name="connsiteY54" fmla="*/ 323530 h 608545"/>
                  <a:gd name="connsiteX55" fmla="*/ 10082 w 609489"/>
                  <a:gd name="connsiteY55" fmla="*/ 323396 h 608545"/>
                  <a:gd name="connsiteX56" fmla="*/ 9410 w 609489"/>
                  <a:gd name="connsiteY56" fmla="*/ 322053 h 608545"/>
                  <a:gd name="connsiteX57" fmla="*/ 9141 w 609489"/>
                  <a:gd name="connsiteY57" fmla="*/ 311046 h 608545"/>
                  <a:gd name="connsiteX58" fmla="*/ 17342 w 609489"/>
                  <a:gd name="connsiteY58" fmla="*/ 303663 h 608545"/>
                  <a:gd name="connsiteX59" fmla="*/ 18821 w 609489"/>
                  <a:gd name="connsiteY59" fmla="*/ 303260 h 608545"/>
                  <a:gd name="connsiteX60" fmla="*/ 327101 w 609489"/>
                  <a:gd name="connsiteY60" fmla="*/ 115062 h 608545"/>
                  <a:gd name="connsiteX61" fmla="*/ 444357 w 609489"/>
                  <a:gd name="connsiteY61" fmla="*/ 0 h 608545"/>
                  <a:gd name="connsiteX62" fmla="*/ 453632 w 609489"/>
                  <a:gd name="connsiteY62" fmla="*/ 3893 h 608545"/>
                  <a:gd name="connsiteX63" fmla="*/ 605658 w 609489"/>
                  <a:gd name="connsiteY63" fmla="*/ 155707 h 608545"/>
                  <a:gd name="connsiteX64" fmla="*/ 605658 w 609489"/>
                  <a:gd name="connsiteY64" fmla="*/ 174097 h 608545"/>
                  <a:gd name="connsiteX65" fmla="*/ 540600 w 609489"/>
                  <a:gd name="connsiteY65" fmla="*/ 239064 h 608545"/>
                  <a:gd name="connsiteX66" fmla="*/ 531325 w 609489"/>
                  <a:gd name="connsiteY66" fmla="*/ 242957 h 608545"/>
                  <a:gd name="connsiteX67" fmla="*/ 522050 w 609489"/>
                  <a:gd name="connsiteY67" fmla="*/ 239064 h 608545"/>
                  <a:gd name="connsiteX68" fmla="*/ 370024 w 609489"/>
                  <a:gd name="connsiteY68" fmla="*/ 87250 h 608545"/>
                  <a:gd name="connsiteX69" fmla="*/ 370024 w 609489"/>
                  <a:gd name="connsiteY69" fmla="*/ 68726 h 608545"/>
                  <a:gd name="connsiteX70" fmla="*/ 435082 w 609489"/>
                  <a:gd name="connsiteY70" fmla="*/ 3758 h 608545"/>
                  <a:gd name="connsiteX71" fmla="*/ 444357 w 609489"/>
                  <a:gd name="connsiteY71" fmla="*/ 0 h 608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609489" h="608545">
                    <a:moveTo>
                      <a:pt x="503750" y="437223"/>
                    </a:moveTo>
                    <a:lnTo>
                      <a:pt x="533190" y="437223"/>
                    </a:lnTo>
                    <a:cubicBezTo>
                      <a:pt x="538164" y="437223"/>
                      <a:pt x="542197" y="441116"/>
                      <a:pt x="542197" y="446084"/>
                    </a:cubicBezTo>
                    <a:lnTo>
                      <a:pt x="542197" y="494011"/>
                    </a:lnTo>
                    <a:lnTo>
                      <a:pt x="590187" y="494011"/>
                    </a:lnTo>
                    <a:cubicBezTo>
                      <a:pt x="595161" y="494011"/>
                      <a:pt x="599194" y="498039"/>
                      <a:pt x="599194" y="503006"/>
                    </a:cubicBezTo>
                    <a:lnTo>
                      <a:pt x="599194" y="532407"/>
                    </a:lnTo>
                    <a:cubicBezTo>
                      <a:pt x="599194" y="537374"/>
                      <a:pt x="595161" y="541402"/>
                      <a:pt x="590187" y="541402"/>
                    </a:cubicBezTo>
                    <a:lnTo>
                      <a:pt x="542197" y="541402"/>
                    </a:lnTo>
                    <a:lnTo>
                      <a:pt x="542197" y="589329"/>
                    </a:lnTo>
                    <a:cubicBezTo>
                      <a:pt x="542197" y="594296"/>
                      <a:pt x="538164" y="598324"/>
                      <a:pt x="533190" y="598324"/>
                    </a:cubicBezTo>
                    <a:lnTo>
                      <a:pt x="503750" y="598324"/>
                    </a:lnTo>
                    <a:cubicBezTo>
                      <a:pt x="498777" y="598324"/>
                      <a:pt x="494744" y="594296"/>
                      <a:pt x="494744" y="589329"/>
                    </a:cubicBezTo>
                    <a:lnTo>
                      <a:pt x="494744" y="541402"/>
                    </a:lnTo>
                    <a:lnTo>
                      <a:pt x="446753" y="541402"/>
                    </a:lnTo>
                    <a:cubicBezTo>
                      <a:pt x="441779" y="541402"/>
                      <a:pt x="437881" y="537374"/>
                      <a:pt x="437881" y="532407"/>
                    </a:cubicBezTo>
                    <a:lnTo>
                      <a:pt x="437881" y="503006"/>
                    </a:lnTo>
                    <a:cubicBezTo>
                      <a:pt x="437881" y="498039"/>
                      <a:pt x="441779" y="494011"/>
                      <a:pt x="446753" y="494011"/>
                    </a:cubicBezTo>
                    <a:lnTo>
                      <a:pt x="494744" y="494011"/>
                    </a:lnTo>
                    <a:lnTo>
                      <a:pt x="494744" y="446084"/>
                    </a:lnTo>
                    <a:cubicBezTo>
                      <a:pt x="494744" y="441116"/>
                      <a:pt x="498777" y="437223"/>
                      <a:pt x="503750" y="437223"/>
                    </a:cubicBezTo>
                    <a:close/>
                    <a:moveTo>
                      <a:pt x="327101" y="115062"/>
                    </a:moveTo>
                    <a:cubicBezTo>
                      <a:pt x="332210" y="110364"/>
                      <a:pt x="340142" y="110632"/>
                      <a:pt x="345116" y="115465"/>
                    </a:cubicBezTo>
                    <a:lnTo>
                      <a:pt x="493811" y="263929"/>
                    </a:lnTo>
                    <a:cubicBezTo>
                      <a:pt x="498786" y="268896"/>
                      <a:pt x="498920" y="276816"/>
                      <a:pt x="494349" y="281917"/>
                    </a:cubicBezTo>
                    <a:cubicBezTo>
                      <a:pt x="470418" y="308630"/>
                      <a:pt x="348746" y="448503"/>
                      <a:pt x="305724" y="589719"/>
                    </a:cubicBezTo>
                    <a:lnTo>
                      <a:pt x="305321" y="591195"/>
                    </a:lnTo>
                    <a:cubicBezTo>
                      <a:pt x="304245" y="594954"/>
                      <a:pt x="301557" y="597907"/>
                      <a:pt x="298061" y="599518"/>
                    </a:cubicBezTo>
                    <a:cubicBezTo>
                      <a:pt x="296313" y="600189"/>
                      <a:pt x="294566" y="600592"/>
                      <a:pt x="292818" y="600592"/>
                    </a:cubicBezTo>
                    <a:cubicBezTo>
                      <a:pt x="290801" y="600592"/>
                      <a:pt x="288784" y="600055"/>
                      <a:pt x="287037" y="599249"/>
                    </a:cubicBezTo>
                    <a:lnTo>
                      <a:pt x="285692" y="598444"/>
                    </a:lnTo>
                    <a:cubicBezTo>
                      <a:pt x="285289" y="598310"/>
                      <a:pt x="241326" y="577369"/>
                      <a:pt x="181095" y="574953"/>
                    </a:cubicBezTo>
                    <a:cubicBezTo>
                      <a:pt x="176927" y="574819"/>
                      <a:pt x="172759" y="574684"/>
                      <a:pt x="168726" y="574684"/>
                    </a:cubicBezTo>
                    <a:cubicBezTo>
                      <a:pt x="136191" y="574684"/>
                      <a:pt x="104731" y="580188"/>
                      <a:pt x="75153" y="590927"/>
                    </a:cubicBezTo>
                    <a:cubicBezTo>
                      <a:pt x="74884" y="595357"/>
                      <a:pt x="73002" y="599652"/>
                      <a:pt x="69641" y="603008"/>
                    </a:cubicBezTo>
                    <a:cubicBezTo>
                      <a:pt x="62247" y="610391"/>
                      <a:pt x="50147" y="610391"/>
                      <a:pt x="42618" y="603008"/>
                    </a:cubicBezTo>
                    <a:cubicBezTo>
                      <a:pt x="35223" y="595491"/>
                      <a:pt x="35223" y="583410"/>
                      <a:pt x="42618" y="575893"/>
                    </a:cubicBezTo>
                    <a:cubicBezTo>
                      <a:pt x="46920" y="571597"/>
                      <a:pt x="52836" y="569852"/>
                      <a:pt x="58482" y="570523"/>
                    </a:cubicBezTo>
                    <a:lnTo>
                      <a:pt x="195615" y="433603"/>
                    </a:lnTo>
                    <a:cubicBezTo>
                      <a:pt x="198976" y="430247"/>
                      <a:pt x="203950" y="428905"/>
                      <a:pt x="208656" y="430381"/>
                    </a:cubicBezTo>
                    <a:cubicBezTo>
                      <a:pt x="212824" y="431589"/>
                      <a:pt x="217260" y="432261"/>
                      <a:pt x="221697" y="432261"/>
                    </a:cubicBezTo>
                    <a:cubicBezTo>
                      <a:pt x="233797" y="432261"/>
                      <a:pt x="245090" y="427562"/>
                      <a:pt x="253560" y="419105"/>
                    </a:cubicBezTo>
                    <a:cubicBezTo>
                      <a:pt x="262165" y="410514"/>
                      <a:pt x="266870" y="399239"/>
                      <a:pt x="266870" y="387157"/>
                    </a:cubicBezTo>
                    <a:cubicBezTo>
                      <a:pt x="266870" y="375211"/>
                      <a:pt x="262165" y="363801"/>
                      <a:pt x="253560" y="355344"/>
                    </a:cubicBezTo>
                    <a:cubicBezTo>
                      <a:pt x="245090" y="346887"/>
                      <a:pt x="233797" y="342189"/>
                      <a:pt x="221697" y="342189"/>
                    </a:cubicBezTo>
                    <a:cubicBezTo>
                      <a:pt x="209597" y="342189"/>
                      <a:pt x="198304" y="346887"/>
                      <a:pt x="189834" y="355344"/>
                    </a:cubicBezTo>
                    <a:cubicBezTo>
                      <a:pt x="178003" y="367156"/>
                      <a:pt x="173566" y="384339"/>
                      <a:pt x="178541" y="400313"/>
                    </a:cubicBezTo>
                    <a:cubicBezTo>
                      <a:pt x="179885" y="404877"/>
                      <a:pt x="178675" y="409843"/>
                      <a:pt x="175179" y="413333"/>
                    </a:cubicBezTo>
                    <a:lnTo>
                      <a:pt x="38047" y="550254"/>
                    </a:lnTo>
                    <a:cubicBezTo>
                      <a:pt x="38719" y="555757"/>
                      <a:pt x="36971" y="561664"/>
                      <a:pt x="32669" y="565959"/>
                    </a:cubicBezTo>
                    <a:cubicBezTo>
                      <a:pt x="25140" y="573476"/>
                      <a:pt x="13040" y="573476"/>
                      <a:pt x="5646" y="565959"/>
                    </a:cubicBezTo>
                    <a:cubicBezTo>
                      <a:pt x="-1883" y="558576"/>
                      <a:pt x="-1883" y="546495"/>
                      <a:pt x="5646" y="538978"/>
                    </a:cubicBezTo>
                    <a:cubicBezTo>
                      <a:pt x="9007" y="535622"/>
                      <a:pt x="13309" y="533743"/>
                      <a:pt x="17611" y="533474"/>
                    </a:cubicBezTo>
                    <a:cubicBezTo>
                      <a:pt x="29846" y="500049"/>
                      <a:pt x="35358" y="464209"/>
                      <a:pt x="33610" y="426891"/>
                    </a:cubicBezTo>
                    <a:cubicBezTo>
                      <a:pt x="31056" y="367022"/>
                      <a:pt x="10620" y="324470"/>
                      <a:pt x="10082" y="323530"/>
                    </a:cubicBezTo>
                    <a:cubicBezTo>
                      <a:pt x="10082" y="323396"/>
                      <a:pt x="10082" y="323396"/>
                      <a:pt x="10082" y="323396"/>
                    </a:cubicBezTo>
                    <a:lnTo>
                      <a:pt x="9410" y="322053"/>
                    </a:lnTo>
                    <a:cubicBezTo>
                      <a:pt x="7663" y="318563"/>
                      <a:pt x="7528" y="314536"/>
                      <a:pt x="9141" y="311046"/>
                    </a:cubicBezTo>
                    <a:cubicBezTo>
                      <a:pt x="10620" y="307556"/>
                      <a:pt x="13712" y="304871"/>
                      <a:pt x="17342" y="303663"/>
                    </a:cubicBezTo>
                    <a:lnTo>
                      <a:pt x="18821" y="303260"/>
                    </a:lnTo>
                    <a:cubicBezTo>
                      <a:pt x="160391" y="260305"/>
                      <a:pt x="300481" y="138956"/>
                      <a:pt x="327101" y="115062"/>
                    </a:cubicBezTo>
                    <a:close/>
                    <a:moveTo>
                      <a:pt x="444357" y="0"/>
                    </a:moveTo>
                    <a:cubicBezTo>
                      <a:pt x="447852" y="0"/>
                      <a:pt x="451078" y="1342"/>
                      <a:pt x="453632" y="3893"/>
                    </a:cubicBezTo>
                    <a:lnTo>
                      <a:pt x="605658" y="155707"/>
                    </a:lnTo>
                    <a:cubicBezTo>
                      <a:pt x="610766" y="160808"/>
                      <a:pt x="610766" y="168996"/>
                      <a:pt x="605658" y="174097"/>
                    </a:cubicBezTo>
                    <a:lnTo>
                      <a:pt x="540600" y="239064"/>
                    </a:lnTo>
                    <a:cubicBezTo>
                      <a:pt x="538180" y="241615"/>
                      <a:pt x="534820" y="242957"/>
                      <a:pt x="531325" y="242957"/>
                    </a:cubicBezTo>
                    <a:cubicBezTo>
                      <a:pt x="527830" y="242957"/>
                      <a:pt x="524470" y="241615"/>
                      <a:pt x="522050" y="239064"/>
                    </a:cubicBezTo>
                    <a:lnTo>
                      <a:pt x="370024" y="87250"/>
                    </a:lnTo>
                    <a:cubicBezTo>
                      <a:pt x="364916" y="82149"/>
                      <a:pt x="364916" y="73961"/>
                      <a:pt x="370024" y="68726"/>
                    </a:cubicBezTo>
                    <a:lnTo>
                      <a:pt x="435082" y="3758"/>
                    </a:lnTo>
                    <a:cubicBezTo>
                      <a:pt x="437502" y="1342"/>
                      <a:pt x="440862" y="0"/>
                      <a:pt x="4443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 fontScale="70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、智能质量控制系统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0f452440-99f6-4f3e-8b00-eb7aad6055d7.source.6.zh-Hans.pptx"/>
          <p:cNvGrpSpPr/>
          <p:nvPr/>
        </p:nvGrpSpPr>
        <p:grpSpPr>
          <a:xfrm>
            <a:off x="660400" y="1130299"/>
            <a:ext cx="10858500" cy="5285401"/>
            <a:chOff x="660400" y="1130299"/>
            <a:chExt cx="10858500" cy="5285401"/>
          </a:xfrm>
        </p:grpSpPr>
        <p:sp>
          <p:nvSpPr>
            <p:cNvPr id="20" name="Title"/>
            <p:cNvSpPr txBox="1"/>
            <p:nvPr/>
          </p:nvSpPr>
          <p:spPr>
            <a:xfrm>
              <a:off x="3080656" y="1130301"/>
              <a:ext cx="5556754" cy="5270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buSzPct val="25000"/>
              </a:pPr>
              <a:r>
                <a:rPr lang="zh-CN" altLang="en-US" sz="2400" b="1" dirty="0">
                  <a:cs typeface="+mn-ea"/>
                  <a:sym typeface="+mn-lt"/>
                </a:rPr>
                <a:t>通过传感器网络实现生产全过程质量参数动态追踪</a:t>
              </a:r>
              <a:endParaRPr lang="en-US" dirty="0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1052954" y="6235700"/>
              <a:ext cx="465946" cy="180000"/>
              <a:chOff x="11052954" y="6235700"/>
              <a:chExt cx="465946" cy="180000"/>
            </a:xfrm>
          </p:grpSpPr>
          <p:sp>
            <p:nvSpPr>
              <p:cNvPr id="9" name="矩形: 圆角 8"/>
              <p:cNvSpPr>
                <a:spLocks noChangeAspect="1"/>
              </p:cNvSpPr>
              <p:nvPr/>
            </p:nvSpPr>
            <p:spPr>
              <a:xfrm>
                <a:off x="11338704" y="6235700"/>
                <a:ext cx="180196" cy="180000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: 圆角 9"/>
              <p:cNvSpPr>
                <a:spLocks noChangeAspect="1"/>
              </p:cNvSpPr>
              <p:nvPr/>
            </p:nvSpPr>
            <p:spPr>
              <a:xfrm>
                <a:off x="11052954" y="6235700"/>
                <a:ext cx="180196" cy="180000"/>
              </a:xfrm>
              <a:prstGeom prst="roundRect">
                <a:avLst/>
              </a:prstGeom>
              <a:solidFill>
                <a:schemeClr val="tx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PictureMisc1"/>
            <p:cNvSpPr/>
            <p:nvPr/>
          </p:nvSpPr>
          <p:spPr>
            <a:xfrm>
              <a:off x="660400" y="1130299"/>
              <a:ext cx="2158546" cy="5003800"/>
            </a:xfrm>
            <a:prstGeom prst="roundRect">
              <a:avLst>
                <a:gd name="adj" fmla="val 3993"/>
              </a:avLst>
            </a:prstGeom>
            <a:blipFill>
              <a:blip r:embed="rId1"/>
              <a:srcRect/>
              <a:stretch>
                <a:fillRect l="-96171" r="-96171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080655" y="2564310"/>
              <a:ext cx="8438245" cy="3569789"/>
              <a:chOff x="3080655" y="2564310"/>
              <a:chExt cx="8438245" cy="3569789"/>
            </a:xfrm>
          </p:grpSpPr>
          <p:grpSp>
            <p:nvGrpSpPr>
              <p:cNvPr id="71" name="组合 70"/>
              <p:cNvGrpSpPr/>
              <p:nvPr/>
            </p:nvGrpSpPr>
            <p:grpSpPr>
              <a:xfrm>
                <a:off x="3080655" y="2564310"/>
                <a:ext cx="2640693" cy="1723113"/>
                <a:chOff x="3080655" y="2564310"/>
                <a:chExt cx="2640693" cy="1723113"/>
              </a:xfrm>
            </p:grpSpPr>
            <p:sp>
              <p:nvSpPr>
                <p:cNvPr id="22" name="Text1"/>
                <p:cNvSpPr/>
                <p:nvPr/>
              </p:nvSpPr>
              <p:spPr>
                <a:xfrm>
                  <a:off x="3080655" y="3091360"/>
                  <a:ext cx="2640693" cy="1196063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0" lang="zh-CN" altLang="en-US" sz="120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cs typeface="+mn-ea"/>
                      <a:sym typeface="+mn-lt"/>
                    </a:rPr>
                    <a:t>在生产线上广泛布设温度、湿度、压力等传感器，实时采集关键质量参数，确保数据全面覆盖制造全过程，提升监控精度与响应速度。</a:t>
                  </a:r>
                  <a:endParaRPr lang="en-US" dirty="0"/>
                </a:p>
              </p:txBody>
            </p:sp>
            <p:sp>
              <p:nvSpPr>
                <p:cNvPr id="23" name="Bullet1"/>
                <p:cNvSpPr txBox="1"/>
                <p:nvPr/>
              </p:nvSpPr>
              <p:spPr>
                <a:xfrm>
                  <a:off x="3080655" y="2564310"/>
                  <a:ext cx="2640693" cy="527050"/>
                </a:xfrm>
                <a:prstGeom prst="rect">
                  <a:avLst/>
                </a:prstGeom>
                <a:noFill/>
                <a:ln w="5715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normAutofit/>
                </a:bodyPr>
                <a:lstStyle>
                  <a:defPPr>
                    <a:defRPr lang="zh-CN"/>
                  </a:defPPr>
                  <a:lvl1pPr algn="ctr" defTabSz="913765">
                    <a:defRPr sz="2000" b="1">
                      <a:solidFill>
                        <a:schemeClr val="bg1"/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algn="l">
                    <a:lnSpc>
                      <a:spcPct val="120000"/>
                    </a:lnSpc>
                  </a:pPr>
                  <a:r>
                    <a:rPr lang="zh-CN" altLang="en-US" sz="18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传感器网络部署</a:t>
                  </a:r>
                  <a:endParaRPr lang="en-US" dirty="0"/>
                </a:p>
              </p:txBody>
            </p:sp>
          </p:grpSp>
          <p:grpSp>
            <p:nvGrpSpPr>
              <p:cNvPr id="66" name="组合 65"/>
              <p:cNvGrpSpPr/>
              <p:nvPr/>
            </p:nvGrpSpPr>
            <p:grpSpPr>
              <a:xfrm>
                <a:off x="3080656" y="4410986"/>
                <a:ext cx="2640693" cy="1723113"/>
                <a:chOff x="3080656" y="4410986"/>
                <a:chExt cx="2640693" cy="1723113"/>
              </a:xfrm>
            </p:grpSpPr>
            <p:sp>
              <p:nvSpPr>
                <p:cNvPr id="41" name="Text2"/>
                <p:cNvSpPr/>
                <p:nvPr/>
              </p:nvSpPr>
              <p:spPr>
                <a:xfrm>
                  <a:off x="3080656" y="4938036"/>
                  <a:ext cx="2640693" cy="1196063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0" lang="zh-CN" altLang="en-US" sz="120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cs typeface="+mn-ea"/>
                      <a:sym typeface="+mn-lt"/>
                    </a:rPr>
                    <a:t>利用物联网平台对采集数据进行连续记录与分析，实现产品质量参数的秒级更新和全程可追溯，有效识别异常波动源头。</a:t>
                  </a:r>
                  <a:endParaRPr lang="en-US" dirty="0"/>
                </a:p>
              </p:txBody>
            </p:sp>
            <p:sp>
              <p:nvSpPr>
                <p:cNvPr id="42" name="Bullet2"/>
                <p:cNvSpPr txBox="1"/>
                <p:nvPr/>
              </p:nvSpPr>
              <p:spPr>
                <a:xfrm>
                  <a:off x="3080656" y="4410986"/>
                  <a:ext cx="2640693" cy="527050"/>
                </a:xfrm>
                <a:prstGeom prst="rect">
                  <a:avLst/>
                </a:prstGeom>
                <a:noFill/>
                <a:ln w="5715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normAutofit/>
                </a:bodyPr>
                <a:lstStyle>
                  <a:defPPr>
                    <a:defRPr lang="zh-CN"/>
                  </a:defPPr>
                  <a:lvl1pPr defTabSz="913765">
                    <a:defRPr b="1">
                      <a:solidFill>
                        <a:srgbClr val="FFFFFF"/>
                      </a:solidFill>
                      <a:cs typeface="+mn-ea"/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dirty="0">
                      <a:solidFill>
                        <a:schemeClr val="tx1"/>
                      </a:solidFill>
                      <a:sym typeface="+mn-lt"/>
                    </a:rPr>
                    <a:t>数据动态追踪技术</a:t>
                  </a:r>
                  <a:endParaRPr lang="en-US" dirty="0"/>
                </a:p>
              </p:txBody>
            </p:sp>
          </p:grpSp>
          <p:grpSp>
            <p:nvGrpSpPr>
              <p:cNvPr id="67" name="组合 66"/>
              <p:cNvGrpSpPr/>
              <p:nvPr/>
            </p:nvGrpSpPr>
            <p:grpSpPr>
              <a:xfrm>
                <a:off x="5979431" y="2564310"/>
                <a:ext cx="2640693" cy="1723113"/>
                <a:chOff x="5979431" y="2564310"/>
                <a:chExt cx="2640693" cy="1723113"/>
              </a:xfrm>
            </p:grpSpPr>
            <p:sp>
              <p:nvSpPr>
                <p:cNvPr id="24" name="Text3"/>
                <p:cNvSpPr/>
                <p:nvPr/>
              </p:nvSpPr>
              <p:spPr>
                <a:xfrm>
                  <a:off x="5979431" y="3091360"/>
                  <a:ext cx="2640693" cy="1196063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0" lang="zh-CN" altLang="en-US" sz="120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cs typeface="+mn-ea"/>
                      <a:sym typeface="+mn-lt"/>
                    </a:rPr>
                    <a:t>系统在检测到参数偏离标准范围时自动触发警报，并将信息推送至管理人员和控制系统，支持即时干预以防止缺陷扩散。</a:t>
                  </a:r>
                  <a:endParaRPr lang="en-US" dirty="0"/>
                </a:p>
              </p:txBody>
            </p:sp>
            <p:sp>
              <p:nvSpPr>
                <p:cNvPr id="25" name="Bullet3"/>
                <p:cNvSpPr txBox="1"/>
                <p:nvPr/>
              </p:nvSpPr>
              <p:spPr>
                <a:xfrm>
                  <a:off x="5979431" y="2564310"/>
                  <a:ext cx="2640693" cy="527050"/>
                </a:xfrm>
                <a:prstGeom prst="rect">
                  <a:avLst/>
                </a:prstGeom>
                <a:noFill/>
                <a:ln w="5715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normAutofit/>
                </a:bodyPr>
                <a:lstStyle>
                  <a:defPPr>
                    <a:defRPr lang="zh-CN"/>
                  </a:defPPr>
                  <a:lvl1pPr defTabSz="913765">
                    <a:defRPr b="1">
                      <a:solidFill>
                        <a:srgbClr val="FFFFFF"/>
                      </a:solidFill>
                      <a:cs typeface="+mn-ea"/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dirty="0">
                      <a:solidFill>
                        <a:schemeClr val="tx1"/>
                      </a:solidFill>
                      <a:sym typeface="+mn-lt"/>
                    </a:rPr>
                    <a:t>实时预警与反馈</a:t>
                  </a:r>
                  <a:endParaRPr lang="en-US" dirty="0"/>
                </a:p>
              </p:txBody>
            </p:sp>
          </p:grpSp>
          <p:grpSp>
            <p:nvGrpSpPr>
              <p:cNvPr id="68" name="组合 67"/>
              <p:cNvGrpSpPr/>
              <p:nvPr/>
            </p:nvGrpSpPr>
            <p:grpSpPr>
              <a:xfrm>
                <a:off x="5979431" y="4410986"/>
                <a:ext cx="2640693" cy="1723113"/>
                <a:chOff x="5979431" y="4410986"/>
                <a:chExt cx="2640693" cy="1723113"/>
              </a:xfrm>
            </p:grpSpPr>
            <p:sp>
              <p:nvSpPr>
                <p:cNvPr id="39" name="Text4"/>
                <p:cNvSpPr/>
                <p:nvPr/>
              </p:nvSpPr>
              <p:spPr>
                <a:xfrm>
                  <a:off x="5979431" y="4938036"/>
                  <a:ext cx="2640693" cy="1196063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0" lang="zh-CN" altLang="en-US" sz="120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cs typeface="+mn-ea"/>
                      <a:sym typeface="+mn-lt"/>
                    </a:rPr>
                    <a:t>在靠近数据源的设备端进行初步数据处理，减少传输延迟，提高响应效率，保障高频率质量监控场景下的系统稳定性。</a:t>
                  </a:r>
                  <a:endParaRPr lang="en-US" dirty="0"/>
                </a:p>
              </p:txBody>
            </p:sp>
            <p:sp>
              <p:nvSpPr>
                <p:cNvPr id="40" name="Bullet4"/>
                <p:cNvSpPr txBox="1"/>
                <p:nvPr/>
              </p:nvSpPr>
              <p:spPr>
                <a:xfrm>
                  <a:off x="5979431" y="4410986"/>
                  <a:ext cx="2640693" cy="527050"/>
                </a:xfrm>
                <a:prstGeom prst="rect">
                  <a:avLst/>
                </a:prstGeom>
                <a:noFill/>
                <a:ln w="5715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normAutofit/>
                </a:bodyPr>
                <a:lstStyle>
                  <a:defPPr>
                    <a:defRPr lang="zh-CN"/>
                  </a:defPPr>
                  <a:lvl1pPr defTabSz="913765">
                    <a:defRPr b="1">
                      <a:solidFill>
                        <a:srgbClr val="FFFFFF"/>
                      </a:solidFill>
                      <a:cs typeface="+mn-ea"/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dirty="0">
                      <a:solidFill>
                        <a:schemeClr val="tx1"/>
                      </a:solidFill>
                      <a:sym typeface="+mn-lt"/>
                    </a:rPr>
                    <a:t>边缘计算协同处理</a:t>
                  </a:r>
                  <a:endParaRPr lang="en-US" dirty="0"/>
                </a:p>
              </p:txBody>
            </p:sp>
          </p:grpSp>
          <p:grpSp>
            <p:nvGrpSpPr>
              <p:cNvPr id="69" name="组合 68"/>
              <p:cNvGrpSpPr/>
              <p:nvPr/>
            </p:nvGrpSpPr>
            <p:grpSpPr>
              <a:xfrm>
                <a:off x="8878207" y="2564310"/>
                <a:ext cx="2640693" cy="1723113"/>
                <a:chOff x="8878207" y="2564310"/>
                <a:chExt cx="2640693" cy="1723113"/>
              </a:xfrm>
            </p:grpSpPr>
            <p:sp>
              <p:nvSpPr>
                <p:cNvPr id="59" name="Text5"/>
                <p:cNvSpPr/>
                <p:nvPr/>
              </p:nvSpPr>
              <p:spPr>
                <a:xfrm>
                  <a:off x="8878207" y="3091360"/>
                  <a:ext cx="2640693" cy="1196063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0" lang="zh-CN" altLang="en-US" sz="120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cs typeface="+mn-ea"/>
                      <a:sym typeface="+mn-lt"/>
                    </a:rPr>
                    <a:t>将实时监控数据与历史质量记录整合，构建统一的质量数据库，为后续分析、优化工艺和预测性维护提供坚实数据基础。</a:t>
                  </a:r>
                  <a:endParaRPr lang="en-US" dirty="0"/>
                </a:p>
              </p:txBody>
            </p:sp>
            <p:sp>
              <p:nvSpPr>
                <p:cNvPr id="60" name="Bullet5"/>
                <p:cNvSpPr txBox="1"/>
                <p:nvPr/>
              </p:nvSpPr>
              <p:spPr>
                <a:xfrm>
                  <a:off x="8878207" y="2564310"/>
                  <a:ext cx="2640693" cy="527050"/>
                </a:xfrm>
                <a:prstGeom prst="rect">
                  <a:avLst/>
                </a:prstGeom>
                <a:noFill/>
                <a:ln w="5715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normAutofit/>
                </a:bodyPr>
                <a:lstStyle>
                  <a:defPPr>
                    <a:defRPr lang="zh-CN"/>
                  </a:defPPr>
                  <a:lvl1pPr defTabSz="913765">
                    <a:defRPr b="1">
                      <a:solidFill>
                        <a:srgbClr val="FFFFFF"/>
                      </a:solidFill>
                      <a:cs typeface="+mn-ea"/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dirty="0">
                      <a:solidFill>
                        <a:schemeClr val="tx1"/>
                      </a:solidFill>
                      <a:sym typeface="+mn-lt"/>
                    </a:rPr>
                    <a:t>质量大数据集成</a:t>
                  </a:r>
                  <a:endParaRPr lang="en-US" dirty="0"/>
                </a:p>
              </p:txBody>
            </p:sp>
          </p:grpSp>
          <p:grpSp>
            <p:nvGrpSpPr>
              <p:cNvPr id="70" name="组合 69"/>
              <p:cNvGrpSpPr/>
              <p:nvPr/>
            </p:nvGrpSpPr>
            <p:grpSpPr>
              <a:xfrm>
                <a:off x="8878207" y="4410986"/>
                <a:ext cx="2640693" cy="1723113"/>
                <a:chOff x="8878207" y="4410986"/>
                <a:chExt cx="2640693" cy="1723113"/>
              </a:xfrm>
            </p:grpSpPr>
            <p:sp>
              <p:nvSpPr>
                <p:cNvPr id="62" name="Text6"/>
                <p:cNvSpPr/>
                <p:nvPr/>
              </p:nvSpPr>
              <p:spPr>
                <a:xfrm>
                  <a:off x="8878207" y="4938036"/>
                  <a:ext cx="2640693" cy="1196063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1440" tIns="45720" rIns="91440" bIns="45720" anchor="t" anchorCtr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0" lang="zh-CN" altLang="en-US" sz="120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cs typeface="+mn-ea"/>
                      <a:sym typeface="+mn-lt"/>
                    </a:rPr>
                    <a:t>基于实时监控数据训练机器学习模型，辅助管理者做出科学决策，推动质量管理从被动响应向主动预防转型升级。</a:t>
                  </a:r>
                  <a:endParaRPr lang="en-US" dirty="0"/>
                </a:p>
              </p:txBody>
            </p:sp>
            <p:sp>
              <p:nvSpPr>
                <p:cNvPr id="63" name="Bullet6"/>
                <p:cNvSpPr txBox="1"/>
                <p:nvPr/>
              </p:nvSpPr>
              <p:spPr>
                <a:xfrm>
                  <a:off x="8878207" y="4410986"/>
                  <a:ext cx="2640693" cy="527050"/>
                </a:xfrm>
                <a:prstGeom prst="rect">
                  <a:avLst/>
                </a:prstGeom>
                <a:noFill/>
                <a:ln w="5715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normAutofit/>
                </a:bodyPr>
                <a:lstStyle>
                  <a:defPPr>
                    <a:defRPr lang="zh-CN"/>
                  </a:defPPr>
                  <a:lvl1pPr defTabSz="913765">
                    <a:defRPr b="1">
                      <a:solidFill>
                        <a:srgbClr val="FFFFFF"/>
                      </a:solidFill>
                      <a:cs typeface="+mn-ea"/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dirty="0">
                      <a:solidFill>
                        <a:schemeClr val="tx1"/>
                      </a:solidFill>
                      <a:sym typeface="+mn-lt"/>
                    </a:rPr>
                    <a:t>智能决策支持系统</a:t>
                  </a:r>
                  <a:endParaRPr lang="en-US" dirty="0"/>
                </a:p>
              </p:txBody>
            </p:sp>
          </p:grpSp>
        </p:grpSp>
      </p:grpSp>
      <p:sp>
        <p:nvSpPr>
          <p:cNvPr id="4" name="标题 429496729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4</a:t>
            </a:r>
            <a:r>
              <a:rPr lang="zh-CN" altLang="en-US" dirty="0"/>
              <a:t>、物联网实时监控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2727a6fa-f6bf-4810-8afe-d87d44dc80bf.source.6.zh-Hans.pptx"/>
          <p:cNvGrpSpPr/>
          <p:nvPr/>
        </p:nvGrpSpPr>
        <p:grpSpPr>
          <a:xfrm>
            <a:off x="660400" y="1130300"/>
            <a:ext cx="10858500" cy="5003800"/>
            <a:chOff x="660400" y="1130300"/>
            <a:chExt cx="10858500" cy="5003800"/>
          </a:xfrm>
        </p:grpSpPr>
        <p:sp>
          <p:nvSpPr>
            <p:cNvPr id="39" name="Title"/>
            <p:cNvSpPr txBox="1"/>
            <p:nvPr/>
          </p:nvSpPr>
          <p:spPr>
            <a:xfrm>
              <a:off x="660400" y="1130300"/>
              <a:ext cx="10858500" cy="477521"/>
            </a:xfrm>
            <a:prstGeom prst="rect">
              <a:avLst/>
            </a:prstGeom>
            <a:noFill/>
          </p:spPr>
          <p:txBody>
            <a:bodyPr vert="horz" wrap="square" rtlCol="0" anchor="ctr" anchorCtr="0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构建虚拟工厂模拟质量行为，提前发现潜在风险点</a:t>
              </a:r>
              <a:endParaRPr lang="en-US" dirty="0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660401" y="1722120"/>
              <a:ext cx="3574283" cy="1390950"/>
              <a:chOff x="660401" y="1722120"/>
              <a:chExt cx="3728720" cy="1390950"/>
            </a:xfrm>
          </p:grpSpPr>
          <p:sp>
            <p:nvSpPr>
              <p:cNvPr id="4" name="Bullet1"/>
              <p:cNvSpPr txBox="1"/>
              <p:nvPr/>
            </p:nvSpPr>
            <p:spPr>
              <a:xfrm>
                <a:off x="660401" y="1722120"/>
                <a:ext cx="3728720" cy="472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en-US"/>
                </a:defPPr>
                <a:lvl1pPr marL="0" marR="0" lvl="0" indent="0" algn="l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0" sz="1800" b="1" i="0" u="none" strike="noStrike" kern="1200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ea typeface="微软雅黑" panose="020B0503020204020204" charset="-122"/>
                    <a:sym typeface="Arial" panose="020B0604020202020204" pitchFamily="34" charset="0"/>
                  </a:rPr>
                  <a:t>数字孪生定义</a:t>
                </a:r>
                <a:endParaRPr lang="en-US" dirty="0"/>
              </a:p>
            </p:txBody>
          </p:sp>
          <p:sp>
            <p:nvSpPr>
              <p:cNvPr id="5" name="Text1"/>
              <p:cNvSpPr txBox="1"/>
              <p:nvPr/>
            </p:nvSpPr>
            <p:spPr>
              <a:xfrm>
                <a:off x="660401" y="2194781"/>
                <a:ext cx="3728720" cy="9182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charset="-122"/>
                    <a:cs typeface="Arial" panose="020B0604020202020204" pitchFamily="34" charset="0"/>
                    <a:sym typeface="Arial" panose="020B0604020202020204" pitchFamily="34" charset="0"/>
                  </a:rPr>
                  <a:t>数字孪生技术通过构建物理工厂的虚拟映射，实现生产全过程的数字化模拟，为质量管理提供实时、可视化的分析基础。</a:t>
                </a:r>
                <a:endParaRPr lang="en-US" sz="2000" dirty="0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7944617" y="1722120"/>
              <a:ext cx="3574283" cy="1390950"/>
              <a:chOff x="660401" y="4044650"/>
              <a:chExt cx="3728720" cy="1390950"/>
            </a:xfrm>
          </p:grpSpPr>
          <p:sp>
            <p:nvSpPr>
              <p:cNvPr id="7" name="Bullet2"/>
              <p:cNvSpPr txBox="1"/>
              <p:nvPr/>
            </p:nvSpPr>
            <p:spPr>
              <a:xfrm>
                <a:off x="660401" y="4044650"/>
                <a:ext cx="3728720" cy="472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en-US"/>
                </a:defPPr>
                <a:lvl1pPr marL="0" marR="0" lvl="0" indent="0" algn="l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0" sz="1800" b="1" i="0" u="none" strike="noStrike" kern="1200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ea typeface="微软雅黑" panose="020B0503020204020204" charset="-122"/>
                    <a:sym typeface="Arial" panose="020B0604020202020204" pitchFamily="34" charset="0"/>
                  </a:rPr>
                  <a:t>虚拟工厂构建</a:t>
                </a:r>
                <a:endParaRPr lang="en-US" dirty="0"/>
              </a:p>
            </p:txBody>
          </p:sp>
          <p:sp>
            <p:nvSpPr>
              <p:cNvPr id="8" name="Text2"/>
              <p:cNvSpPr txBox="1"/>
              <p:nvPr/>
            </p:nvSpPr>
            <p:spPr>
              <a:xfrm>
                <a:off x="660401" y="4517311"/>
                <a:ext cx="3728720" cy="9182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charset="-122"/>
                    <a:cs typeface="Arial" panose="020B0604020202020204" pitchFamily="34" charset="0"/>
                    <a:sym typeface="Arial" panose="020B0604020202020204" pitchFamily="34" charset="0"/>
                  </a:rPr>
                  <a:t>基于实际设备与工艺参数建立高精度虚拟工厂模型，能够动态反映生产线运行状态，支撑质量行为的仿真与优化。</a:t>
                </a:r>
                <a:endParaRPr lang="en-US" sz="2000" dirty="0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7944617" y="3232635"/>
              <a:ext cx="3574283" cy="1390950"/>
              <a:chOff x="7790180" y="1722120"/>
              <a:chExt cx="3728720" cy="1390950"/>
            </a:xfrm>
          </p:grpSpPr>
          <p:sp>
            <p:nvSpPr>
              <p:cNvPr id="10" name="Bullet3"/>
              <p:cNvSpPr txBox="1"/>
              <p:nvPr/>
            </p:nvSpPr>
            <p:spPr>
              <a:xfrm>
                <a:off x="7790180" y="1722120"/>
                <a:ext cx="3728720" cy="472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en-US"/>
                </a:defPPr>
                <a:lvl1pPr marL="0" marR="0" lvl="0" indent="0" algn="l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0" sz="1800" b="1" i="0" u="none" strike="noStrike" kern="1200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ea typeface="微软雅黑" panose="020B0503020204020204" charset="-122"/>
                    <a:sym typeface="Arial" panose="020B0604020202020204" pitchFamily="34" charset="0"/>
                  </a:rPr>
                  <a:t>质量风险预测</a:t>
                </a:r>
                <a:endParaRPr lang="en-US" dirty="0"/>
              </a:p>
            </p:txBody>
          </p:sp>
          <p:sp>
            <p:nvSpPr>
              <p:cNvPr id="11" name="Text3"/>
              <p:cNvSpPr txBox="1"/>
              <p:nvPr/>
            </p:nvSpPr>
            <p:spPr>
              <a:xfrm>
                <a:off x="7790180" y="2194781"/>
                <a:ext cx="3728720" cy="9182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charset="-122"/>
                    <a:cs typeface="Arial" panose="020B0604020202020204" pitchFamily="34" charset="0"/>
                    <a:sym typeface="Arial" panose="020B0604020202020204" pitchFamily="34" charset="0"/>
                  </a:rPr>
                  <a:t>利用历史数据与算法模型在虚拟环境中模拟缺陷产生路径，提前识别可能引发质量问题的关键环节和潜在风险点。</a:t>
                </a:r>
                <a:endParaRPr lang="en-US" sz="2000" dirty="0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7944617" y="4743150"/>
              <a:ext cx="3574283" cy="1390950"/>
              <a:chOff x="7790180" y="4044650"/>
              <a:chExt cx="3728720" cy="1390950"/>
            </a:xfrm>
          </p:grpSpPr>
          <p:sp>
            <p:nvSpPr>
              <p:cNvPr id="13" name="Bullet4"/>
              <p:cNvSpPr txBox="1"/>
              <p:nvPr/>
            </p:nvSpPr>
            <p:spPr>
              <a:xfrm>
                <a:off x="7790180" y="4044650"/>
                <a:ext cx="3728720" cy="472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en-US"/>
                </a:defPPr>
                <a:lvl1pPr marL="0" marR="0" lvl="0" indent="0" algn="l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0" sz="1800" b="1" i="0" u="none" strike="noStrike" kern="1200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ea typeface="微软雅黑" panose="020B0503020204020204" charset="-122"/>
                    <a:sym typeface="Arial" panose="020B0604020202020204" pitchFamily="34" charset="0"/>
                  </a:rPr>
                  <a:t>实时数据同步</a:t>
                </a:r>
                <a:endParaRPr lang="en-US" dirty="0"/>
              </a:p>
            </p:txBody>
          </p:sp>
          <p:sp>
            <p:nvSpPr>
              <p:cNvPr id="14" name="Text4"/>
              <p:cNvSpPr txBox="1"/>
              <p:nvPr/>
            </p:nvSpPr>
            <p:spPr>
              <a:xfrm>
                <a:off x="7790180" y="4517311"/>
                <a:ext cx="3728720" cy="9182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charset="-122"/>
                    <a:cs typeface="Arial" panose="020B0604020202020204" pitchFamily="34" charset="0"/>
                    <a:sym typeface="Arial" panose="020B0604020202020204" pitchFamily="34" charset="0"/>
                  </a:rPr>
                  <a:t>通过物联网采集现场数据并同步至数字孪生系统，确保虚拟模型与实际生产保持一致，提升质量监控的准确性与时效性。</a:t>
                </a:r>
                <a:endParaRPr lang="en-US" sz="2000" dirty="0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660401" y="4743150"/>
              <a:ext cx="3574283" cy="1390950"/>
              <a:chOff x="660401" y="4044650"/>
              <a:chExt cx="3728720" cy="1390950"/>
            </a:xfrm>
          </p:grpSpPr>
          <p:sp>
            <p:nvSpPr>
              <p:cNvPr id="16" name="Bullet5"/>
              <p:cNvSpPr txBox="1"/>
              <p:nvPr/>
            </p:nvSpPr>
            <p:spPr>
              <a:xfrm>
                <a:off x="660401" y="4044650"/>
                <a:ext cx="3728720" cy="472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en-US"/>
                </a:defPPr>
                <a:lvl1pPr marL="0" marR="0" lvl="0" indent="0" algn="l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0" sz="1800" b="1" i="0" u="none" strike="noStrike" kern="1200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ea typeface="微软雅黑" panose="020B0503020204020204" charset="-122"/>
                    <a:sym typeface="Arial" panose="020B0604020202020204" pitchFamily="34" charset="0"/>
                  </a:rPr>
                  <a:t>智能决策支持</a:t>
                </a:r>
                <a:endParaRPr lang="en-US" dirty="0"/>
              </a:p>
            </p:txBody>
          </p:sp>
          <p:sp>
            <p:nvSpPr>
              <p:cNvPr id="17" name="Text5"/>
              <p:cNvSpPr txBox="1"/>
              <p:nvPr/>
            </p:nvSpPr>
            <p:spPr>
              <a:xfrm>
                <a:off x="660401" y="4517311"/>
                <a:ext cx="3728720" cy="9182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charset="-122"/>
                    <a:cs typeface="Arial" panose="020B0604020202020204" pitchFamily="34" charset="0"/>
                    <a:sym typeface="Arial" panose="020B0604020202020204" pitchFamily="34" charset="0"/>
                  </a:rPr>
                  <a:t>系统可自动分析质量偏差原因并推荐改进措施，辅助管理人员快速响应，实现从被动处理向主动预防的质量管理转型。</a:t>
                </a:r>
                <a:endParaRPr lang="en-US" sz="2000" dirty="0"/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660401" y="3232635"/>
              <a:ext cx="3574283" cy="1390950"/>
              <a:chOff x="7790180" y="4044650"/>
              <a:chExt cx="3728720" cy="1390950"/>
            </a:xfrm>
          </p:grpSpPr>
          <p:sp>
            <p:nvSpPr>
              <p:cNvPr id="19" name="Bullet6"/>
              <p:cNvSpPr txBox="1"/>
              <p:nvPr/>
            </p:nvSpPr>
            <p:spPr>
              <a:xfrm>
                <a:off x="7790180" y="4044650"/>
                <a:ext cx="3728720" cy="4726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en-US"/>
                </a:defPPr>
                <a:lvl1pPr marL="0" marR="0" lvl="0" indent="0" algn="l" defTabSz="913765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0" sz="1800" b="1" i="0" u="none" strike="noStrike" kern="1200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dirty="0">
                    <a:ea typeface="微软雅黑" panose="020B0503020204020204" charset="-122"/>
                    <a:sym typeface="Arial" panose="020B0604020202020204" pitchFamily="34" charset="0"/>
                  </a:rPr>
                  <a:t>应用场景拓展</a:t>
                </a:r>
                <a:endParaRPr lang="en-US" dirty="0"/>
              </a:p>
            </p:txBody>
          </p:sp>
          <p:sp>
            <p:nvSpPr>
              <p:cNvPr id="20" name="Text6"/>
              <p:cNvSpPr txBox="1"/>
              <p:nvPr/>
            </p:nvSpPr>
            <p:spPr>
              <a:xfrm>
                <a:off x="7790180" y="4517311"/>
                <a:ext cx="3728720" cy="9182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3765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charset="-122"/>
                    <a:cs typeface="Arial" panose="020B0604020202020204" pitchFamily="34" charset="0"/>
                    <a:sym typeface="Arial" panose="020B0604020202020204" pitchFamily="34" charset="0"/>
                  </a:rPr>
                  <a:t>数字孪生已广泛应用于汽车、电子和高端制造领域，推动质量管理向智能化、精细化发展，显著提升产品一致性与可靠性。</a:t>
                </a:r>
                <a:endParaRPr lang="en-US" sz="2000" dirty="0"/>
              </a:p>
            </p:txBody>
          </p:sp>
        </p:grpSp>
        <p:grpSp>
          <p:nvGrpSpPr>
            <p:cNvPr id="78" name="组合 77"/>
            <p:cNvGrpSpPr/>
            <p:nvPr/>
          </p:nvGrpSpPr>
          <p:grpSpPr>
            <a:xfrm>
              <a:off x="4193904" y="2217442"/>
              <a:ext cx="3861753" cy="3580797"/>
              <a:chOff x="4193904" y="2217442"/>
              <a:chExt cx="3861753" cy="3580797"/>
            </a:xfrm>
          </p:grpSpPr>
          <p:grpSp>
            <p:nvGrpSpPr>
              <p:cNvPr id="72" name="组合 71"/>
              <p:cNvGrpSpPr/>
              <p:nvPr/>
            </p:nvGrpSpPr>
            <p:grpSpPr>
              <a:xfrm>
                <a:off x="4863377" y="2353436"/>
                <a:ext cx="1566506" cy="1156980"/>
                <a:chOff x="4863377" y="2353436"/>
                <a:chExt cx="1566506" cy="1156980"/>
              </a:xfrm>
            </p:grpSpPr>
            <p:grpSp>
              <p:nvGrpSpPr>
                <p:cNvPr id="33" name="BulletIcon1"/>
                <p:cNvGrpSpPr/>
                <p:nvPr/>
              </p:nvGrpSpPr>
              <p:grpSpPr>
                <a:xfrm rot="19846802">
                  <a:off x="4863377" y="2353436"/>
                  <a:ext cx="959882" cy="468804"/>
                  <a:chOff x="5392738" y="655638"/>
                  <a:chExt cx="1436687" cy="701675"/>
                </a:xfrm>
              </p:grpSpPr>
              <p:sp>
                <p:nvSpPr>
                  <p:cNvPr id="34" name="Freeform 10"/>
                  <p:cNvSpPr/>
                  <p:nvPr/>
                </p:nvSpPr>
                <p:spPr bwMode="auto">
                  <a:xfrm>
                    <a:off x="5392738" y="655638"/>
                    <a:ext cx="1401763" cy="701675"/>
                  </a:xfrm>
                  <a:custGeom>
                    <a:avLst/>
                    <a:gdLst>
                      <a:gd name="T0" fmla="*/ 0 w 368"/>
                      <a:gd name="T1" fmla="*/ 184 h 184"/>
                      <a:gd name="T2" fmla="*/ 184 w 368"/>
                      <a:gd name="T3" fmla="*/ 0 h 184"/>
                      <a:gd name="T4" fmla="*/ 368 w 368"/>
                      <a:gd name="T5" fmla="*/ 184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8" h="184">
                        <a:moveTo>
                          <a:pt x="0" y="184"/>
                        </a:moveTo>
                        <a:cubicBezTo>
                          <a:pt x="0" y="83"/>
                          <a:pt x="82" y="0"/>
                          <a:pt x="184" y="0"/>
                        </a:cubicBezTo>
                        <a:cubicBezTo>
                          <a:pt x="286" y="0"/>
                          <a:pt x="368" y="83"/>
                          <a:pt x="368" y="184"/>
                        </a:cubicBezTo>
                      </a:path>
                    </a:pathLst>
                  </a:custGeom>
                  <a:noFill/>
                  <a:ln w="22225" cap="rnd">
                    <a:solidFill>
                      <a:schemeClr val="accent2"/>
                    </a:solidFill>
                    <a:prstDash val="solid"/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/>
                  </a:p>
                </p:txBody>
              </p:sp>
              <p:sp>
                <p:nvSpPr>
                  <p:cNvPr id="35" name="Freeform 16"/>
                  <p:cNvSpPr/>
                  <p:nvPr/>
                </p:nvSpPr>
                <p:spPr bwMode="auto">
                  <a:xfrm>
                    <a:off x="6753225" y="1273175"/>
                    <a:ext cx="76200" cy="84138"/>
                  </a:xfrm>
                  <a:custGeom>
                    <a:avLst/>
                    <a:gdLst>
                      <a:gd name="T0" fmla="*/ 48 w 48"/>
                      <a:gd name="T1" fmla="*/ 0 h 53"/>
                      <a:gd name="T2" fmla="*/ 26 w 48"/>
                      <a:gd name="T3" fmla="*/ 53 h 53"/>
                      <a:gd name="T4" fmla="*/ 0 w 48"/>
                      <a:gd name="T5" fmla="*/ 5 h 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8" h="53">
                        <a:moveTo>
                          <a:pt x="48" y="0"/>
                        </a:moveTo>
                        <a:lnTo>
                          <a:pt x="26" y="53"/>
                        </a:lnTo>
                        <a:lnTo>
                          <a:pt x="0" y="5"/>
                        </a:lnTo>
                      </a:path>
                    </a:pathLst>
                  </a:custGeom>
                  <a:noFill/>
                  <a:ln w="22225" cap="rnd">
                    <a:solidFill>
                      <a:schemeClr val="accent2"/>
                    </a:solidFill>
                    <a:prstDash val="solid"/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4" name="ComponentBackground1"/>
                <p:cNvSpPr/>
                <p:nvPr/>
              </p:nvSpPr>
              <p:spPr bwMode="auto">
                <a:xfrm rot="19846802">
                  <a:off x="5247266" y="2945093"/>
                  <a:ext cx="1182617" cy="565323"/>
                </a:xfrm>
                <a:custGeom>
                  <a:avLst/>
                  <a:gdLst>
                    <a:gd name="T0" fmla="*/ 413 w 465"/>
                    <a:gd name="T1" fmla="*/ 126 h 222"/>
                    <a:gd name="T2" fmla="*/ 463 w 465"/>
                    <a:gd name="T3" fmla="*/ 62 h 222"/>
                    <a:gd name="T4" fmla="*/ 463 w 465"/>
                    <a:gd name="T5" fmla="*/ 62 h 222"/>
                    <a:gd name="T6" fmla="*/ 465 w 465"/>
                    <a:gd name="T7" fmla="*/ 58 h 222"/>
                    <a:gd name="T8" fmla="*/ 365 w 465"/>
                    <a:gd name="T9" fmla="*/ 0 h 222"/>
                    <a:gd name="T10" fmla="*/ 331 w 465"/>
                    <a:gd name="T11" fmla="*/ 44 h 222"/>
                    <a:gd name="T12" fmla="*/ 181 w 465"/>
                    <a:gd name="T13" fmla="*/ 106 h 222"/>
                    <a:gd name="T14" fmla="*/ 0 w 465"/>
                    <a:gd name="T15" fmla="*/ 2 h 222"/>
                    <a:gd name="T16" fmla="*/ 31 w 465"/>
                    <a:gd name="T17" fmla="*/ 79 h 222"/>
                    <a:gd name="T18" fmla="*/ 41 w 465"/>
                    <a:gd name="T19" fmla="*/ 190 h 222"/>
                    <a:gd name="T20" fmla="*/ 182 w 465"/>
                    <a:gd name="T21" fmla="*/ 222 h 222"/>
                    <a:gd name="T22" fmla="*/ 322 w 465"/>
                    <a:gd name="T23" fmla="*/ 190 h 222"/>
                    <a:gd name="T24" fmla="*/ 413 w 465"/>
                    <a:gd name="T25" fmla="*/ 126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65" h="222">
                      <a:moveTo>
                        <a:pt x="413" y="126"/>
                      </a:moveTo>
                      <a:cubicBezTo>
                        <a:pt x="432" y="107"/>
                        <a:pt x="449" y="85"/>
                        <a:pt x="463" y="62"/>
                      </a:cubicBezTo>
                      <a:cubicBezTo>
                        <a:pt x="463" y="62"/>
                        <a:pt x="463" y="62"/>
                        <a:pt x="463" y="62"/>
                      </a:cubicBezTo>
                      <a:cubicBezTo>
                        <a:pt x="464" y="60"/>
                        <a:pt x="464" y="59"/>
                        <a:pt x="465" y="58"/>
                      </a:cubicBezTo>
                      <a:cubicBezTo>
                        <a:pt x="365" y="0"/>
                        <a:pt x="365" y="0"/>
                        <a:pt x="365" y="0"/>
                      </a:cubicBezTo>
                      <a:cubicBezTo>
                        <a:pt x="355" y="16"/>
                        <a:pt x="344" y="30"/>
                        <a:pt x="331" y="44"/>
                      </a:cubicBezTo>
                      <a:cubicBezTo>
                        <a:pt x="291" y="84"/>
                        <a:pt x="238" y="106"/>
                        <a:pt x="181" y="106"/>
                      </a:cubicBezTo>
                      <a:cubicBezTo>
                        <a:pt x="104" y="106"/>
                        <a:pt x="37" y="64"/>
                        <a:pt x="0" y="2"/>
                      </a:cubicBezTo>
                      <a:cubicBezTo>
                        <a:pt x="13" y="26"/>
                        <a:pt x="24" y="52"/>
                        <a:pt x="31" y="79"/>
                      </a:cubicBezTo>
                      <a:cubicBezTo>
                        <a:pt x="41" y="116"/>
                        <a:pt x="44" y="153"/>
                        <a:pt x="41" y="190"/>
                      </a:cubicBezTo>
                      <a:cubicBezTo>
                        <a:pt x="84" y="210"/>
                        <a:pt x="131" y="222"/>
                        <a:pt x="182" y="222"/>
                      </a:cubicBezTo>
                      <a:cubicBezTo>
                        <a:pt x="231" y="222"/>
                        <a:pt x="278" y="211"/>
                        <a:pt x="322" y="190"/>
                      </a:cubicBezTo>
                      <a:cubicBezTo>
                        <a:pt x="355" y="174"/>
                        <a:pt x="386" y="153"/>
                        <a:pt x="413" y="126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7" name="IconBackground1"/>
                <p:cNvSpPr>
                  <a:spLocks noChangeArrowheads="1"/>
                </p:cNvSpPr>
                <p:nvPr/>
              </p:nvSpPr>
              <p:spPr bwMode="auto">
                <a:xfrm rot="19846802">
                  <a:off x="5132797" y="2481834"/>
                  <a:ext cx="631083" cy="63532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190500" dist="254000" dir="2700000" algn="ctr" rotWithShape="0">
                    <a:prstClr val="black">
                      <a:alpha val="4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252000" tIns="360000" rIns="252000" rtlCol="0" anchor="t">
                  <a:noAutofit/>
                </a:bodyPr>
                <a:lstStyle/>
                <a:p>
                  <a:pPr>
                    <a:spcBef>
                      <a:spcPts val="1200"/>
                    </a:spcBef>
                  </a:pPr>
                  <a:endParaRPr lang="en-US" sz="1400" b="1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59" name="Icon1"/>
                <p:cNvSpPr>
                  <a:spLocks noEditPoints="1"/>
                </p:cNvSpPr>
                <p:nvPr/>
              </p:nvSpPr>
              <p:spPr bwMode="auto">
                <a:xfrm>
                  <a:off x="5339229" y="2726386"/>
                  <a:ext cx="217592" cy="142927"/>
                </a:xfrm>
                <a:custGeom>
                  <a:avLst/>
                  <a:gdLst>
                    <a:gd name="T0" fmla="*/ 742 w 742"/>
                    <a:gd name="T1" fmla="*/ 420 h 488"/>
                    <a:gd name="T2" fmla="*/ 715 w 742"/>
                    <a:gd name="T3" fmla="*/ 420 h 488"/>
                    <a:gd name="T4" fmla="*/ 380 w 742"/>
                    <a:gd name="T5" fmla="*/ 0 h 488"/>
                    <a:gd name="T6" fmla="*/ 380 w 742"/>
                    <a:gd name="T7" fmla="*/ 239 h 488"/>
                    <a:gd name="T8" fmla="*/ 492 w 742"/>
                    <a:gd name="T9" fmla="*/ 420 h 488"/>
                    <a:gd name="T10" fmla="*/ 386 w 742"/>
                    <a:gd name="T11" fmla="*/ 420 h 488"/>
                    <a:gd name="T12" fmla="*/ 374 w 742"/>
                    <a:gd name="T13" fmla="*/ 409 h 488"/>
                    <a:gd name="T14" fmla="*/ 368 w 742"/>
                    <a:gd name="T15" fmla="*/ 409 h 488"/>
                    <a:gd name="T16" fmla="*/ 355 w 742"/>
                    <a:gd name="T17" fmla="*/ 420 h 488"/>
                    <a:gd name="T18" fmla="*/ 250 w 742"/>
                    <a:gd name="T19" fmla="*/ 420 h 488"/>
                    <a:gd name="T20" fmla="*/ 362 w 742"/>
                    <a:gd name="T21" fmla="*/ 239 h 488"/>
                    <a:gd name="T22" fmla="*/ 362 w 742"/>
                    <a:gd name="T23" fmla="*/ 0 h 488"/>
                    <a:gd name="T24" fmla="*/ 27 w 742"/>
                    <a:gd name="T25" fmla="*/ 420 h 488"/>
                    <a:gd name="T26" fmla="*/ 0 w 742"/>
                    <a:gd name="T27" fmla="*/ 420 h 488"/>
                    <a:gd name="T28" fmla="*/ 0 w 742"/>
                    <a:gd name="T29" fmla="*/ 443 h 488"/>
                    <a:gd name="T30" fmla="*/ 329 w 742"/>
                    <a:gd name="T31" fmla="*/ 443 h 488"/>
                    <a:gd name="T32" fmla="*/ 277 w 742"/>
                    <a:gd name="T33" fmla="*/ 488 h 488"/>
                    <a:gd name="T34" fmla="*/ 464 w 742"/>
                    <a:gd name="T35" fmla="*/ 488 h 488"/>
                    <a:gd name="T36" fmla="*/ 413 w 742"/>
                    <a:gd name="T37" fmla="*/ 443 h 488"/>
                    <a:gd name="T38" fmla="*/ 742 w 742"/>
                    <a:gd name="T39" fmla="*/ 443 h 488"/>
                    <a:gd name="T40" fmla="*/ 742 w 742"/>
                    <a:gd name="T41" fmla="*/ 420 h 488"/>
                    <a:gd name="T42" fmla="*/ 742 w 742"/>
                    <a:gd name="T43" fmla="*/ 420 h 488"/>
                    <a:gd name="T44" fmla="*/ 575 w 742"/>
                    <a:gd name="T45" fmla="*/ 272 h 488"/>
                    <a:gd name="T46" fmla="*/ 692 w 742"/>
                    <a:gd name="T47" fmla="*/ 416 h 488"/>
                    <a:gd name="T48" fmla="*/ 505 w 742"/>
                    <a:gd name="T49" fmla="*/ 413 h 488"/>
                    <a:gd name="T50" fmla="*/ 399 w 742"/>
                    <a:gd name="T51" fmla="*/ 242 h 488"/>
                    <a:gd name="T52" fmla="*/ 575 w 742"/>
                    <a:gd name="T53" fmla="*/ 272 h 488"/>
                    <a:gd name="T54" fmla="*/ 166 w 742"/>
                    <a:gd name="T55" fmla="*/ 272 h 488"/>
                    <a:gd name="T56" fmla="*/ 343 w 742"/>
                    <a:gd name="T57" fmla="*/ 242 h 488"/>
                    <a:gd name="T58" fmla="*/ 236 w 742"/>
                    <a:gd name="T59" fmla="*/ 413 h 488"/>
                    <a:gd name="T60" fmla="*/ 50 w 742"/>
                    <a:gd name="T61" fmla="*/ 416 h 488"/>
                    <a:gd name="T62" fmla="*/ 166 w 742"/>
                    <a:gd name="T63" fmla="*/ 272 h 4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742" h="488">
                      <a:moveTo>
                        <a:pt x="742" y="420"/>
                      </a:moveTo>
                      <a:lnTo>
                        <a:pt x="715" y="420"/>
                      </a:lnTo>
                      <a:lnTo>
                        <a:pt x="380" y="0"/>
                      </a:lnTo>
                      <a:lnTo>
                        <a:pt x="380" y="239"/>
                      </a:lnTo>
                      <a:lnTo>
                        <a:pt x="492" y="420"/>
                      </a:lnTo>
                      <a:lnTo>
                        <a:pt x="386" y="420"/>
                      </a:lnTo>
                      <a:lnTo>
                        <a:pt x="374" y="409"/>
                      </a:lnTo>
                      <a:lnTo>
                        <a:pt x="368" y="409"/>
                      </a:lnTo>
                      <a:lnTo>
                        <a:pt x="355" y="420"/>
                      </a:lnTo>
                      <a:lnTo>
                        <a:pt x="250" y="420"/>
                      </a:lnTo>
                      <a:lnTo>
                        <a:pt x="362" y="239"/>
                      </a:lnTo>
                      <a:lnTo>
                        <a:pt x="362" y="0"/>
                      </a:lnTo>
                      <a:lnTo>
                        <a:pt x="27" y="420"/>
                      </a:lnTo>
                      <a:lnTo>
                        <a:pt x="0" y="420"/>
                      </a:lnTo>
                      <a:lnTo>
                        <a:pt x="0" y="443"/>
                      </a:lnTo>
                      <a:lnTo>
                        <a:pt x="329" y="443"/>
                      </a:lnTo>
                      <a:lnTo>
                        <a:pt x="277" y="488"/>
                      </a:lnTo>
                      <a:lnTo>
                        <a:pt x="464" y="488"/>
                      </a:lnTo>
                      <a:lnTo>
                        <a:pt x="413" y="443"/>
                      </a:lnTo>
                      <a:lnTo>
                        <a:pt x="742" y="443"/>
                      </a:lnTo>
                      <a:lnTo>
                        <a:pt x="742" y="420"/>
                      </a:lnTo>
                      <a:lnTo>
                        <a:pt x="742" y="420"/>
                      </a:lnTo>
                      <a:close/>
                      <a:moveTo>
                        <a:pt x="575" y="272"/>
                      </a:moveTo>
                      <a:lnTo>
                        <a:pt x="692" y="416"/>
                      </a:lnTo>
                      <a:lnTo>
                        <a:pt x="505" y="413"/>
                      </a:lnTo>
                      <a:lnTo>
                        <a:pt x="399" y="242"/>
                      </a:lnTo>
                      <a:lnTo>
                        <a:pt x="575" y="272"/>
                      </a:lnTo>
                      <a:close/>
                      <a:moveTo>
                        <a:pt x="166" y="272"/>
                      </a:moveTo>
                      <a:lnTo>
                        <a:pt x="343" y="242"/>
                      </a:lnTo>
                      <a:lnTo>
                        <a:pt x="236" y="413"/>
                      </a:lnTo>
                      <a:lnTo>
                        <a:pt x="50" y="416"/>
                      </a:lnTo>
                      <a:lnTo>
                        <a:pt x="166" y="27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75" cap="rnd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grpSp>
            <p:nvGrpSpPr>
              <p:cNvPr id="76" name="组合 75"/>
              <p:cNvGrpSpPr/>
              <p:nvPr/>
            </p:nvGrpSpPr>
            <p:grpSpPr>
              <a:xfrm>
                <a:off x="6188880" y="2217442"/>
                <a:ext cx="1127922" cy="1611331"/>
                <a:chOff x="6188880" y="2217442"/>
                <a:chExt cx="1127922" cy="1611331"/>
              </a:xfrm>
            </p:grpSpPr>
            <p:grpSp>
              <p:nvGrpSpPr>
                <p:cNvPr id="30" name="BulletIcon2"/>
                <p:cNvGrpSpPr/>
                <p:nvPr/>
              </p:nvGrpSpPr>
              <p:grpSpPr>
                <a:xfrm rot="19846802">
                  <a:off x="6547836" y="2217442"/>
                  <a:ext cx="768966" cy="942912"/>
                  <a:chOff x="7537450" y="1593850"/>
                  <a:chExt cx="1150938" cy="1411288"/>
                </a:xfrm>
              </p:grpSpPr>
              <p:sp>
                <p:nvSpPr>
                  <p:cNvPr id="31" name="Freeform 9"/>
                  <p:cNvSpPr/>
                  <p:nvPr/>
                </p:nvSpPr>
                <p:spPr bwMode="auto">
                  <a:xfrm>
                    <a:off x="7537450" y="1593850"/>
                    <a:ext cx="1150938" cy="1411288"/>
                  </a:xfrm>
                  <a:custGeom>
                    <a:avLst/>
                    <a:gdLst>
                      <a:gd name="T0" fmla="*/ 0 w 302"/>
                      <a:gd name="T1" fmla="*/ 51 h 370"/>
                      <a:gd name="T2" fmla="*/ 251 w 302"/>
                      <a:gd name="T3" fmla="*/ 118 h 370"/>
                      <a:gd name="T4" fmla="*/ 184 w 302"/>
                      <a:gd name="T5" fmla="*/ 370 h 3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02" h="370">
                        <a:moveTo>
                          <a:pt x="0" y="51"/>
                        </a:moveTo>
                        <a:cubicBezTo>
                          <a:pt x="88" y="0"/>
                          <a:pt x="200" y="30"/>
                          <a:pt x="251" y="118"/>
                        </a:cubicBezTo>
                        <a:cubicBezTo>
                          <a:pt x="302" y="206"/>
                          <a:pt x="272" y="319"/>
                          <a:pt x="184" y="370"/>
                        </a:cubicBezTo>
                      </a:path>
                    </a:pathLst>
                  </a:custGeom>
                  <a:noFill/>
                  <a:ln w="26988" cap="rnd">
                    <a:solidFill>
                      <a:schemeClr val="accent1"/>
                    </a:solidFill>
                    <a:prstDash val="solid"/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/>
                  </a:p>
                </p:txBody>
              </p:sp>
              <p:sp>
                <p:nvSpPr>
                  <p:cNvPr id="32" name="Freeform 15"/>
                  <p:cNvSpPr/>
                  <p:nvPr/>
                </p:nvSpPr>
                <p:spPr bwMode="auto">
                  <a:xfrm>
                    <a:off x="8239125" y="2928938"/>
                    <a:ext cx="87313" cy="76200"/>
                  </a:xfrm>
                  <a:custGeom>
                    <a:avLst/>
                    <a:gdLst>
                      <a:gd name="T0" fmla="*/ 55 w 55"/>
                      <a:gd name="T1" fmla="*/ 38 h 48"/>
                      <a:gd name="T2" fmla="*/ 0 w 55"/>
                      <a:gd name="T3" fmla="*/ 48 h 48"/>
                      <a:gd name="T4" fmla="*/ 28 w 55"/>
                      <a:gd name="T5" fmla="*/ 0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5" h="48">
                        <a:moveTo>
                          <a:pt x="55" y="38"/>
                        </a:moveTo>
                        <a:lnTo>
                          <a:pt x="0" y="48"/>
                        </a:lnTo>
                        <a:lnTo>
                          <a:pt x="28" y="0"/>
                        </a:lnTo>
                      </a:path>
                    </a:pathLst>
                  </a:custGeom>
                  <a:noFill/>
                  <a:ln w="26988" cap="rnd">
                    <a:solidFill>
                      <a:schemeClr val="accent1"/>
                    </a:solidFill>
                    <a:prstDash val="solid"/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3" name="ComponentBackground2"/>
                <p:cNvSpPr/>
                <p:nvPr/>
              </p:nvSpPr>
              <p:spPr bwMode="auto">
                <a:xfrm rot="19846802">
                  <a:off x="6188880" y="2731006"/>
                  <a:ext cx="829422" cy="1097767"/>
                </a:xfrm>
                <a:custGeom>
                  <a:avLst/>
                  <a:gdLst>
                    <a:gd name="T0" fmla="*/ 241 w 326"/>
                    <a:gd name="T1" fmla="*/ 420 h 431"/>
                    <a:gd name="T2" fmla="*/ 321 w 326"/>
                    <a:gd name="T3" fmla="*/ 431 h 431"/>
                    <a:gd name="T4" fmla="*/ 322 w 326"/>
                    <a:gd name="T5" fmla="*/ 431 h 431"/>
                    <a:gd name="T6" fmla="*/ 326 w 326"/>
                    <a:gd name="T7" fmla="*/ 431 h 431"/>
                    <a:gd name="T8" fmla="*/ 326 w 326"/>
                    <a:gd name="T9" fmla="*/ 315 h 431"/>
                    <a:gd name="T10" fmla="*/ 271 w 326"/>
                    <a:gd name="T11" fmla="*/ 308 h 431"/>
                    <a:gd name="T12" fmla="*/ 143 w 326"/>
                    <a:gd name="T13" fmla="*/ 209 h 431"/>
                    <a:gd name="T14" fmla="*/ 142 w 326"/>
                    <a:gd name="T15" fmla="*/ 0 h 431"/>
                    <a:gd name="T16" fmla="*/ 91 w 326"/>
                    <a:gd name="T17" fmla="*/ 66 h 431"/>
                    <a:gd name="T18" fmla="*/ 0 w 326"/>
                    <a:gd name="T19" fmla="*/ 130 h 431"/>
                    <a:gd name="T20" fmla="*/ 42 w 326"/>
                    <a:gd name="T21" fmla="*/ 267 h 431"/>
                    <a:gd name="T22" fmla="*/ 140 w 326"/>
                    <a:gd name="T23" fmla="*/ 373 h 431"/>
                    <a:gd name="T24" fmla="*/ 241 w 326"/>
                    <a:gd name="T25" fmla="*/ 420 h 4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6" h="431">
                      <a:moveTo>
                        <a:pt x="241" y="420"/>
                      </a:moveTo>
                      <a:cubicBezTo>
                        <a:pt x="268" y="427"/>
                        <a:pt x="294" y="431"/>
                        <a:pt x="321" y="431"/>
                      </a:cubicBezTo>
                      <a:cubicBezTo>
                        <a:pt x="321" y="431"/>
                        <a:pt x="322" y="431"/>
                        <a:pt x="322" y="431"/>
                      </a:cubicBezTo>
                      <a:cubicBezTo>
                        <a:pt x="323" y="431"/>
                        <a:pt x="325" y="431"/>
                        <a:pt x="326" y="431"/>
                      </a:cubicBezTo>
                      <a:cubicBezTo>
                        <a:pt x="326" y="315"/>
                        <a:pt x="326" y="315"/>
                        <a:pt x="326" y="315"/>
                      </a:cubicBezTo>
                      <a:cubicBezTo>
                        <a:pt x="308" y="315"/>
                        <a:pt x="289" y="313"/>
                        <a:pt x="271" y="308"/>
                      </a:cubicBezTo>
                      <a:cubicBezTo>
                        <a:pt x="217" y="293"/>
                        <a:pt x="171" y="258"/>
                        <a:pt x="143" y="209"/>
                      </a:cubicBezTo>
                      <a:cubicBezTo>
                        <a:pt x="104" y="143"/>
                        <a:pt x="107" y="63"/>
                        <a:pt x="142" y="0"/>
                      </a:cubicBezTo>
                      <a:cubicBezTo>
                        <a:pt x="128" y="24"/>
                        <a:pt x="111" y="46"/>
                        <a:pt x="91" y="66"/>
                      </a:cubicBezTo>
                      <a:cubicBezTo>
                        <a:pt x="64" y="93"/>
                        <a:pt x="33" y="114"/>
                        <a:pt x="0" y="130"/>
                      </a:cubicBezTo>
                      <a:cubicBezTo>
                        <a:pt x="4" y="177"/>
                        <a:pt x="17" y="224"/>
                        <a:pt x="42" y="267"/>
                      </a:cubicBezTo>
                      <a:cubicBezTo>
                        <a:pt x="67" y="310"/>
                        <a:pt x="100" y="346"/>
                        <a:pt x="140" y="373"/>
                      </a:cubicBezTo>
                      <a:cubicBezTo>
                        <a:pt x="170" y="394"/>
                        <a:pt x="204" y="410"/>
                        <a:pt x="241" y="4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8" name="IconBackground2"/>
                <p:cNvSpPr>
                  <a:spLocks noChangeArrowheads="1"/>
                </p:cNvSpPr>
                <p:nvPr/>
              </p:nvSpPr>
              <p:spPr bwMode="auto">
                <a:xfrm rot="19846802">
                  <a:off x="6515188" y="2502736"/>
                  <a:ext cx="633204" cy="63426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252000" tIns="360000" rIns="252000" rtlCol="0" anchor="t">
                  <a:noAutofit/>
                </a:bodyPr>
                <a:lstStyle/>
                <a:p>
                  <a:pPr>
                    <a:spcBef>
                      <a:spcPts val="1200"/>
                    </a:spcBef>
                  </a:pPr>
                  <a:endParaRPr lang="en-US" sz="1400" b="1"/>
                </a:p>
              </p:txBody>
            </p:sp>
            <p:sp>
              <p:nvSpPr>
                <p:cNvPr id="55" name="Icon2"/>
                <p:cNvSpPr>
                  <a:spLocks noEditPoints="1"/>
                </p:cNvSpPr>
                <p:nvPr/>
              </p:nvSpPr>
              <p:spPr bwMode="auto">
                <a:xfrm>
                  <a:off x="6749906" y="2705624"/>
                  <a:ext cx="162213" cy="225711"/>
                </a:xfrm>
                <a:custGeom>
                  <a:avLst/>
                  <a:gdLst>
                    <a:gd name="connsiteX0" fmla="*/ 79065 w 436064"/>
                    <a:gd name="connsiteY0" fmla="*/ 456655 h 606761"/>
                    <a:gd name="connsiteX1" fmla="*/ 148167 w 436064"/>
                    <a:gd name="connsiteY1" fmla="*/ 525643 h 606761"/>
                    <a:gd name="connsiteX2" fmla="*/ 87418 w 436064"/>
                    <a:gd name="connsiteY2" fmla="*/ 586292 h 606761"/>
                    <a:gd name="connsiteX3" fmla="*/ 116274 w 436064"/>
                    <a:gd name="connsiteY3" fmla="*/ 586292 h 606761"/>
                    <a:gd name="connsiteX4" fmla="*/ 162595 w 436064"/>
                    <a:gd name="connsiteY4" fmla="*/ 540047 h 606761"/>
                    <a:gd name="connsiteX5" fmla="*/ 208916 w 436064"/>
                    <a:gd name="connsiteY5" fmla="*/ 586292 h 606761"/>
                    <a:gd name="connsiteX6" fmla="*/ 237772 w 436064"/>
                    <a:gd name="connsiteY6" fmla="*/ 586292 h 606761"/>
                    <a:gd name="connsiteX7" fmla="*/ 177023 w 436064"/>
                    <a:gd name="connsiteY7" fmla="*/ 525643 h 606761"/>
                    <a:gd name="connsiteX8" fmla="*/ 245366 w 436064"/>
                    <a:gd name="connsiteY8" fmla="*/ 456655 h 606761"/>
                    <a:gd name="connsiteX9" fmla="*/ 271944 w 436064"/>
                    <a:gd name="connsiteY9" fmla="*/ 586292 h 606761"/>
                    <a:gd name="connsiteX10" fmla="*/ 303837 w 436064"/>
                    <a:gd name="connsiteY10" fmla="*/ 586292 h 606761"/>
                    <a:gd name="connsiteX11" fmla="*/ 314468 w 436064"/>
                    <a:gd name="connsiteY11" fmla="*/ 596906 h 606761"/>
                    <a:gd name="connsiteX12" fmla="*/ 303837 w 436064"/>
                    <a:gd name="connsiteY12" fmla="*/ 606761 h 606761"/>
                    <a:gd name="connsiteX13" fmla="*/ 20594 w 436064"/>
                    <a:gd name="connsiteY13" fmla="*/ 606761 h 606761"/>
                    <a:gd name="connsiteX14" fmla="*/ 10722 w 436064"/>
                    <a:gd name="connsiteY14" fmla="*/ 596906 h 606761"/>
                    <a:gd name="connsiteX15" fmla="*/ 20594 w 436064"/>
                    <a:gd name="connsiteY15" fmla="*/ 586292 h 606761"/>
                    <a:gd name="connsiteX16" fmla="*/ 53246 w 436064"/>
                    <a:gd name="connsiteY16" fmla="*/ 586292 h 606761"/>
                    <a:gd name="connsiteX17" fmla="*/ 71435 w 436064"/>
                    <a:gd name="connsiteY17" fmla="*/ 333719 h 606761"/>
                    <a:gd name="connsiteX18" fmla="*/ 253784 w 436064"/>
                    <a:gd name="connsiteY18" fmla="*/ 333719 h 606761"/>
                    <a:gd name="connsiteX19" fmla="*/ 263661 w 436064"/>
                    <a:gd name="connsiteY19" fmla="*/ 343581 h 606761"/>
                    <a:gd name="connsiteX20" fmla="*/ 253784 w 436064"/>
                    <a:gd name="connsiteY20" fmla="*/ 354202 h 606761"/>
                    <a:gd name="connsiteX21" fmla="*/ 224912 w 436064"/>
                    <a:gd name="connsiteY21" fmla="*/ 354202 h 606761"/>
                    <a:gd name="connsiteX22" fmla="*/ 241627 w 436064"/>
                    <a:gd name="connsiteY22" fmla="*/ 435376 h 606761"/>
                    <a:gd name="connsiteX23" fmla="*/ 236309 w 436064"/>
                    <a:gd name="connsiteY23" fmla="*/ 437652 h 606761"/>
                    <a:gd name="connsiteX24" fmla="*/ 162609 w 436064"/>
                    <a:gd name="connsiteY24" fmla="*/ 511239 h 606761"/>
                    <a:gd name="connsiteX25" fmla="*/ 88150 w 436064"/>
                    <a:gd name="connsiteY25" fmla="*/ 437652 h 606761"/>
                    <a:gd name="connsiteX26" fmla="*/ 83592 w 436064"/>
                    <a:gd name="connsiteY26" fmla="*/ 435376 h 606761"/>
                    <a:gd name="connsiteX27" fmla="*/ 99547 w 436064"/>
                    <a:gd name="connsiteY27" fmla="*/ 354202 h 606761"/>
                    <a:gd name="connsiteX28" fmla="*/ 71435 w 436064"/>
                    <a:gd name="connsiteY28" fmla="*/ 354202 h 606761"/>
                    <a:gd name="connsiteX29" fmla="*/ 60798 w 436064"/>
                    <a:gd name="connsiteY29" fmla="*/ 343581 h 606761"/>
                    <a:gd name="connsiteX30" fmla="*/ 71435 w 436064"/>
                    <a:gd name="connsiteY30" fmla="*/ 333719 h 606761"/>
                    <a:gd name="connsiteX31" fmla="*/ 172423 w 436064"/>
                    <a:gd name="connsiteY31" fmla="*/ 186574 h 606761"/>
                    <a:gd name="connsiteX32" fmla="*/ 172423 w 436064"/>
                    <a:gd name="connsiteY32" fmla="*/ 272277 h 606761"/>
                    <a:gd name="connsiteX33" fmla="*/ 233188 w 436064"/>
                    <a:gd name="connsiteY33" fmla="*/ 247249 h 606761"/>
                    <a:gd name="connsiteX34" fmla="*/ 151914 w 436064"/>
                    <a:gd name="connsiteY34" fmla="*/ 186574 h 606761"/>
                    <a:gd name="connsiteX35" fmla="*/ 91149 w 436064"/>
                    <a:gd name="connsiteY35" fmla="*/ 247249 h 606761"/>
                    <a:gd name="connsiteX36" fmla="*/ 151914 w 436064"/>
                    <a:gd name="connsiteY36" fmla="*/ 272277 h 606761"/>
                    <a:gd name="connsiteX37" fmla="*/ 186855 w 436064"/>
                    <a:gd name="connsiteY37" fmla="*/ 172164 h 606761"/>
                    <a:gd name="connsiteX38" fmla="*/ 247620 w 436064"/>
                    <a:gd name="connsiteY38" fmla="*/ 232838 h 606761"/>
                    <a:gd name="connsiteX39" fmla="*/ 273446 w 436064"/>
                    <a:gd name="connsiteY39" fmla="*/ 172164 h 606761"/>
                    <a:gd name="connsiteX40" fmla="*/ 51651 w 436064"/>
                    <a:gd name="connsiteY40" fmla="*/ 172164 h 606761"/>
                    <a:gd name="connsiteX41" fmla="*/ 76717 w 436064"/>
                    <a:gd name="connsiteY41" fmla="*/ 232838 h 606761"/>
                    <a:gd name="connsiteX42" fmla="*/ 137482 w 436064"/>
                    <a:gd name="connsiteY42" fmla="*/ 172164 h 606761"/>
                    <a:gd name="connsiteX43" fmla="*/ 436064 w 436064"/>
                    <a:gd name="connsiteY43" fmla="*/ 119037 h 606761"/>
                    <a:gd name="connsiteX44" fmla="*/ 436064 w 436064"/>
                    <a:gd name="connsiteY44" fmla="*/ 224550 h 606761"/>
                    <a:gd name="connsiteX45" fmla="*/ 328236 w 436064"/>
                    <a:gd name="connsiteY45" fmla="*/ 204055 h 606761"/>
                    <a:gd name="connsiteX46" fmla="*/ 330514 w 436064"/>
                    <a:gd name="connsiteY46" fmla="*/ 193427 h 606761"/>
                    <a:gd name="connsiteX47" fmla="*/ 334311 w 436064"/>
                    <a:gd name="connsiteY47" fmla="*/ 161546 h 606761"/>
                    <a:gd name="connsiteX48" fmla="*/ 333551 w 436064"/>
                    <a:gd name="connsiteY48" fmla="*/ 148641 h 606761"/>
                    <a:gd name="connsiteX49" fmla="*/ 332792 w 436064"/>
                    <a:gd name="connsiteY49" fmla="*/ 139532 h 606761"/>
                    <a:gd name="connsiteX50" fmla="*/ 247620 w 436064"/>
                    <a:gd name="connsiteY50" fmla="*/ 91012 h 606761"/>
                    <a:gd name="connsiteX51" fmla="*/ 186855 w 436064"/>
                    <a:gd name="connsiteY51" fmla="*/ 151686 h 606761"/>
                    <a:gd name="connsiteX52" fmla="*/ 273446 w 436064"/>
                    <a:gd name="connsiteY52" fmla="*/ 151686 h 606761"/>
                    <a:gd name="connsiteX53" fmla="*/ 247620 w 436064"/>
                    <a:gd name="connsiteY53" fmla="*/ 91012 h 606761"/>
                    <a:gd name="connsiteX54" fmla="*/ 76717 w 436064"/>
                    <a:gd name="connsiteY54" fmla="*/ 91012 h 606761"/>
                    <a:gd name="connsiteX55" fmla="*/ 51651 w 436064"/>
                    <a:gd name="connsiteY55" fmla="*/ 151686 h 606761"/>
                    <a:gd name="connsiteX56" fmla="*/ 137482 w 436064"/>
                    <a:gd name="connsiteY56" fmla="*/ 151686 h 606761"/>
                    <a:gd name="connsiteX57" fmla="*/ 172423 w 436064"/>
                    <a:gd name="connsiteY57" fmla="*/ 50815 h 606761"/>
                    <a:gd name="connsiteX58" fmla="*/ 172423 w 436064"/>
                    <a:gd name="connsiteY58" fmla="*/ 137276 h 606761"/>
                    <a:gd name="connsiteX59" fmla="*/ 233188 w 436064"/>
                    <a:gd name="connsiteY59" fmla="*/ 76602 h 606761"/>
                    <a:gd name="connsiteX60" fmla="*/ 172423 w 436064"/>
                    <a:gd name="connsiteY60" fmla="*/ 50815 h 606761"/>
                    <a:gd name="connsiteX61" fmla="*/ 151914 w 436064"/>
                    <a:gd name="connsiteY61" fmla="*/ 50815 h 606761"/>
                    <a:gd name="connsiteX62" fmla="*/ 91149 w 436064"/>
                    <a:gd name="connsiteY62" fmla="*/ 76602 h 606761"/>
                    <a:gd name="connsiteX63" fmla="*/ 151914 w 436064"/>
                    <a:gd name="connsiteY63" fmla="*/ 137276 h 606761"/>
                    <a:gd name="connsiteX64" fmla="*/ 162548 w 436064"/>
                    <a:gd name="connsiteY64" fmla="*/ 0 h 606761"/>
                    <a:gd name="connsiteX65" fmla="*/ 172423 w 436064"/>
                    <a:gd name="connsiteY65" fmla="*/ 9860 h 606761"/>
                    <a:gd name="connsiteX66" fmla="*/ 172423 w 436064"/>
                    <a:gd name="connsiteY66" fmla="*/ 31096 h 606761"/>
                    <a:gd name="connsiteX67" fmla="*/ 247620 w 436064"/>
                    <a:gd name="connsiteY67" fmla="*/ 62191 h 606761"/>
                    <a:gd name="connsiteX68" fmla="*/ 262812 w 436064"/>
                    <a:gd name="connsiteY68" fmla="*/ 47023 h 606761"/>
                    <a:gd name="connsiteX69" fmla="*/ 277244 w 436064"/>
                    <a:gd name="connsiteY69" fmla="*/ 47023 h 606761"/>
                    <a:gd name="connsiteX70" fmla="*/ 277244 w 436064"/>
                    <a:gd name="connsiteY70" fmla="*/ 61433 h 606761"/>
                    <a:gd name="connsiteX71" fmla="*/ 262052 w 436064"/>
                    <a:gd name="connsiteY71" fmla="*/ 76602 h 606761"/>
                    <a:gd name="connsiteX72" fmla="*/ 293195 w 436064"/>
                    <a:gd name="connsiteY72" fmla="*/ 151686 h 606761"/>
                    <a:gd name="connsiteX73" fmla="*/ 314463 w 436064"/>
                    <a:gd name="connsiteY73" fmla="*/ 151686 h 606761"/>
                    <a:gd name="connsiteX74" fmla="*/ 324337 w 436064"/>
                    <a:gd name="connsiteY74" fmla="*/ 161546 h 606761"/>
                    <a:gd name="connsiteX75" fmla="*/ 314463 w 436064"/>
                    <a:gd name="connsiteY75" fmla="*/ 172164 h 606761"/>
                    <a:gd name="connsiteX76" fmla="*/ 293195 w 436064"/>
                    <a:gd name="connsiteY76" fmla="*/ 172164 h 606761"/>
                    <a:gd name="connsiteX77" fmla="*/ 262052 w 436064"/>
                    <a:gd name="connsiteY77" fmla="*/ 247249 h 606761"/>
                    <a:gd name="connsiteX78" fmla="*/ 277244 w 436064"/>
                    <a:gd name="connsiteY78" fmla="*/ 261659 h 606761"/>
                    <a:gd name="connsiteX79" fmla="*/ 277244 w 436064"/>
                    <a:gd name="connsiteY79" fmla="*/ 276069 h 606761"/>
                    <a:gd name="connsiteX80" fmla="*/ 269648 w 436064"/>
                    <a:gd name="connsiteY80" fmla="*/ 279103 h 606761"/>
                    <a:gd name="connsiteX81" fmla="*/ 262812 w 436064"/>
                    <a:gd name="connsiteY81" fmla="*/ 276069 h 606761"/>
                    <a:gd name="connsiteX82" fmla="*/ 247620 w 436064"/>
                    <a:gd name="connsiteY82" fmla="*/ 261659 h 606761"/>
                    <a:gd name="connsiteX83" fmla="*/ 172423 w 436064"/>
                    <a:gd name="connsiteY83" fmla="*/ 292754 h 606761"/>
                    <a:gd name="connsiteX84" fmla="*/ 172423 w 436064"/>
                    <a:gd name="connsiteY84" fmla="*/ 313232 h 606761"/>
                    <a:gd name="connsiteX85" fmla="*/ 162548 w 436064"/>
                    <a:gd name="connsiteY85" fmla="*/ 323850 h 606761"/>
                    <a:gd name="connsiteX86" fmla="*/ 151914 w 436064"/>
                    <a:gd name="connsiteY86" fmla="*/ 313232 h 606761"/>
                    <a:gd name="connsiteX87" fmla="*/ 151914 w 436064"/>
                    <a:gd name="connsiteY87" fmla="*/ 292754 h 606761"/>
                    <a:gd name="connsiteX88" fmla="*/ 76717 w 436064"/>
                    <a:gd name="connsiteY88" fmla="*/ 261659 h 606761"/>
                    <a:gd name="connsiteX89" fmla="*/ 62285 w 436064"/>
                    <a:gd name="connsiteY89" fmla="*/ 276069 h 606761"/>
                    <a:gd name="connsiteX90" fmla="*/ 54689 w 436064"/>
                    <a:gd name="connsiteY90" fmla="*/ 279103 h 606761"/>
                    <a:gd name="connsiteX91" fmla="*/ 47853 w 436064"/>
                    <a:gd name="connsiteY91" fmla="*/ 276069 h 606761"/>
                    <a:gd name="connsiteX92" fmla="*/ 47853 w 436064"/>
                    <a:gd name="connsiteY92" fmla="*/ 261659 h 606761"/>
                    <a:gd name="connsiteX93" fmla="*/ 62285 w 436064"/>
                    <a:gd name="connsiteY93" fmla="*/ 247249 h 606761"/>
                    <a:gd name="connsiteX94" fmla="*/ 31142 w 436064"/>
                    <a:gd name="connsiteY94" fmla="*/ 172164 h 606761"/>
                    <a:gd name="connsiteX95" fmla="*/ 10634 w 436064"/>
                    <a:gd name="connsiteY95" fmla="*/ 172164 h 606761"/>
                    <a:gd name="connsiteX96" fmla="*/ 0 w 436064"/>
                    <a:gd name="connsiteY96" fmla="*/ 161546 h 606761"/>
                    <a:gd name="connsiteX97" fmla="*/ 10634 w 436064"/>
                    <a:gd name="connsiteY97" fmla="*/ 151686 h 606761"/>
                    <a:gd name="connsiteX98" fmla="*/ 31142 w 436064"/>
                    <a:gd name="connsiteY98" fmla="*/ 151686 h 606761"/>
                    <a:gd name="connsiteX99" fmla="*/ 62285 w 436064"/>
                    <a:gd name="connsiteY99" fmla="*/ 76602 h 606761"/>
                    <a:gd name="connsiteX100" fmla="*/ 47853 w 436064"/>
                    <a:gd name="connsiteY100" fmla="*/ 61433 h 606761"/>
                    <a:gd name="connsiteX101" fmla="*/ 47853 w 436064"/>
                    <a:gd name="connsiteY101" fmla="*/ 47023 h 606761"/>
                    <a:gd name="connsiteX102" fmla="*/ 62285 w 436064"/>
                    <a:gd name="connsiteY102" fmla="*/ 47023 h 606761"/>
                    <a:gd name="connsiteX103" fmla="*/ 76717 w 436064"/>
                    <a:gd name="connsiteY103" fmla="*/ 62191 h 606761"/>
                    <a:gd name="connsiteX104" fmla="*/ 151914 w 436064"/>
                    <a:gd name="connsiteY104" fmla="*/ 31096 h 606761"/>
                    <a:gd name="connsiteX105" fmla="*/ 151914 w 436064"/>
                    <a:gd name="connsiteY105" fmla="*/ 9860 h 606761"/>
                    <a:gd name="connsiteX106" fmla="*/ 162548 w 436064"/>
                    <a:gd name="connsiteY106" fmla="*/ 0 h 6067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</a:cxnLst>
                  <a:rect l="l" t="t" r="r" b="b"/>
                  <a:pathLst>
                    <a:path w="436064" h="606761">
                      <a:moveTo>
                        <a:pt x="79065" y="456655"/>
                      </a:moveTo>
                      <a:lnTo>
                        <a:pt x="148167" y="525643"/>
                      </a:lnTo>
                      <a:lnTo>
                        <a:pt x="87418" y="586292"/>
                      </a:lnTo>
                      <a:lnTo>
                        <a:pt x="116274" y="586292"/>
                      </a:lnTo>
                      <a:lnTo>
                        <a:pt x="162595" y="540047"/>
                      </a:lnTo>
                      <a:lnTo>
                        <a:pt x="208916" y="586292"/>
                      </a:lnTo>
                      <a:lnTo>
                        <a:pt x="237772" y="586292"/>
                      </a:lnTo>
                      <a:lnTo>
                        <a:pt x="177023" y="525643"/>
                      </a:lnTo>
                      <a:lnTo>
                        <a:pt x="245366" y="456655"/>
                      </a:lnTo>
                      <a:lnTo>
                        <a:pt x="271944" y="586292"/>
                      </a:lnTo>
                      <a:lnTo>
                        <a:pt x="303837" y="586292"/>
                      </a:lnTo>
                      <a:cubicBezTo>
                        <a:pt x="309912" y="586292"/>
                        <a:pt x="314468" y="590841"/>
                        <a:pt x="314468" y="596906"/>
                      </a:cubicBezTo>
                      <a:cubicBezTo>
                        <a:pt x="314468" y="602212"/>
                        <a:pt x="309912" y="606761"/>
                        <a:pt x="303837" y="606761"/>
                      </a:cubicBezTo>
                      <a:lnTo>
                        <a:pt x="20594" y="606761"/>
                      </a:lnTo>
                      <a:cubicBezTo>
                        <a:pt x="15278" y="606761"/>
                        <a:pt x="10722" y="602212"/>
                        <a:pt x="10722" y="596906"/>
                      </a:cubicBezTo>
                      <a:cubicBezTo>
                        <a:pt x="10722" y="590841"/>
                        <a:pt x="15278" y="586292"/>
                        <a:pt x="20594" y="586292"/>
                      </a:cubicBezTo>
                      <a:lnTo>
                        <a:pt x="53246" y="586292"/>
                      </a:lnTo>
                      <a:close/>
                      <a:moveTo>
                        <a:pt x="71435" y="333719"/>
                      </a:moveTo>
                      <a:lnTo>
                        <a:pt x="253784" y="333719"/>
                      </a:lnTo>
                      <a:cubicBezTo>
                        <a:pt x="259102" y="333719"/>
                        <a:pt x="263661" y="338271"/>
                        <a:pt x="263661" y="343581"/>
                      </a:cubicBezTo>
                      <a:cubicBezTo>
                        <a:pt x="263661" y="349650"/>
                        <a:pt x="259102" y="354202"/>
                        <a:pt x="253784" y="354202"/>
                      </a:cubicBezTo>
                      <a:lnTo>
                        <a:pt x="224912" y="354202"/>
                      </a:lnTo>
                      <a:lnTo>
                        <a:pt x="241627" y="435376"/>
                      </a:lnTo>
                      <a:cubicBezTo>
                        <a:pt x="239348" y="435376"/>
                        <a:pt x="237828" y="436134"/>
                        <a:pt x="236309" y="437652"/>
                      </a:cubicBezTo>
                      <a:lnTo>
                        <a:pt x="162609" y="511239"/>
                      </a:lnTo>
                      <a:lnTo>
                        <a:pt x="88150" y="437652"/>
                      </a:lnTo>
                      <a:cubicBezTo>
                        <a:pt x="86631" y="436134"/>
                        <a:pt x="85111" y="435376"/>
                        <a:pt x="83592" y="435376"/>
                      </a:cubicBezTo>
                      <a:lnTo>
                        <a:pt x="99547" y="354202"/>
                      </a:lnTo>
                      <a:lnTo>
                        <a:pt x="71435" y="354202"/>
                      </a:lnTo>
                      <a:cubicBezTo>
                        <a:pt x="65357" y="354202"/>
                        <a:pt x="60798" y="349650"/>
                        <a:pt x="60798" y="343581"/>
                      </a:cubicBezTo>
                      <a:cubicBezTo>
                        <a:pt x="60798" y="338271"/>
                        <a:pt x="65357" y="333719"/>
                        <a:pt x="71435" y="333719"/>
                      </a:cubicBezTo>
                      <a:close/>
                      <a:moveTo>
                        <a:pt x="172423" y="186574"/>
                      </a:moveTo>
                      <a:lnTo>
                        <a:pt x="172423" y="272277"/>
                      </a:lnTo>
                      <a:cubicBezTo>
                        <a:pt x="195210" y="270760"/>
                        <a:pt x="216478" y="261659"/>
                        <a:pt x="233188" y="247249"/>
                      </a:cubicBezTo>
                      <a:close/>
                      <a:moveTo>
                        <a:pt x="151914" y="186574"/>
                      </a:moveTo>
                      <a:lnTo>
                        <a:pt x="91149" y="247249"/>
                      </a:lnTo>
                      <a:cubicBezTo>
                        <a:pt x="107859" y="261659"/>
                        <a:pt x="129127" y="270760"/>
                        <a:pt x="151914" y="272277"/>
                      </a:cubicBezTo>
                      <a:close/>
                      <a:moveTo>
                        <a:pt x="186855" y="172164"/>
                      </a:moveTo>
                      <a:lnTo>
                        <a:pt x="247620" y="232838"/>
                      </a:lnTo>
                      <a:cubicBezTo>
                        <a:pt x="262052" y="216153"/>
                        <a:pt x="271167" y="194917"/>
                        <a:pt x="273446" y="172164"/>
                      </a:cubicBezTo>
                      <a:close/>
                      <a:moveTo>
                        <a:pt x="51651" y="172164"/>
                      </a:moveTo>
                      <a:cubicBezTo>
                        <a:pt x="53170" y="194917"/>
                        <a:pt x="62285" y="216153"/>
                        <a:pt x="76717" y="232838"/>
                      </a:cubicBezTo>
                      <a:lnTo>
                        <a:pt x="137482" y="172164"/>
                      </a:lnTo>
                      <a:close/>
                      <a:moveTo>
                        <a:pt x="436064" y="119037"/>
                      </a:moveTo>
                      <a:lnTo>
                        <a:pt x="436064" y="224550"/>
                      </a:lnTo>
                      <a:lnTo>
                        <a:pt x="328236" y="204055"/>
                      </a:lnTo>
                      <a:lnTo>
                        <a:pt x="330514" y="193427"/>
                      </a:lnTo>
                      <a:cubicBezTo>
                        <a:pt x="333551" y="182800"/>
                        <a:pt x="334311" y="172173"/>
                        <a:pt x="334311" y="161546"/>
                      </a:cubicBezTo>
                      <a:cubicBezTo>
                        <a:pt x="334311" y="156991"/>
                        <a:pt x="334311" y="152437"/>
                        <a:pt x="333551" y="148641"/>
                      </a:cubicBezTo>
                      <a:lnTo>
                        <a:pt x="332792" y="139532"/>
                      </a:lnTo>
                      <a:close/>
                      <a:moveTo>
                        <a:pt x="247620" y="91012"/>
                      </a:moveTo>
                      <a:lnTo>
                        <a:pt x="186855" y="151686"/>
                      </a:lnTo>
                      <a:lnTo>
                        <a:pt x="273446" y="151686"/>
                      </a:lnTo>
                      <a:cubicBezTo>
                        <a:pt x="271167" y="128933"/>
                        <a:pt x="262052" y="107697"/>
                        <a:pt x="247620" y="91012"/>
                      </a:cubicBezTo>
                      <a:close/>
                      <a:moveTo>
                        <a:pt x="76717" y="91012"/>
                      </a:moveTo>
                      <a:cubicBezTo>
                        <a:pt x="62285" y="107697"/>
                        <a:pt x="53170" y="128933"/>
                        <a:pt x="51651" y="151686"/>
                      </a:cubicBezTo>
                      <a:lnTo>
                        <a:pt x="137482" y="151686"/>
                      </a:lnTo>
                      <a:close/>
                      <a:moveTo>
                        <a:pt x="172423" y="50815"/>
                      </a:moveTo>
                      <a:lnTo>
                        <a:pt x="172423" y="137276"/>
                      </a:lnTo>
                      <a:lnTo>
                        <a:pt x="233188" y="76602"/>
                      </a:lnTo>
                      <a:cubicBezTo>
                        <a:pt x="216478" y="62191"/>
                        <a:pt x="195210" y="53090"/>
                        <a:pt x="172423" y="50815"/>
                      </a:cubicBezTo>
                      <a:close/>
                      <a:moveTo>
                        <a:pt x="151914" y="50815"/>
                      </a:moveTo>
                      <a:cubicBezTo>
                        <a:pt x="129127" y="53090"/>
                        <a:pt x="107859" y="62191"/>
                        <a:pt x="91149" y="76602"/>
                      </a:cubicBezTo>
                      <a:lnTo>
                        <a:pt x="151914" y="137276"/>
                      </a:lnTo>
                      <a:close/>
                      <a:moveTo>
                        <a:pt x="162548" y="0"/>
                      </a:moveTo>
                      <a:cubicBezTo>
                        <a:pt x="167865" y="0"/>
                        <a:pt x="172423" y="4551"/>
                        <a:pt x="172423" y="9860"/>
                      </a:cubicBezTo>
                      <a:lnTo>
                        <a:pt x="172423" y="31096"/>
                      </a:lnTo>
                      <a:cubicBezTo>
                        <a:pt x="201286" y="33371"/>
                        <a:pt x="227112" y="44747"/>
                        <a:pt x="247620" y="62191"/>
                      </a:cubicBezTo>
                      <a:lnTo>
                        <a:pt x="262812" y="47023"/>
                      </a:lnTo>
                      <a:cubicBezTo>
                        <a:pt x="266610" y="43231"/>
                        <a:pt x="272686" y="43231"/>
                        <a:pt x="277244" y="47023"/>
                      </a:cubicBezTo>
                      <a:cubicBezTo>
                        <a:pt x="281041" y="51573"/>
                        <a:pt x="281041" y="57641"/>
                        <a:pt x="277244" y="61433"/>
                      </a:cubicBezTo>
                      <a:lnTo>
                        <a:pt x="262052" y="76602"/>
                      </a:lnTo>
                      <a:cubicBezTo>
                        <a:pt x="279522" y="97079"/>
                        <a:pt x="290916" y="122866"/>
                        <a:pt x="293195" y="151686"/>
                      </a:cubicBezTo>
                      <a:lnTo>
                        <a:pt x="314463" y="151686"/>
                      </a:lnTo>
                      <a:cubicBezTo>
                        <a:pt x="319780" y="151686"/>
                        <a:pt x="324337" y="156237"/>
                        <a:pt x="324337" y="161546"/>
                      </a:cubicBezTo>
                      <a:cubicBezTo>
                        <a:pt x="324337" y="167613"/>
                        <a:pt x="319780" y="172164"/>
                        <a:pt x="314463" y="172164"/>
                      </a:cubicBezTo>
                      <a:lnTo>
                        <a:pt x="293195" y="172164"/>
                      </a:lnTo>
                      <a:cubicBezTo>
                        <a:pt x="290916" y="200226"/>
                        <a:pt x="279522" y="226771"/>
                        <a:pt x="262052" y="247249"/>
                      </a:cubicBezTo>
                      <a:lnTo>
                        <a:pt x="277244" y="261659"/>
                      </a:lnTo>
                      <a:cubicBezTo>
                        <a:pt x="281041" y="266209"/>
                        <a:pt x="281041" y="272277"/>
                        <a:pt x="277244" y="276069"/>
                      </a:cubicBezTo>
                      <a:cubicBezTo>
                        <a:pt x="274965" y="278344"/>
                        <a:pt x="271927" y="279103"/>
                        <a:pt x="269648" y="279103"/>
                      </a:cubicBezTo>
                      <a:cubicBezTo>
                        <a:pt x="267369" y="279103"/>
                        <a:pt x="264331" y="278344"/>
                        <a:pt x="262812" y="276069"/>
                      </a:cubicBezTo>
                      <a:lnTo>
                        <a:pt x="247620" y="261659"/>
                      </a:lnTo>
                      <a:cubicBezTo>
                        <a:pt x="227112" y="279103"/>
                        <a:pt x="201286" y="290479"/>
                        <a:pt x="172423" y="292754"/>
                      </a:cubicBezTo>
                      <a:lnTo>
                        <a:pt x="172423" y="313232"/>
                      </a:lnTo>
                      <a:cubicBezTo>
                        <a:pt x="172423" y="319299"/>
                        <a:pt x="167865" y="323850"/>
                        <a:pt x="162548" y="323850"/>
                      </a:cubicBezTo>
                      <a:cubicBezTo>
                        <a:pt x="156472" y="323850"/>
                        <a:pt x="151914" y="319299"/>
                        <a:pt x="151914" y="313232"/>
                      </a:cubicBezTo>
                      <a:lnTo>
                        <a:pt x="151914" y="292754"/>
                      </a:lnTo>
                      <a:cubicBezTo>
                        <a:pt x="123810" y="290479"/>
                        <a:pt x="97225" y="279103"/>
                        <a:pt x="76717" y="261659"/>
                      </a:cubicBezTo>
                      <a:lnTo>
                        <a:pt x="62285" y="276069"/>
                      </a:lnTo>
                      <a:cubicBezTo>
                        <a:pt x="60006" y="278344"/>
                        <a:pt x="57727" y="279103"/>
                        <a:pt x="54689" y="279103"/>
                      </a:cubicBezTo>
                      <a:cubicBezTo>
                        <a:pt x="52410" y="279103"/>
                        <a:pt x="49372" y="278344"/>
                        <a:pt x="47853" y="276069"/>
                      </a:cubicBezTo>
                      <a:cubicBezTo>
                        <a:pt x="44055" y="272277"/>
                        <a:pt x="44055" y="266209"/>
                        <a:pt x="47853" y="261659"/>
                      </a:cubicBezTo>
                      <a:lnTo>
                        <a:pt x="62285" y="247249"/>
                      </a:lnTo>
                      <a:cubicBezTo>
                        <a:pt x="44815" y="226771"/>
                        <a:pt x="33421" y="200226"/>
                        <a:pt x="31142" y="172164"/>
                      </a:cubicBezTo>
                      <a:lnTo>
                        <a:pt x="10634" y="172164"/>
                      </a:lnTo>
                      <a:cubicBezTo>
                        <a:pt x="4557" y="172164"/>
                        <a:pt x="0" y="167613"/>
                        <a:pt x="0" y="161546"/>
                      </a:cubicBezTo>
                      <a:cubicBezTo>
                        <a:pt x="0" y="156237"/>
                        <a:pt x="4557" y="151686"/>
                        <a:pt x="10634" y="151686"/>
                      </a:cubicBezTo>
                      <a:lnTo>
                        <a:pt x="31142" y="151686"/>
                      </a:lnTo>
                      <a:cubicBezTo>
                        <a:pt x="33421" y="122866"/>
                        <a:pt x="44815" y="97079"/>
                        <a:pt x="62285" y="76602"/>
                      </a:cubicBezTo>
                      <a:lnTo>
                        <a:pt x="47853" y="61433"/>
                      </a:lnTo>
                      <a:cubicBezTo>
                        <a:pt x="44055" y="57641"/>
                        <a:pt x="44055" y="51573"/>
                        <a:pt x="47853" y="47023"/>
                      </a:cubicBezTo>
                      <a:cubicBezTo>
                        <a:pt x="51651" y="43231"/>
                        <a:pt x="57727" y="43231"/>
                        <a:pt x="62285" y="47023"/>
                      </a:cubicBezTo>
                      <a:lnTo>
                        <a:pt x="76717" y="62191"/>
                      </a:lnTo>
                      <a:cubicBezTo>
                        <a:pt x="97225" y="44747"/>
                        <a:pt x="123810" y="33371"/>
                        <a:pt x="151914" y="31096"/>
                      </a:cubicBezTo>
                      <a:lnTo>
                        <a:pt x="151914" y="9860"/>
                      </a:lnTo>
                      <a:cubicBezTo>
                        <a:pt x="151914" y="4551"/>
                        <a:pt x="156472" y="0"/>
                        <a:pt x="16254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5875" cap="rnd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 dirty="0"/>
                </a:p>
              </p:txBody>
            </p:sp>
          </p:grpSp>
          <p:grpSp>
            <p:nvGrpSpPr>
              <p:cNvPr id="77" name="组合 76"/>
              <p:cNvGrpSpPr/>
              <p:nvPr/>
            </p:nvGrpSpPr>
            <p:grpSpPr>
              <a:xfrm>
                <a:off x="6647614" y="3538386"/>
                <a:ext cx="1408043" cy="1128385"/>
                <a:chOff x="6647614" y="3538386"/>
                <a:chExt cx="1408043" cy="1128385"/>
              </a:xfrm>
            </p:grpSpPr>
            <p:grpSp>
              <p:nvGrpSpPr>
                <p:cNvPr id="27" name="BulletIcon3"/>
                <p:cNvGrpSpPr/>
                <p:nvPr/>
              </p:nvGrpSpPr>
              <p:grpSpPr>
                <a:xfrm rot="19846802">
                  <a:off x="7286691" y="3538386"/>
                  <a:ext cx="768966" cy="942911"/>
                  <a:chOff x="7537450" y="3859213"/>
                  <a:chExt cx="1150938" cy="1411288"/>
                </a:xfrm>
              </p:grpSpPr>
              <p:sp>
                <p:nvSpPr>
                  <p:cNvPr id="28" name="Freeform 8"/>
                  <p:cNvSpPr/>
                  <p:nvPr/>
                </p:nvSpPr>
                <p:spPr bwMode="auto">
                  <a:xfrm>
                    <a:off x="7537450" y="3859213"/>
                    <a:ext cx="1150938" cy="1411288"/>
                  </a:xfrm>
                  <a:custGeom>
                    <a:avLst/>
                    <a:gdLst>
                      <a:gd name="T0" fmla="*/ 184 w 302"/>
                      <a:gd name="T1" fmla="*/ 0 h 370"/>
                      <a:gd name="T2" fmla="*/ 251 w 302"/>
                      <a:gd name="T3" fmla="*/ 252 h 370"/>
                      <a:gd name="T4" fmla="*/ 0 w 302"/>
                      <a:gd name="T5" fmla="*/ 319 h 3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02" h="370">
                        <a:moveTo>
                          <a:pt x="184" y="0"/>
                        </a:moveTo>
                        <a:cubicBezTo>
                          <a:pt x="272" y="51"/>
                          <a:pt x="302" y="164"/>
                          <a:pt x="251" y="252"/>
                        </a:cubicBezTo>
                        <a:cubicBezTo>
                          <a:pt x="200" y="340"/>
                          <a:pt x="88" y="370"/>
                          <a:pt x="0" y="319"/>
                        </a:cubicBezTo>
                      </a:path>
                    </a:pathLst>
                  </a:custGeom>
                  <a:noFill/>
                  <a:ln w="22225" cap="rnd">
                    <a:solidFill>
                      <a:schemeClr val="accent2"/>
                    </a:solidFill>
                    <a:prstDash val="solid"/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/>
                  </a:p>
                </p:txBody>
              </p:sp>
              <p:sp>
                <p:nvSpPr>
                  <p:cNvPr id="29" name="Freeform 14"/>
                  <p:cNvSpPr/>
                  <p:nvPr/>
                </p:nvSpPr>
                <p:spPr bwMode="auto">
                  <a:xfrm>
                    <a:off x="7537450" y="5075238"/>
                    <a:ext cx="87313" cy="73025"/>
                  </a:xfrm>
                  <a:custGeom>
                    <a:avLst/>
                    <a:gdLst>
                      <a:gd name="T0" fmla="*/ 34 w 55"/>
                      <a:gd name="T1" fmla="*/ 46 h 46"/>
                      <a:gd name="T2" fmla="*/ 0 w 55"/>
                      <a:gd name="T3" fmla="*/ 0 h 46"/>
                      <a:gd name="T4" fmla="*/ 55 w 55"/>
                      <a:gd name="T5" fmla="*/ 3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5" h="46">
                        <a:moveTo>
                          <a:pt x="34" y="46"/>
                        </a:moveTo>
                        <a:lnTo>
                          <a:pt x="0" y="0"/>
                        </a:lnTo>
                        <a:lnTo>
                          <a:pt x="55" y="3"/>
                        </a:lnTo>
                      </a:path>
                    </a:pathLst>
                  </a:custGeom>
                  <a:noFill/>
                  <a:ln w="22225" cap="rnd">
                    <a:solidFill>
                      <a:schemeClr val="accent2"/>
                    </a:solidFill>
                    <a:prstDash val="solid"/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2" name="ComponentBackground3"/>
                <p:cNvSpPr/>
                <p:nvPr/>
              </p:nvSpPr>
              <p:spPr bwMode="auto">
                <a:xfrm rot="19846802">
                  <a:off x="6647614" y="3563702"/>
                  <a:ext cx="829422" cy="1103069"/>
                </a:xfrm>
                <a:custGeom>
                  <a:avLst/>
                  <a:gdLst>
                    <a:gd name="T0" fmla="*/ 13 w 326"/>
                    <a:gd name="T1" fmla="*/ 354 h 433"/>
                    <a:gd name="T2" fmla="*/ 43 w 326"/>
                    <a:gd name="T3" fmla="*/ 429 h 433"/>
                    <a:gd name="T4" fmla="*/ 43 w 326"/>
                    <a:gd name="T5" fmla="*/ 429 h 433"/>
                    <a:gd name="T6" fmla="*/ 45 w 326"/>
                    <a:gd name="T7" fmla="*/ 433 h 433"/>
                    <a:gd name="T8" fmla="*/ 146 w 326"/>
                    <a:gd name="T9" fmla="*/ 375 h 433"/>
                    <a:gd name="T10" fmla="*/ 125 w 326"/>
                    <a:gd name="T11" fmla="*/ 324 h 433"/>
                    <a:gd name="T12" fmla="*/ 146 w 326"/>
                    <a:gd name="T13" fmla="*/ 164 h 433"/>
                    <a:gd name="T14" fmla="*/ 326 w 326"/>
                    <a:gd name="T15" fmla="*/ 58 h 433"/>
                    <a:gd name="T16" fmla="*/ 244 w 326"/>
                    <a:gd name="T17" fmla="*/ 47 h 433"/>
                    <a:gd name="T18" fmla="*/ 143 w 326"/>
                    <a:gd name="T19" fmla="*/ 0 h 433"/>
                    <a:gd name="T20" fmla="*/ 45 w 326"/>
                    <a:gd name="T21" fmla="*/ 106 h 433"/>
                    <a:gd name="T22" fmla="*/ 3 w 326"/>
                    <a:gd name="T23" fmla="*/ 243 h 433"/>
                    <a:gd name="T24" fmla="*/ 13 w 326"/>
                    <a:gd name="T25" fmla="*/ 354 h 4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6" h="433">
                      <a:moveTo>
                        <a:pt x="13" y="354"/>
                      </a:moveTo>
                      <a:cubicBezTo>
                        <a:pt x="20" y="380"/>
                        <a:pt x="30" y="405"/>
                        <a:pt x="43" y="429"/>
                      </a:cubicBezTo>
                      <a:cubicBezTo>
                        <a:pt x="43" y="429"/>
                        <a:pt x="43" y="429"/>
                        <a:pt x="43" y="429"/>
                      </a:cubicBezTo>
                      <a:cubicBezTo>
                        <a:pt x="44" y="431"/>
                        <a:pt x="45" y="432"/>
                        <a:pt x="45" y="433"/>
                      </a:cubicBezTo>
                      <a:cubicBezTo>
                        <a:pt x="146" y="375"/>
                        <a:pt x="146" y="375"/>
                        <a:pt x="146" y="375"/>
                      </a:cubicBezTo>
                      <a:cubicBezTo>
                        <a:pt x="137" y="359"/>
                        <a:pt x="130" y="342"/>
                        <a:pt x="125" y="324"/>
                      </a:cubicBezTo>
                      <a:cubicBezTo>
                        <a:pt x="110" y="269"/>
                        <a:pt x="118" y="213"/>
                        <a:pt x="146" y="164"/>
                      </a:cubicBezTo>
                      <a:cubicBezTo>
                        <a:pt x="185" y="97"/>
                        <a:pt x="254" y="59"/>
                        <a:pt x="326" y="58"/>
                      </a:cubicBezTo>
                      <a:cubicBezTo>
                        <a:pt x="299" y="58"/>
                        <a:pt x="271" y="54"/>
                        <a:pt x="244" y="47"/>
                      </a:cubicBezTo>
                      <a:cubicBezTo>
                        <a:pt x="207" y="37"/>
                        <a:pt x="173" y="21"/>
                        <a:pt x="143" y="0"/>
                      </a:cubicBezTo>
                      <a:cubicBezTo>
                        <a:pt x="104" y="27"/>
                        <a:pt x="71" y="62"/>
                        <a:pt x="45" y="106"/>
                      </a:cubicBezTo>
                      <a:cubicBezTo>
                        <a:pt x="21" y="148"/>
                        <a:pt x="6" y="195"/>
                        <a:pt x="3" y="243"/>
                      </a:cubicBezTo>
                      <a:cubicBezTo>
                        <a:pt x="0" y="280"/>
                        <a:pt x="3" y="317"/>
                        <a:pt x="13" y="35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9" name="IconBackground3"/>
                <p:cNvSpPr>
                  <a:spLocks noChangeArrowheads="1"/>
                </p:cNvSpPr>
                <p:nvPr/>
              </p:nvSpPr>
              <p:spPr bwMode="auto">
                <a:xfrm>
                  <a:off x="7190357" y="3709821"/>
                  <a:ext cx="633204" cy="63426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190500" dist="254000" dir="2700000" algn="ctr" rotWithShape="0">
                    <a:prstClr val="black">
                      <a:alpha val="4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252000" tIns="360000" rIns="252000" rtlCol="0" anchor="t">
                  <a:noAutofit/>
                </a:bodyPr>
                <a:lstStyle/>
                <a:p>
                  <a:pPr>
                    <a:spcBef>
                      <a:spcPts val="1200"/>
                    </a:spcBef>
                  </a:pPr>
                  <a:endParaRPr lang="en-US" sz="1400" b="1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60" name="Icon3"/>
                <p:cNvSpPr>
                  <a:spLocks noEditPoints="1"/>
                </p:cNvSpPr>
                <p:nvPr/>
              </p:nvSpPr>
              <p:spPr bwMode="auto">
                <a:xfrm>
                  <a:off x="7399515" y="3927416"/>
                  <a:ext cx="219216" cy="200299"/>
                </a:xfrm>
                <a:custGeom>
                  <a:avLst/>
                  <a:gdLst>
                    <a:gd name="T0" fmla="*/ 2183 w 12723"/>
                    <a:gd name="T1" fmla="*/ 320 h 11624"/>
                    <a:gd name="T2" fmla="*/ 1850 w 12723"/>
                    <a:gd name="T3" fmla="*/ 0 h 11624"/>
                    <a:gd name="T4" fmla="*/ 1530 w 12723"/>
                    <a:gd name="T5" fmla="*/ 6263 h 11624"/>
                    <a:gd name="T6" fmla="*/ 1547 w 12723"/>
                    <a:gd name="T7" fmla="*/ 9921 h 11624"/>
                    <a:gd name="T8" fmla="*/ 1530 w 12723"/>
                    <a:gd name="T9" fmla="*/ 11304 h 11624"/>
                    <a:gd name="T10" fmla="*/ 1863 w 12723"/>
                    <a:gd name="T11" fmla="*/ 11624 h 11624"/>
                    <a:gd name="T12" fmla="*/ 2183 w 12723"/>
                    <a:gd name="T13" fmla="*/ 10024 h 11624"/>
                    <a:gd name="T14" fmla="*/ 3712 w 12723"/>
                    <a:gd name="T15" fmla="*/ 8091 h 11624"/>
                    <a:gd name="T16" fmla="*/ 1856 w 12723"/>
                    <a:gd name="T17" fmla="*/ 9294 h 11624"/>
                    <a:gd name="T18" fmla="*/ 1856 w 12723"/>
                    <a:gd name="T19" fmla="*/ 6888 h 11624"/>
                    <a:gd name="T20" fmla="*/ 1856 w 12723"/>
                    <a:gd name="T21" fmla="*/ 9294 h 11624"/>
                    <a:gd name="T22" fmla="*/ 6663 w 12723"/>
                    <a:gd name="T23" fmla="*/ 320 h 11624"/>
                    <a:gd name="T24" fmla="*/ 6330 w 12723"/>
                    <a:gd name="T25" fmla="*/ 0 h 11624"/>
                    <a:gd name="T26" fmla="*/ 6010 w 12723"/>
                    <a:gd name="T27" fmla="*/ 1374 h 11624"/>
                    <a:gd name="T28" fmla="*/ 6010 w 12723"/>
                    <a:gd name="T29" fmla="*/ 5029 h 11624"/>
                    <a:gd name="T30" fmla="*/ 6330 w 12723"/>
                    <a:gd name="T31" fmla="*/ 11266 h 11624"/>
                    <a:gd name="T32" fmla="*/ 6663 w 12723"/>
                    <a:gd name="T33" fmla="*/ 10946 h 11624"/>
                    <a:gd name="T34" fmla="*/ 8192 w 12723"/>
                    <a:gd name="T35" fmla="*/ 3201 h 11624"/>
                    <a:gd name="T36" fmla="*/ 6336 w 12723"/>
                    <a:gd name="T37" fmla="*/ 4404 h 11624"/>
                    <a:gd name="T38" fmla="*/ 6336 w 12723"/>
                    <a:gd name="T39" fmla="*/ 1998 h 11624"/>
                    <a:gd name="T40" fmla="*/ 6336 w 12723"/>
                    <a:gd name="T41" fmla="*/ 4404 h 11624"/>
                    <a:gd name="T42" fmla="*/ 11194 w 12723"/>
                    <a:gd name="T43" fmla="*/ 6263 h 11624"/>
                    <a:gd name="T44" fmla="*/ 10874 w 12723"/>
                    <a:gd name="T45" fmla="*/ 0 h 11624"/>
                    <a:gd name="T46" fmla="*/ 10541 w 12723"/>
                    <a:gd name="T47" fmla="*/ 320 h 11624"/>
                    <a:gd name="T48" fmla="*/ 9011 w 12723"/>
                    <a:gd name="T49" fmla="*/ 8091 h 11624"/>
                    <a:gd name="T50" fmla="*/ 10541 w 12723"/>
                    <a:gd name="T51" fmla="*/ 10024 h 11624"/>
                    <a:gd name="T52" fmla="*/ 10861 w 12723"/>
                    <a:gd name="T53" fmla="*/ 11624 h 11624"/>
                    <a:gd name="T54" fmla="*/ 11194 w 12723"/>
                    <a:gd name="T55" fmla="*/ 11304 h 11624"/>
                    <a:gd name="T56" fmla="*/ 11177 w 12723"/>
                    <a:gd name="T57" fmla="*/ 9921 h 11624"/>
                    <a:gd name="T58" fmla="*/ 10867 w 12723"/>
                    <a:gd name="T59" fmla="*/ 9294 h 11624"/>
                    <a:gd name="T60" fmla="*/ 10867 w 12723"/>
                    <a:gd name="T61" fmla="*/ 6888 h 11624"/>
                    <a:gd name="T62" fmla="*/ 10867 w 12723"/>
                    <a:gd name="T63" fmla="*/ 9294 h 116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2723" h="11624">
                      <a:moveTo>
                        <a:pt x="2183" y="6263"/>
                      </a:moveTo>
                      <a:lnTo>
                        <a:pt x="2183" y="320"/>
                      </a:lnTo>
                      <a:cubicBezTo>
                        <a:pt x="2183" y="143"/>
                        <a:pt x="2039" y="0"/>
                        <a:pt x="1863" y="0"/>
                      </a:cubicBezTo>
                      <a:lnTo>
                        <a:pt x="1850" y="0"/>
                      </a:lnTo>
                      <a:cubicBezTo>
                        <a:pt x="1673" y="0"/>
                        <a:pt x="1530" y="143"/>
                        <a:pt x="1530" y="320"/>
                      </a:cubicBezTo>
                      <a:lnTo>
                        <a:pt x="1530" y="6263"/>
                      </a:lnTo>
                      <a:cubicBezTo>
                        <a:pt x="661" y="6418"/>
                        <a:pt x="0" y="7177"/>
                        <a:pt x="0" y="8091"/>
                      </a:cubicBezTo>
                      <a:cubicBezTo>
                        <a:pt x="0" y="9010"/>
                        <a:pt x="669" y="9774"/>
                        <a:pt x="1547" y="9921"/>
                      </a:cubicBezTo>
                      <a:cubicBezTo>
                        <a:pt x="1536" y="9953"/>
                        <a:pt x="1530" y="9988"/>
                        <a:pt x="1530" y="10024"/>
                      </a:cubicBezTo>
                      <a:lnTo>
                        <a:pt x="1530" y="11304"/>
                      </a:lnTo>
                      <a:cubicBezTo>
                        <a:pt x="1530" y="11480"/>
                        <a:pt x="1673" y="11624"/>
                        <a:pt x="1850" y="11624"/>
                      </a:cubicBezTo>
                      <a:lnTo>
                        <a:pt x="1863" y="11624"/>
                      </a:lnTo>
                      <a:cubicBezTo>
                        <a:pt x="2039" y="11624"/>
                        <a:pt x="2183" y="11480"/>
                        <a:pt x="2183" y="11304"/>
                      </a:cubicBezTo>
                      <a:lnTo>
                        <a:pt x="2183" y="10024"/>
                      </a:lnTo>
                      <a:cubicBezTo>
                        <a:pt x="2183" y="9988"/>
                        <a:pt x="2177" y="9953"/>
                        <a:pt x="2166" y="9921"/>
                      </a:cubicBezTo>
                      <a:cubicBezTo>
                        <a:pt x="3043" y="9774"/>
                        <a:pt x="3712" y="9010"/>
                        <a:pt x="3712" y="8091"/>
                      </a:cubicBezTo>
                      <a:cubicBezTo>
                        <a:pt x="3712" y="7177"/>
                        <a:pt x="3052" y="6418"/>
                        <a:pt x="2183" y="6263"/>
                      </a:cubicBezTo>
                      <a:close/>
                      <a:moveTo>
                        <a:pt x="1856" y="9294"/>
                      </a:moveTo>
                      <a:cubicBezTo>
                        <a:pt x="1192" y="9294"/>
                        <a:pt x="653" y="8755"/>
                        <a:pt x="653" y="8091"/>
                      </a:cubicBezTo>
                      <a:cubicBezTo>
                        <a:pt x="653" y="7426"/>
                        <a:pt x="1192" y="6888"/>
                        <a:pt x="1856" y="6888"/>
                      </a:cubicBezTo>
                      <a:cubicBezTo>
                        <a:pt x="2521" y="6888"/>
                        <a:pt x="3059" y="7426"/>
                        <a:pt x="3059" y="8091"/>
                      </a:cubicBezTo>
                      <a:cubicBezTo>
                        <a:pt x="3059" y="8755"/>
                        <a:pt x="2521" y="9294"/>
                        <a:pt x="1856" y="9294"/>
                      </a:cubicBezTo>
                      <a:close/>
                      <a:moveTo>
                        <a:pt x="6663" y="1374"/>
                      </a:moveTo>
                      <a:lnTo>
                        <a:pt x="6663" y="320"/>
                      </a:lnTo>
                      <a:cubicBezTo>
                        <a:pt x="6663" y="143"/>
                        <a:pt x="6519" y="0"/>
                        <a:pt x="6343" y="0"/>
                      </a:cubicBezTo>
                      <a:lnTo>
                        <a:pt x="6330" y="0"/>
                      </a:lnTo>
                      <a:cubicBezTo>
                        <a:pt x="6153" y="0"/>
                        <a:pt x="6010" y="143"/>
                        <a:pt x="6010" y="320"/>
                      </a:cubicBezTo>
                      <a:lnTo>
                        <a:pt x="6010" y="1374"/>
                      </a:lnTo>
                      <a:cubicBezTo>
                        <a:pt x="5140" y="1528"/>
                        <a:pt x="4480" y="2288"/>
                        <a:pt x="4480" y="3201"/>
                      </a:cubicBezTo>
                      <a:cubicBezTo>
                        <a:pt x="4480" y="4115"/>
                        <a:pt x="5140" y="4874"/>
                        <a:pt x="6010" y="5029"/>
                      </a:cubicBezTo>
                      <a:lnTo>
                        <a:pt x="6010" y="10946"/>
                      </a:lnTo>
                      <a:cubicBezTo>
                        <a:pt x="6010" y="11123"/>
                        <a:pt x="6153" y="11266"/>
                        <a:pt x="6330" y="11266"/>
                      </a:cubicBezTo>
                      <a:lnTo>
                        <a:pt x="6343" y="11266"/>
                      </a:lnTo>
                      <a:cubicBezTo>
                        <a:pt x="6519" y="11266"/>
                        <a:pt x="6663" y="11123"/>
                        <a:pt x="6663" y="10946"/>
                      </a:cubicBezTo>
                      <a:lnTo>
                        <a:pt x="6663" y="5029"/>
                      </a:lnTo>
                      <a:cubicBezTo>
                        <a:pt x="7532" y="4874"/>
                        <a:pt x="8192" y="4115"/>
                        <a:pt x="8192" y="3201"/>
                      </a:cubicBezTo>
                      <a:cubicBezTo>
                        <a:pt x="8192" y="2288"/>
                        <a:pt x="7532" y="1528"/>
                        <a:pt x="6663" y="1374"/>
                      </a:cubicBezTo>
                      <a:close/>
                      <a:moveTo>
                        <a:pt x="6336" y="4404"/>
                      </a:moveTo>
                      <a:cubicBezTo>
                        <a:pt x="5672" y="4404"/>
                        <a:pt x="5133" y="3866"/>
                        <a:pt x="5133" y="3201"/>
                      </a:cubicBezTo>
                      <a:cubicBezTo>
                        <a:pt x="5133" y="2537"/>
                        <a:pt x="5672" y="1998"/>
                        <a:pt x="6336" y="1998"/>
                      </a:cubicBezTo>
                      <a:cubicBezTo>
                        <a:pt x="7001" y="1998"/>
                        <a:pt x="7539" y="2537"/>
                        <a:pt x="7539" y="3201"/>
                      </a:cubicBezTo>
                      <a:cubicBezTo>
                        <a:pt x="7539" y="3866"/>
                        <a:pt x="7001" y="4404"/>
                        <a:pt x="6336" y="4404"/>
                      </a:cubicBezTo>
                      <a:close/>
                      <a:moveTo>
                        <a:pt x="12723" y="8091"/>
                      </a:moveTo>
                      <a:cubicBezTo>
                        <a:pt x="12723" y="7177"/>
                        <a:pt x="12063" y="6418"/>
                        <a:pt x="11194" y="6263"/>
                      </a:cubicBezTo>
                      <a:lnTo>
                        <a:pt x="11194" y="320"/>
                      </a:lnTo>
                      <a:cubicBezTo>
                        <a:pt x="11194" y="143"/>
                        <a:pt x="11050" y="0"/>
                        <a:pt x="10874" y="0"/>
                      </a:cubicBezTo>
                      <a:lnTo>
                        <a:pt x="10861" y="0"/>
                      </a:lnTo>
                      <a:cubicBezTo>
                        <a:pt x="10684" y="0"/>
                        <a:pt x="10541" y="143"/>
                        <a:pt x="10541" y="320"/>
                      </a:cubicBezTo>
                      <a:lnTo>
                        <a:pt x="10541" y="6263"/>
                      </a:lnTo>
                      <a:cubicBezTo>
                        <a:pt x="9672" y="6418"/>
                        <a:pt x="9011" y="7177"/>
                        <a:pt x="9011" y="8091"/>
                      </a:cubicBezTo>
                      <a:cubicBezTo>
                        <a:pt x="9011" y="9010"/>
                        <a:pt x="9680" y="9774"/>
                        <a:pt x="10558" y="9921"/>
                      </a:cubicBezTo>
                      <a:cubicBezTo>
                        <a:pt x="10547" y="9953"/>
                        <a:pt x="10541" y="9988"/>
                        <a:pt x="10541" y="10024"/>
                      </a:cubicBezTo>
                      <a:lnTo>
                        <a:pt x="10541" y="11304"/>
                      </a:lnTo>
                      <a:cubicBezTo>
                        <a:pt x="10541" y="11480"/>
                        <a:pt x="10684" y="11624"/>
                        <a:pt x="10861" y="11624"/>
                      </a:cubicBezTo>
                      <a:lnTo>
                        <a:pt x="10874" y="11624"/>
                      </a:lnTo>
                      <a:cubicBezTo>
                        <a:pt x="11051" y="11624"/>
                        <a:pt x="11194" y="11480"/>
                        <a:pt x="11194" y="11304"/>
                      </a:cubicBezTo>
                      <a:lnTo>
                        <a:pt x="11194" y="10024"/>
                      </a:lnTo>
                      <a:cubicBezTo>
                        <a:pt x="11194" y="9988"/>
                        <a:pt x="11188" y="9953"/>
                        <a:pt x="11177" y="9921"/>
                      </a:cubicBezTo>
                      <a:cubicBezTo>
                        <a:pt x="12055" y="9774"/>
                        <a:pt x="12723" y="9010"/>
                        <a:pt x="12723" y="8091"/>
                      </a:cubicBezTo>
                      <a:close/>
                      <a:moveTo>
                        <a:pt x="10867" y="9294"/>
                      </a:moveTo>
                      <a:cubicBezTo>
                        <a:pt x="10203" y="9294"/>
                        <a:pt x="9664" y="8755"/>
                        <a:pt x="9664" y="8091"/>
                      </a:cubicBezTo>
                      <a:cubicBezTo>
                        <a:pt x="9664" y="7426"/>
                        <a:pt x="10203" y="6888"/>
                        <a:pt x="10867" y="6888"/>
                      </a:cubicBezTo>
                      <a:cubicBezTo>
                        <a:pt x="11532" y="6888"/>
                        <a:pt x="12071" y="7426"/>
                        <a:pt x="12071" y="8091"/>
                      </a:cubicBezTo>
                      <a:cubicBezTo>
                        <a:pt x="12071" y="8755"/>
                        <a:pt x="11532" y="9294"/>
                        <a:pt x="10867" y="929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5875" cap="rnd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grpSp>
            <p:nvGrpSpPr>
              <p:cNvPr id="73" name="组合 72"/>
              <p:cNvGrpSpPr/>
              <p:nvPr/>
            </p:nvGrpSpPr>
            <p:grpSpPr>
              <a:xfrm>
                <a:off x="5821462" y="4503971"/>
                <a:ext cx="1563662" cy="1158275"/>
                <a:chOff x="5821462" y="4503971"/>
                <a:chExt cx="1563662" cy="1158275"/>
              </a:xfrm>
            </p:grpSpPr>
            <p:grpSp>
              <p:nvGrpSpPr>
                <p:cNvPr id="24" name="BulletIcon4"/>
                <p:cNvGrpSpPr/>
                <p:nvPr/>
              </p:nvGrpSpPr>
              <p:grpSpPr>
                <a:xfrm rot="19846802">
                  <a:off x="6426303" y="5193442"/>
                  <a:ext cx="958821" cy="468804"/>
                  <a:chOff x="5359400" y="5507038"/>
                  <a:chExt cx="1435101" cy="701675"/>
                </a:xfrm>
              </p:grpSpPr>
              <p:sp>
                <p:nvSpPr>
                  <p:cNvPr id="25" name="Freeform 7"/>
                  <p:cNvSpPr/>
                  <p:nvPr/>
                </p:nvSpPr>
                <p:spPr bwMode="auto">
                  <a:xfrm>
                    <a:off x="5392738" y="5507038"/>
                    <a:ext cx="1401763" cy="701675"/>
                  </a:xfrm>
                  <a:custGeom>
                    <a:avLst/>
                    <a:gdLst>
                      <a:gd name="T0" fmla="*/ 368 w 368"/>
                      <a:gd name="T1" fmla="*/ 0 h 184"/>
                      <a:gd name="T2" fmla="*/ 184 w 368"/>
                      <a:gd name="T3" fmla="*/ 184 h 184"/>
                      <a:gd name="T4" fmla="*/ 0 w 368"/>
                      <a:gd name="T5" fmla="*/ 0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68" h="184">
                        <a:moveTo>
                          <a:pt x="368" y="0"/>
                        </a:moveTo>
                        <a:cubicBezTo>
                          <a:pt x="368" y="101"/>
                          <a:pt x="286" y="184"/>
                          <a:pt x="184" y="184"/>
                        </a:cubicBezTo>
                        <a:cubicBezTo>
                          <a:pt x="82" y="184"/>
                          <a:pt x="0" y="101"/>
                          <a:pt x="0" y="0"/>
                        </a:cubicBezTo>
                      </a:path>
                    </a:pathLst>
                  </a:custGeom>
                  <a:noFill/>
                  <a:ln w="22225" cap="rnd">
                    <a:solidFill>
                      <a:schemeClr val="accent1"/>
                    </a:solidFill>
                    <a:prstDash val="solid"/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/>
                  </a:p>
                </p:txBody>
              </p:sp>
              <p:sp>
                <p:nvSpPr>
                  <p:cNvPr id="26" name="Freeform 13"/>
                  <p:cNvSpPr/>
                  <p:nvPr/>
                </p:nvSpPr>
                <p:spPr bwMode="auto">
                  <a:xfrm>
                    <a:off x="5359400" y="5507038"/>
                    <a:ext cx="76200" cy="84138"/>
                  </a:xfrm>
                  <a:custGeom>
                    <a:avLst/>
                    <a:gdLst>
                      <a:gd name="T0" fmla="*/ 0 w 48"/>
                      <a:gd name="T1" fmla="*/ 53 h 53"/>
                      <a:gd name="T2" fmla="*/ 21 w 48"/>
                      <a:gd name="T3" fmla="*/ 0 h 53"/>
                      <a:gd name="T4" fmla="*/ 48 w 48"/>
                      <a:gd name="T5" fmla="*/ 48 h 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8" h="53">
                        <a:moveTo>
                          <a:pt x="0" y="53"/>
                        </a:moveTo>
                        <a:lnTo>
                          <a:pt x="21" y="0"/>
                        </a:lnTo>
                        <a:lnTo>
                          <a:pt x="48" y="48"/>
                        </a:lnTo>
                      </a:path>
                    </a:pathLst>
                  </a:custGeom>
                  <a:noFill/>
                  <a:ln w="22225" cap="rnd">
                    <a:solidFill>
                      <a:schemeClr val="accent1"/>
                    </a:solidFill>
                    <a:prstDash val="solid"/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1" name="ComponentBackground4"/>
                <p:cNvSpPr/>
                <p:nvPr/>
              </p:nvSpPr>
              <p:spPr bwMode="auto">
                <a:xfrm rot="19846802">
                  <a:off x="5821462" y="4503971"/>
                  <a:ext cx="1182617" cy="565323"/>
                </a:xfrm>
                <a:custGeom>
                  <a:avLst/>
                  <a:gdLst>
                    <a:gd name="T0" fmla="*/ 52 w 465"/>
                    <a:gd name="T1" fmla="*/ 96 h 222"/>
                    <a:gd name="T2" fmla="*/ 2 w 465"/>
                    <a:gd name="T3" fmla="*/ 160 h 222"/>
                    <a:gd name="T4" fmla="*/ 2 w 465"/>
                    <a:gd name="T5" fmla="*/ 160 h 222"/>
                    <a:gd name="T6" fmla="*/ 0 w 465"/>
                    <a:gd name="T7" fmla="*/ 164 h 222"/>
                    <a:gd name="T8" fmla="*/ 100 w 465"/>
                    <a:gd name="T9" fmla="*/ 222 h 222"/>
                    <a:gd name="T10" fmla="*/ 134 w 465"/>
                    <a:gd name="T11" fmla="*/ 178 h 222"/>
                    <a:gd name="T12" fmla="*/ 283 w 465"/>
                    <a:gd name="T13" fmla="*/ 116 h 222"/>
                    <a:gd name="T14" fmla="*/ 465 w 465"/>
                    <a:gd name="T15" fmla="*/ 220 h 222"/>
                    <a:gd name="T16" fmla="*/ 434 w 465"/>
                    <a:gd name="T17" fmla="*/ 143 h 222"/>
                    <a:gd name="T18" fmla="*/ 424 w 465"/>
                    <a:gd name="T19" fmla="*/ 32 h 222"/>
                    <a:gd name="T20" fmla="*/ 283 w 465"/>
                    <a:gd name="T21" fmla="*/ 0 h 222"/>
                    <a:gd name="T22" fmla="*/ 143 w 465"/>
                    <a:gd name="T23" fmla="*/ 32 h 222"/>
                    <a:gd name="T24" fmla="*/ 52 w 465"/>
                    <a:gd name="T25" fmla="*/ 96 h 2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65" h="222">
                      <a:moveTo>
                        <a:pt x="52" y="96"/>
                      </a:moveTo>
                      <a:cubicBezTo>
                        <a:pt x="33" y="115"/>
                        <a:pt x="16" y="137"/>
                        <a:pt x="2" y="160"/>
                      </a:cubicBezTo>
                      <a:cubicBezTo>
                        <a:pt x="2" y="160"/>
                        <a:pt x="2" y="160"/>
                        <a:pt x="2" y="160"/>
                      </a:cubicBezTo>
                      <a:cubicBezTo>
                        <a:pt x="1" y="162"/>
                        <a:pt x="1" y="163"/>
                        <a:pt x="0" y="164"/>
                      </a:cubicBezTo>
                      <a:cubicBezTo>
                        <a:pt x="100" y="222"/>
                        <a:pt x="100" y="222"/>
                        <a:pt x="100" y="222"/>
                      </a:cubicBezTo>
                      <a:cubicBezTo>
                        <a:pt x="110" y="206"/>
                        <a:pt x="121" y="192"/>
                        <a:pt x="134" y="178"/>
                      </a:cubicBezTo>
                      <a:cubicBezTo>
                        <a:pt x="174" y="138"/>
                        <a:pt x="227" y="116"/>
                        <a:pt x="283" y="116"/>
                      </a:cubicBezTo>
                      <a:cubicBezTo>
                        <a:pt x="361" y="116"/>
                        <a:pt x="428" y="158"/>
                        <a:pt x="465" y="220"/>
                      </a:cubicBezTo>
                      <a:cubicBezTo>
                        <a:pt x="452" y="196"/>
                        <a:pt x="441" y="170"/>
                        <a:pt x="434" y="143"/>
                      </a:cubicBezTo>
                      <a:cubicBezTo>
                        <a:pt x="424" y="106"/>
                        <a:pt x="421" y="69"/>
                        <a:pt x="424" y="32"/>
                      </a:cubicBezTo>
                      <a:cubicBezTo>
                        <a:pt x="381" y="12"/>
                        <a:pt x="334" y="0"/>
                        <a:pt x="283" y="0"/>
                      </a:cubicBezTo>
                      <a:cubicBezTo>
                        <a:pt x="234" y="0"/>
                        <a:pt x="186" y="11"/>
                        <a:pt x="143" y="32"/>
                      </a:cubicBezTo>
                      <a:cubicBezTo>
                        <a:pt x="110" y="48"/>
                        <a:pt x="79" y="69"/>
                        <a:pt x="52" y="9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0" name="IconBackground4"/>
                <p:cNvSpPr>
                  <a:spLocks noChangeArrowheads="1"/>
                </p:cNvSpPr>
                <p:nvPr/>
              </p:nvSpPr>
              <p:spPr bwMode="auto">
                <a:xfrm rot="19846802">
                  <a:off x="6484948" y="4899774"/>
                  <a:ext cx="631083" cy="634264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252000" tIns="360000" rIns="252000" rtlCol="0" anchor="t">
                  <a:noAutofit/>
                </a:bodyPr>
                <a:lstStyle/>
                <a:p>
                  <a:pPr>
                    <a:spcBef>
                      <a:spcPts val="1200"/>
                    </a:spcBef>
                  </a:pPr>
                  <a:endParaRPr lang="en-US" sz="1400" b="1"/>
                </a:p>
              </p:txBody>
            </p:sp>
            <p:sp>
              <p:nvSpPr>
                <p:cNvPr id="61" name="Icon4"/>
                <p:cNvSpPr>
                  <a:spLocks noEditPoints="1"/>
                </p:cNvSpPr>
                <p:nvPr/>
              </p:nvSpPr>
              <p:spPr bwMode="auto">
                <a:xfrm>
                  <a:off x="6683778" y="5131815"/>
                  <a:ext cx="233829" cy="168739"/>
                </a:xfrm>
                <a:custGeom>
                  <a:avLst/>
                  <a:gdLst>
                    <a:gd name="T0" fmla="*/ 6020 w 6390"/>
                    <a:gd name="T1" fmla="*/ 834 h 4618"/>
                    <a:gd name="T2" fmla="*/ 3745 w 6390"/>
                    <a:gd name="T3" fmla="*/ 834 h 4618"/>
                    <a:gd name="T4" fmla="*/ 3334 w 6390"/>
                    <a:gd name="T5" fmla="*/ 422 h 4618"/>
                    <a:gd name="T6" fmla="*/ 3334 w 6390"/>
                    <a:gd name="T7" fmla="*/ 371 h 4618"/>
                    <a:gd name="T8" fmla="*/ 2964 w 6390"/>
                    <a:gd name="T9" fmla="*/ 0 h 4618"/>
                    <a:gd name="T10" fmla="*/ 1204 w 6390"/>
                    <a:gd name="T11" fmla="*/ 0 h 4618"/>
                    <a:gd name="T12" fmla="*/ 834 w 6390"/>
                    <a:gd name="T13" fmla="*/ 371 h 4618"/>
                    <a:gd name="T14" fmla="*/ 834 w 6390"/>
                    <a:gd name="T15" fmla="*/ 422 h 4618"/>
                    <a:gd name="T16" fmla="*/ 422 w 6390"/>
                    <a:gd name="T17" fmla="*/ 834 h 4618"/>
                    <a:gd name="T18" fmla="*/ 370 w 6390"/>
                    <a:gd name="T19" fmla="*/ 834 h 4618"/>
                    <a:gd name="T20" fmla="*/ 0 w 6390"/>
                    <a:gd name="T21" fmla="*/ 1204 h 4618"/>
                    <a:gd name="T22" fmla="*/ 0 w 6390"/>
                    <a:gd name="T23" fmla="*/ 4173 h 4618"/>
                    <a:gd name="T24" fmla="*/ 445 w 6390"/>
                    <a:gd name="T25" fmla="*/ 4618 h 4618"/>
                    <a:gd name="T26" fmla="*/ 1422 w 6390"/>
                    <a:gd name="T27" fmla="*/ 4618 h 4618"/>
                    <a:gd name="T28" fmla="*/ 1896 w 6390"/>
                    <a:gd name="T29" fmla="*/ 4618 h 4618"/>
                    <a:gd name="T30" fmla="*/ 5945 w 6390"/>
                    <a:gd name="T31" fmla="*/ 4618 h 4618"/>
                    <a:gd name="T32" fmla="*/ 6390 w 6390"/>
                    <a:gd name="T33" fmla="*/ 4173 h 4618"/>
                    <a:gd name="T34" fmla="*/ 6390 w 6390"/>
                    <a:gd name="T35" fmla="*/ 2140 h 4618"/>
                    <a:gd name="T36" fmla="*/ 6390 w 6390"/>
                    <a:gd name="T37" fmla="*/ 2140 h 4618"/>
                    <a:gd name="T38" fmla="*/ 6390 w 6390"/>
                    <a:gd name="T39" fmla="*/ 1204 h 4618"/>
                    <a:gd name="T40" fmla="*/ 6020 w 6390"/>
                    <a:gd name="T41" fmla="*/ 834 h 4618"/>
                    <a:gd name="T42" fmla="*/ 4280 w 6390"/>
                    <a:gd name="T43" fmla="*/ 3551 h 4618"/>
                    <a:gd name="T44" fmla="*/ 4155 w 6390"/>
                    <a:gd name="T45" fmla="*/ 3676 h 4618"/>
                    <a:gd name="T46" fmla="*/ 3265 w 6390"/>
                    <a:gd name="T47" fmla="*/ 4045 h 4618"/>
                    <a:gd name="T48" fmla="*/ 2528 w 6390"/>
                    <a:gd name="T49" fmla="*/ 3804 h 4618"/>
                    <a:gd name="T50" fmla="*/ 2222 w 6390"/>
                    <a:gd name="T51" fmla="*/ 4110 h 4618"/>
                    <a:gd name="T52" fmla="*/ 2092 w 6390"/>
                    <a:gd name="T53" fmla="*/ 4136 h 4618"/>
                    <a:gd name="T54" fmla="*/ 2019 w 6390"/>
                    <a:gd name="T55" fmla="*/ 4027 h 4618"/>
                    <a:gd name="T56" fmla="*/ 2019 w 6390"/>
                    <a:gd name="T57" fmla="*/ 3090 h 4618"/>
                    <a:gd name="T58" fmla="*/ 2138 w 6390"/>
                    <a:gd name="T59" fmla="*/ 2971 h 4618"/>
                    <a:gd name="T60" fmla="*/ 3075 w 6390"/>
                    <a:gd name="T61" fmla="*/ 2971 h 4618"/>
                    <a:gd name="T62" fmla="*/ 3184 w 6390"/>
                    <a:gd name="T63" fmla="*/ 3044 h 4618"/>
                    <a:gd name="T64" fmla="*/ 3159 w 6390"/>
                    <a:gd name="T65" fmla="*/ 3173 h 4618"/>
                    <a:gd name="T66" fmla="*/ 2883 w 6390"/>
                    <a:gd name="T67" fmla="*/ 3449 h 4618"/>
                    <a:gd name="T68" fmla="*/ 3265 w 6390"/>
                    <a:gd name="T69" fmla="*/ 3551 h 4618"/>
                    <a:gd name="T70" fmla="*/ 3806 w 6390"/>
                    <a:gd name="T71" fmla="*/ 3328 h 4618"/>
                    <a:gd name="T72" fmla="*/ 3931 w 6390"/>
                    <a:gd name="T73" fmla="*/ 3202 h 4618"/>
                    <a:gd name="T74" fmla="*/ 4280 w 6390"/>
                    <a:gd name="T75" fmla="*/ 3202 h 4618"/>
                    <a:gd name="T76" fmla="*/ 4280 w 6390"/>
                    <a:gd name="T77" fmla="*/ 3551 h 4618"/>
                    <a:gd name="T78" fmla="*/ 4371 w 6390"/>
                    <a:gd name="T79" fmla="*/ 2237 h 4618"/>
                    <a:gd name="T80" fmla="*/ 4252 w 6390"/>
                    <a:gd name="T81" fmla="*/ 2355 h 4618"/>
                    <a:gd name="T82" fmla="*/ 3315 w 6390"/>
                    <a:gd name="T83" fmla="*/ 2355 h 4618"/>
                    <a:gd name="T84" fmla="*/ 3206 w 6390"/>
                    <a:gd name="T85" fmla="*/ 2282 h 4618"/>
                    <a:gd name="T86" fmla="*/ 3231 w 6390"/>
                    <a:gd name="T87" fmla="*/ 2153 h 4618"/>
                    <a:gd name="T88" fmla="*/ 3507 w 6390"/>
                    <a:gd name="T89" fmla="*/ 1878 h 4618"/>
                    <a:gd name="T90" fmla="*/ 2584 w 6390"/>
                    <a:gd name="T91" fmla="*/ 1999 h 4618"/>
                    <a:gd name="T92" fmla="*/ 2459 w 6390"/>
                    <a:gd name="T93" fmla="*/ 2124 h 4618"/>
                    <a:gd name="T94" fmla="*/ 2285 w 6390"/>
                    <a:gd name="T95" fmla="*/ 2196 h 4618"/>
                    <a:gd name="T96" fmla="*/ 2110 w 6390"/>
                    <a:gd name="T97" fmla="*/ 2124 h 4618"/>
                    <a:gd name="T98" fmla="*/ 2110 w 6390"/>
                    <a:gd name="T99" fmla="*/ 1775 h 4618"/>
                    <a:gd name="T100" fmla="*/ 2236 w 6390"/>
                    <a:gd name="T101" fmla="*/ 1650 h 4618"/>
                    <a:gd name="T102" fmla="*/ 3862 w 6390"/>
                    <a:gd name="T103" fmla="*/ 1522 h 4618"/>
                    <a:gd name="T104" fmla="*/ 4169 w 6390"/>
                    <a:gd name="T105" fmla="*/ 1216 h 4618"/>
                    <a:gd name="T106" fmla="*/ 4298 w 6390"/>
                    <a:gd name="T107" fmla="*/ 1190 h 4618"/>
                    <a:gd name="T108" fmla="*/ 4371 w 6390"/>
                    <a:gd name="T109" fmla="*/ 1300 h 4618"/>
                    <a:gd name="T110" fmla="*/ 4371 w 6390"/>
                    <a:gd name="T111" fmla="*/ 2237 h 46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6390" h="4618">
                      <a:moveTo>
                        <a:pt x="6020" y="834"/>
                      </a:moveTo>
                      <a:lnTo>
                        <a:pt x="3745" y="834"/>
                      </a:lnTo>
                      <a:cubicBezTo>
                        <a:pt x="3518" y="834"/>
                        <a:pt x="3334" y="649"/>
                        <a:pt x="3334" y="422"/>
                      </a:cubicBezTo>
                      <a:lnTo>
                        <a:pt x="3334" y="371"/>
                      </a:lnTo>
                      <a:cubicBezTo>
                        <a:pt x="3334" y="166"/>
                        <a:pt x="3168" y="0"/>
                        <a:pt x="2964" y="0"/>
                      </a:cubicBezTo>
                      <a:lnTo>
                        <a:pt x="1204" y="0"/>
                      </a:lnTo>
                      <a:cubicBezTo>
                        <a:pt x="999" y="0"/>
                        <a:pt x="834" y="166"/>
                        <a:pt x="834" y="371"/>
                      </a:cubicBezTo>
                      <a:lnTo>
                        <a:pt x="834" y="422"/>
                      </a:lnTo>
                      <a:cubicBezTo>
                        <a:pt x="834" y="649"/>
                        <a:pt x="649" y="834"/>
                        <a:pt x="422" y="834"/>
                      </a:cubicBezTo>
                      <a:lnTo>
                        <a:pt x="370" y="834"/>
                      </a:lnTo>
                      <a:cubicBezTo>
                        <a:pt x="166" y="834"/>
                        <a:pt x="0" y="1000"/>
                        <a:pt x="0" y="1204"/>
                      </a:cubicBezTo>
                      <a:lnTo>
                        <a:pt x="0" y="4173"/>
                      </a:lnTo>
                      <a:cubicBezTo>
                        <a:pt x="0" y="4419"/>
                        <a:pt x="199" y="4618"/>
                        <a:pt x="445" y="4618"/>
                      </a:cubicBezTo>
                      <a:lnTo>
                        <a:pt x="1422" y="4618"/>
                      </a:lnTo>
                      <a:lnTo>
                        <a:pt x="1896" y="4618"/>
                      </a:lnTo>
                      <a:lnTo>
                        <a:pt x="5945" y="4618"/>
                      </a:lnTo>
                      <a:cubicBezTo>
                        <a:pt x="6190" y="4618"/>
                        <a:pt x="6390" y="4419"/>
                        <a:pt x="6390" y="4173"/>
                      </a:cubicBezTo>
                      <a:lnTo>
                        <a:pt x="6390" y="2140"/>
                      </a:lnTo>
                      <a:lnTo>
                        <a:pt x="6390" y="2140"/>
                      </a:lnTo>
                      <a:lnTo>
                        <a:pt x="6390" y="1204"/>
                      </a:lnTo>
                      <a:cubicBezTo>
                        <a:pt x="6390" y="1000"/>
                        <a:pt x="6224" y="834"/>
                        <a:pt x="6020" y="834"/>
                      </a:cubicBezTo>
                      <a:close/>
                      <a:moveTo>
                        <a:pt x="4280" y="3551"/>
                      </a:moveTo>
                      <a:lnTo>
                        <a:pt x="4155" y="3676"/>
                      </a:lnTo>
                      <a:cubicBezTo>
                        <a:pt x="3917" y="3914"/>
                        <a:pt x="3601" y="4045"/>
                        <a:pt x="3265" y="4045"/>
                      </a:cubicBezTo>
                      <a:cubicBezTo>
                        <a:pt x="2996" y="4045"/>
                        <a:pt x="2741" y="3960"/>
                        <a:pt x="2528" y="3804"/>
                      </a:cubicBezTo>
                      <a:lnTo>
                        <a:pt x="2222" y="4110"/>
                      </a:lnTo>
                      <a:cubicBezTo>
                        <a:pt x="2188" y="4144"/>
                        <a:pt x="2137" y="4155"/>
                        <a:pt x="2092" y="4136"/>
                      </a:cubicBezTo>
                      <a:cubicBezTo>
                        <a:pt x="2048" y="4118"/>
                        <a:pt x="2019" y="4075"/>
                        <a:pt x="2019" y="4027"/>
                      </a:cubicBezTo>
                      <a:lnTo>
                        <a:pt x="2019" y="3090"/>
                      </a:lnTo>
                      <a:cubicBezTo>
                        <a:pt x="2019" y="3024"/>
                        <a:pt x="2072" y="2971"/>
                        <a:pt x="2138" y="2971"/>
                      </a:cubicBezTo>
                      <a:lnTo>
                        <a:pt x="3075" y="2971"/>
                      </a:lnTo>
                      <a:cubicBezTo>
                        <a:pt x="3123" y="2971"/>
                        <a:pt x="3166" y="3000"/>
                        <a:pt x="3184" y="3044"/>
                      </a:cubicBezTo>
                      <a:cubicBezTo>
                        <a:pt x="3203" y="3089"/>
                        <a:pt x="3193" y="3139"/>
                        <a:pt x="3159" y="3173"/>
                      </a:cubicBezTo>
                      <a:lnTo>
                        <a:pt x="2883" y="3449"/>
                      </a:lnTo>
                      <a:cubicBezTo>
                        <a:pt x="2998" y="3515"/>
                        <a:pt x="3129" y="3551"/>
                        <a:pt x="3265" y="3551"/>
                      </a:cubicBezTo>
                      <a:cubicBezTo>
                        <a:pt x="3469" y="3551"/>
                        <a:pt x="3662" y="3472"/>
                        <a:pt x="3806" y="3328"/>
                      </a:cubicBezTo>
                      <a:lnTo>
                        <a:pt x="3931" y="3202"/>
                      </a:lnTo>
                      <a:cubicBezTo>
                        <a:pt x="4027" y="3106"/>
                        <a:pt x="4183" y="3106"/>
                        <a:pt x="4280" y="3202"/>
                      </a:cubicBezTo>
                      <a:cubicBezTo>
                        <a:pt x="4376" y="3298"/>
                        <a:pt x="4376" y="3455"/>
                        <a:pt x="4280" y="3551"/>
                      </a:cubicBezTo>
                      <a:close/>
                      <a:moveTo>
                        <a:pt x="4371" y="2237"/>
                      </a:moveTo>
                      <a:cubicBezTo>
                        <a:pt x="4371" y="2302"/>
                        <a:pt x="4318" y="2355"/>
                        <a:pt x="4252" y="2355"/>
                      </a:cubicBezTo>
                      <a:lnTo>
                        <a:pt x="3315" y="2355"/>
                      </a:lnTo>
                      <a:cubicBezTo>
                        <a:pt x="3267" y="2355"/>
                        <a:pt x="3224" y="2326"/>
                        <a:pt x="3206" y="2282"/>
                      </a:cubicBezTo>
                      <a:cubicBezTo>
                        <a:pt x="3187" y="2238"/>
                        <a:pt x="3198" y="2187"/>
                        <a:pt x="3231" y="2153"/>
                      </a:cubicBezTo>
                      <a:lnTo>
                        <a:pt x="3507" y="1878"/>
                      </a:lnTo>
                      <a:cubicBezTo>
                        <a:pt x="3214" y="1709"/>
                        <a:pt x="2834" y="1749"/>
                        <a:pt x="2584" y="1999"/>
                      </a:cubicBezTo>
                      <a:lnTo>
                        <a:pt x="2459" y="2124"/>
                      </a:lnTo>
                      <a:cubicBezTo>
                        <a:pt x="2411" y="2172"/>
                        <a:pt x="2348" y="2196"/>
                        <a:pt x="2285" y="2196"/>
                      </a:cubicBezTo>
                      <a:cubicBezTo>
                        <a:pt x="2222" y="2196"/>
                        <a:pt x="2159" y="2172"/>
                        <a:pt x="2110" y="2124"/>
                      </a:cubicBezTo>
                      <a:cubicBezTo>
                        <a:pt x="2014" y="2028"/>
                        <a:pt x="2014" y="1872"/>
                        <a:pt x="2110" y="1775"/>
                      </a:cubicBezTo>
                      <a:lnTo>
                        <a:pt x="2236" y="1650"/>
                      </a:lnTo>
                      <a:cubicBezTo>
                        <a:pt x="2678" y="1207"/>
                        <a:pt x="3371" y="1166"/>
                        <a:pt x="3862" y="1522"/>
                      </a:cubicBezTo>
                      <a:lnTo>
                        <a:pt x="4169" y="1216"/>
                      </a:lnTo>
                      <a:cubicBezTo>
                        <a:pt x="4202" y="1182"/>
                        <a:pt x="4253" y="1172"/>
                        <a:pt x="4298" y="1190"/>
                      </a:cubicBezTo>
                      <a:cubicBezTo>
                        <a:pt x="4342" y="1208"/>
                        <a:pt x="4371" y="1252"/>
                        <a:pt x="4371" y="1300"/>
                      </a:cubicBezTo>
                      <a:lnTo>
                        <a:pt x="4371" y="223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75" cap="rnd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grpSp>
            <p:nvGrpSpPr>
              <p:cNvPr id="74" name="组合 73"/>
              <p:cNvGrpSpPr/>
              <p:nvPr/>
            </p:nvGrpSpPr>
            <p:grpSpPr>
              <a:xfrm>
                <a:off x="4932758" y="4185615"/>
                <a:ext cx="1129706" cy="1612624"/>
                <a:chOff x="4932758" y="4185615"/>
                <a:chExt cx="1129706" cy="1612624"/>
              </a:xfrm>
            </p:grpSpPr>
            <p:grpSp>
              <p:nvGrpSpPr>
                <p:cNvPr id="21" name="BulletIcon5"/>
                <p:cNvGrpSpPr/>
                <p:nvPr/>
              </p:nvGrpSpPr>
              <p:grpSpPr>
                <a:xfrm rot="19846802">
                  <a:off x="4932758" y="4855327"/>
                  <a:ext cx="767906" cy="942912"/>
                  <a:chOff x="3500438" y="3859213"/>
                  <a:chExt cx="1149350" cy="1411288"/>
                </a:xfrm>
              </p:grpSpPr>
              <p:sp>
                <p:nvSpPr>
                  <p:cNvPr id="22" name="Freeform 6"/>
                  <p:cNvSpPr/>
                  <p:nvPr/>
                </p:nvSpPr>
                <p:spPr bwMode="auto">
                  <a:xfrm>
                    <a:off x="3500438" y="3859213"/>
                    <a:ext cx="1149350" cy="1411288"/>
                  </a:xfrm>
                  <a:custGeom>
                    <a:avLst/>
                    <a:gdLst>
                      <a:gd name="T0" fmla="*/ 302 w 302"/>
                      <a:gd name="T1" fmla="*/ 319 h 370"/>
                      <a:gd name="T2" fmla="*/ 51 w 302"/>
                      <a:gd name="T3" fmla="*/ 252 h 370"/>
                      <a:gd name="T4" fmla="*/ 118 w 302"/>
                      <a:gd name="T5" fmla="*/ 0 h 3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02" h="370">
                        <a:moveTo>
                          <a:pt x="302" y="319"/>
                        </a:moveTo>
                        <a:cubicBezTo>
                          <a:pt x="214" y="370"/>
                          <a:pt x="102" y="340"/>
                          <a:pt x="51" y="252"/>
                        </a:cubicBezTo>
                        <a:cubicBezTo>
                          <a:pt x="0" y="164"/>
                          <a:pt x="30" y="51"/>
                          <a:pt x="118" y="0"/>
                        </a:cubicBezTo>
                      </a:path>
                    </a:pathLst>
                  </a:custGeom>
                  <a:noFill/>
                  <a:ln w="26988" cap="rnd">
                    <a:solidFill>
                      <a:schemeClr val="accent2"/>
                    </a:solidFill>
                    <a:prstDash val="solid"/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/>
                  </a:p>
                </p:txBody>
              </p:sp>
              <p:sp>
                <p:nvSpPr>
                  <p:cNvPr id="23" name="Freeform 12"/>
                  <p:cNvSpPr/>
                  <p:nvPr/>
                </p:nvSpPr>
                <p:spPr bwMode="auto">
                  <a:xfrm>
                    <a:off x="3862388" y="3859213"/>
                    <a:ext cx="87313" cy="76200"/>
                  </a:xfrm>
                  <a:custGeom>
                    <a:avLst/>
                    <a:gdLst>
                      <a:gd name="T0" fmla="*/ 0 w 55"/>
                      <a:gd name="T1" fmla="*/ 10 h 48"/>
                      <a:gd name="T2" fmla="*/ 55 w 55"/>
                      <a:gd name="T3" fmla="*/ 0 h 48"/>
                      <a:gd name="T4" fmla="*/ 26 w 55"/>
                      <a:gd name="T5" fmla="*/ 4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5" h="48">
                        <a:moveTo>
                          <a:pt x="0" y="10"/>
                        </a:moveTo>
                        <a:lnTo>
                          <a:pt x="55" y="0"/>
                        </a:lnTo>
                        <a:lnTo>
                          <a:pt x="26" y="48"/>
                        </a:lnTo>
                      </a:path>
                    </a:pathLst>
                  </a:custGeom>
                  <a:noFill/>
                  <a:ln w="26988" cap="rnd">
                    <a:solidFill>
                      <a:schemeClr val="accent2"/>
                    </a:solidFill>
                    <a:prstDash val="solid"/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0" name="ComponentBackground5"/>
                <p:cNvSpPr/>
                <p:nvPr/>
              </p:nvSpPr>
              <p:spPr bwMode="auto">
                <a:xfrm rot="19846802">
                  <a:off x="5233042" y="4185615"/>
                  <a:ext cx="829422" cy="1097767"/>
                </a:xfrm>
                <a:custGeom>
                  <a:avLst/>
                  <a:gdLst>
                    <a:gd name="T0" fmla="*/ 85 w 326"/>
                    <a:gd name="T1" fmla="*/ 11 h 431"/>
                    <a:gd name="T2" fmla="*/ 5 w 326"/>
                    <a:gd name="T3" fmla="*/ 0 h 431"/>
                    <a:gd name="T4" fmla="*/ 4 w 326"/>
                    <a:gd name="T5" fmla="*/ 0 h 431"/>
                    <a:gd name="T6" fmla="*/ 0 w 326"/>
                    <a:gd name="T7" fmla="*/ 0 h 431"/>
                    <a:gd name="T8" fmla="*/ 0 w 326"/>
                    <a:gd name="T9" fmla="*/ 116 h 431"/>
                    <a:gd name="T10" fmla="*/ 55 w 326"/>
                    <a:gd name="T11" fmla="*/ 123 h 431"/>
                    <a:gd name="T12" fmla="*/ 183 w 326"/>
                    <a:gd name="T13" fmla="*/ 222 h 431"/>
                    <a:gd name="T14" fmla="*/ 184 w 326"/>
                    <a:gd name="T15" fmla="*/ 431 h 431"/>
                    <a:gd name="T16" fmla="*/ 235 w 326"/>
                    <a:gd name="T17" fmla="*/ 365 h 431"/>
                    <a:gd name="T18" fmla="*/ 326 w 326"/>
                    <a:gd name="T19" fmla="*/ 301 h 431"/>
                    <a:gd name="T20" fmla="*/ 283 w 326"/>
                    <a:gd name="T21" fmla="*/ 164 h 431"/>
                    <a:gd name="T22" fmla="*/ 186 w 326"/>
                    <a:gd name="T23" fmla="*/ 58 h 431"/>
                    <a:gd name="T24" fmla="*/ 85 w 326"/>
                    <a:gd name="T25" fmla="*/ 11 h 4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6" h="431">
                      <a:moveTo>
                        <a:pt x="85" y="11"/>
                      </a:moveTo>
                      <a:cubicBezTo>
                        <a:pt x="58" y="4"/>
                        <a:pt x="32" y="0"/>
                        <a:pt x="5" y="0"/>
                      </a:cubicBezTo>
                      <a:cubicBezTo>
                        <a:pt x="5" y="0"/>
                        <a:pt x="4" y="0"/>
                        <a:pt x="4" y="0"/>
                      </a:cubicBezTo>
                      <a:cubicBezTo>
                        <a:pt x="3" y="0"/>
                        <a:pt x="1" y="0"/>
                        <a:pt x="0" y="0"/>
                      </a:cubicBezTo>
                      <a:cubicBezTo>
                        <a:pt x="0" y="116"/>
                        <a:pt x="0" y="116"/>
                        <a:pt x="0" y="116"/>
                      </a:cubicBezTo>
                      <a:cubicBezTo>
                        <a:pt x="18" y="116"/>
                        <a:pt x="37" y="118"/>
                        <a:pt x="55" y="123"/>
                      </a:cubicBezTo>
                      <a:cubicBezTo>
                        <a:pt x="109" y="138"/>
                        <a:pt x="155" y="173"/>
                        <a:pt x="183" y="222"/>
                      </a:cubicBezTo>
                      <a:cubicBezTo>
                        <a:pt x="222" y="288"/>
                        <a:pt x="219" y="368"/>
                        <a:pt x="184" y="431"/>
                      </a:cubicBezTo>
                      <a:cubicBezTo>
                        <a:pt x="198" y="407"/>
                        <a:pt x="215" y="385"/>
                        <a:pt x="235" y="365"/>
                      </a:cubicBezTo>
                      <a:cubicBezTo>
                        <a:pt x="262" y="338"/>
                        <a:pt x="293" y="317"/>
                        <a:pt x="326" y="301"/>
                      </a:cubicBezTo>
                      <a:cubicBezTo>
                        <a:pt x="322" y="254"/>
                        <a:pt x="309" y="207"/>
                        <a:pt x="283" y="164"/>
                      </a:cubicBezTo>
                      <a:cubicBezTo>
                        <a:pt x="259" y="121"/>
                        <a:pt x="226" y="85"/>
                        <a:pt x="186" y="58"/>
                      </a:cubicBezTo>
                      <a:cubicBezTo>
                        <a:pt x="156" y="37"/>
                        <a:pt x="122" y="21"/>
                        <a:pt x="85" y="11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1" name="IconBackground5"/>
                <p:cNvSpPr>
                  <a:spLocks noChangeArrowheads="1"/>
                </p:cNvSpPr>
                <p:nvPr/>
              </p:nvSpPr>
              <p:spPr bwMode="auto">
                <a:xfrm rot="19846802">
                  <a:off x="5100108" y="4878681"/>
                  <a:ext cx="634264" cy="63426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190500" dist="254000" dir="2700000" algn="ctr" rotWithShape="0">
                    <a:prstClr val="black">
                      <a:alpha val="4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252000" tIns="360000" rIns="252000" rtlCol="0" anchor="t">
                  <a:noAutofit/>
                </a:bodyPr>
                <a:lstStyle/>
                <a:p>
                  <a:pPr>
                    <a:spcBef>
                      <a:spcPts val="1200"/>
                    </a:spcBef>
                  </a:pPr>
                  <a:endParaRPr lang="en-US" sz="1400" b="1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62" name="Icon5"/>
                <p:cNvSpPr>
                  <a:spLocks noEditPoints="1"/>
                </p:cNvSpPr>
                <p:nvPr/>
              </p:nvSpPr>
              <p:spPr bwMode="auto">
                <a:xfrm>
                  <a:off x="5344958" y="5076080"/>
                  <a:ext cx="142305" cy="241950"/>
                </a:xfrm>
                <a:custGeom>
                  <a:avLst/>
                  <a:gdLst>
                    <a:gd name="connsiteX0" fmla="*/ 160502 w 356849"/>
                    <a:gd name="connsiteY0" fmla="*/ 533787 h 606722"/>
                    <a:gd name="connsiteX1" fmla="*/ 175890 w 356849"/>
                    <a:gd name="connsiteY1" fmla="*/ 533787 h 606722"/>
                    <a:gd name="connsiteX2" fmla="*/ 178381 w 356849"/>
                    <a:gd name="connsiteY2" fmla="*/ 536362 h 606722"/>
                    <a:gd name="connsiteX3" fmla="*/ 180960 w 356849"/>
                    <a:gd name="connsiteY3" fmla="*/ 533787 h 606722"/>
                    <a:gd name="connsiteX4" fmla="*/ 196349 w 356849"/>
                    <a:gd name="connsiteY4" fmla="*/ 533787 h 606722"/>
                    <a:gd name="connsiteX5" fmla="*/ 196349 w 356849"/>
                    <a:gd name="connsiteY5" fmla="*/ 549153 h 606722"/>
                    <a:gd name="connsiteX6" fmla="*/ 193769 w 356849"/>
                    <a:gd name="connsiteY6" fmla="*/ 551640 h 606722"/>
                    <a:gd name="connsiteX7" fmla="*/ 196349 w 356849"/>
                    <a:gd name="connsiteY7" fmla="*/ 554216 h 606722"/>
                    <a:gd name="connsiteX8" fmla="*/ 196349 w 356849"/>
                    <a:gd name="connsiteY8" fmla="*/ 569582 h 606722"/>
                    <a:gd name="connsiteX9" fmla="*/ 188699 w 356849"/>
                    <a:gd name="connsiteY9" fmla="*/ 572780 h 606722"/>
                    <a:gd name="connsiteX10" fmla="*/ 180960 w 356849"/>
                    <a:gd name="connsiteY10" fmla="*/ 569582 h 606722"/>
                    <a:gd name="connsiteX11" fmla="*/ 178381 w 356849"/>
                    <a:gd name="connsiteY11" fmla="*/ 567006 h 606722"/>
                    <a:gd name="connsiteX12" fmla="*/ 175890 w 356849"/>
                    <a:gd name="connsiteY12" fmla="*/ 569582 h 606722"/>
                    <a:gd name="connsiteX13" fmla="*/ 168151 w 356849"/>
                    <a:gd name="connsiteY13" fmla="*/ 572780 h 606722"/>
                    <a:gd name="connsiteX14" fmla="*/ 160502 w 356849"/>
                    <a:gd name="connsiteY14" fmla="*/ 569582 h 606722"/>
                    <a:gd name="connsiteX15" fmla="*/ 160502 w 356849"/>
                    <a:gd name="connsiteY15" fmla="*/ 554216 h 606722"/>
                    <a:gd name="connsiteX16" fmla="*/ 162992 w 356849"/>
                    <a:gd name="connsiteY16" fmla="*/ 551640 h 606722"/>
                    <a:gd name="connsiteX17" fmla="*/ 160502 w 356849"/>
                    <a:gd name="connsiteY17" fmla="*/ 549153 h 606722"/>
                    <a:gd name="connsiteX18" fmla="*/ 160502 w 356849"/>
                    <a:gd name="connsiteY18" fmla="*/ 533787 h 606722"/>
                    <a:gd name="connsiteX19" fmla="*/ 21719 w 356849"/>
                    <a:gd name="connsiteY19" fmla="*/ 513941 h 606722"/>
                    <a:gd name="connsiteX20" fmla="*/ 21719 w 356849"/>
                    <a:gd name="connsiteY20" fmla="*/ 566286 h 606722"/>
                    <a:gd name="connsiteX21" fmla="*/ 40500 w 356849"/>
                    <a:gd name="connsiteY21" fmla="*/ 584949 h 606722"/>
                    <a:gd name="connsiteX22" fmla="*/ 316349 w 356849"/>
                    <a:gd name="connsiteY22" fmla="*/ 584949 h 606722"/>
                    <a:gd name="connsiteX23" fmla="*/ 335041 w 356849"/>
                    <a:gd name="connsiteY23" fmla="*/ 566286 h 606722"/>
                    <a:gd name="connsiteX24" fmla="*/ 335041 w 356849"/>
                    <a:gd name="connsiteY24" fmla="*/ 513941 h 606722"/>
                    <a:gd name="connsiteX25" fmla="*/ 291883 w 356849"/>
                    <a:gd name="connsiteY25" fmla="*/ 300571 h 606722"/>
                    <a:gd name="connsiteX26" fmla="*/ 288589 w 356849"/>
                    <a:gd name="connsiteY26" fmla="*/ 303948 h 606722"/>
                    <a:gd name="connsiteX27" fmla="*/ 288589 w 356849"/>
                    <a:gd name="connsiteY27" fmla="*/ 348027 h 606722"/>
                    <a:gd name="connsiteX28" fmla="*/ 291883 w 356849"/>
                    <a:gd name="connsiteY28" fmla="*/ 351404 h 606722"/>
                    <a:gd name="connsiteX29" fmla="*/ 294910 w 356849"/>
                    <a:gd name="connsiteY29" fmla="*/ 351404 h 606722"/>
                    <a:gd name="connsiteX30" fmla="*/ 298204 w 356849"/>
                    <a:gd name="connsiteY30" fmla="*/ 348027 h 606722"/>
                    <a:gd name="connsiteX31" fmla="*/ 298204 w 356849"/>
                    <a:gd name="connsiteY31" fmla="*/ 305459 h 606722"/>
                    <a:gd name="connsiteX32" fmla="*/ 298204 w 356849"/>
                    <a:gd name="connsiteY32" fmla="*/ 303948 h 606722"/>
                    <a:gd name="connsiteX33" fmla="*/ 294910 w 356849"/>
                    <a:gd name="connsiteY33" fmla="*/ 300571 h 606722"/>
                    <a:gd name="connsiteX34" fmla="*/ 61939 w 356849"/>
                    <a:gd name="connsiteY34" fmla="*/ 300571 h 606722"/>
                    <a:gd name="connsiteX35" fmla="*/ 58556 w 356849"/>
                    <a:gd name="connsiteY35" fmla="*/ 303948 h 606722"/>
                    <a:gd name="connsiteX36" fmla="*/ 58556 w 356849"/>
                    <a:gd name="connsiteY36" fmla="*/ 305459 h 606722"/>
                    <a:gd name="connsiteX37" fmla="*/ 58556 w 356849"/>
                    <a:gd name="connsiteY37" fmla="*/ 348027 h 606722"/>
                    <a:gd name="connsiteX38" fmla="*/ 61939 w 356849"/>
                    <a:gd name="connsiteY38" fmla="*/ 351404 h 606722"/>
                    <a:gd name="connsiteX39" fmla="*/ 64877 w 356849"/>
                    <a:gd name="connsiteY39" fmla="*/ 351404 h 606722"/>
                    <a:gd name="connsiteX40" fmla="*/ 68260 w 356849"/>
                    <a:gd name="connsiteY40" fmla="*/ 348027 h 606722"/>
                    <a:gd name="connsiteX41" fmla="*/ 68260 w 356849"/>
                    <a:gd name="connsiteY41" fmla="*/ 303948 h 606722"/>
                    <a:gd name="connsiteX42" fmla="*/ 64877 w 356849"/>
                    <a:gd name="connsiteY42" fmla="*/ 300571 h 606722"/>
                    <a:gd name="connsiteX43" fmla="*/ 230280 w 356849"/>
                    <a:gd name="connsiteY43" fmla="*/ 273555 h 606722"/>
                    <a:gd name="connsiteX44" fmla="*/ 196808 w 356849"/>
                    <a:gd name="connsiteY44" fmla="*/ 309014 h 606722"/>
                    <a:gd name="connsiteX45" fmla="*/ 132445 w 356849"/>
                    <a:gd name="connsiteY45" fmla="*/ 328920 h 606722"/>
                    <a:gd name="connsiteX46" fmla="*/ 90070 w 356849"/>
                    <a:gd name="connsiteY46" fmla="*/ 328920 h 606722"/>
                    <a:gd name="connsiteX47" fmla="*/ 90070 w 356849"/>
                    <a:gd name="connsiteY47" fmla="*/ 348027 h 606722"/>
                    <a:gd name="connsiteX48" fmla="*/ 90070 w 356849"/>
                    <a:gd name="connsiteY48" fmla="*/ 362246 h 606722"/>
                    <a:gd name="connsiteX49" fmla="*/ 132979 w 356849"/>
                    <a:gd name="connsiteY49" fmla="*/ 421965 h 606722"/>
                    <a:gd name="connsiteX50" fmla="*/ 169300 w 356849"/>
                    <a:gd name="connsiteY50" fmla="*/ 434140 h 606722"/>
                    <a:gd name="connsiteX51" fmla="*/ 187549 w 356849"/>
                    <a:gd name="connsiteY51" fmla="*/ 434140 h 606722"/>
                    <a:gd name="connsiteX52" fmla="*/ 223781 w 356849"/>
                    <a:gd name="connsiteY52" fmla="*/ 421965 h 606722"/>
                    <a:gd name="connsiteX53" fmla="*/ 264108 w 356849"/>
                    <a:gd name="connsiteY53" fmla="*/ 380375 h 606722"/>
                    <a:gd name="connsiteX54" fmla="*/ 213277 w 356849"/>
                    <a:gd name="connsiteY54" fmla="*/ 403658 h 606722"/>
                    <a:gd name="connsiteX55" fmla="*/ 208737 w 356849"/>
                    <a:gd name="connsiteY55" fmla="*/ 404636 h 606722"/>
                    <a:gd name="connsiteX56" fmla="*/ 198855 w 356849"/>
                    <a:gd name="connsiteY56" fmla="*/ 398326 h 606722"/>
                    <a:gd name="connsiteX57" fmla="*/ 204197 w 356849"/>
                    <a:gd name="connsiteY57" fmla="*/ 383930 h 606722"/>
                    <a:gd name="connsiteX58" fmla="*/ 266779 w 356849"/>
                    <a:gd name="connsiteY58" fmla="*/ 355314 h 606722"/>
                    <a:gd name="connsiteX59" fmla="*/ 266779 w 356849"/>
                    <a:gd name="connsiteY59" fmla="*/ 348027 h 606722"/>
                    <a:gd name="connsiteX60" fmla="*/ 266779 w 356849"/>
                    <a:gd name="connsiteY60" fmla="*/ 324566 h 606722"/>
                    <a:gd name="connsiteX61" fmla="*/ 162089 w 356849"/>
                    <a:gd name="connsiteY61" fmla="*/ 200505 h 606722"/>
                    <a:gd name="connsiteX62" fmla="*/ 90070 w 356849"/>
                    <a:gd name="connsiteY62" fmla="*/ 272489 h 606722"/>
                    <a:gd name="connsiteX63" fmla="*/ 90070 w 356849"/>
                    <a:gd name="connsiteY63" fmla="*/ 307236 h 606722"/>
                    <a:gd name="connsiteX64" fmla="*/ 132445 w 356849"/>
                    <a:gd name="connsiteY64" fmla="*/ 307236 h 606722"/>
                    <a:gd name="connsiteX65" fmla="*/ 218351 w 356849"/>
                    <a:gd name="connsiteY65" fmla="*/ 248494 h 606722"/>
                    <a:gd name="connsiteX66" fmla="*/ 227164 w 356849"/>
                    <a:gd name="connsiteY66" fmla="*/ 241651 h 606722"/>
                    <a:gd name="connsiteX67" fmla="*/ 237402 w 356849"/>
                    <a:gd name="connsiteY67" fmla="*/ 246095 h 606722"/>
                    <a:gd name="connsiteX68" fmla="*/ 266779 w 356849"/>
                    <a:gd name="connsiteY68" fmla="*/ 287241 h 606722"/>
                    <a:gd name="connsiteX69" fmla="*/ 266779 w 356849"/>
                    <a:gd name="connsiteY69" fmla="*/ 272489 h 606722"/>
                    <a:gd name="connsiteX70" fmla="*/ 194760 w 356849"/>
                    <a:gd name="connsiteY70" fmla="*/ 200505 h 606722"/>
                    <a:gd name="connsiteX71" fmla="*/ 156748 w 356849"/>
                    <a:gd name="connsiteY71" fmla="*/ 171090 h 606722"/>
                    <a:gd name="connsiteX72" fmla="*/ 58556 w 356849"/>
                    <a:gd name="connsiteY72" fmla="*/ 269112 h 606722"/>
                    <a:gd name="connsiteX73" fmla="*/ 58556 w 356849"/>
                    <a:gd name="connsiteY73" fmla="*/ 279154 h 606722"/>
                    <a:gd name="connsiteX74" fmla="*/ 61939 w 356849"/>
                    <a:gd name="connsiteY74" fmla="*/ 278887 h 606722"/>
                    <a:gd name="connsiteX75" fmla="*/ 64877 w 356849"/>
                    <a:gd name="connsiteY75" fmla="*/ 278887 h 606722"/>
                    <a:gd name="connsiteX76" fmla="*/ 68260 w 356849"/>
                    <a:gd name="connsiteY76" fmla="*/ 279154 h 606722"/>
                    <a:gd name="connsiteX77" fmla="*/ 68260 w 356849"/>
                    <a:gd name="connsiteY77" fmla="*/ 272489 h 606722"/>
                    <a:gd name="connsiteX78" fmla="*/ 162089 w 356849"/>
                    <a:gd name="connsiteY78" fmla="*/ 178821 h 606722"/>
                    <a:gd name="connsiteX79" fmla="*/ 194760 w 356849"/>
                    <a:gd name="connsiteY79" fmla="*/ 178821 h 606722"/>
                    <a:gd name="connsiteX80" fmla="*/ 288589 w 356849"/>
                    <a:gd name="connsiteY80" fmla="*/ 272489 h 606722"/>
                    <a:gd name="connsiteX81" fmla="*/ 288589 w 356849"/>
                    <a:gd name="connsiteY81" fmla="*/ 279154 h 606722"/>
                    <a:gd name="connsiteX82" fmla="*/ 291883 w 356849"/>
                    <a:gd name="connsiteY82" fmla="*/ 278887 h 606722"/>
                    <a:gd name="connsiteX83" fmla="*/ 294910 w 356849"/>
                    <a:gd name="connsiteY83" fmla="*/ 278887 h 606722"/>
                    <a:gd name="connsiteX84" fmla="*/ 298204 w 356849"/>
                    <a:gd name="connsiteY84" fmla="*/ 279154 h 606722"/>
                    <a:gd name="connsiteX85" fmla="*/ 298204 w 356849"/>
                    <a:gd name="connsiteY85" fmla="*/ 269112 h 606722"/>
                    <a:gd name="connsiteX86" fmla="*/ 200012 w 356849"/>
                    <a:gd name="connsiteY86" fmla="*/ 171090 h 606722"/>
                    <a:gd name="connsiteX87" fmla="*/ 156748 w 356849"/>
                    <a:gd name="connsiteY87" fmla="*/ 149317 h 606722"/>
                    <a:gd name="connsiteX88" fmla="*/ 200012 w 356849"/>
                    <a:gd name="connsiteY88" fmla="*/ 149317 h 606722"/>
                    <a:gd name="connsiteX89" fmla="*/ 320014 w 356849"/>
                    <a:gd name="connsiteY89" fmla="*/ 269112 h 606722"/>
                    <a:gd name="connsiteX90" fmla="*/ 320014 w 356849"/>
                    <a:gd name="connsiteY90" fmla="*/ 348027 h 606722"/>
                    <a:gd name="connsiteX91" fmla="*/ 294910 w 356849"/>
                    <a:gd name="connsiteY91" fmla="*/ 373088 h 606722"/>
                    <a:gd name="connsiteX92" fmla="*/ 291883 w 356849"/>
                    <a:gd name="connsiteY92" fmla="*/ 373088 h 606722"/>
                    <a:gd name="connsiteX93" fmla="*/ 287877 w 356849"/>
                    <a:gd name="connsiteY93" fmla="*/ 372732 h 606722"/>
                    <a:gd name="connsiteX94" fmla="*/ 230725 w 356849"/>
                    <a:gd name="connsiteY94" fmla="*/ 442583 h 606722"/>
                    <a:gd name="connsiteX95" fmla="*/ 194493 w 356849"/>
                    <a:gd name="connsiteY95" fmla="*/ 454758 h 606722"/>
                    <a:gd name="connsiteX96" fmla="*/ 178380 w 356849"/>
                    <a:gd name="connsiteY96" fmla="*/ 457335 h 606722"/>
                    <a:gd name="connsiteX97" fmla="*/ 162356 w 356849"/>
                    <a:gd name="connsiteY97" fmla="*/ 454758 h 606722"/>
                    <a:gd name="connsiteX98" fmla="*/ 126035 w 356849"/>
                    <a:gd name="connsiteY98" fmla="*/ 442583 h 606722"/>
                    <a:gd name="connsiteX99" fmla="*/ 68883 w 356849"/>
                    <a:gd name="connsiteY99" fmla="*/ 372732 h 606722"/>
                    <a:gd name="connsiteX100" fmla="*/ 64877 w 356849"/>
                    <a:gd name="connsiteY100" fmla="*/ 373088 h 606722"/>
                    <a:gd name="connsiteX101" fmla="*/ 61939 w 356849"/>
                    <a:gd name="connsiteY101" fmla="*/ 373088 h 606722"/>
                    <a:gd name="connsiteX102" fmla="*/ 36835 w 356849"/>
                    <a:gd name="connsiteY102" fmla="*/ 348027 h 606722"/>
                    <a:gd name="connsiteX103" fmla="*/ 36835 w 356849"/>
                    <a:gd name="connsiteY103" fmla="*/ 269112 h 606722"/>
                    <a:gd name="connsiteX104" fmla="*/ 156748 w 356849"/>
                    <a:gd name="connsiteY104" fmla="*/ 149317 h 606722"/>
                    <a:gd name="connsiteX105" fmla="*/ 21719 w 356849"/>
                    <a:gd name="connsiteY105" fmla="*/ 107712 h 606722"/>
                    <a:gd name="connsiteX106" fmla="*/ 21719 w 356849"/>
                    <a:gd name="connsiteY106" fmla="*/ 492256 h 606722"/>
                    <a:gd name="connsiteX107" fmla="*/ 335041 w 356849"/>
                    <a:gd name="connsiteY107" fmla="*/ 492256 h 606722"/>
                    <a:gd name="connsiteX108" fmla="*/ 335041 w 356849"/>
                    <a:gd name="connsiteY108" fmla="*/ 107712 h 606722"/>
                    <a:gd name="connsiteX109" fmla="*/ 130556 w 356849"/>
                    <a:gd name="connsiteY109" fmla="*/ 45444 h 606722"/>
                    <a:gd name="connsiteX110" fmla="*/ 226240 w 356849"/>
                    <a:gd name="connsiteY110" fmla="*/ 45444 h 606722"/>
                    <a:gd name="connsiteX111" fmla="*/ 237099 w 356849"/>
                    <a:gd name="connsiteY111" fmla="*/ 56355 h 606722"/>
                    <a:gd name="connsiteX112" fmla="*/ 226240 w 356849"/>
                    <a:gd name="connsiteY112" fmla="*/ 67178 h 606722"/>
                    <a:gd name="connsiteX113" fmla="*/ 130556 w 356849"/>
                    <a:gd name="connsiteY113" fmla="*/ 67178 h 606722"/>
                    <a:gd name="connsiteX114" fmla="*/ 119608 w 356849"/>
                    <a:gd name="connsiteY114" fmla="*/ 56355 h 606722"/>
                    <a:gd name="connsiteX115" fmla="*/ 130556 w 356849"/>
                    <a:gd name="connsiteY115" fmla="*/ 45444 h 606722"/>
                    <a:gd name="connsiteX116" fmla="*/ 44595 w 356849"/>
                    <a:gd name="connsiteY116" fmla="*/ 21685 h 606722"/>
                    <a:gd name="connsiteX117" fmla="*/ 21719 w 356849"/>
                    <a:gd name="connsiteY117" fmla="*/ 44524 h 606722"/>
                    <a:gd name="connsiteX118" fmla="*/ 21719 w 356849"/>
                    <a:gd name="connsiteY118" fmla="*/ 86027 h 606722"/>
                    <a:gd name="connsiteX119" fmla="*/ 335041 w 356849"/>
                    <a:gd name="connsiteY119" fmla="*/ 86027 h 606722"/>
                    <a:gd name="connsiteX120" fmla="*/ 335041 w 356849"/>
                    <a:gd name="connsiteY120" fmla="*/ 44524 h 606722"/>
                    <a:gd name="connsiteX121" fmla="*/ 312254 w 356849"/>
                    <a:gd name="connsiteY121" fmla="*/ 21685 h 606722"/>
                    <a:gd name="connsiteX122" fmla="*/ 44595 w 356849"/>
                    <a:gd name="connsiteY122" fmla="*/ 0 h 606722"/>
                    <a:gd name="connsiteX123" fmla="*/ 312254 w 356849"/>
                    <a:gd name="connsiteY123" fmla="*/ 0 h 606722"/>
                    <a:gd name="connsiteX124" fmla="*/ 356849 w 356849"/>
                    <a:gd name="connsiteY124" fmla="*/ 44524 h 606722"/>
                    <a:gd name="connsiteX125" fmla="*/ 356849 w 356849"/>
                    <a:gd name="connsiteY125" fmla="*/ 566286 h 606722"/>
                    <a:gd name="connsiteX126" fmla="*/ 316349 w 356849"/>
                    <a:gd name="connsiteY126" fmla="*/ 606722 h 606722"/>
                    <a:gd name="connsiteX127" fmla="*/ 40500 w 356849"/>
                    <a:gd name="connsiteY127" fmla="*/ 606722 h 606722"/>
                    <a:gd name="connsiteX128" fmla="*/ 0 w 356849"/>
                    <a:gd name="connsiteY128" fmla="*/ 566286 h 606722"/>
                    <a:gd name="connsiteX129" fmla="*/ 0 w 356849"/>
                    <a:gd name="connsiteY129" fmla="*/ 44524 h 606722"/>
                    <a:gd name="connsiteX130" fmla="*/ 44595 w 356849"/>
                    <a:gd name="connsiteY130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</a:cxnLst>
                  <a:rect l="l" t="t" r="r" b="b"/>
                  <a:pathLst>
                    <a:path w="356849" h="606722">
                      <a:moveTo>
                        <a:pt x="160502" y="533787"/>
                      </a:moveTo>
                      <a:cubicBezTo>
                        <a:pt x="164682" y="529523"/>
                        <a:pt x="171620" y="529523"/>
                        <a:pt x="175890" y="533787"/>
                      </a:cubicBezTo>
                      <a:lnTo>
                        <a:pt x="178381" y="536362"/>
                      </a:lnTo>
                      <a:lnTo>
                        <a:pt x="180960" y="533787"/>
                      </a:lnTo>
                      <a:cubicBezTo>
                        <a:pt x="185230" y="529523"/>
                        <a:pt x="192079" y="529523"/>
                        <a:pt x="196349" y="533787"/>
                      </a:cubicBezTo>
                      <a:cubicBezTo>
                        <a:pt x="200618" y="537961"/>
                        <a:pt x="200618" y="544889"/>
                        <a:pt x="196349" y="549153"/>
                      </a:cubicBezTo>
                      <a:lnTo>
                        <a:pt x="193769" y="551640"/>
                      </a:lnTo>
                      <a:lnTo>
                        <a:pt x="196349" y="554216"/>
                      </a:lnTo>
                      <a:cubicBezTo>
                        <a:pt x="200618" y="558479"/>
                        <a:pt x="200618" y="565319"/>
                        <a:pt x="196349" y="569582"/>
                      </a:cubicBezTo>
                      <a:cubicBezTo>
                        <a:pt x="194214" y="571714"/>
                        <a:pt x="191456" y="572780"/>
                        <a:pt x="188699" y="572780"/>
                      </a:cubicBezTo>
                      <a:cubicBezTo>
                        <a:pt x="185852" y="572780"/>
                        <a:pt x="183095" y="571714"/>
                        <a:pt x="180960" y="569582"/>
                      </a:cubicBezTo>
                      <a:lnTo>
                        <a:pt x="178381" y="567006"/>
                      </a:lnTo>
                      <a:lnTo>
                        <a:pt x="175890" y="569582"/>
                      </a:lnTo>
                      <a:cubicBezTo>
                        <a:pt x="173755" y="571714"/>
                        <a:pt x="170909" y="572780"/>
                        <a:pt x="168151" y="572780"/>
                      </a:cubicBezTo>
                      <a:cubicBezTo>
                        <a:pt x="165394" y="572780"/>
                        <a:pt x="162637" y="571714"/>
                        <a:pt x="160502" y="569582"/>
                      </a:cubicBezTo>
                      <a:cubicBezTo>
                        <a:pt x="156232" y="565319"/>
                        <a:pt x="156232" y="558479"/>
                        <a:pt x="160502" y="554216"/>
                      </a:cubicBezTo>
                      <a:lnTo>
                        <a:pt x="162992" y="551640"/>
                      </a:lnTo>
                      <a:lnTo>
                        <a:pt x="160502" y="549153"/>
                      </a:lnTo>
                      <a:cubicBezTo>
                        <a:pt x="156232" y="544889"/>
                        <a:pt x="156232" y="537961"/>
                        <a:pt x="160502" y="533787"/>
                      </a:cubicBezTo>
                      <a:close/>
                      <a:moveTo>
                        <a:pt x="21719" y="513941"/>
                      </a:moveTo>
                      <a:lnTo>
                        <a:pt x="21719" y="566286"/>
                      </a:lnTo>
                      <a:cubicBezTo>
                        <a:pt x="21719" y="576595"/>
                        <a:pt x="30175" y="584949"/>
                        <a:pt x="40500" y="584949"/>
                      </a:cubicBezTo>
                      <a:lnTo>
                        <a:pt x="316349" y="584949"/>
                      </a:lnTo>
                      <a:cubicBezTo>
                        <a:pt x="326674" y="584949"/>
                        <a:pt x="335041" y="576595"/>
                        <a:pt x="335041" y="566286"/>
                      </a:cubicBezTo>
                      <a:lnTo>
                        <a:pt x="335041" y="513941"/>
                      </a:lnTo>
                      <a:close/>
                      <a:moveTo>
                        <a:pt x="291883" y="300571"/>
                      </a:moveTo>
                      <a:cubicBezTo>
                        <a:pt x="290103" y="300571"/>
                        <a:pt x="288589" y="302082"/>
                        <a:pt x="288589" y="303948"/>
                      </a:cubicBezTo>
                      <a:lnTo>
                        <a:pt x="288589" y="348027"/>
                      </a:lnTo>
                      <a:cubicBezTo>
                        <a:pt x="288589" y="349893"/>
                        <a:pt x="290103" y="351404"/>
                        <a:pt x="291883" y="351404"/>
                      </a:cubicBezTo>
                      <a:lnTo>
                        <a:pt x="294910" y="351404"/>
                      </a:lnTo>
                      <a:cubicBezTo>
                        <a:pt x="296779" y="351404"/>
                        <a:pt x="298204" y="349893"/>
                        <a:pt x="298204" y="348027"/>
                      </a:cubicBezTo>
                      <a:lnTo>
                        <a:pt x="298204" y="305459"/>
                      </a:lnTo>
                      <a:lnTo>
                        <a:pt x="298204" y="303948"/>
                      </a:lnTo>
                      <a:cubicBezTo>
                        <a:pt x="298204" y="302082"/>
                        <a:pt x="296779" y="300571"/>
                        <a:pt x="294910" y="300571"/>
                      </a:cubicBezTo>
                      <a:close/>
                      <a:moveTo>
                        <a:pt x="61939" y="300571"/>
                      </a:moveTo>
                      <a:cubicBezTo>
                        <a:pt x="60070" y="300571"/>
                        <a:pt x="58556" y="302082"/>
                        <a:pt x="58556" y="303948"/>
                      </a:cubicBezTo>
                      <a:lnTo>
                        <a:pt x="58556" y="305459"/>
                      </a:lnTo>
                      <a:lnTo>
                        <a:pt x="58556" y="348027"/>
                      </a:lnTo>
                      <a:cubicBezTo>
                        <a:pt x="58556" y="349893"/>
                        <a:pt x="60070" y="351404"/>
                        <a:pt x="61939" y="351404"/>
                      </a:cubicBezTo>
                      <a:lnTo>
                        <a:pt x="64877" y="351404"/>
                      </a:lnTo>
                      <a:cubicBezTo>
                        <a:pt x="66746" y="351404"/>
                        <a:pt x="68260" y="349893"/>
                        <a:pt x="68260" y="348027"/>
                      </a:cubicBezTo>
                      <a:lnTo>
                        <a:pt x="68260" y="303948"/>
                      </a:lnTo>
                      <a:cubicBezTo>
                        <a:pt x="68260" y="302082"/>
                        <a:pt x="66746" y="300571"/>
                        <a:pt x="64877" y="300571"/>
                      </a:cubicBezTo>
                      <a:close/>
                      <a:moveTo>
                        <a:pt x="230280" y="273555"/>
                      </a:moveTo>
                      <a:cubicBezTo>
                        <a:pt x="221912" y="287596"/>
                        <a:pt x="210517" y="299682"/>
                        <a:pt x="196808" y="309014"/>
                      </a:cubicBezTo>
                      <a:cubicBezTo>
                        <a:pt x="177757" y="322077"/>
                        <a:pt x="155501" y="328920"/>
                        <a:pt x="132445" y="328920"/>
                      </a:cubicBezTo>
                      <a:lnTo>
                        <a:pt x="90070" y="328920"/>
                      </a:lnTo>
                      <a:lnTo>
                        <a:pt x="90070" y="348027"/>
                      </a:lnTo>
                      <a:lnTo>
                        <a:pt x="90070" y="362246"/>
                      </a:lnTo>
                      <a:cubicBezTo>
                        <a:pt x="90070" y="389351"/>
                        <a:pt x="107340" y="413345"/>
                        <a:pt x="132979" y="421965"/>
                      </a:cubicBezTo>
                      <a:lnTo>
                        <a:pt x="169300" y="434140"/>
                      </a:lnTo>
                      <a:cubicBezTo>
                        <a:pt x="175175" y="436095"/>
                        <a:pt x="181674" y="436095"/>
                        <a:pt x="187549" y="434140"/>
                      </a:cubicBezTo>
                      <a:lnTo>
                        <a:pt x="223781" y="421965"/>
                      </a:lnTo>
                      <a:cubicBezTo>
                        <a:pt x="243544" y="415300"/>
                        <a:pt x="258322" y="399571"/>
                        <a:pt x="264108" y="380375"/>
                      </a:cubicBezTo>
                      <a:lnTo>
                        <a:pt x="213277" y="403658"/>
                      </a:lnTo>
                      <a:cubicBezTo>
                        <a:pt x="211852" y="404369"/>
                        <a:pt x="210250" y="404636"/>
                        <a:pt x="208737" y="404636"/>
                      </a:cubicBezTo>
                      <a:cubicBezTo>
                        <a:pt x="204642" y="404636"/>
                        <a:pt x="200725" y="402325"/>
                        <a:pt x="198855" y="398326"/>
                      </a:cubicBezTo>
                      <a:cubicBezTo>
                        <a:pt x="196363" y="392905"/>
                        <a:pt x="198766" y="386418"/>
                        <a:pt x="204197" y="383930"/>
                      </a:cubicBezTo>
                      <a:lnTo>
                        <a:pt x="266779" y="355314"/>
                      </a:lnTo>
                      <a:lnTo>
                        <a:pt x="266779" y="348027"/>
                      </a:lnTo>
                      <a:lnTo>
                        <a:pt x="266779" y="324566"/>
                      </a:lnTo>
                      <a:close/>
                      <a:moveTo>
                        <a:pt x="162089" y="200505"/>
                      </a:moveTo>
                      <a:cubicBezTo>
                        <a:pt x="122385" y="200505"/>
                        <a:pt x="90070" y="232764"/>
                        <a:pt x="90070" y="272489"/>
                      </a:cubicBezTo>
                      <a:lnTo>
                        <a:pt x="90070" y="307236"/>
                      </a:lnTo>
                      <a:lnTo>
                        <a:pt x="132445" y="307236"/>
                      </a:lnTo>
                      <a:cubicBezTo>
                        <a:pt x="170813" y="307236"/>
                        <a:pt x="204553" y="284130"/>
                        <a:pt x="218351" y="248494"/>
                      </a:cubicBezTo>
                      <a:cubicBezTo>
                        <a:pt x="219864" y="244762"/>
                        <a:pt x="223247" y="242185"/>
                        <a:pt x="227164" y="241651"/>
                      </a:cubicBezTo>
                      <a:cubicBezTo>
                        <a:pt x="231170" y="241207"/>
                        <a:pt x="235087" y="242895"/>
                        <a:pt x="237402" y="246095"/>
                      </a:cubicBezTo>
                      <a:lnTo>
                        <a:pt x="266779" y="287241"/>
                      </a:lnTo>
                      <a:lnTo>
                        <a:pt x="266779" y="272489"/>
                      </a:lnTo>
                      <a:cubicBezTo>
                        <a:pt x="266779" y="232764"/>
                        <a:pt x="234464" y="200505"/>
                        <a:pt x="194760" y="200505"/>
                      </a:cubicBezTo>
                      <a:close/>
                      <a:moveTo>
                        <a:pt x="156748" y="171090"/>
                      </a:moveTo>
                      <a:cubicBezTo>
                        <a:pt x="102622" y="171090"/>
                        <a:pt x="58556" y="215080"/>
                        <a:pt x="58556" y="269112"/>
                      </a:cubicBezTo>
                      <a:lnTo>
                        <a:pt x="58556" y="279154"/>
                      </a:lnTo>
                      <a:cubicBezTo>
                        <a:pt x="59714" y="278976"/>
                        <a:pt x="60782" y="278887"/>
                        <a:pt x="61939" y="278887"/>
                      </a:cubicBezTo>
                      <a:lnTo>
                        <a:pt x="64877" y="278887"/>
                      </a:lnTo>
                      <a:cubicBezTo>
                        <a:pt x="66034" y="278887"/>
                        <a:pt x="67191" y="278976"/>
                        <a:pt x="68260" y="279154"/>
                      </a:cubicBezTo>
                      <a:lnTo>
                        <a:pt x="68260" y="272489"/>
                      </a:lnTo>
                      <a:cubicBezTo>
                        <a:pt x="68260" y="220767"/>
                        <a:pt x="110367" y="178821"/>
                        <a:pt x="162089" y="178821"/>
                      </a:cubicBezTo>
                      <a:lnTo>
                        <a:pt x="194760" y="178821"/>
                      </a:lnTo>
                      <a:cubicBezTo>
                        <a:pt x="246482" y="178821"/>
                        <a:pt x="288589" y="220767"/>
                        <a:pt x="288589" y="272489"/>
                      </a:cubicBezTo>
                      <a:lnTo>
                        <a:pt x="288589" y="279154"/>
                      </a:lnTo>
                      <a:cubicBezTo>
                        <a:pt x="289658" y="278976"/>
                        <a:pt x="290815" y="278887"/>
                        <a:pt x="291883" y="278887"/>
                      </a:cubicBezTo>
                      <a:lnTo>
                        <a:pt x="294910" y="278887"/>
                      </a:lnTo>
                      <a:cubicBezTo>
                        <a:pt x="296067" y="278887"/>
                        <a:pt x="297135" y="278976"/>
                        <a:pt x="298204" y="279154"/>
                      </a:cubicBezTo>
                      <a:lnTo>
                        <a:pt x="298204" y="269112"/>
                      </a:lnTo>
                      <a:cubicBezTo>
                        <a:pt x="298204" y="215080"/>
                        <a:pt x="254227" y="171090"/>
                        <a:pt x="200012" y="171090"/>
                      </a:cubicBezTo>
                      <a:close/>
                      <a:moveTo>
                        <a:pt x="156748" y="149317"/>
                      </a:moveTo>
                      <a:lnTo>
                        <a:pt x="200012" y="149317"/>
                      </a:lnTo>
                      <a:cubicBezTo>
                        <a:pt x="266156" y="149317"/>
                        <a:pt x="320014" y="203082"/>
                        <a:pt x="320014" y="269112"/>
                      </a:cubicBezTo>
                      <a:lnTo>
                        <a:pt x="320014" y="348027"/>
                      </a:lnTo>
                      <a:cubicBezTo>
                        <a:pt x="320014" y="361890"/>
                        <a:pt x="308708" y="373088"/>
                        <a:pt x="294910" y="373088"/>
                      </a:cubicBezTo>
                      <a:lnTo>
                        <a:pt x="291883" y="373088"/>
                      </a:lnTo>
                      <a:cubicBezTo>
                        <a:pt x="290548" y="373088"/>
                        <a:pt x="289213" y="372999"/>
                        <a:pt x="287877" y="372732"/>
                      </a:cubicBezTo>
                      <a:cubicBezTo>
                        <a:pt x="283871" y="404725"/>
                        <a:pt x="261972" y="432096"/>
                        <a:pt x="230725" y="442583"/>
                      </a:cubicBezTo>
                      <a:lnTo>
                        <a:pt x="194493" y="454758"/>
                      </a:lnTo>
                      <a:cubicBezTo>
                        <a:pt x="189330" y="456446"/>
                        <a:pt x="183899" y="457335"/>
                        <a:pt x="178380" y="457335"/>
                      </a:cubicBezTo>
                      <a:cubicBezTo>
                        <a:pt x="172950" y="457335"/>
                        <a:pt x="167519" y="456446"/>
                        <a:pt x="162356" y="454758"/>
                      </a:cubicBezTo>
                      <a:lnTo>
                        <a:pt x="126035" y="442583"/>
                      </a:lnTo>
                      <a:cubicBezTo>
                        <a:pt x="94877" y="432007"/>
                        <a:pt x="72889" y="404725"/>
                        <a:pt x="68883" y="372732"/>
                      </a:cubicBezTo>
                      <a:cubicBezTo>
                        <a:pt x="67636" y="372999"/>
                        <a:pt x="66301" y="373088"/>
                        <a:pt x="64877" y="373088"/>
                      </a:cubicBezTo>
                      <a:lnTo>
                        <a:pt x="61939" y="373088"/>
                      </a:lnTo>
                      <a:cubicBezTo>
                        <a:pt x="48052" y="373088"/>
                        <a:pt x="36835" y="361890"/>
                        <a:pt x="36835" y="348027"/>
                      </a:cubicBezTo>
                      <a:lnTo>
                        <a:pt x="36835" y="269112"/>
                      </a:lnTo>
                      <a:cubicBezTo>
                        <a:pt x="36835" y="203082"/>
                        <a:pt x="90604" y="149317"/>
                        <a:pt x="156748" y="149317"/>
                      </a:cubicBezTo>
                      <a:close/>
                      <a:moveTo>
                        <a:pt x="21719" y="107712"/>
                      </a:moveTo>
                      <a:lnTo>
                        <a:pt x="21719" y="492256"/>
                      </a:lnTo>
                      <a:lnTo>
                        <a:pt x="335041" y="492256"/>
                      </a:lnTo>
                      <a:lnTo>
                        <a:pt x="335041" y="107712"/>
                      </a:lnTo>
                      <a:close/>
                      <a:moveTo>
                        <a:pt x="130556" y="45444"/>
                      </a:moveTo>
                      <a:lnTo>
                        <a:pt x="226240" y="45444"/>
                      </a:lnTo>
                      <a:cubicBezTo>
                        <a:pt x="232293" y="45444"/>
                        <a:pt x="237099" y="50323"/>
                        <a:pt x="237099" y="56355"/>
                      </a:cubicBezTo>
                      <a:cubicBezTo>
                        <a:pt x="237099" y="62299"/>
                        <a:pt x="232293" y="67178"/>
                        <a:pt x="226240" y="67178"/>
                      </a:cubicBezTo>
                      <a:lnTo>
                        <a:pt x="130556" y="67178"/>
                      </a:lnTo>
                      <a:cubicBezTo>
                        <a:pt x="124503" y="67178"/>
                        <a:pt x="119608" y="62299"/>
                        <a:pt x="119608" y="56355"/>
                      </a:cubicBezTo>
                      <a:cubicBezTo>
                        <a:pt x="119608" y="50323"/>
                        <a:pt x="124503" y="45444"/>
                        <a:pt x="130556" y="45444"/>
                      </a:cubicBezTo>
                      <a:close/>
                      <a:moveTo>
                        <a:pt x="44595" y="21685"/>
                      </a:moveTo>
                      <a:cubicBezTo>
                        <a:pt x="31955" y="21685"/>
                        <a:pt x="21719" y="31905"/>
                        <a:pt x="21719" y="44524"/>
                      </a:cubicBezTo>
                      <a:lnTo>
                        <a:pt x="21719" y="86027"/>
                      </a:lnTo>
                      <a:lnTo>
                        <a:pt x="335041" y="86027"/>
                      </a:lnTo>
                      <a:lnTo>
                        <a:pt x="335041" y="44524"/>
                      </a:lnTo>
                      <a:cubicBezTo>
                        <a:pt x="335041" y="31905"/>
                        <a:pt x="324805" y="21685"/>
                        <a:pt x="312254" y="21685"/>
                      </a:cubicBezTo>
                      <a:close/>
                      <a:moveTo>
                        <a:pt x="44595" y="0"/>
                      </a:moveTo>
                      <a:lnTo>
                        <a:pt x="312254" y="0"/>
                      </a:lnTo>
                      <a:cubicBezTo>
                        <a:pt x="336821" y="0"/>
                        <a:pt x="356849" y="19996"/>
                        <a:pt x="356849" y="44524"/>
                      </a:cubicBezTo>
                      <a:lnTo>
                        <a:pt x="356849" y="566286"/>
                      </a:lnTo>
                      <a:cubicBezTo>
                        <a:pt x="356849" y="588592"/>
                        <a:pt x="338691" y="606722"/>
                        <a:pt x="316349" y="606722"/>
                      </a:cubicBezTo>
                      <a:lnTo>
                        <a:pt x="40500" y="606722"/>
                      </a:lnTo>
                      <a:cubicBezTo>
                        <a:pt x="18158" y="606722"/>
                        <a:pt x="0" y="588592"/>
                        <a:pt x="0" y="566286"/>
                      </a:cubicBezTo>
                      <a:lnTo>
                        <a:pt x="0" y="44524"/>
                      </a:lnTo>
                      <a:cubicBezTo>
                        <a:pt x="0" y="19996"/>
                        <a:pt x="19939" y="0"/>
                        <a:pt x="4459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5875" cap="rnd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grpSp>
            <p:nvGrpSpPr>
              <p:cNvPr id="75" name="组合 74"/>
              <p:cNvGrpSpPr/>
              <p:nvPr/>
            </p:nvGrpSpPr>
            <p:grpSpPr>
              <a:xfrm>
                <a:off x="4193904" y="3347617"/>
                <a:ext cx="1409827" cy="1129678"/>
                <a:chOff x="4193904" y="3347617"/>
                <a:chExt cx="1409827" cy="1129678"/>
              </a:xfrm>
            </p:grpSpPr>
            <p:grpSp>
              <p:nvGrpSpPr>
                <p:cNvPr id="36" name="BulletIcon6"/>
                <p:cNvGrpSpPr/>
                <p:nvPr/>
              </p:nvGrpSpPr>
              <p:grpSpPr>
                <a:xfrm rot="19846802">
                  <a:off x="4193904" y="3534384"/>
                  <a:ext cx="767906" cy="942911"/>
                  <a:chOff x="3500438" y="1593850"/>
                  <a:chExt cx="1149350" cy="1411288"/>
                </a:xfrm>
              </p:grpSpPr>
              <p:sp>
                <p:nvSpPr>
                  <p:cNvPr id="37" name="Freeform 11"/>
                  <p:cNvSpPr/>
                  <p:nvPr/>
                </p:nvSpPr>
                <p:spPr bwMode="auto">
                  <a:xfrm>
                    <a:off x="3500438" y="1593850"/>
                    <a:ext cx="1149350" cy="1411288"/>
                  </a:xfrm>
                  <a:custGeom>
                    <a:avLst/>
                    <a:gdLst>
                      <a:gd name="T0" fmla="*/ 118 w 302"/>
                      <a:gd name="T1" fmla="*/ 370 h 370"/>
                      <a:gd name="T2" fmla="*/ 51 w 302"/>
                      <a:gd name="T3" fmla="*/ 118 h 370"/>
                      <a:gd name="T4" fmla="*/ 302 w 302"/>
                      <a:gd name="T5" fmla="*/ 51 h 37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02" h="370">
                        <a:moveTo>
                          <a:pt x="118" y="370"/>
                        </a:moveTo>
                        <a:cubicBezTo>
                          <a:pt x="30" y="319"/>
                          <a:pt x="0" y="206"/>
                          <a:pt x="51" y="118"/>
                        </a:cubicBezTo>
                        <a:cubicBezTo>
                          <a:pt x="102" y="30"/>
                          <a:pt x="214" y="0"/>
                          <a:pt x="302" y="51"/>
                        </a:cubicBezTo>
                      </a:path>
                    </a:pathLst>
                  </a:custGeom>
                  <a:noFill/>
                  <a:ln w="22225" cap="rnd">
                    <a:solidFill>
                      <a:schemeClr val="accent1"/>
                    </a:solidFill>
                    <a:prstDash val="solid"/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/>
                  </a:p>
                </p:txBody>
              </p:sp>
              <p:sp>
                <p:nvSpPr>
                  <p:cNvPr id="38" name="Freeform 17"/>
                  <p:cNvSpPr/>
                  <p:nvPr/>
                </p:nvSpPr>
                <p:spPr bwMode="auto">
                  <a:xfrm>
                    <a:off x="4562475" y="1716088"/>
                    <a:ext cx="87313" cy="73025"/>
                  </a:xfrm>
                  <a:custGeom>
                    <a:avLst/>
                    <a:gdLst>
                      <a:gd name="T0" fmla="*/ 22 w 55"/>
                      <a:gd name="T1" fmla="*/ 0 h 46"/>
                      <a:gd name="T2" fmla="*/ 55 w 55"/>
                      <a:gd name="T3" fmla="*/ 46 h 46"/>
                      <a:gd name="T4" fmla="*/ 0 w 55"/>
                      <a:gd name="T5" fmla="*/ 43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5" h="46">
                        <a:moveTo>
                          <a:pt x="22" y="0"/>
                        </a:moveTo>
                        <a:lnTo>
                          <a:pt x="55" y="46"/>
                        </a:lnTo>
                        <a:lnTo>
                          <a:pt x="0" y="43"/>
                        </a:lnTo>
                      </a:path>
                    </a:pathLst>
                  </a:custGeom>
                  <a:noFill/>
                  <a:ln w="22225" cap="rnd">
                    <a:solidFill>
                      <a:schemeClr val="accent1"/>
                    </a:solidFill>
                    <a:prstDash val="solid"/>
                    <a:rou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5" name="ComponentBackground6"/>
                <p:cNvSpPr/>
                <p:nvPr/>
              </p:nvSpPr>
              <p:spPr bwMode="auto">
                <a:xfrm rot="19846802">
                  <a:off x="4774308" y="3347617"/>
                  <a:ext cx="829423" cy="1103069"/>
                </a:xfrm>
                <a:custGeom>
                  <a:avLst/>
                  <a:gdLst>
                    <a:gd name="T0" fmla="*/ 313 w 326"/>
                    <a:gd name="T1" fmla="*/ 79 h 433"/>
                    <a:gd name="T2" fmla="*/ 283 w 326"/>
                    <a:gd name="T3" fmla="*/ 4 h 433"/>
                    <a:gd name="T4" fmla="*/ 283 w 326"/>
                    <a:gd name="T5" fmla="*/ 4 h 433"/>
                    <a:gd name="T6" fmla="*/ 281 w 326"/>
                    <a:gd name="T7" fmla="*/ 0 h 433"/>
                    <a:gd name="T8" fmla="*/ 180 w 326"/>
                    <a:gd name="T9" fmla="*/ 58 h 433"/>
                    <a:gd name="T10" fmla="*/ 201 w 326"/>
                    <a:gd name="T11" fmla="*/ 109 h 433"/>
                    <a:gd name="T12" fmla="*/ 180 w 326"/>
                    <a:gd name="T13" fmla="*/ 269 h 433"/>
                    <a:gd name="T14" fmla="*/ 0 w 326"/>
                    <a:gd name="T15" fmla="*/ 375 h 433"/>
                    <a:gd name="T16" fmla="*/ 82 w 326"/>
                    <a:gd name="T17" fmla="*/ 386 h 433"/>
                    <a:gd name="T18" fmla="*/ 183 w 326"/>
                    <a:gd name="T19" fmla="*/ 433 h 433"/>
                    <a:gd name="T20" fmla="*/ 281 w 326"/>
                    <a:gd name="T21" fmla="*/ 327 h 433"/>
                    <a:gd name="T22" fmla="*/ 323 w 326"/>
                    <a:gd name="T23" fmla="*/ 190 h 433"/>
                    <a:gd name="T24" fmla="*/ 313 w 326"/>
                    <a:gd name="T25" fmla="*/ 79 h 4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6" h="433">
                      <a:moveTo>
                        <a:pt x="313" y="79"/>
                      </a:moveTo>
                      <a:cubicBezTo>
                        <a:pt x="306" y="53"/>
                        <a:pt x="296" y="28"/>
                        <a:pt x="283" y="4"/>
                      </a:cubicBezTo>
                      <a:cubicBezTo>
                        <a:pt x="283" y="4"/>
                        <a:pt x="283" y="4"/>
                        <a:pt x="283" y="4"/>
                      </a:cubicBezTo>
                      <a:cubicBezTo>
                        <a:pt x="282" y="2"/>
                        <a:pt x="281" y="1"/>
                        <a:pt x="281" y="0"/>
                      </a:cubicBezTo>
                      <a:cubicBezTo>
                        <a:pt x="180" y="58"/>
                        <a:pt x="180" y="58"/>
                        <a:pt x="180" y="58"/>
                      </a:cubicBezTo>
                      <a:cubicBezTo>
                        <a:pt x="189" y="74"/>
                        <a:pt x="196" y="91"/>
                        <a:pt x="201" y="109"/>
                      </a:cubicBezTo>
                      <a:cubicBezTo>
                        <a:pt x="216" y="164"/>
                        <a:pt x="208" y="220"/>
                        <a:pt x="180" y="269"/>
                      </a:cubicBezTo>
                      <a:cubicBezTo>
                        <a:pt x="141" y="336"/>
                        <a:pt x="72" y="374"/>
                        <a:pt x="0" y="375"/>
                      </a:cubicBezTo>
                      <a:cubicBezTo>
                        <a:pt x="27" y="375"/>
                        <a:pt x="55" y="379"/>
                        <a:pt x="82" y="386"/>
                      </a:cubicBezTo>
                      <a:cubicBezTo>
                        <a:pt x="119" y="396"/>
                        <a:pt x="153" y="412"/>
                        <a:pt x="183" y="433"/>
                      </a:cubicBezTo>
                      <a:cubicBezTo>
                        <a:pt x="222" y="406"/>
                        <a:pt x="255" y="371"/>
                        <a:pt x="281" y="327"/>
                      </a:cubicBezTo>
                      <a:cubicBezTo>
                        <a:pt x="305" y="285"/>
                        <a:pt x="320" y="238"/>
                        <a:pt x="323" y="190"/>
                      </a:cubicBezTo>
                      <a:cubicBezTo>
                        <a:pt x="326" y="153"/>
                        <a:pt x="323" y="116"/>
                        <a:pt x="313" y="7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6" name="IconBackground6"/>
                <p:cNvSpPr>
                  <a:spLocks noChangeArrowheads="1"/>
                </p:cNvSpPr>
                <p:nvPr/>
              </p:nvSpPr>
              <p:spPr bwMode="auto">
                <a:xfrm rot="19846802">
                  <a:off x="4424940" y="3671596"/>
                  <a:ext cx="634264" cy="634264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252000" tIns="360000" rIns="252000" rtlCol="0" anchor="t">
                  <a:noAutofit/>
                </a:bodyPr>
                <a:lstStyle/>
                <a:p>
                  <a:pPr>
                    <a:spcBef>
                      <a:spcPts val="1200"/>
                    </a:spcBef>
                  </a:pPr>
                  <a:endParaRPr lang="en-US" sz="1400" b="1"/>
                </a:p>
              </p:txBody>
            </p:sp>
            <p:sp>
              <p:nvSpPr>
                <p:cNvPr id="52" name="Icon6"/>
                <p:cNvSpPr>
                  <a:spLocks noEditPoints="1"/>
                </p:cNvSpPr>
                <p:nvPr/>
              </p:nvSpPr>
              <p:spPr bwMode="auto">
                <a:xfrm>
                  <a:off x="4678533" y="3885670"/>
                  <a:ext cx="124708" cy="206225"/>
                </a:xfrm>
                <a:custGeom>
                  <a:avLst/>
                  <a:gdLst>
                    <a:gd name="T0" fmla="*/ 0 w 7741"/>
                    <a:gd name="T1" fmla="*/ 11459 h 12800"/>
                    <a:gd name="T2" fmla="*/ 1341 w 7741"/>
                    <a:gd name="T3" fmla="*/ 12800 h 12800"/>
                    <a:gd name="T4" fmla="*/ 7741 w 7741"/>
                    <a:gd name="T5" fmla="*/ 6400 h 12800"/>
                    <a:gd name="T6" fmla="*/ 1341 w 7741"/>
                    <a:gd name="T7" fmla="*/ 0 h 12800"/>
                    <a:gd name="T8" fmla="*/ 0 w 7741"/>
                    <a:gd name="T9" fmla="*/ 1341 h 12800"/>
                    <a:gd name="T10" fmla="*/ 5059 w 7741"/>
                    <a:gd name="T11" fmla="*/ 6400 h 12800"/>
                    <a:gd name="T12" fmla="*/ 0 w 7741"/>
                    <a:gd name="T13" fmla="*/ 11459 h 128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741" h="12800">
                      <a:moveTo>
                        <a:pt x="0" y="11459"/>
                      </a:moveTo>
                      <a:lnTo>
                        <a:pt x="1341" y="12800"/>
                      </a:lnTo>
                      <a:lnTo>
                        <a:pt x="7741" y="6400"/>
                      </a:lnTo>
                      <a:lnTo>
                        <a:pt x="1341" y="0"/>
                      </a:lnTo>
                      <a:lnTo>
                        <a:pt x="0" y="1341"/>
                      </a:lnTo>
                      <a:lnTo>
                        <a:pt x="5059" y="6400"/>
                      </a:lnTo>
                      <a:lnTo>
                        <a:pt x="0" y="1145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5875" cap="rnd">
                  <a:noFill/>
                  <a:prstDash val="solid"/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5</a:t>
            </a:r>
            <a:r>
              <a:rPr lang="zh-CN" altLang="en-US" dirty="0"/>
              <a:t>、数字孪生技术引入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728663"/>
          </a:xfrm>
        </p:spPr>
        <p:txBody>
          <a:bodyPr/>
          <a:lstStyle/>
          <a:p>
            <a:r>
              <a:rPr lang="zh-CN" altLang="en-US" dirty="0"/>
              <a:t>数字孪生</a:t>
            </a:r>
            <a:endParaRPr lang="zh-CN" altLang="en-US" dirty="0"/>
          </a:p>
        </p:txBody>
      </p:sp>
      <p:pic>
        <p:nvPicPr>
          <p:cNvPr id="6146" name="Picture 2" descr="数字孪生是什么？以山海鲸智慧园区三维可视化系统为例说明_山海鲸应用场景-CSDN博客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2402"/>
            <a:ext cx="12192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d496fcc2-d929-4a93-b934-34758934bad0.source.3.zh-Hans.pptx"/>
          <p:cNvGrpSpPr/>
          <p:nvPr/>
        </p:nvGrpSpPr>
        <p:grpSpPr>
          <a:xfrm>
            <a:off x="660400" y="1130299"/>
            <a:ext cx="11531600" cy="5727700"/>
            <a:chOff x="660400" y="1130299"/>
            <a:chExt cx="11531600" cy="5727700"/>
          </a:xfrm>
        </p:grpSpPr>
        <p:grpSp>
          <p:nvGrpSpPr>
            <p:cNvPr id="5" name="组合 4"/>
            <p:cNvGrpSpPr/>
            <p:nvPr/>
          </p:nvGrpSpPr>
          <p:grpSpPr>
            <a:xfrm>
              <a:off x="660400" y="1130299"/>
              <a:ext cx="10806382" cy="5410752"/>
              <a:chOff x="660400" y="1130299"/>
              <a:chExt cx="10806382" cy="5410752"/>
            </a:xfrm>
          </p:grpSpPr>
          <p:sp>
            <p:nvSpPr>
              <p:cNvPr id="11" name="矩形: 圆角 10"/>
              <p:cNvSpPr/>
              <p:nvPr/>
            </p:nvSpPr>
            <p:spPr>
              <a:xfrm rot="249933">
                <a:off x="7637456" y="1130299"/>
                <a:ext cx="3829326" cy="5410752"/>
              </a:xfrm>
              <a:prstGeom prst="roundRect">
                <a:avLst>
                  <a:gd name="adj" fmla="val 6804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Title"/>
              <p:cNvSpPr txBox="1"/>
              <p:nvPr/>
            </p:nvSpPr>
            <p:spPr>
              <a:xfrm>
                <a:off x="660400" y="1130300"/>
                <a:ext cx="6927586" cy="650373"/>
              </a:xfrm>
              <a:prstGeom prst="roundRect">
                <a:avLst>
                  <a:gd name="adj" fmla="val 0"/>
                </a:avLst>
              </a:prstGeom>
              <a:noFill/>
            </p:spPr>
            <p:txBody>
              <a:bodyPr vert="horz" wrap="square" rtlCol="0" anchor="ctr">
                <a:normAutofit fontScale="92500"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2400" b="1"/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zh-CN" altLang="en-US" dirty="0"/>
                  <a:t>系统根据反馈自动调整工艺参数，实现闭环优化迭代</a:t>
                </a:r>
                <a:endParaRPr lang="en-US" dirty="0"/>
              </a:p>
            </p:txBody>
          </p:sp>
          <p:grpSp>
            <p:nvGrpSpPr>
              <p:cNvPr id="4" name="组合 3"/>
              <p:cNvGrpSpPr/>
              <p:nvPr/>
            </p:nvGrpSpPr>
            <p:grpSpPr>
              <a:xfrm>
                <a:off x="660400" y="1987826"/>
                <a:ext cx="6654800" cy="4141511"/>
                <a:chOff x="660400" y="1708188"/>
                <a:chExt cx="3795450" cy="4425912"/>
              </a:xfrm>
            </p:grpSpPr>
            <p:grpSp>
              <p:nvGrpSpPr>
                <p:cNvPr id="23" name="组合 22"/>
                <p:cNvGrpSpPr/>
                <p:nvPr/>
              </p:nvGrpSpPr>
              <p:grpSpPr>
                <a:xfrm>
                  <a:off x="660400" y="1708188"/>
                  <a:ext cx="3795450" cy="1475304"/>
                  <a:chOff x="797462" y="1790233"/>
                  <a:chExt cx="3220935" cy="1583588"/>
                </a:xfrm>
              </p:grpSpPr>
              <p:sp>
                <p:nvSpPr>
                  <p:cNvPr id="14" name="Bullet1"/>
                  <p:cNvSpPr/>
                  <p:nvPr/>
                </p:nvSpPr>
                <p:spPr>
                  <a:xfrm>
                    <a:off x="797462" y="1790233"/>
                    <a:ext cx="3220935" cy="50026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t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sym typeface="Arial" panose="020B0604020202020204" pitchFamily="34" charset="0"/>
                      </a:rPr>
                      <a:t>反馈驱动调控</a:t>
                    </a:r>
                    <a:endParaRPr lang="en-US" dirty="0"/>
                  </a:p>
                </p:txBody>
              </p:sp>
              <p:sp>
                <p:nvSpPr>
                  <p:cNvPr id="15" name="Text1"/>
                  <p:cNvSpPr/>
                  <p:nvPr/>
                </p:nvSpPr>
                <p:spPr>
                  <a:xfrm>
                    <a:off x="797463" y="2290496"/>
                    <a:ext cx="3220934" cy="10833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t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sym typeface="Arial" panose="020B0604020202020204" pitchFamily="34" charset="0"/>
                      </a:rPr>
                      <a:t>基于实时采集的质量数据与生产反馈，系统自动识别偏差并调整关键工艺参数，实现动态响应与精准控制，提升过程稳定性与产品一致性。</a:t>
                    </a:r>
                    <a:endParaRPr lang="en-US" sz="2400" dirty="0"/>
                  </a:p>
                </p:txBody>
              </p:sp>
            </p:grpSp>
            <p:grpSp>
              <p:nvGrpSpPr>
                <p:cNvPr id="16" name="组合 1"/>
                <p:cNvGrpSpPr/>
                <p:nvPr/>
              </p:nvGrpSpPr>
              <p:grpSpPr>
                <a:xfrm>
                  <a:off x="660400" y="3183493"/>
                  <a:ext cx="3795450" cy="1475304"/>
                  <a:chOff x="797462" y="1790233"/>
                  <a:chExt cx="3220935" cy="1583588"/>
                </a:xfrm>
              </p:grpSpPr>
              <p:sp>
                <p:nvSpPr>
                  <p:cNvPr id="6" name="Bullet2"/>
                  <p:cNvSpPr/>
                  <p:nvPr/>
                </p:nvSpPr>
                <p:spPr>
                  <a:xfrm>
                    <a:off x="797462" y="1790233"/>
                    <a:ext cx="3220935" cy="50026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t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sym typeface="Arial" panose="020B0604020202020204" pitchFamily="34" charset="0"/>
                      </a:rPr>
                      <a:t>闭环优化机制</a:t>
                    </a:r>
                    <a:endParaRPr lang="en-US" dirty="0"/>
                  </a:p>
                </p:txBody>
              </p:sp>
              <p:sp>
                <p:nvSpPr>
                  <p:cNvPr id="7" name="Text2"/>
                  <p:cNvSpPr/>
                  <p:nvPr/>
                </p:nvSpPr>
                <p:spPr>
                  <a:xfrm>
                    <a:off x="797463" y="2290496"/>
                    <a:ext cx="3220934" cy="10833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t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sym typeface="Arial" panose="020B0604020202020204" pitchFamily="34" charset="0"/>
                      </a:rPr>
                      <a:t>构建从检测、分析到修正的完整闭环流程，质量系统持续迭代优化策略，确保制造过程在多变环境中保持最优运行状态。</a:t>
                    </a:r>
                    <a:endParaRPr lang="en-US" sz="2400" dirty="0"/>
                  </a:p>
                </p:txBody>
              </p:sp>
            </p:grpSp>
            <p:grpSp>
              <p:nvGrpSpPr>
                <p:cNvPr id="8" name="组合 7"/>
                <p:cNvGrpSpPr/>
                <p:nvPr/>
              </p:nvGrpSpPr>
              <p:grpSpPr>
                <a:xfrm>
                  <a:off x="660400" y="4658797"/>
                  <a:ext cx="3795450" cy="1475303"/>
                  <a:chOff x="797462" y="1790234"/>
                  <a:chExt cx="3220935" cy="1583587"/>
                </a:xfrm>
              </p:grpSpPr>
              <p:sp>
                <p:nvSpPr>
                  <p:cNvPr id="9" name="Bullet3"/>
                  <p:cNvSpPr/>
                  <p:nvPr/>
                </p:nvSpPr>
                <p:spPr>
                  <a:xfrm>
                    <a:off x="797462" y="1790234"/>
                    <a:ext cx="3220935" cy="50026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t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sym typeface="Arial" panose="020B0604020202020204" pitchFamily="34" charset="0"/>
                      </a:rPr>
                      <a:t>智能算法支持</a:t>
                    </a:r>
                    <a:endParaRPr lang="en-US" dirty="0"/>
                  </a:p>
                </p:txBody>
              </p:sp>
              <p:sp>
                <p:nvSpPr>
                  <p:cNvPr id="10" name="Text3"/>
                  <p:cNvSpPr/>
                  <p:nvPr/>
                </p:nvSpPr>
                <p:spPr>
                  <a:xfrm>
                    <a:off x="797463" y="2290496"/>
                    <a:ext cx="3220934" cy="108332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t" anchorCtr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kumimoji="1" lang="zh-CN" altLang="en-US" sz="1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charset="-122"/>
                        <a:sym typeface="Arial" panose="020B0604020202020204" pitchFamily="34" charset="0"/>
                      </a:rPr>
                      <a:t>运用机器学习与自适应控制算法，系统能预测潜在质量问题并提前干预，显著提高质量改进的主动性与智能化水平。</a:t>
                    </a:r>
                    <a:endParaRPr lang="en-US" sz="2400" dirty="0"/>
                  </a:p>
                </p:txBody>
              </p:sp>
            </p:grpSp>
          </p:grpSp>
        </p:grpSp>
        <p:sp>
          <p:nvSpPr>
            <p:cNvPr id="12" name="PictureMisc1"/>
            <p:cNvSpPr/>
            <p:nvPr/>
          </p:nvSpPr>
          <p:spPr>
            <a:xfrm>
              <a:off x="7919124" y="1447246"/>
              <a:ext cx="4272876" cy="5410753"/>
            </a:xfrm>
            <a:custGeom>
              <a:avLst/>
              <a:gdLst>
                <a:gd name="connsiteX0" fmla="*/ 253442 w 4272876"/>
                <a:gd name="connsiteY0" fmla="*/ 0 h 5727700"/>
                <a:gd name="connsiteX1" fmla="*/ 4248984 w 4272876"/>
                <a:gd name="connsiteY1" fmla="*/ 0 h 5727700"/>
                <a:gd name="connsiteX2" fmla="*/ 4272876 w 4272876"/>
                <a:gd name="connsiteY2" fmla="*/ 2409 h 5727700"/>
                <a:gd name="connsiteX3" fmla="*/ 4272876 w 4272876"/>
                <a:gd name="connsiteY3" fmla="*/ 5725292 h 5727700"/>
                <a:gd name="connsiteX4" fmla="*/ 4248984 w 4272876"/>
                <a:gd name="connsiteY4" fmla="*/ 5727700 h 5727700"/>
                <a:gd name="connsiteX5" fmla="*/ 253442 w 4272876"/>
                <a:gd name="connsiteY5" fmla="*/ 5727700 h 5727700"/>
                <a:gd name="connsiteX6" fmla="*/ 0 w 4272876"/>
                <a:gd name="connsiteY6" fmla="*/ 5474258 h 5727700"/>
                <a:gd name="connsiteX7" fmla="*/ 0 w 4272876"/>
                <a:gd name="connsiteY7" fmla="*/ 253442 h 5727700"/>
                <a:gd name="connsiteX8" fmla="*/ 253442 w 4272876"/>
                <a:gd name="connsiteY8" fmla="*/ 0 h 572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72876" h="5727700">
                  <a:moveTo>
                    <a:pt x="253442" y="0"/>
                  </a:moveTo>
                  <a:lnTo>
                    <a:pt x="4248984" y="0"/>
                  </a:lnTo>
                  <a:lnTo>
                    <a:pt x="4272876" y="2409"/>
                  </a:lnTo>
                  <a:lnTo>
                    <a:pt x="4272876" y="5725292"/>
                  </a:lnTo>
                  <a:lnTo>
                    <a:pt x="4248984" y="5727700"/>
                  </a:lnTo>
                  <a:lnTo>
                    <a:pt x="253442" y="5727700"/>
                  </a:lnTo>
                  <a:cubicBezTo>
                    <a:pt x="113470" y="5727700"/>
                    <a:pt x="0" y="5614230"/>
                    <a:pt x="0" y="5474258"/>
                  </a:cubicBezTo>
                  <a:lnTo>
                    <a:pt x="0" y="253442"/>
                  </a:lnTo>
                  <a:cubicBezTo>
                    <a:pt x="0" y="113470"/>
                    <a:pt x="113470" y="0"/>
                    <a:pt x="253442" y="0"/>
                  </a:cubicBezTo>
                  <a:close/>
                </a:path>
              </a:pathLst>
            </a:custGeom>
            <a:blipFill>
              <a:blip r:embed="rId1"/>
              <a:srcRect/>
              <a:stretch>
                <a:fillRect l="-44972" r="-44972"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6</a:t>
            </a:r>
            <a:r>
              <a:rPr lang="zh-CN" altLang="en-US" dirty="0"/>
              <a:t>、自适应质量改进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660400" y="2900045"/>
            <a:ext cx="6755130" cy="1510665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六、质量管理发展趋势展望</a:t>
            </a:r>
            <a:endParaRPr lang="en-US" dirty="0"/>
          </a:p>
        </p:txBody>
      </p:sp>
      <p:sp>
        <p:nvSpPr>
          <p:cNvPr id="25" name="文本占位符 24"/>
          <p:cNvSpPr>
            <a:spLocks noGrp="1"/>
          </p:cNvSpPr>
          <p:nvPr>
            <p:ph type="body" sz="quarter" idx="1" hasCustomPrompt="1"/>
          </p:nvPr>
        </p:nvSpPr>
        <p:spPr>
          <a:xfrm>
            <a:off x="660400" y="5160280"/>
            <a:ext cx="5580743" cy="427746"/>
          </a:xfrm>
        </p:spPr>
        <p:txBody>
          <a:bodyPr/>
          <a:lstStyle/>
          <a:p>
            <a:r>
              <a:rPr lang="zh-CN" altLang="en-US" dirty="0"/>
              <a:t>面向未来的质量管理模式演进方向</a:t>
            </a:r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美林数据制造业质量控制实践分享—基于数据驱动的产品全生命周期质量控制 大数据行业资讯-美林数据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410" y="3485209"/>
            <a:ext cx="7055515" cy="3351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0" name="8e4d4c76-b15e-42f4-a9a8-cd12d99a0eeb.source.4.zh-Hans.pptx"/>
          <p:cNvGrpSpPr/>
          <p:nvPr/>
        </p:nvGrpSpPr>
        <p:grpSpPr>
          <a:xfrm>
            <a:off x="1" y="1130300"/>
            <a:ext cx="12223378" cy="5705924"/>
            <a:chOff x="660399" y="1130300"/>
            <a:chExt cx="8361198" cy="5705924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660399" y="1693565"/>
              <a:ext cx="4579112" cy="0"/>
            </a:xfrm>
            <a:prstGeom prst="line">
              <a:avLst/>
            </a:prstGeom>
            <a:ln w="3175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itle"/>
            <p:cNvSpPr txBox="1"/>
            <p:nvPr/>
          </p:nvSpPr>
          <p:spPr>
            <a:xfrm>
              <a:off x="660401" y="1130300"/>
              <a:ext cx="6462775" cy="568785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cs typeface="+mn-ea"/>
                  <a:sym typeface="+mn-lt"/>
                </a:rPr>
                <a:t>覆盖研发、制造、使用、回收各阶段的端到端质量追溯</a:t>
              </a:r>
              <a:endParaRPr lang="en-US" dirty="0"/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1057487" y="1745043"/>
              <a:ext cx="4160362" cy="1791769"/>
              <a:chOff x="1627754" y="1054412"/>
              <a:chExt cx="12504242" cy="1415836"/>
            </a:xfrm>
          </p:grpSpPr>
          <p:sp>
            <p:nvSpPr>
              <p:cNvPr id="58" name="Bullet1"/>
              <p:cNvSpPr/>
              <p:nvPr/>
            </p:nvSpPr>
            <p:spPr>
              <a:xfrm>
                <a:off x="1627754" y="1054412"/>
                <a:ext cx="12504242" cy="42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r>
                  <a:rPr kumimoji="1" lang="en-US" altLang="zh-CN" b="1" dirty="0">
                    <a:solidFill>
                      <a:schemeClr val="tx1"/>
                    </a:solidFill>
                    <a:cs typeface="+mn-ea"/>
                    <a:sym typeface="+mn-lt"/>
                  </a:rPr>
                  <a:t>1</a:t>
                </a:r>
                <a:r>
                  <a:rPr kumimoji="1" lang="zh-CN" altLang="en-US" b="1" dirty="0">
                    <a:solidFill>
                      <a:schemeClr val="tx1"/>
                    </a:solidFill>
                    <a:cs typeface="+mn-ea"/>
                    <a:sym typeface="+mn-lt"/>
                  </a:rPr>
                  <a:t>、研发阶段质控</a:t>
                </a:r>
                <a:endParaRPr lang="en-US" sz="2000" dirty="0"/>
              </a:p>
            </p:txBody>
          </p:sp>
          <p:sp>
            <p:nvSpPr>
              <p:cNvPr id="59" name="Text1"/>
              <p:cNvSpPr/>
              <p:nvPr/>
            </p:nvSpPr>
            <p:spPr>
              <a:xfrm>
                <a:off x="1627758" y="1487424"/>
                <a:ext cx="9560777" cy="9828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cs typeface="+mn-ea"/>
                    <a:sym typeface="+mn-lt"/>
                  </a:rPr>
                  <a:t>在产品设计初期即导入质量要求，通过仿真分析与风险评估预防潜在缺陷，确保质量目标贯穿整个研发流程，奠定全生命周期管理基础。</a:t>
                </a:r>
                <a:endParaRPr lang="en-US" sz="2400" dirty="0"/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734334" y="3623601"/>
              <a:ext cx="1627737" cy="3212623"/>
              <a:chOff x="656498" y="2156730"/>
              <a:chExt cx="4892273" cy="2538584"/>
            </a:xfrm>
          </p:grpSpPr>
          <p:sp>
            <p:nvSpPr>
              <p:cNvPr id="54" name="Bullet2"/>
              <p:cNvSpPr/>
              <p:nvPr/>
            </p:nvSpPr>
            <p:spPr>
              <a:xfrm>
                <a:off x="729326" y="2156730"/>
                <a:ext cx="4819445" cy="4285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r>
                  <a:rPr kumimoji="1" lang="en-US" altLang="zh-CN" b="1" dirty="0">
                    <a:solidFill>
                      <a:schemeClr val="tx1"/>
                    </a:solidFill>
                    <a:cs typeface="+mn-ea"/>
                    <a:sym typeface="+mn-lt"/>
                  </a:rPr>
                  <a:t>2</a:t>
                </a:r>
                <a:r>
                  <a:rPr kumimoji="1" lang="zh-CN" altLang="en-US" b="1" dirty="0">
                    <a:solidFill>
                      <a:schemeClr val="tx1"/>
                    </a:solidFill>
                    <a:cs typeface="+mn-ea"/>
                    <a:sym typeface="+mn-lt"/>
                  </a:rPr>
                  <a:t>、制造过程追溯</a:t>
                </a:r>
                <a:endParaRPr lang="en-US" sz="2000" dirty="0"/>
              </a:p>
            </p:txBody>
          </p:sp>
          <p:sp>
            <p:nvSpPr>
              <p:cNvPr id="55" name="Text2"/>
              <p:cNvSpPr/>
              <p:nvPr/>
            </p:nvSpPr>
            <p:spPr>
              <a:xfrm>
                <a:off x="656498" y="2836551"/>
                <a:ext cx="4681966" cy="18587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cs typeface="+mn-ea"/>
                    <a:sym typeface="+mn-lt"/>
                  </a:rPr>
                  <a:t>利用物联网与数据采集系统实现生产环节全程监控，每一道工序均可追踪，确保制造一致性与可追溯性，及时发现并纠正质量问题。</a:t>
                </a:r>
                <a:endParaRPr lang="en-US" sz="2400" dirty="0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5961955" y="1693439"/>
              <a:ext cx="3059640" cy="1791769"/>
              <a:chOff x="5000554" y="1013635"/>
              <a:chExt cx="9195950" cy="1415836"/>
            </a:xfrm>
          </p:grpSpPr>
          <p:sp>
            <p:nvSpPr>
              <p:cNvPr id="29" name="Bullet3"/>
              <p:cNvSpPr/>
              <p:nvPr/>
            </p:nvSpPr>
            <p:spPr>
              <a:xfrm>
                <a:off x="5000554" y="1013635"/>
                <a:ext cx="8808905" cy="42855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r>
                  <a:rPr kumimoji="1" lang="en-US" altLang="zh-CN" b="1" dirty="0">
                    <a:solidFill>
                      <a:schemeClr val="tx1"/>
                    </a:solidFill>
                    <a:cs typeface="+mn-ea"/>
                    <a:sym typeface="+mn-lt"/>
                  </a:rPr>
                  <a:t>3</a:t>
                </a:r>
                <a:r>
                  <a:rPr kumimoji="1" lang="zh-CN" altLang="en-US" b="1" dirty="0">
                    <a:solidFill>
                      <a:schemeClr val="tx1"/>
                    </a:solidFill>
                    <a:cs typeface="+mn-ea"/>
                    <a:sym typeface="+mn-lt"/>
                  </a:rPr>
                  <a:t>、使用阶段反馈</a:t>
                </a:r>
                <a:endParaRPr lang="en-US" sz="2000" dirty="0"/>
              </a:p>
            </p:txBody>
          </p:sp>
          <p:sp>
            <p:nvSpPr>
              <p:cNvPr id="30" name="Text3"/>
              <p:cNvSpPr/>
              <p:nvPr/>
            </p:nvSpPr>
            <p:spPr>
              <a:xfrm>
                <a:off x="5000560" y="1446647"/>
                <a:ext cx="9195944" cy="9828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cs typeface="+mn-ea"/>
                    <a:sym typeface="+mn-lt"/>
                  </a:rPr>
                  <a:t>通过用户使用数据和远程监测收集产品运行状态信息，建立质量反馈闭环，支持预测性维护与持续改进，提升产品可靠性与客户满意度。</a:t>
                </a:r>
                <a:endParaRPr lang="en-US" sz="2400" dirty="0"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6992278" y="3540281"/>
              <a:ext cx="2029319" cy="2847072"/>
              <a:chOff x="8097254" y="2090891"/>
              <a:chExt cx="6099249" cy="2249729"/>
            </a:xfrm>
          </p:grpSpPr>
          <p:sp>
            <p:nvSpPr>
              <p:cNvPr id="25" name="Bullet4"/>
              <p:cNvSpPr/>
              <p:nvPr/>
            </p:nvSpPr>
            <p:spPr>
              <a:xfrm>
                <a:off x="8097254" y="2090891"/>
                <a:ext cx="6099249" cy="42855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 anchorCtr="0">
                <a:normAutofit/>
              </a:bodyPr>
              <a:lstStyle/>
              <a:p>
                <a:r>
                  <a:rPr kumimoji="1" lang="en-US" altLang="zh-CN" b="1" dirty="0">
                    <a:solidFill>
                      <a:schemeClr val="tx1"/>
                    </a:solidFill>
                    <a:cs typeface="+mn-ea"/>
                    <a:sym typeface="+mn-lt"/>
                  </a:rPr>
                  <a:t>4</a:t>
                </a:r>
                <a:r>
                  <a:rPr kumimoji="1" lang="zh-CN" altLang="en-US" b="1" dirty="0">
                    <a:solidFill>
                      <a:schemeClr val="tx1"/>
                    </a:solidFill>
                    <a:cs typeface="+mn-ea"/>
                    <a:sym typeface="+mn-lt"/>
                  </a:rPr>
                  <a:t>、回收阶段管理</a:t>
                </a:r>
                <a:endParaRPr lang="en-US" sz="2000" dirty="0"/>
              </a:p>
            </p:txBody>
          </p:sp>
          <p:sp>
            <p:nvSpPr>
              <p:cNvPr id="26" name="Text4"/>
              <p:cNvSpPr/>
              <p:nvPr/>
            </p:nvSpPr>
            <p:spPr>
              <a:xfrm>
                <a:off x="8490676" y="2519441"/>
                <a:ext cx="5705827" cy="182117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  <a:cs typeface="+mn-ea"/>
                    <a:sym typeface="+mn-lt"/>
                  </a:rPr>
                  <a:t>在产品报废后实施质量数据分析，评估材料耐久性与失效模式，为下一代产品优化设计与工艺提供依据，实现可持续质量管理闭环。</a:t>
                </a:r>
                <a:endParaRPr lang="en-US" sz="2400" dirty="0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、全生命周期质量管理</a:t>
            </a:r>
            <a:endParaRPr lang="en-US" dirty="0"/>
          </a:p>
        </p:txBody>
      </p:sp>
    </p:spTree>
    <p:custDataLst>
      <p:tags r:id="rId2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a8ee1560-1d5c-4c53-814e-53cb85ee38a9.source.5.zh-Hans.pptx"/>
          <p:cNvGrpSpPr/>
          <p:nvPr/>
        </p:nvGrpSpPr>
        <p:grpSpPr>
          <a:xfrm>
            <a:off x="660400" y="1130300"/>
            <a:ext cx="10858499" cy="5003800"/>
            <a:chOff x="660400" y="1130300"/>
            <a:chExt cx="10858499" cy="5003800"/>
          </a:xfrm>
        </p:grpSpPr>
        <p:cxnSp>
          <p:nvCxnSpPr>
            <p:cNvPr id="88" name="直接连接符 87"/>
            <p:cNvCxnSpPr>
              <a:stCxn id="120" idx="4"/>
            </p:cNvCxnSpPr>
            <p:nvPr/>
          </p:nvCxnSpPr>
          <p:spPr>
            <a:xfrm>
              <a:off x="4635283" y="1675789"/>
              <a:ext cx="0" cy="148651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>
              <a:stCxn id="125" idx="4"/>
              <a:endCxn id="105" idx="0"/>
            </p:cNvCxnSpPr>
            <p:nvPr/>
          </p:nvCxnSpPr>
          <p:spPr>
            <a:xfrm flipH="1">
              <a:off x="930401" y="1675789"/>
              <a:ext cx="298" cy="287573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3" name="组合 92"/>
            <p:cNvGrpSpPr/>
            <p:nvPr/>
          </p:nvGrpSpPr>
          <p:grpSpPr>
            <a:xfrm>
              <a:off x="660400" y="1130300"/>
              <a:ext cx="3414484" cy="1630908"/>
              <a:chOff x="660400" y="2827282"/>
              <a:chExt cx="3410707" cy="1630908"/>
            </a:xfrm>
          </p:grpSpPr>
          <p:grpSp>
            <p:nvGrpSpPr>
              <p:cNvPr id="124" name="组合 123"/>
              <p:cNvGrpSpPr/>
              <p:nvPr/>
            </p:nvGrpSpPr>
            <p:grpSpPr>
              <a:xfrm>
                <a:off x="1403427" y="2827282"/>
                <a:ext cx="2667680" cy="1630908"/>
                <a:chOff x="1403427" y="2827282"/>
                <a:chExt cx="2667678" cy="1630908"/>
              </a:xfrm>
            </p:grpSpPr>
            <p:sp>
              <p:nvSpPr>
                <p:cNvPr id="127" name="Text1"/>
                <p:cNvSpPr txBox="1"/>
                <p:nvPr/>
              </p:nvSpPr>
              <p:spPr>
                <a:xfrm>
                  <a:off x="1403427" y="3313673"/>
                  <a:ext cx="2667678" cy="1144517"/>
                </a:xfrm>
                <a:prstGeom prst="rect">
                  <a:avLst/>
                </a:prstGeom>
                <a:noFill/>
              </p:spPr>
              <p:txBody>
                <a:bodyPr wrap="square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lnSpc>
                      <a:spcPct val="150000"/>
                    </a:lnSpc>
                    <a:defRPr kumimoji="0" sz="1050" i="0" u="none" strike="noStrike" kern="1200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400" dirty="0">
                      <a:cs typeface="+mn-ea"/>
                      <a:sym typeface="+mn-lt"/>
                    </a:rPr>
                    <a:t>构建覆盖全链条的质量生态体系，整合政府、企业与社会力量，推动多方协同治理，实现质量责任共担与信息透明共享。</a:t>
                  </a:r>
                  <a:endParaRPr lang="en-US" sz="1100" dirty="0"/>
                </a:p>
              </p:txBody>
            </p:sp>
            <p:sp>
              <p:nvSpPr>
                <p:cNvPr id="128" name="Bullet1"/>
                <p:cNvSpPr txBox="1"/>
                <p:nvPr/>
              </p:nvSpPr>
              <p:spPr>
                <a:xfrm>
                  <a:off x="1403427" y="2827282"/>
                  <a:ext cx="2667678" cy="486391"/>
                </a:xfrm>
                <a:prstGeom prst="rect">
                  <a:avLst/>
                </a:prstGeom>
                <a:noFill/>
              </p:spPr>
              <p:txBody>
                <a:bodyPr wrap="square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kumimoji="0" sz="1400" b="1" i="0" u="none" strike="noStrike" kern="1200" cap="none" spc="0" normalizeH="0" baseline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8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生态治理框架</a:t>
                  </a:r>
                  <a:endParaRPr lang="en-US" dirty="0"/>
                </a:p>
              </p:txBody>
            </p:sp>
          </p:grpSp>
          <p:sp>
            <p:nvSpPr>
              <p:cNvPr id="125" name="IconBackground1"/>
              <p:cNvSpPr/>
              <p:nvPr/>
            </p:nvSpPr>
            <p:spPr>
              <a:xfrm>
                <a:off x="660400" y="2832771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0" tIns="0" rIns="0" bIns="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6" name="Icon1"/>
              <p:cNvSpPr/>
              <p:nvPr/>
            </p:nvSpPr>
            <p:spPr>
              <a:xfrm>
                <a:off x="817956" y="2965509"/>
                <a:ext cx="220225" cy="274522"/>
              </a:xfrm>
              <a:custGeom>
                <a:avLst/>
                <a:gdLst>
                  <a:gd name="connsiteX0" fmla="*/ 49537 w 480833"/>
                  <a:gd name="connsiteY0" fmla="*/ 168581 h 599383"/>
                  <a:gd name="connsiteX1" fmla="*/ 431437 w 480833"/>
                  <a:gd name="connsiteY1" fmla="*/ 168581 h 599383"/>
                  <a:gd name="connsiteX2" fmla="*/ 431437 w 480833"/>
                  <a:gd name="connsiteY2" fmla="*/ 549846 h 599383"/>
                  <a:gd name="connsiteX3" fmla="*/ 49537 w 480833"/>
                  <a:gd name="connsiteY3" fmla="*/ 549846 h 599383"/>
                  <a:gd name="connsiteX4" fmla="*/ 42203 w 480833"/>
                  <a:gd name="connsiteY4" fmla="*/ 154040 h 599383"/>
                  <a:gd name="connsiteX5" fmla="*/ 34828 w 480833"/>
                  <a:gd name="connsiteY5" fmla="*/ 161199 h 599383"/>
                  <a:gd name="connsiteX6" fmla="*/ 34828 w 480833"/>
                  <a:gd name="connsiteY6" fmla="*/ 557242 h 599383"/>
                  <a:gd name="connsiteX7" fmla="*/ 42203 w 480833"/>
                  <a:gd name="connsiteY7" fmla="*/ 564402 h 599383"/>
                  <a:gd name="connsiteX8" fmla="*/ 438630 w 480833"/>
                  <a:gd name="connsiteY8" fmla="*/ 564402 h 599383"/>
                  <a:gd name="connsiteX9" fmla="*/ 446005 w 480833"/>
                  <a:gd name="connsiteY9" fmla="*/ 557242 h 599383"/>
                  <a:gd name="connsiteX10" fmla="*/ 446005 w 480833"/>
                  <a:gd name="connsiteY10" fmla="*/ 161199 h 599383"/>
                  <a:gd name="connsiteX11" fmla="*/ 438630 w 480833"/>
                  <a:gd name="connsiteY11" fmla="*/ 154040 h 599383"/>
                  <a:gd name="connsiteX12" fmla="*/ 240519 w 480833"/>
                  <a:gd name="connsiteY12" fmla="*/ 19639 h 599383"/>
                  <a:gd name="connsiteX13" fmla="*/ 165331 w 480833"/>
                  <a:gd name="connsiteY13" fmla="*/ 119059 h 599383"/>
                  <a:gd name="connsiteX14" fmla="*/ 314068 w 480833"/>
                  <a:gd name="connsiteY14" fmla="*/ 119059 h 599383"/>
                  <a:gd name="connsiteX15" fmla="*/ 240519 w 480833"/>
                  <a:gd name="connsiteY15" fmla="*/ 0 h 599383"/>
                  <a:gd name="connsiteX16" fmla="*/ 246460 w 480833"/>
                  <a:gd name="connsiteY16" fmla="*/ 3069 h 599383"/>
                  <a:gd name="connsiteX17" fmla="*/ 332301 w 480833"/>
                  <a:gd name="connsiteY17" fmla="*/ 119059 h 599383"/>
                  <a:gd name="connsiteX18" fmla="*/ 473662 w 480833"/>
                  <a:gd name="connsiteY18" fmla="*/ 119059 h 599383"/>
                  <a:gd name="connsiteX19" fmla="*/ 480833 w 480833"/>
                  <a:gd name="connsiteY19" fmla="*/ 126423 h 599383"/>
                  <a:gd name="connsiteX20" fmla="*/ 480833 w 480833"/>
                  <a:gd name="connsiteY20" fmla="*/ 592019 h 599383"/>
                  <a:gd name="connsiteX21" fmla="*/ 473662 w 480833"/>
                  <a:gd name="connsiteY21" fmla="*/ 599383 h 599383"/>
                  <a:gd name="connsiteX22" fmla="*/ 7375 w 480833"/>
                  <a:gd name="connsiteY22" fmla="*/ 599383 h 599383"/>
                  <a:gd name="connsiteX23" fmla="*/ 0 w 480833"/>
                  <a:gd name="connsiteY23" fmla="*/ 592019 h 599383"/>
                  <a:gd name="connsiteX24" fmla="*/ 0 w 480833"/>
                  <a:gd name="connsiteY24" fmla="*/ 126423 h 599383"/>
                  <a:gd name="connsiteX25" fmla="*/ 7375 w 480833"/>
                  <a:gd name="connsiteY25" fmla="*/ 119059 h 599383"/>
                  <a:gd name="connsiteX26" fmla="*/ 146893 w 480833"/>
                  <a:gd name="connsiteY26" fmla="*/ 119059 h 599383"/>
                  <a:gd name="connsiteX27" fmla="*/ 234578 w 480833"/>
                  <a:gd name="connsiteY27" fmla="*/ 2864 h 599383"/>
                  <a:gd name="connsiteX28" fmla="*/ 240519 w 480833"/>
                  <a:gd name="connsiteY28" fmla="*/ 0 h 599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0833" h="599383">
                    <a:moveTo>
                      <a:pt x="49537" y="168581"/>
                    </a:moveTo>
                    <a:lnTo>
                      <a:pt x="431437" y="168581"/>
                    </a:lnTo>
                    <a:lnTo>
                      <a:pt x="431437" y="549846"/>
                    </a:lnTo>
                    <a:lnTo>
                      <a:pt x="49537" y="549846"/>
                    </a:lnTo>
                    <a:close/>
                    <a:moveTo>
                      <a:pt x="42203" y="154040"/>
                    </a:moveTo>
                    <a:cubicBezTo>
                      <a:pt x="38106" y="154040"/>
                      <a:pt x="34828" y="157313"/>
                      <a:pt x="34828" y="161199"/>
                    </a:cubicBezTo>
                    <a:lnTo>
                      <a:pt x="34828" y="557242"/>
                    </a:lnTo>
                    <a:cubicBezTo>
                      <a:pt x="34828" y="561129"/>
                      <a:pt x="38106" y="564402"/>
                      <a:pt x="42203" y="564402"/>
                    </a:cubicBezTo>
                    <a:lnTo>
                      <a:pt x="438630" y="564402"/>
                    </a:lnTo>
                    <a:cubicBezTo>
                      <a:pt x="442727" y="564402"/>
                      <a:pt x="446005" y="561129"/>
                      <a:pt x="446005" y="557242"/>
                    </a:cubicBezTo>
                    <a:lnTo>
                      <a:pt x="446005" y="161199"/>
                    </a:lnTo>
                    <a:cubicBezTo>
                      <a:pt x="446005" y="157313"/>
                      <a:pt x="442727" y="154040"/>
                      <a:pt x="438630" y="154040"/>
                    </a:cubicBezTo>
                    <a:close/>
                    <a:moveTo>
                      <a:pt x="240519" y="19639"/>
                    </a:moveTo>
                    <a:lnTo>
                      <a:pt x="165331" y="119059"/>
                    </a:lnTo>
                    <a:lnTo>
                      <a:pt x="314068" y="119059"/>
                    </a:lnTo>
                    <a:close/>
                    <a:moveTo>
                      <a:pt x="240519" y="0"/>
                    </a:moveTo>
                    <a:cubicBezTo>
                      <a:pt x="242773" y="0"/>
                      <a:pt x="245026" y="1023"/>
                      <a:pt x="246460" y="3069"/>
                    </a:cubicBezTo>
                    <a:lnTo>
                      <a:pt x="332301" y="119059"/>
                    </a:lnTo>
                    <a:lnTo>
                      <a:pt x="473662" y="119059"/>
                    </a:lnTo>
                    <a:cubicBezTo>
                      <a:pt x="477555" y="119059"/>
                      <a:pt x="480833" y="122332"/>
                      <a:pt x="480833" y="126423"/>
                    </a:cubicBezTo>
                    <a:lnTo>
                      <a:pt x="480833" y="592019"/>
                    </a:lnTo>
                    <a:cubicBezTo>
                      <a:pt x="480833" y="596110"/>
                      <a:pt x="477555" y="599383"/>
                      <a:pt x="473662" y="599383"/>
                    </a:cubicBezTo>
                    <a:lnTo>
                      <a:pt x="7375" y="599383"/>
                    </a:lnTo>
                    <a:cubicBezTo>
                      <a:pt x="3278" y="599383"/>
                      <a:pt x="0" y="596110"/>
                      <a:pt x="0" y="592019"/>
                    </a:cubicBezTo>
                    <a:lnTo>
                      <a:pt x="0" y="126423"/>
                    </a:lnTo>
                    <a:cubicBezTo>
                      <a:pt x="0" y="122332"/>
                      <a:pt x="3278" y="119059"/>
                      <a:pt x="7375" y="119059"/>
                    </a:cubicBezTo>
                    <a:lnTo>
                      <a:pt x="146893" y="119059"/>
                    </a:lnTo>
                    <a:lnTo>
                      <a:pt x="234578" y="2864"/>
                    </a:lnTo>
                    <a:cubicBezTo>
                      <a:pt x="236012" y="1023"/>
                      <a:pt x="238265" y="0"/>
                      <a:pt x="2405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0" tIns="0" rIns="0" bIns="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4366143" y="1130300"/>
              <a:ext cx="3412056" cy="1630908"/>
              <a:chOff x="4381734" y="2827282"/>
              <a:chExt cx="3422959" cy="1630908"/>
            </a:xfrm>
          </p:grpSpPr>
          <p:grpSp>
            <p:nvGrpSpPr>
              <p:cNvPr id="119" name="组合 118"/>
              <p:cNvGrpSpPr/>
              <p:nvPr/>
            </p:nvGrpSpPr>
            <p:grpSpPr>
              <a:xfrm>
                <a:off x="5126113" y="2827282"/>
                <a:ext cx="2678580" cy="1630908"/>
                <a:chOff x="5126108" y="2827282"/>
                <a:chExt cx="2678578" cy="1630908"/>
              </a:xfrm>
            </p:grpSpPr>
            <p:sp>
              <p:nvSpPr>
                <p:cNvPr id="122" name="Text2"/>
                <p:cNvSpPr txBox="1"/>
                <p:nvPr/>
              </p:nvSpPr>
              <p:spPr>
                <a:xfrm>
                  <a:off x="5126108" y="3313673"/>
                  <a:ext cx="2678578" cy="1144517"/>
                </a:xfrm>
                <a:prstGeom prst="rect">
                  <a:avLst/>
                </a:prstGeom>
                <a:noFill/>
              </p:spPr>
              <p:txBody>
                <a:bodyPr wrap="square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lnSpc>
                      <a:spcPct val="150000"/>
                    </a:lnSpc>
                    <a:defRPr kumimoji="0" sz="1050" i="0" u="none" strike="noStrike" kern="1200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400" dirty="0">
                      <a:cs typeface="+mn-ea"/>
                      <a:sym typeface="+mn-lt"/>
                    </a:rPr>
                    <a:t>打破组织边界，建立标准化数据接口与信任机制，促进上下游企业在质量数据、风险预警等方面高效协作与联动响应。</a:t>
                  </a:r>
                  <a:endParaRPr lang="en-US" sz="1100" dirty="0"/>
                </a:p>
              </p:txBody>
            </p:sp>
            <p:sp>
              <p:nvSpPr>
                <p:cNvPr id="123" name="Bullet2"/>
                <p:cNvSpPr txBox="1"/>
                <p:nvPr/>
              </p:nvSpPr>
              <p:spPr>
                <a:xfrm>
                  <a:off x="5126108" y="2827282"/>
                  <a:ext cx="2678578" cy="486391"/>
                </a:xfrm>
                <a:prstGeom prst="rect">
                  <a:avLst/>
                </a:prstGeom>
                <a:noFill/>
              </p:spPr>
              <p:txBody>
                <a:bodyPr wrap="square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kumimoji="0" sz="1400" b="1" i="0" u="none" strike="noStrike" kern="1200" cap="none" spc="0" normalizeH="0" baseline="0">
                      <a:ln>
                        <a:noFill/>
                      </a:ln>
                      <a:solidFill>
                        <a:schemeClr val="tx1">
                          <a:alpha val="60000"/>
                        </a:schemeClr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8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跨组织协同机制</a:t>
                  </a:r>
                  <a:endParaRPr lang="en-US" dirty="0"/>
                </a:p>
              </p:txBody>
            </p:sp>
          </p:grpSp>
          <p:sp>
            <p:nvSpPr>
              <p:cNvPr id="120" name="IconBackground2"/>
              <p:cNvSpPr/>
              <p:nvPr/>
            </p:nvSpPr>
            <p:spPr>
              <a:xfrm>
                <a:off x="4381734" y="2832771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0" tIns="0" rIns="0" bIns="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1" name="Icon2"/>
              <p:cNvSpPr/>
              <p:nvPr/>
            </p:nvSpPr>
            <p:spPr>
              <a:xfrm>
                <a:off x="4512130" y="2972260"/>
                <a:ext cx="274522" cy="261019"/>
              </a:xfrm>
              <a:custGeom>
                <a:avLst/>
                <a:gdLst>
                  <a:gd name="T0" fmla="*/ 3364 w 10375"/>
                  <a:gd name="T1" fmla="*/ 6337 h 9866"/>
                  <a:gd name="T2" fmla="*/ 165 w 10375"/>
                  <a:gd name="T3" fmla="*/ 6337 h 9866"/>
                  <a:gd name="T4" fmla="*/ 0 w 10375"/>
                  <a:gd name="T5" fmla="*/ 6502 h 9866"/>
                  <a:gd name="T6" fmla="*/ 0 w 10375"/>
                  <a:gd name="T7" fmla="*/ 9701 h 9866"/>
                  <a:gd name="T8" fmla="*/ 165 w 10375"/>
                  <a:gd name="T9" fmla="*/ 9866 h 9866"/>
                  <a:gd name="T10" fmla="*/ 3364 w 10375"/>
                  <a:gd name="T11" fmla="*/ 9866 h 9866"/>
                  <a:gd name="T12" fmla="*/ 3529 w 10375"/>
                  <a:gd name="T13" fmla="*/ 9701 h 9866"/>
                  <a:gd name="T14" fmla="*/ 3529 w 10375"/>
                  <a:gd name="T15" fmla="*/ 6504 h 9866"/>
                  <a:gd name="T16" fmla="*/ 3364 w 10375"/>
                  <a:gd name="T17" fmla="*/ 6337 h 9866"/>
                  <a:gd name="T18" fmla="*/ 2888 w 10375"/>
                  <a:gd name="T19" fmla="*/ 9226 h 9866"/>
                  <a:gd name="T20" fmla="*/ 641 w 10375"/>
                  <a:gd name="T21" fmla="*/ 9226 h 9866"/>
                  <a:gd name="T22" fmla="*/ 641 w 10375"/>
                  <a:gd name="T23" fmla="*/ 6980 h 9866"/>
                  <a:gd name="T24" fmla="*/ 2888 w 10375"/>
                  <a:gd name="T25" fmla="*/ 6980 h 9866"/>
                  <a:gd name="T26" fmla="*/ 2888 w 10375"/>
                  <a:gd name="T27" fmla="*/ 9226 h 9866"/>
                  <a:gd name="T28" fmla="*/ 10210 w 10375"/>
                  <a:gd name="T29" fmla="*/ 6337 h 9866"/>
                  <a:gd name="T30" fmla="*/ 7011 w 10375"/>
                  <a:gd name="T31" fmla="*/ 6337 h 9866"/>
                  <a:gd name="T32" fmla="*/ 6846 w 10375"/>
                  <a:gd name="T33" fmla="*/ 6502 h 9866"/>
                  <a:gd name="T34" fmla="*/ 6846 w 10375"/>
                  <a:gd name="T35" fmla="*/ 9701 h 9866"/>
                  <a:gd name="T36" fmla="*/ 7011 w 10375"/>
                  <a:gd name="T37" fmla="*/ 9866 h 9866"/>
                  <a:gd name="T38" fmla="*/ 10210 w 10375"/>
                  <a:gd name="T39" fmla="*/ 9866 h 9866"/>
                  <a:gd name="T40" fmla="*/ 10375 w 10375"/>
                  <a:gd name="T41" fmla="*/ 9701 h 9866"/>
                  <a:gd name="T42" fmla="*/ 10375 w 10375"/>
                  <a:gd name="T43" fmla="*/ 6504 h 9866"/>
                  <a:gd name="T44" fmla="*/ 10210 w 10375"/>
                  <a:gd name="T45" fmla="*/ 6337 h 9866"/>
                  <a:gd name="T46" fmla="*/ 9734 w 10375"/>
                  <a:gd name="T47" fmla="*/ 9226 h 9866"/>
                  <a:gd name="T48" fmla="*/ 7488 w 10375"/>
                  <a:gd name="T49" fmla="*/ 9226 h 9866"/>
                  <a:gd name="T50" fmla="*/ 7488 w 10375"/>
                  <a:gd name="T51" fmla="*/ 6980 h 9866"/>
                  <a:gd name="T52" fmla="*/ 9734 w 10375"/>
                  <a:gd name="T53" fmla="*/ 6980 h 9866"/>
                  <a:gd name="T54" fmla="*/ 9734 w 10375"/>
                  <a:gd name="T55" fmla="*/ 9226 h 9866"/>
                  <a:gd name="T56" fmla="*/ 3413 w 10375"/>
                  <a:gd name="T57" fmla="*/ 165 h 9866"/>
                  <a:gd name="T58" fmla="*/ 3413 w 10375"/>
                  <a:gd name="T59" fmla="*/ 3364 h 9866"/>
                  <a:gd name="T60" fmla="*/ 3578 w 10375"/>
                  <a:gd name="T61" fmla="*/ 3529 h 9866"/>
                  <a:gd name="T62" fmla="*/ 6776 w 10375"/>
                  <a:gd name="T63" fmla="*/ 3529 h 9866"/>
                  <a:gd name="T64" fmla="*/ 6941 w 10375"/>
                  <a:gd name="T65" fmla="*/ 3364 h 9866"/>
                  <a:gd name="T66" fmla="*/ 6941 w 10375"/>
                  <a:gd name="T67" fmla="*/ 165 h 9866"/>
                  <a:gd name="T68" fmla="*/ 6776 w 10375"/>
                  <a:gd name="T69" fmla="*/ 0 h 9866"/>
                  <a:gd name="T70" fmla="*/ 3579 w 10375"/>
                  <a:gd name="T71" fmla="*/ 0 h 9866"/>
                  <a:gd name="T72" fmla="*/ 3413 w 10375"/>
                  <a:gd name="T73" fmla="*/ 165 h 9866"/>
                  <a:gd name="T74" fmla="*/ 6301 w 10375"/>
                  <a:gd name="T75" fmla="*/ 2887 h 9866"/>
                  <a:gd name="T76" fmla="*/ 4055 w 10375"/>
                  <a:gd name="T77" fmla="*/ 2887 h 9866"/>
                  <a:gd name="T78" fmla="*/ 4055 w 10375"/>
                  <a:gd name="T79" fmla="*/ 641 h 9866"/>
                  <a:gd name="T80" fmla="*/ 6301 w 10375"/>
                  <a:gd name="T81" fmla="*/ 641 h 9866"/>
                  <a:gd name="T82" fmla="*/ 6301 w 10375"/>
                  <a:gd name="T83" fmla="*/ 2887 h 9866"/>
                  <a:gd name="T84" fmla="*/ 1525 w 10375"/>
                  <a:gd name="T85" fmla="*/ 4430 h 9866"/>
                  <a:gd name="T86" fmla="*/ 8839 w 10375"/>
                  <a:gd name="T87" fmla="*/ 4430 h 9866"/>
                  <a:gd name="T88" fmla="*/ 8839 w 10375"/>
                  <a:gd name="T89" fmla="*/ 4931 h 9866"/>
                  <a:gd name="T90" fmla="*/ 1525 w 10375"/>
                  <a:gd name="T91" fmla="*/ 4931 h 9866"/>
                  <a:gd name="T92" fmla="*/ 1525 w 10375"/>
                  <a:gd name="T93" fmla="*/ 4430 h 9866"/>
                  <a:gd name="T94" fmla="*/ 8336 w 10375"/>
                  <a:gd name="T95" fmla="*/ 4931 h 9866"/>
                  <a:gd name="T96" fmla="*/ 8838 w 10375"/>
                  <a:gd name="T97" fmla="*/ 4931 h 9866"/>
                  <a:gd name="T98" fmla="*/ 8838 w 10375"/>
                  <a:gd name="T99" fmla="*/ 6434 h 9866"/>
                  <a:gd name="T100" fmla="*/ 8336 w 10375"/>
                  <a:gd name="T101" fmla="*/ 6434 h 9866"/>
                  <a:gd name="T102" fmla="*/ 8336 w 10375"/>
                  <a:gd name="T103" fmla="*/ 4931 h 9866"/>
                  <a:gd name="T104" fmla="*/ 1525 w 10375"/>
                  <a:gd name="T105" fmla="*/ 4931 h 9866"/>
                  <a:gd name="T106" fmla="*/ 2026 w 10375"/>
                  <a:gd name="T107" fmla="*/ 4931 h 9866"/>
                  <a:gd name="T108" fmla="*/ 2026 w 10375"/>
                  <a:gd name="T109" fmla="*/ 6434 h 9866"/>
                  <a:gd name="T110" fmla="*/ 1525 w 10375"/>
                  <a:gd name="T111" fmla="*/ 6434 h 9866"/>
                  <a:gd name="T112" fmla="*/ 1525 w 10375"/>
                  <a:gd name="T113" fmla="*/ 4931 h 9866"/>
                  <a:gd name="T114" fmla="*/ 4914 w 10375"/>
                  <a:gd name="T115" fmla="*/ 3467 h 9866"/>
                  <a:gd name="T116" fmla="*/ 5415 w 10375"/>
                  <a:gd name="T117" fmla="*/ 3467 h 9866"/>
                  <a:gd name="T118" fmla="*/ 5415 w 10375"/>
                  <a:gd name="T119" fmla="*/ 4469 h 9866"/>
                  <a:gd name="T120" fmla="*/ 4914 w 10375"/>
                  <a:gd name="T121" fmla="*/ 4469 h 9866"/>
                  <a:gd name="T122" fmla="*/ 4914 w 10375"/>
                  <a:gd name="T123" fmla="*/ 3467 h 98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0375" h="9866">
                    <a:moveTo>
                      <a:pt x="3364" y="6337"/>
                    </a:moveTo>
                    <a:lnTo>
                      <a:pt x="165" y="6337"/>
                    </a:lnTo>
                    <a:cubicBezTo>
                      <a:pt x="74" y="6337"/>
                      <a:pt x="0" y="6411"/>
                      <a:pt x="0" y="6502"/>
                    </a:cubicBezTo>
                    <a:lnTo>
                      <a:pt x="0" y="9701"/>
                    </a:lnTo>
                    <a:cubicBezTo>
                      <a:pt x="0" y="9792"/>
                      <a:pt x="74" y="9866"/>
                      <a:pt x="165" y="9866"/>
                    </a:cubicBezTo>
                    <a:lnTo>
                      <a:pt x="3364" y="9866"/>
                    </a:lnTo>
                    <a:cubicBezTo>
                      <a:pt x="3455" y="9866"/>
                      <a:pt x="3529" y="9792"/>
                      <a:pt x="3529" y="9701"/>
                    </a:cubicBezTo>
                    <a:lnTo>
                      <a:pt x="3529" y="6504"/>
                    </a:lnTo>
                    <a:cubicBezTo>
                      <a:pt x="3530" y="6412"/>
                      <a:pt x="3455" y="6337"/>
                      <a:pt x="3364" y="6337"/>
                    </a:cubicBezTo>
                    <a:close/>
                    <a:moveTo>
                      <a:pt x="2888" y="9226"/>
                    </a:moveTo>
                    <a:lnTo>
                      <a:pt x="641" y="9226"/>
                    </a:lnTo>
                    <a:lnTo>
                      <a:pt x="641" y="6980"/>
                    </a:lnTo>
                    <a:lnTo>
                      <a:pt x="2888" y="6980"/>
                    </a:lnTo>
                    <a:lnTo>
                      <a:pt x="2888" y="9226"/>
                    </a:lnTo>
                    <a:close/>
                    <a:moveTo>
                      <a:pt x="10210" y="6337"/>
                    </a:moveTo>
                    <a:lnTo>
                      <a:pt x="7011" y="6337"/>
                    </a:lnTo>
                    <a:cubicBezTo>
                      <a:pt x="6920" y="6337"/>
                      <a:pt x="6846" y="6411"/>
                      <a:pt x="6846" y="6502"/>
                    </a:cubicBezTo>
                    <a:lnTo>
                      <a:pt x="6846" y="9701"/>
                    </a:lnTo>
                    <a:cubicBezTo>
                      <a:pt x="6846" y="9792"/>
                      <a:pt x="6920" y="9866"/>
                      <a:pt x="7011" y="9866"/>
                    </a:cubicBezTo>
                    <a:lnTo>
                      <a:pt x="10210" y="9866"/>
                    </a:lnTo>
                    <a:cubicBezTo>
                      <a:pt x="10301" y="9866"/>
                      <a:pt x="10375" y="9792"/>
                      <a:pt x="10375" y="9701"/>
                    </a:cubicBezTo>
                    <a:lnTo>
                      <a:pt x="10375" y="6504"/>
                    </a:lnTo>
                    <a:cubicBezTo>
                      <a:pt x="10375" y="6412"/>
                      <a:pt x="10301" y="6337"/>
                      <a:pt x="10210" y="6337"/>
                    </a:cubicBezTo>
                    <a:close/>
                    <a:moveTo>
                      <a:pt x="9734" y="9226"/>
                    </a:moveTo>
                    <a:lnTo>
                      <a:pt x="7488" y="9226"/>
                    </a:lnTo>
                    <a:lnTo>
                      <a:pt x="7488" y="6980"/>
                    </a:lnTo>
                    <a:lnTo>
                      <a:pt x="9734" y="6980"/>
                    </a:lnTo>
                    <a:lnTo>
                      <a:pt x="9734" y="9226"/>
                    </a:lnTo>
                    <a:close/>
                    <a:moveTo>
                      <a:pt x="3413" y="165"/>
                    </a:moveTo>
                    <a:lnTo>
                      <a:pt x="3413" y="3364"/>
                    </a:lnTo>
                    <a:cubicBezTo>
                      <a:pt x="3413" y="3455"/>
                      <a:pt x="3486" y="3529"/>
                      <a:pt x="3578" y="3529"/>
                    </a:cubicBezTo>
                    <a:lnTo>
                      <a:pt x="6776" y="3529"/>
                    </a:lnTo>
                    <a:cubicBezTo>
                      <a:pt x="6868" y="3529"/>
                      <a:pt x="6941" y="3455"/>
                      <a:pt x="6941" y="3364"/>
                    </a:cubicBezTo>
                    <a:lnTo>
                      <a:pt x="6941" y="165"/>
                    </a:lnTo>
                    <a:cubicBezTo>
                      <a:pt x="6941" y="74"/>
                      <a:pt x="6868" y="0"/>
                      <a:pt x="6776" y="0"/>
                    </a:cubicBezTo>
                    <a:lnTo>
                      <a:pt x="3579" y="0"/>
                    </a:lnTo>
                    <a:cubicBezTo>
                      <a:pt x="3488" y="0"/>
                      <a:pt x="3413" y="74"/>
                      <a:pt x="3413" y="165"/>
                    </a:cubicBezTo>
                    <a:close/>
                    <a:moveTo>
                      <a:pt x="6301" y="2887"/>
                    </a:moveTo>
                    <a:lnTo>
                      <a:pt x="4055" y="2887"/>
                    </a:lnTo>
                    <a:lnTo>
                      <a:pt x="4055" y="641"/>
                    </a:lnTo>
                    <a:lnTo>
                      <a:pt x="6301" y="641"/>
                    </a:lnTo>
                    <a:lnTo>
                      <a:pt x="6301" y="2887"/>
                    </a:lnTo>
                    <a:close/>
                    <a:moveTo>
                      <a:pt x="1525" y="4430"/>
                    </a:moveTo>
                    <a:lnTo>
                      <a:pt x="8839" y="4430"/>
                    </a:lnTo>
                    <a:lnTo>
                      <a:pt x="8839" y="4931"/>
                    </a:lnTo>
                    <a:lnTo>
                      <a:pt x="1525" y="4931"/>
                    </a:lnTo>
                    <a:lnTo>
                      <a:pt x="1525" y="4430"/>
                    </a:lnTo>
                    <a:close/>
                    <a:moveTo>
                      <a:pt x="8336" y="4931"/>
                    </a:moveTo>
                    <a:lnTo>
                      <a:pt x="8838" y="4931"/>
                    </a:lnTo>
                    <a:lnTo>
                      <a:pt x="8838" y="6434"/>
                    </a:lnTo>
                    <a:lnTo>
                      <a:pt x="8336" y="6434"/>
                    </a:lnTo>
                    <a:lnTo>
                      <a:pt x="8336" y="4931"/>
                    </a:lnTo>
                    <a:close/>
                    <a:moveTo>
                      <a:pt x="1525" y="4931"/>
                    </a:moveTo>
                    <a:lnTo>
                      <a:pt x="2026" y="4931"/>
                    </a:lnTo>
                    <a:lnTo>
                      <a:pt x="2026" y="6434"/>
                    </a:lnTo>
                    <a:lnTo>
                      <a:pt x="1525" y="6434"/>
                    </a:lnTo>
                    <a:lnTo>
                      <a:pt x="1525" y="4931"/>
                    </a:lnTo>
                    <a:close/>
                    <a:moveTo>
                      <a:pt x="4914" y="3467"/>
                    </a:moveTo>
                    <a:lnTo>
                      <a:pt x="5415" y="3467"/>
                    </a:lnTo>
                    <a:lnTo>
                      <a:pt x="5415" y="4469"/>
                    </a:lnTo>
                    <a:lnTo>
                      <a:pt x="4914" y="4469"/>
                    </a:lnTo>
                    <a:lnTo>
                      <a:pt x="4914" y="346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0" tIns="0" rIns="0" bIns="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5" name="组合 94"/>
            <p:cNvGrpSpPr/>
            <p:nvPr/>
          </p:nvGrpSpPr>
          <p:grpSpPr>
            <a:xfrm>
              <a:off x="660401" y="2865078"/>
              <a:ext cx="3414483" cy="1582576"/>
              <a:chOff x="8104415" y="2854192"/>
              <a:chExt cx="3431418" cy="1582576"/>
            </a:xfrm>
          </p:grpSpPr>
          <p:grpSp>
            <p:nvGrpSpPr>
              <p:cNvPr id="114" name="组合 113"/>
              <p:cNvGrpSpPr/>
              <p:nvPr/>
            </p:nvGrpSpPr>
            <p:grpSpPr>
              <a:xfrm>
                <a:off x="8851220" y="2854192"/>
                <a:ext cx="2684613" cy="1582576"/>
                <a:chOff x="8851221" y="2854192"/>
                <a:chExt cx="2684613" cy="1582576"/>
              </a:xfrm>
            </p:grpSpPr>
            <p:sp>
              <p:nvSpPr>
                <p:cNvPr id="117" name="Text3"/>
                <p:cNvSpPr txBox="1"/>
                <p:nvPr/>
              </p:nvSpPr>
              <p:spPr>
                <a:xfrm>
                  <a:off x="8851221" y="3292251"/>
                  <a:ext cx="2684613" cy="1144517"/>
                </a:xfrm>
                <a:prstGeom prst="rect">
                  <a:avLst/>
                </a:prstGeom>
                <a:noFill/>
              </p:spPr>
              <p:txBody>
                <a:bodyPr wrap="square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lnSpc>
                      <a:spcPct val="150000"/>
                    </a:lnSpc>
                    <a:defRPr kumimoji="0" sz="1050" i="0" u="none" strike="noStrike" kern="1200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400" dirty="0">
                      <a:cs typeface="+mn-ea"/>
                      <a:sym typeface="+mn-lt"/>
                    </a:rPr>
                    <a:t>推动不同行业间质量标准互认与流程对接，形成跨行业质量联动网络，提升整体产业链的质量稳定性与响应能力。</a:t>
                  </a:r>
                  <a:endParaRPr lang="en-US" sz="1100" dirty="0"/>
                </a:p>
              </p:txBody>
            </p:sp>
            <p:sp>
              <p:nvSpPr>
                <p:cNvPr id="118" name="Bullet3"/>
                <p:cNvSpPr txBox="1"/>
                <p:nvPr/>
              </p:nvSpPr>
              <p:spPr>
                <a:xfrm>
                  <a:off x="8851221" y="2854192"/>
                  <a:ext cx="2684613" cy="438059"/>
                </a:xfrm>
                <a:prstGeom prst="rect">
                  <a:avLst/>
                </a:prstGeom>
                <a:noFill/>
              </p:spPr>
              <p:txBody>
                <a:bodyPr wrap="square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kumimoji="0" sz="1400" b="1" i="0" u="none" strike="noStrike" kern="1200" cap="none" spc="0" normalizeH="0" baseline="0">
                      <a:ln>
                        <a:noFill/>
                      </a:ln>
                      <a:solidFill>
                        <a:schemeClr val="tx1">
                          <a:alpha val="60000"/>
                        </a:schemeClr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8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行业间融合治理</a:t>
                  </a:r>
                  <a:endParaRPr lang="en-US" dirty="0"/>
                </a:p>
              </p:txBody>
            </p:sp>
          </p:grpSp>
          <p:sp>
            <p:nvSpPr>
              <p:cNvPr id="115" name="IconBackground3"/>
              <p:cNvSpPr/>
              <p:nvPr/>
            </p:nvSpPr>
            <p:spPr>
              <a:xfrm>
                <a:off x="8104415" y="2854192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0" tIns="0" rIns="0" bIns="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6" name="Icon3"/>
              <p:cNvSpPr/>
              <p:nvPr/>
            </p:nvSpPr>
            <p:spPr>
              <a:xfrm>
                <a:off x="8285354" y="2986930"/>
                <a:ext cx="173431" cy="274523"/>
              </a:xfrm>
              <a:custGeom>
                <a:avLst/>
                <a:gdLst>
                  <a:gd name="T0" fmla="*/ 740 w 7808"/>
                  <a:gd name="T1" fmla="*/ 12376 h 12376"/>
                  <a:gd name="T2" fmla="*/ 781 w 7808"/>
                  <a:gd name="T3" fmla="*/ 12375 h 12376"/>
                  <a:gd name="T4" fmla="*/ 1440 w 7808"/>
                  <a:gd name="T5" fmla="*/ 11636 h 12376"/>
                  <a:gd name="T6" fmla="*/ 1725 w 7808"/>
                  <a:gd name="T7" fmla="*/ 10131 h 12376"/>
                  <a:gd name="T8" fmla="*/ 2539 w 7808"/>
                  <a:gd name="T9" fmla="*/ 8719 h 12376"/>
                  <a:gd name="T10" fmla="*/ 3904 w 7808"/>
                  <a:gd name="T11" fmla="*/ 7539 h 12376"/>
                  <a:gd name="T12" fmla="*/ 5269 w 7808"/>
                  <a:gd name="T13" fmla="*/ 8719 h 12376"/>
                  <a:gd name="T14" fmla="*/ 6083 w 7808"/>
                  <a:gd name="T15" fmla="*/ 10131 h 12376"/>
                  <a:gd name="T16" fmla="*/ 6369 w 7808"/>
                  <a:gd name="T17" fmla="*/ 11636 h 12376"/>
                  <a:gd name="T18" fmla="*/ 7027 w 7808"/>
                  <a:gd name="T19" fmla="*/ 12375 h 12376"/>
                  <a:gd name="T20" fmla="*/ 7068 w 7808"/>
                  <a:gd name="T21" fmla="*/ 12376 h 12376"/>
                  <a:gd name="T22" fmla="*/ 7766 w 7808"/>
                  <a:gd name="T23" fmla="*/ 11717 h 12376"/>
                  <a:gd name="T24" fmla="*/ 7396 w 7808"/>
                  <a:gd name="T25" fmla="*/ 9646 h 12376"/>
                  <a:gd name="T26" fmla="*/ 6349 w 7808"/>
                  <a:gd name="T27" fmla="*/ 7828 h 12376"/>
                  <a:gd name="T28" fmla="*/ 4604 w 7808"/>
                  <a:gd name="T29" fmla="*/ 6325 h 12376"/>
                  <a:gd name="T30" fmla="*/ 4604 w 7808"/>
                  <a:gd name="T31" fmla="*/ 2470 h 12376"/>
                  <a:gd name="T32" fmla="*/ 5164 w 7808"/>
                  <a:gd name="T33" fmla="*/ 3029 h 12376"/>
                  <a:gd name="T34" fmla="*/ 5659 w 7808"/>
                  <a:gd name="T35" fmla="*/ 3234 h 12376"/>
                  <a:gd name="T36" fmla="*/ 6154 w 7808"/>
                  <a:gd name="T37" fmla="*/ 3029 h 12376"/>
                  <a:gd name="T38" fmla="*/ 6154 w 7808"/>
                  <a:gd name="T39" fmla="*/ 2039 h 12376"/>
                  <a:gd name="T40" fmla="*/ 4387 w 7808"/>
                  <a:gd name="T41" fmla="*/ 273 h 12376"/>
                  <a:gd name="T42" fmla="*/ 3397 w 7808"/>
                  <a:gd name="T43" fmla="*/ 273 h 12376"/>
                  <a:gd name="T44" fmla="*/ 1655 w 7808"/>
                  <a:gd name="T45" fmla="*/ 2016 h 12376"/>
                  <a:gd name="T46" fmla="*/ 1655 w 7808"/>
                  <a:gd name="T47" fmla="*/ 3006 h 12376"/>
                  <a:gd name="T48" fmla="*/ 2645 w 7808"/>
                  <a:gd name="T49" fmla="*/ 3006 h 12376"/>
                  <a:gd name="T50" fmla="*/ 3204 w 7808"/>
                  <a:gd name="T51" fmla="*/ 2446 h 12376"/>
                  <a:gd name="T52" fmla="*/ 3204 w 7808"/>
                  <a:gd name="T53" fmla="*/ 6325 h 12376"/>
                  <a:gd name="T54" fmla="*/ 1459 w 7808"/>
                  <a:gd name="T55" fmla="*/ 7828 h 12376"/>
                  <a:gd name="T56" fmla="*/ 412 w 7808"/>
                  <a:gd name="T57" fmla="*/ 9646 h 12376"/>
                  <a:gd name="T58" fmla="*/ 42 w 7808"/>
                  <a:gd name="T59" fmla="*/ 11717 h 12376"/>
                  <a:gd name="T60" fmla="*/ 740 w 7808"/>
                  <a:gd name="T61" fmla="*/ 12376 h 12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08" h="12376">
                    <a:moveTo>
                      <a:pt x="740" y="12376"/>
                    </a:moveTo>
                    <a:cubicBezTo>
                      <a:pt x="754" y="12376"/>
                      <a:pt x="767" y="12376"/>
                      <a:pt x="781" y="12375"/>
                    </a:cubicBezTo>
                    <a:cubicBezTo>
                      <a:pt x="1167" y="12353"/>
                      <a:pt x="1462" y="12022"/>
                      <a:pt x="1440" y="11636"/>
                    </a:cubicBezTo>
                    <a:cubicBezTo>
                      <a:pt x="1439" y="11629"/>
                      <a:pt x="1412" y="10979"/>
                      <a:pt x="1725" y="10131"/>
                    </a:cubicBezTo>
                    <a:cubicBezTo>
                      <a:pt x="1914" y="9619"/>
                      <a:pt x="2188" y="9144"/>
                      <a:pt x="2539" y="8719"/>
                    </a:cubicBezTo>
                    <a:cubicBezTo>
                      <a:pt x="2909" y="8270"/>
                      <a:pt x="3367" y="7875"/>
                      <a:pt x="3904" y="7539"/>
                    </a:cubicBezTo>
                    <a:cubicBezTo>
                      <a:pt x="4441" y="7875"/>
                      <a:pt x="4900" y="8270"/>
                      <a:pt x="5269" y="8719"/>
                    </a:cubicBezTo>
                    <a:cubicBezTo>
                      <a:pt x="5620" y="9144"/>
                      <a:pt x="5894" y="9619"/>
                      <a:pt x="6083" y="10131"/>
                    </a:cubicBezTo>
                    <a:cubicBezTo>
                      <a:pt x="6397" y="10979"/>
                      <a:pt x="6369" y="11629"/>
                      <a:pt x="6369" y="11636"/>
                    </a:cubicBezTo>
                    <a:cubicBezTo>
                      <a:pt x="6346" y="12022"/>
                      <a:pt x="6641" y="12353"/>
                      <a:pt x="7027" y="12375"/>
                    </a:cubicBezTo>
                    <a:cubicBezTo>
                      <a:pt x="7041" y="12376"/>
                      <a:pt x="7055" y="12376"/>
                      <a:pt x="7068" y="12376"/>
                    </a:cubicBezTo>
                    <a:cubicBezTo>
                      <a:pt x="7436" y="12376"/>
                      <a:pt x="7745" y="12089"/>
                      <a:pt x="7766" y="11717"/>
                    </a:cubicBezTo>
                    <a:cubicBezTo>
                      <a:pt x="7772" y="11622"/>
                      <a:pt x="7808" y="10759"/>
                      <a:pt x="7396" y="9646"/>
                    </a:cubicBezTo>
                    <a:cubicBezTo>
                      <a:pt x="7153" y="8986"/>
                      <a:pt x="6800" y="8375"/>
                      <a:pt x="6349" y="7828"/>
                    </a:cubicBezTo>
                    <a:cubicBezTo>
                      <a:pt x="5873" y="7251"/>
                      <a:pt x="5288" y="6747"/>
                      <a:pt x="4604" y="6325"/>
                    </a:cubicBezTo>
                    <a:lnTo>
                      <a:pt x="4604" y="2470"/>
                    </a:lnTo>
                    <a:lnTo>
                      <a:pt x="5164" y="3029"/>
                    </a:lnTo>
                    <a:cubicBezTo>
                      <a:pt x="5300" y="3166"/>
                      <a:pt x="5479" y="3234"/>
                      <a:pt x="5659" y="3234"/>
                    </a:cubicBezTo>
                    <a:cubicBezTo>
                      <a:pt x="5838" y="3234"/>
                      <a:pt x="6017" y="3166"/>
                      <a:pt x="6154" y="3029"/>
                    </a:cubicBezTo>
                    <a:cubicBezTo>
                      <a:pt x="6427" y="2756"/>
                      <a:pt x="6427" y="2313"/>
                      <a:pt x="6154" y="2039"/>
                    </a:cubicBezTo>
                    <a:lnTo>
                      <a:pt x="4387" y="273"/>
                    </a:lnTo>
                    <a:cubicBezTo>
                      <a:pt x="4114" y="0"/>
                      <a:pt x="3671" y="0"/>
                      <a:pt x="3397" y="273"/>
                    </a:cubicBezTo>
                    <a:lnTo>
                      <a:pt x="1655" y="2016"/>
                    </a:lnTo>
                    <a:cubicBezTo>
                      <a:pt x="1381" y="2289"/>
                      <a:pt x="1381" y="2732"/>
                      <a:pt x="1655" y="3006"/>
                    </a:cubicBezTo>
                    <a:cubicBezTo>
                      <a:pt x="1928" y="3279"/>
                      <a:pt x="2371" y="3279"/>
                      <a:pt x="2645" y="3006"/>
                    </a:cubicBezTo>
                    <a:lnTo>
                      <a:pt x="3204" y="2446"/>
                    </a:lnTo>
                    <a:lnTo>
                      <a:pt x="3204" y="6325"/>
                    </a:lnTo>
                    <a:cubicBezTo>
                      <a:pt x="2521" y="6747"/>
                      <a:pt x="1935" y="7251"/>
                      <a:pt x="1459" y="7828"/>
                    </a:cubicBezTo>
                    <a:cubicBezTo>
                      <a:pt x="1008" y="8375"/>
                      <a:pt x="656" y="8986"/>
                      <a:pt x="412" y="9646"/>
                    </a:cubicBezTo>
                    <a:cubicBezTo>
                      <a:pt x="0" y="10759"/>
                      <a:pt x="36" y="11622"/>
                      <a:pt x="42" y="11717"/>
                    </a:cubicBezTo>
                    <a:cubicBezTo>
                      <a:pt x="63" y="12089"/>
                      <a:pt x="372" y="12376"/>
                      <a:pt x="740" y="1237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0" tIns="0" rIns="0" bIns="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6" name="组合 95"/>
            <p:cNvGrpSpPr/>
            <p:nvPr/>
          </p:nvGrpSpPr>
          <p:grpSpPr>
            <a:xfrm>
              <a:off x="4366147" y="2865078"/>
              <a:ext cx="3412052" cy="1582576"/>
              <a:chOff x="659053" y="4551524"/>
              <a:chExt cx="3412052" cy="1582576"/>
            </a:xfrm>
          </p:grpSpPr>
          <p:grpSp>
            <p:nvGrpSpPr>
              <p:cNvPr id="109" name="组合 108"/>
              <p:cNvGrpSpPr/>
              <p:nvPr/>
            </p:nvGrpSpPr>
            <p:grpSpPr>
              <a:xfrm>
                <a:off x="1403427" y="4551524"/>
                <a:ext cx="2667678" cy="1582576"/>
                <a:chOff x="1403427" y="4551524"/>
                <a:chExt cx="2667678" cy="1582576"/>
              </a:xfrm>
            </p:grpSpPr>
            <p:sp>
              <p:nvSpPr>
                <p:cNvPr id="112" name="Text4"/>
                <p:cNvSpPr txBox="1"/>
                <p:nvPr/>
              </p:nvSpPr>
              <p:spPr>
                <a:xfrm>
                  <a:off x="1403427" y="4989583"/>
                  <a:ext cx="2667678" cy="1144517"/>
                </a:xfrm>
                <a:prstGeom prst="rect">
                  <a:avLst/>
                </a:prstGeom>
                <a:noFill/>
              </p:spPr>
              <p:txBody>
                <a:bodyPr wrap="square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lnSpc>
                      <a:spcPct val="150000"/>
                    </a:lnSpc>
                    <a:defRPr kumimoji="0" sz="1050" i="0" u="none" strike="noStrike" kern="1200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400" dirty="0">
                      <a:cs typeface="+mn-ea"/>
                      <a:sym typeface="+mn-lt"/>
                    </a:rPr>
                    <a:t>搭建基于云计算与区块链的质量共治平台，实现质量追溯、信用评价与合规监管的数字化集成与实时共享功能。</a:t>
                  </a:r>
                  <a:endParaRPr lang="en-US" sz="1100" dirty="0"/>
                </a:p>
              </p:txBody>
            </p:sp>
            <p:sp>
              <p:nvSpPr>
                <p:cNvPr id="113" name="Bullet4"/>
                <p:cNvSpPr txBox="1"/>
                <p:nvPr/>
              </p:nvSpPr>
              <p:spPr>
                <a:xfrm>
                  <a:off x="1403427" y="4551524"/>
                  <a:ext cx="2667678" cy="438059"/>
                </a:xfrm>
                <a:prstGeom prst="rect">
                  <a:avLst/>
                </a:prstGeom>
                <a:noFill/>
              </p:spPr>
              <p:txBody>
                <a:bodyPr wrap="square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kumimoji="0" sz="1400" b="1" i="0" u="none" strike="noStrike" kern="1200" cap="none" spc="0" normalizeH="0" baseline="0">
                      <a:ln>
                        <a:noFill/>
                      </a:ln>
                      <a:solidFill>
                        <a:schemeClr val="tx1">
                          <a:alpha val="60000"/>
                        </a:schemeClr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8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共享平台建设</a:t>
                  </a:r>
                  <a:endParaRPr lang="en-US" dirty="0"/>
                </a:p>
              </p:txBody>
            </p:sp>
          </p:grpSp>
          <p:sp>
            <p:nvSpPr>
              <p:cNvPr id="110" name="IconBackground4"/>
              <p:cNvSpPr/>
              <p:nvPr/>
            </p:nvSpPr>
            <p:spPr>
              <a:xfrm>
                <a:off x="659053" y="4551524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0" tIns="0" rIns="0" bIns="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1" name="Icon4"/>
              <p:cNvSpPr/>
              <p:nvPr/>
            </p:nvSpPr>
            <p:spPr>
              <a:xfrm>
                <a:off x="789457" y="4688955"/>
                <a:ext cx="274522" cy="265136"/>
              </a:xfrm>
              <a:custGeom>
                <a:avLst/>
                <a:gdLst>
                  <a:gd name="T0" fmla="*/ 7717 w 10112"/>
                  <a:gd name="T1" fmla="*/ 2928 h 9769"/>
                  <a:gd name="T2" fmla="*/ 1886 w 10112"/>
                  <a:gd name="T3" fmla="*/ 2880 h 9769"/>
                  <a:gd name="T4" fmla="*/ 5659 w 10112"/>
                  <a:gd name="T5" fmla="*/ 5145 h 9769"/>
                  <a:gd name="T6" fmla="*/ 7030 w 10112"/>
                  <a:gd name="T7" fmla="*/ 3773 h 9769"/>
                  <a:gd name="T8" fmla="*/ 7289 w 10112"/>
                  <a:gd name="T9" fmla="*/ 2830 h 9769"/>
                  <a:gd name="T10" fmla="*/ 6431 w 10112"/>
                  <a:gd name="T11" fmla="*/ 3344 h 9769"/>
                  <a:gd name="T12" fmla="*/ 6431 w 10112"/>
                  <a:gd name="T13" fmla="*/ 2315 h 9769"/>
                  <a:gd name="T14" fmla="*/ 7289 w 10112"/>
                  <a:gd name="T15" fmla="*/ 2830 h 9769"/>
                  <a:gd name="T16" fmla="*/ 6251 w 10112"/>
                  <a:gd name="T17" fmla="*/ 1886 h 9769"/>
                  <a:gd name="T18" fmla="*/ 7031 w 10112"/>
                  <a:gd name="T19" fmla="*/ 1886 h 9769"/>
                  <a:gd name="T20" fmla="*/ 4996 w 10112"/>
                  <a:gd name="T21" fmla="*/ 429 h 9769"/>
                  <a:gd name="T22" fmla="*/ 4974 w 10112"/>
                  <a:gd name="T23" fmla="*/ 1886 h 9769"/>
                  <a:gd name="T24" fmla="*/ 4974 w 10112"/>
                  <a:gd name="T25" fmla="*/ 2401 h 9769"/>
                  <a:gd name="T26" fmla="*/ 5907 w 10112"/>
                  <a:gd name="T27" fmla="*/ 2940 h 9769"/>
                  <a:gd name="T28" fmla="*/ 5000 w 10112"/>
                  <a:gd name="T29" fmla="*/ 3430 h 9769"/>
                  <a:gd name="T30" fmla="*/ 4974 w 10112"/>
                  <a:gd name="T31" fmla="*/ 2401 h 9769"/>
                  <a:gd name="T32" fmla="*/ 5745 w 10112"/>
                  <a:gd name="T33" fmla="*/ 3859 h 9769"/>
                  <a:gd name="T34" fmla="*/ 4974 w 10112"/>
                  <a:gd name="T35" fmla="*/ 3859 h 9769"/>
                  <a:gd name="T36" fmla="*/ 3774 w 10112"/>
                  <a:gd name="T37" fmla="*/ 3859 h 9769"/>
                  <a:gd name="T38" fmla="*/ 4545 w 10112"/>
                  <a:gd name="T39" fmla="*/ 5316 h 9769"/>
                  <a:gd name="T40" fmla="*/ 3734 w 10112"/>
                  <a:gd name="T41" fmla="*/ 3430 h 9769"/>
                  <a:gd name="T42" fmla="*/ 3710 w 10112"/>
                  <a:gd name="T43" fmla="*/ 2401 h 9769"/>
                  <a:gd name="T44" fmla="*/ 4630 w 10112"/>
                  <a:gd name="T45" fmla="*/ 3430 h 9769"/>
                  <a:gd name="T46" fmla="*/ 4630 w 10112"/>
                  <a:gd name="T47" fmla="*/ 1886 h 9769"/>
                  <a:gd name="T48" fmla="*/ 4581 w 10112"/>
                  <a:gd name="T49" fmla="*/ 429 h 9769"/>
                  <a:gd name="T50" fmla="*/ 3945 w 10112"/>
                  <a:gd name="T51" fmla="*/ 600 h 9769"/>
                  <a:gd name="T52" fmla="*/ 2574 w 10112"/>
                  <a:gd name="T53" fmla="*/ 1973 h 9769"/>
                  <a:gd name="T54" fmla="*/ 2401 w 10112"/>
                  <a:gd name="T55" fmla="*/ 2829 h 9769"/>
                  <a:gd name="T56" fmla="*/ 3259 w 10112"/>
                  <a:gd name="T57" fmla="*/ 2315 h 9769"/>
                  <a:gd name="T58" fmla="*/ 3259 w 10112"/>
                  <a:gd name="T59" fmla="*/ 3344 h 9769"/>
                  <a:gd name="T60" fmla="*/ 2401 w 10112"/>
                  <a:gd name="T61" fmla="*/ 2829 h 9769"/>
                  <a:gd name="T62" fmla="*/ 3859 w 10112"/>
                  <a:gd name="T63" fmla="*/ 5231 h 9769"/>
                  <a:gd name="T64" fmla="*/ 3277 w 10112"/>
                  <a:gd name="T65" fmla="*/ 3859 h 9769"/>
                  <a:gd name="T66" fmla="*/ 9852 w 10112"/>
                  <a:gd name="T67" fmla="*/ 6995 h 9769"/>
                  <a:gd name="T68" fmla="*/ 4630 w 10112"/>
                  <a:gd name="T69" fmla="*/ 9579 h 9769"/>
                  <a:gd name="T70" fmla="*/ 2102 w 10112"/>
                  <a:gd name="T71" fmla="*/ 8725 h 9769"/>
                  <a:gd name="T72" fmla="*/ 0 w 10112"/>
                  <a:gd name="T73" fmla="*/ 6806 h 9769"/>
                  <a:gd name="T74" fmla="*/ 4132 w 10112"/>
                  <a:gd name="T75" fmla="*/ 6427 h 9769"/>
                  <a:gd name="T76" fmla="*/ 6685 w 10112"/>
                  <a:gd name="T77" fmla="*/ 6545 h 9769"/>
                  <a:gd name="T78" fmla="*/ 4796 w 10112"/>
                  <a:gd name="T79" fmla="*/ 7944 h 9769"/>
                  <a:gd name="T80" fmla="*/ 4937 w 10112"/>
                  <a:gd name="T81" fmla="*/ 8156 h 9769"/>
                  <a:gd name="T82" fmla="*/ 7466 w 10112"/>
                  <a:gd name="T83" fmla="*/ 6825 h 9769"/>
                  <a:gd name="T84" fmla="*/ 5907 w 10112"/>
                  <a:gd name="T85" fmla="*/ 6304 h 9769"/>
                  <a:gd name="T86" fmla="*/ 7796 w 10112"/>
                  <a:gd name="T87" fmla="*/ 6115 h 9769"/>
                  <a:gd name="T88" fmla="*/ 8860 w 10112"/>
                  <a:gd name="T89" fmla="*/ 6400 h 9769"/>
                  <a:gd name="T90" fmla="*/ 9946 w 10112"/>
                  <a:gd name="T91" fmla="*/ 6616 h 9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0112" h="9769">
                    <a:moveTo>
                      <a:pt x="4802" y="5831"/>
                    </a:moveTo>
                    <a:cubicBezTo>
                      <a:pt x="6390" y="5831"/>
                      <a:pt x="7717" y="4509"/>
                      <a:pt x="7717" y="2928"/>
                    </a:cubicBezTo>
                    <a:cubicBezTo>
                      <a:pt x="7717" y="1297"/>
                      <a:pt x="6390" y="0"/>
                      <a:pt x="4802" y="0"/>
                    </a:cubicBezTo>
                    <a:cubicBezTo>
                      <a:pt x="3215" y="0"/>
                      <a:pt x="1886" y="1299"/>
                      <a:pt x="1886" y="2880"/>
                    </a:cubicBezTo>
                    <a:cubicBezTo>
                      <a:pt x="1861" y="4509"/>
                      <a:pt x="3190" y="5831"/>
                      <a:pt x="4802" y="5831"/>
                    </a:cubicBezTo>
                    <a:close/>
                    <a:moveTo>
                      <a:pt x="5659" y="5145"/>
                    </a:moveTo>
                    <a:cubicBezTo>
                      <a:pt x="5872" y="4856"/>
                      <a:pt x="6131" y="4375"/>
                      <a:pt x="6250" y="3773"/>
                    </a:cubicBezTo>
                    <a:lnTo>
                      <a:pt x="7030" y="3773"/>
                    </a:lnTo>
                    <a:cubicBezTo>
                      <a:pt x="6771" y="4424"/>
                      <a:pt x="6298" y="4930"/>
                      <a:pt x="5659" y="5145"/>
                    </a:cubicBezTo>
                    <a:close/>
                    <a:moveTo>
                      <a:pt x="7289" y="2830"/>
                    </a:moveTo>
                    <a:cubicBezTo>
                      <a:pt x="7289" y="3018"/>
                      <a:pt x="7266" y="3181"/>
                      <a:pt x="7242" y="3344"/>
                    </a:cubicBezTo>
                    <a:lnTo>
                      <a:pt x="6431" y="3344"/>
                    </a:lnTo>
                    <a:cubicBezTo>
                      <a:pt x="6453" y="3181"/>
                      <a:pt x="6453" y="3016"/>
                      <a:pt x="6453" y="2854"/>
                    </a:cubicBezTo>
                    <a:cubicBezTo>
                      <a:pt x="6453" y="2666"/>
                      <a:pt x="6453" y="2503"/>
                      <a:pt x="6431" y="2315"/>
                    </a:cubicBezTo>
                    <a:lnTo>
                      <a:pt x="7242" y="2315"/>
                    </a:lnTo>
                    <a:cubicBezTo>
                      <a:pt x="7265" y="2504"/>
                      <a:pt x="7289" y="2666"/>
                      <a:pt x="7289" y="2830"/>
                    </a:cubicBezTo>
                    <a:close/>
                    <a:moveTo>
                      <a:pt x="7031" y="1886"/>
                    </a:moveTo>
                    <a:lnTo>
                      <a:pt x="6251" y="1886"/>
                    </a:lnTo>
                    <a:cubicBezTo>
                      <a:pt x="6086" y="1311"/>
                      <a:pt x="5848" y="853"/>
                      <a:pt x="5660" y="600"/>
                    </a:cubicBezTo>
                    <a:cubicBezTo>
                      <a:pt x="6299" y="830"/>
                      <a:pt x="6771" y="1314"/>
                      <a:pt x="7031" y="1886"/>
                    </a:cubicBezTo>
                    <a:close/>
                    <a:moveTo>
                      <a:pt x="4974" y="429"/>
                    </a:moveTo>
                    <a:lnTo>
                      <a:pt x="4996" y="429"/>
                    </a:lnTo>
                    <a:cubicBezTo>
                      <a:pt x="5155" y="615"/>
                      <a:pt x="5541" y="1100"/>
                      <a:pt x="5745" y="1886"/>
                    </a:cubicBezTo>
                    <a:lnTo>
                      <a:pt x="4974" y="1886"/>
                    </a:lnTo>
                    <a:lnTo>
                      <a:pt x="4974" y="429"/>
                    </a:lnTo>
                    <a:close/>
                    <a:moveTo>
                      <a:pt x="4974" y="2401"/>
                    </a:moveTo>
                    <a:lnTo>
                      <a:pt x="5884" y="2401"/>
                    </a:lnTo>
                    <a:cubicBezTo>
                      <a:pt x="5907" y="2589"/>
                      <a:pt x="5931" y="2753"/>
                      <a:pt x="5907" y="2940"/>
                    </a:cubicBezTo>
                    <a:cubicBezTo>
                      <a:pt x="5907" y="3128"/>
                      <a:pt x="5884" y="3268"/>
                      <a:pt x="5884" y="3430"/>
                    </a:cubicBezTo>
                    <a:lnTo>
                      <a:pt x="5000" y="3430"/>
                    </a:lnTo>
                    <a:lnTo>
                      <a:pt x="5000" y="2401"/>
                    </a:lnTo>
                    <a:lnTo>
                      <a:pt x="4974" y="2401"/>
                    </a:lnTo>
                    <a:close/>
                    <a:moveTo>
                      <a:pt x="4974" y="3859"/>
                    </a:moveTo>
                    <a:lnTo>
                      <a:pt x="5745" y="3859"/>
                    </a:lnTo>
                    <a:cubicBezTo>
                      <a:pt x="5540" y="4564"/>
                      <a:pt x="5200" y="5058"/>
                      <a:pt x="4974" y="5316"/>
                    </a:cubicBezTo>
                    <a:lnTo>
                      <a:pt x="4974" y="3859"/>
                    </a:lnTo>
                    <a:close/>
                    <a:moveTo>
                      <a:pt x="4545" y="5316"/>
                    </a:moveTo>
                    <a:cubicBezTo>
                      <a:pt x="4317" y="5061"/>
                      <a:pt x="3954" y="4576"/>
                      <a:pt x="3774" y="3859"/>
                    </a:cubicBezTo>
                    <a:lnTo>
                      <a:pt x="4545" y="3859"/>
                    </a:lnTo>
                    <a:lnTo>
                      <a:pt x="4545" y="5316"/>
                    </a:lnTo>
                    <a:close/>
                    <a:moveTo>
                      <a:pt x="4630" y="3430"/>
                    </a:moveTo>
                    <a:lnTo>
                      <a:pt x="3734" y="3430"/>
                    </a:lnTo>
                    <a:cubicBezTo>
                      <a:pt x="3710" y="3268"/>
                      <a:pt x="3710" y="3126"/>
                      <a:pt x="3686" y="2940"/>
                    </a:cubicBezTo>
                    <a:cubicBezTo>
                      <a:pt x="3686" y="2753"/>
                      <a:pt x="3686" y="2566"/>
                      <a:pt x="3710" y="2401"/>
                    </a:cubicBezTo>
                    <a:lnTo>
                      <a:pt x="4630" y="2401"/>
                    </a:lnTo>
                    <a:lnTo>
                      <a:pt x="4630" y="3430"/>
                    </a:lnTo>
                    <a:close/>
                    <a:moveTo>
                      <a:pt x="4630" y="429"/>
                    </a:moveTo>
                    <a:lnTo>
                      <a:pt x="4630" y="1886"/>
                    </a:lnTo>
                    <a:lnTo>
                      <a:pt x="3772" y="1886"/>
                    </a:lnTo>
                    <a:cubicBezTo>
                      <a:pt x="3994" y="1123"/>
                      <a:pt x="4410" y="590"/>
                      <a:pt x="4581" y="429"/>
                    </a:cubicBezTo>
                    <a:lnTo>
                      <a:pt x="4630" y="429"/>
                    </a:lnTo>
                    <a:close/>
                    <a:moveTo>
                      <a:pt x="3945" y="600"/>
                    </a:moveTo>
                    <a:cubicBezTo>
                      <a:pt x="3755" y="865"/>
                      <a:pt x="3496" y="1323"/>
                      <a:pt x="3354" y="1973"/>
                    </a:cubicBezTo>
                    <a:lnTo>
                      <a:pt x="2574" y="1973"/>
                    </a:lnTo>
                    <a:cubicBezTo>
                      <a:pt x="2856" y="1323"/>
                      <a:pt x="3329" y="816"/>
                      <a:pt x="3945" y="600"/>
                    </a:cubicBezTo>
                    <a:close/>
                    <a:moveTo>
                      <a:pt x="2401" y="2829"/>
                    </a:moveTo>
                    <a:cubicBezTo>
                      <a:pt x="2401" y="2641"/>
                      <a:pt x="2424" y="2477"/>
                      <a:pt x="2447" y="2315"/>
                    </a:cubicBezTo>
                    <a:lnTo>
                      <a:pt x="3259" y="2315"/>
                    </a:lnTo>
                    <a:cubicBezTo>
                      <a:pt x="3236" y="2502"/>
                      <a:pt x="3236" y="2666"/>
                      <a:pt x="3236" y="2854"/>
                    </a:cubicBezTo>
                    <a:cubicBezTo>
                      <a:pt x="3236" y="3041"/>
                      <a:pt x="3259" y="3181"/>
                      <a:pt x="3259" y="3344"/>
                    </a:cubicBezTo>
                    <a:lnTo>
                      <a:pt x="2425" y="3344"/>
                    </a:lnTo>
                    <a:cubicBezTo>
                      <a:pt x="2401" y="3204"/>
                      <a:pt x="2401" y="3015"/>
                      <a:pt x="2401" y="2829"/>
                    </a:cubicBezTo>
                    <a:close/>
                    <a:moveTo>
                      <a:pt x="3277" y="3859"/>
                    </a:moveTo>
                    <a:cubicBezTo>
                      <a:pt x="3440" y="4461"/>
                      <a:pt x="3650" y="4941"/>
                      <a:pt x="3859" y="5231"/>
                    </a:cubicBezTo>
                    <a:cubicBezTo>
                      <a:pt x="3254" y="4990"/>
                      <a:pt x="2742" y="4509"/>
                      <a:pt x="2486" y="3859"/>
                    </a:cubicBezTo>
                    <a:lnTo>
                      <a:pt x="3277" y="3859"/>
                    </a:lnTo>
                    <a:close/>
                    <a:moveTo>
                      <a:pt x="9946" y="6616"/>
                    </a:moveTo>
                    <a:cubicBezTo>
                      <a:pt x="10112" y="6713"/>
                      <a:pt x="10016" y="6830"/>
                      <a:pt x="9852" y="6995"/>
                    </a:cubicBezTo>
                    <a:cubicBezTo>
                      <a:pt x="8719" y="7635"/>
                      <a:pt x="5576" y="9389"/>
                      <a:pt x="5269" y="9579"/>
                    </a:cubicBezTo>
                    <a:cubicBezTo>
                      <a:pt x="4937" y="9769"/>
                      <a:pt x="4915" y="9674"/>
                      <a:pt x="4630" y="9579"/>
                    </a:cubicBezTo>
                    <a:cubicBezTo>
                      <a:pt x="4132" y="9390"/>
                      <a:pt x="3046" y="8988"/>
                      <a:pt x="2575" y="8796"/>
                    </a:cubicBezTo>
                    <a:cubicBezTo>
                      <a:pt x="2221" y="8679"/>
                      <a:pt x="2197" y="8679"/>
                      <a:pt x="2102" y="8725"/>
                    </a:cubicBezTo>
                    <a:cubicBezTo>
                      <a:pt x="1749" y="8866"/>
                      <a:pt x="1252" y="9058"/>
                      <a:pt x="1252" y="9058"/>
                    </a:cubicBezTo>
                    <a:lnTo>
                      <a:pt x="0" y="6806"/>
                    </a:lnTo>
                    <a:cubicBezTo>
                      <a:pt x="0" y="6806"/>
                      <a:pt x="1300" y="6260"/>
                      <a:pt x="1936" y="6049"/>
                    </a:cubicBezTo>
                    <a:cubicBezTo>
                      <a:pt x="2431" y="5811"/>
                      <a:pt x="2739" y="5835"/>
                      <a:pt x="4132" y="6427"/>
                    </a:cubicBezTo>
                    <a:cubicBezTo>
                      <a:pt x="4346" y="6499"/>
                      <a:pt x="4510" y="6545"/>
                      <a:pt x="4724" y="6545"/>
                    </a:cubicBezTo>
                    <a:lnTo>
                      <a:pt x="6685" y="6545"/>
                    </a:lnTo>
                    <a:cubicBezTo>
                      <a:pt x="6827" y="6545"/>
                      <a:pt x="7584" y="7139"/>
                      <a:pt x="7300" y="7232"/>
                    </a:cubicBezTo>
                    <a:cubicBezTo>
                      <a:pt x="5906" y="7682"/>
                      <a:pt x="5104" y="7991"/>
                      <a:pt x="4796" y="7944"/>
                    </a:cubicBezTo>
                    <a:cubicBezTo>
                      <a:pt x="3897" y="7824"/>
                      <a:pt x="3119" y="7659"/>
                      <a:pt x="3119" y="7659"/>
                    </a:cubicBezTo>
                    <a:cubicBezTo>
                      <a:pt x="3119" y="7659"/>
                      <a:pt x="4725" y="8204"/>
                      <a:pt x="4937" y="8156"/>
                    </a:cubicBezTo>
                    <a:cubicBezTo>
                      <a:pt x="5552" y="7966"/>
                      <a:pt x="6874" y="7562"/>
                      <a:pt x="7536" y="7299"/>
                    </a:cubicBezTo>
                    <a:cubicBezTo>
                      <a:pt x="7702" y="7204"/>
                      <a:pt x="7702" y="7086"/>
                      <a:pt x="7466" y="6825"/>
                    </a:cubicBezTo>
                    <a:cubicBezTo>
                      <a:pt x="7230" y="6517"/>
                      <a:pt x="6899" y="6304"/>
                      <a:pt x="6781" y="6304"/>
                    </a:cubicBezTo>
                    <a:lnTo>
                      <a:pt x="5907" y="6304"/>
                    </a:lnTo>
                    <a:cubicBezTo>
                      <a:pt x="5907" y="6304"/>
                      <a:pt x="7182" y="5877"/>
                      <a:pt x="7395" y="5830"/>
                    </a:cubicBezTo>
                    <a:cubicBezTo>
                      <a:pt x="7536" y="5806"/>
                      <a:pt x="8034" y="6020"/>
                      <a:pt x="7796" y="6115"/>
                    </a:cubicBezTo>
                    <a:cubicBezTo>
                      <a:pt x="8104" y="6044"/>
                      <a:pt x="8197" y="6020"/>
                      <a:pt x="8387" y="5997"/>
                    </a:cubicBezTo>
                    <a:cubicBezTo>
                      <a:pt x="8552" y="5950"/>
                      <a:pt x="9072" y="6282"/>
                      <a:pt x="8860" y="6400"/>
                    </a:cubicBezTo>
                    <a:cubicBezTo>
                      <a:pt x="8930" y="6376"/>
                      <a:pt x="9119" y="6352"/>
                      <a:pt x="9379" y="6329"/>
                    </a:cubicBezTo>
                    <a:cubicBezTo>
                      <a:pt x="9544" y="6307"/>
                      <a:pt x="9875" y="6546"/>
                      <a:pt x="9946" y="66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0" tIns="0" rIns="0" bIns="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660401" y="4551524"/>
              <a:ext cx="3414484" cy="1582576"/>
              <a:chOff x="4330019" y="4551524"/>
              <a:chExt cx="3414484" cy="1582576"/>
            </a:xfrm>
          </p:grpSpPr>
          <p:grpSp>
            <p:nvGrpSpPr>
              <p:cNvPr id="104" name="组合 103"/>
              <p:cNvGrpSpPr/>
              <p:nvPr/>
            </p:nvGrpSpPr>
            <p:grpSpPr>
              <a:xfrm>
                <a:off x="5065925" y="4551524"/>
                <a:ext cx="2678578" cy="1582576"/>
                <a:chOff x="5065925" y="4551524"/>
                <a:chExt cx="2678578" cy="1582576"/>
              </a:xfrm>
            </p:grpSpPr>
            <p:sp>
              <p:nvSpPr>
                <p:cNvPr id="107" name="Text5"/>
                <p:cNvSpPr txBox="1"/>
                <p:nvPr/>
              </p:nvSpPr>
              <p:spPr>
                <a:xfrm>
                  <a:off x="5065925" y="4989583"/>
                  <a:ext cx="2678578" cy="1144517"/>
                </a:xfrm>
                <a:prstGeom prst="rect">
                  <a:avLst/>
                </a:prstGeom>
                <a:noFill/>
              </p:spPr>
              <p:txBody>
                <a:bodyPr wrap="square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lnSpc>
                      <a:spcPct val="150000"/>
                    </a:lnSpc>
                    <a:defRPr kumimoji="0" sz="1050" i="0" u="none" strike="noStrike" kern="1200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400" dirty="0">
                      <a:cs typeface="+mn-ea"/>
                      <a:sym typeface="+mn-lt"/>
                    </a:rPr>
                    <a:t>设计合理的利益分配与奖惩制度，激励各参与方主动投入质量治理，增强生态体系的可持续性与运行效率。</a:t>
                  </a:r>
                  <a:endParaRPr lang="en-US" sz="1100" dirty="0"/>
                </a:p>
              </p:txBody>
            </p:sp>
            <p:sp>
              <p:nvSpPr>
                <p:cNvPr id="108" name="Bullet5"/>
                <p:cNvSpPr txBox="1"/>
                <p:nvPr/>
              </p:nvSpPr>
              <p:spPr>
                <a:xfrm>
                  <a:off x="5065925" y="4551524"/>
                  <a:ext cx="2678578" cy="438059"/>
                </a:xfrm>
                <a:prstGeom prst="rect">
                  <a:avLst/>
                </a:prstGeom>
                <a:noFill/>
              </p:spPr>
              <p:txBody>
                <a:bodyPr wrap="square" rtlCol="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kumimoji="0" sz="1400" b="1" i="0" u="none" strike="noStrike" kern="1200" cap="none" spc="0" normalizeH="0" baseline="0">
                      <a:ln>
                        <a:noFill/>
                      </a:ln>
                      <a:solidFill>
                        <a:schemeClr val="tx1">
                          <a:alpha val="60000"/>
                        </a:schemeClr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>
                    <a:lnSpc>
                      <a:spcPct val="120000"/>
                    </a:lnSpc>
                  </a:pPr>
                  <a:r>
                    <a:rPr lang="zh-CN" altLang="en-US" sz="18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协作激励机制</a:t>
                  </a:r>
                  <a:endParaRPr lang="en-US" dirty="0"/>
                </a:p>
              </p:txBody>
            </p:sp>
          </p:grpSp>
          <p:sp>
            <p:nvSpPr>
              <p:cNvPr id="105" name="IconBackground5"/>
              <p:cNvSpPr/>
              <p:nvPr/>
            </p:nvSpPr>
            <p:spPr>
              <a:xfrm>
                <a:off x="4330019" y="4551524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0" tIns="0" rIns="0" bIns="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6" name="Icon5"/>
              <p:cNvSpPr/>
              <p:nvPr/>
            </p:nvSpPr>
            <p:spPr>
              <a:xfrm>
                <a:off x="4460423" y="4693472"/>
                <a:ext cx="274522" cy="256102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  <a:gd name="connsiteX53" fmla="*/ 373273 h 605239"/>
                  <a:gd name="connsiteY53" fmla="*/ 373273 h 605239"/>
                  <a:gd name="connsiteX54" fmla="*/ 373273 h 605239"/>
                  <a:gd name="connsiteY54" fmla="*/ 373273 h 605239"/>
                  <a:gd name="connsiteX55" fmla="*/ 373273 h 605239"/>
                  <a:gd name="connsiteY55" fmla="*/ 373273 h 605239"/>
                  <a:gd name="connsiteX56" fmla="*/ 373273 h 605239"/>
                  <a:gd name="connsiteY56" fmla="*/ 373273 h 605239"/>
                  <a:gd name="connsiteX57" fmla="*/ 373273 h 605239"/>
                  <a:gd name="connsiteY57" fmla="*/ 373273 h 605239"/>
                  <a:gd name="connsiteX58" fmla="*/ 373273 h 605239"/>
                  <a:gd name="connsiteY58" fmla="*/ 373273 h 605239"/>
                  <a:gd name="connsiteX59" fmla="*/ 373273 h 605239"/>
                  <a:gd name="connsiteY59" fmla="*/ 373273 h 605239"/>
                  <a:gd name="connsiteX60" fmla="*/ 373273 h 605239"/>
                  <a:gd name="connsiteY60" fmla="*/ 373273 h 605239"/>
                  <a:gd name="connsiteX61" fmla="*/ 373273 h 605239"/>
                  <a:gd name="connsiteY61" fmla="*/ 373273 h 605239"/>
                  <a:gd name="connsiteX62" fmla="*/ 373273 h 605239"/>
                  <a:gd name="connsiteY62" fmla="*/ 373273 h 605239"/>
                  <a:gd name="connsiteX63" fmla="*/ 373273 h 605239"/>
                  <a:gd name="connsiteY63" fmla="*/ 373273 h 605239"/>
                  <a:gd name="connsiteX64" fmla="*/ 373273 h 605239"/>
                  <a:gd name="connsiteY64" fmla="*/ 373273 h 605239"/>
                  <a:gd name="connsiteX65" fmla="*/ 373273 h 605239"/>
                  <a:gd name="connsiteY65" fmla="*/ 373273 h 605239"/>
                  <a:gd name="connsiteX66" fmla="*/ 373273 h 605239"/>
                  <a:gd name="connsiteY66" fmla="*/ 373273 h 605239"/>
                  <a:gd name="connsiteX67" fmla="*/ 373273 h 605239"/>
                  <a:gd name="connsiteY67" fmla="*/ 373273 h 605239"/>
                  <a:gd name="connsiteX68" fmla="*/ 373273 h 605239"/>
                  <a:gd name="connsiteY68" fmla="*/ 373273 h 605239"/>
                  <a:gd name="connsiteX69" fmla="*/ 373273 h 605239"/>
                  <a:gd name="connsiteY69" fmla="*/ 373273 h 605239"/>
                  <a:gd name="connsiteX70" fmla="*/ 373273 h 605239"/>
                  <a:gd name="connsiteY70" fmla="*/ 373273 h 605239"/>
                  <a:gd name="connsiteX71" fmla="*/ 373273 h 605239"/>
                  <a:gd name="connsiteY71" fmla="*/ 373273 h 605239"/>
                  <a:gd name="connsiteX72" fmla="*/ 373273 h 605239"/>
                  <a:gd name="connsiteY72" fmla="*/ 373273 h 605239"/>
                  <a:gd name="connsiteX73" fmla="*/ 373273 h 605239"/>
                  <a:gd name="connsiteY73" fmla="*/ 373273 h 605239"/>
                  <a:gd name="connsiteX74" fmla="*/ 373273 h 605239"/>
                  <a:gd name="connsiteY74" fmla="*/ 373273 h 605239"/>
                  <a:gd name="connsiteX75" fmla="*/ 373273 h 605239"/>
                  <a:gd name="connsiteY75" fmla="*/ 373273 h 605239"/>
                  <a:gd name="connsiteX76" fmla="*/ 373273 h 605239"/>
                  <a:gd name="connsiteY76" fmla="*/ 373273 h 605239"/>
                  <a:gd name="connsiteX77" fmla="*/ 373273 h 605239"/>
                  <a:gd name="connsiteY77" fmla="*/ 373273 h 605239"/>
                  <a:gd name="connsiteX78" fmla="*/ 373273 h 605239"/>
                  <a:gd name="connsiteY78" fmla="*/ 373273 h 605239"/>
                  <a:gd name="connsiteX79" fmla="*/ 373273 h 605239"/>
                  <a:gd name="connsiteY79" fmla="*/ 373273 h 605239"/>
                  <a:gd name="connsiteX80" fmla="*/ 373273 h 605239"/>
                  <a:gd name="connsiteY80" fmla="*/ 373273 h 605239"/>
                  <a:gd name="connsiteX81" fmla="*/ 373273 h 605239"/>
                  <a:gd name="connsiteY81" fmla="*/ 373273 h 605239"/>
                  <a:gd name="connsiteX82" fmla="*/ 373273 h 605239"/>
                  <a:gd name="connsiteY82" fmla="*/ 373273 h 605239"/>
                  <a:gd name="connsiteX83" fmla="*/ 373273 h 605239"/>
                  <a:gd name="connsiteY83" fmla="*/ 373273 h 605239"/>
                  <a:gd name="connsiteX84" fmla="*/ 373273 h 605239"/>
                  <a:gd name="connsiteY84" fmla="*/ 373273 h 605239"/>
                  <a:gd name="connsiteX85" fmla="*/ 373273 h 605239"/>
                  <a:gd name="connsiteY85" fmla="*/ 373273 h 605239"/>
                  <a:gd name="connsiteX86" fmla="*/ 373273 h 605239"/>
                  <a:gd name="connsiteY86" fmla="*/ 373273 h 605239"/>
                  <a:gd name="connsiteX87" fmla="*/ 373273 h 605239"/>
                  <a:gd name="connsiteY87" fmla="*/ 373273 h 605239"/>
                  <a:gd name="connsiteX88" fmla="*/ 373273 h 605239"/>
                  <a:gd name="connsiteY88" fmla="*/ 373273 h 605239"/>
                  <a:gd name="connsiteX89" fmla="*/ 373273 h 605239"/>
                  <a:gd name="connsiteY89" fmla="*/ 373273 h 605239"/>
                  <a:gd name="connsiteX90" fmla="*/ 373273 h 605239"/>
                  <a:gd name="connsiteY90" fmla="*/ 373273 h 605239"/>
                  <a:gd name="connsiteX91" fmla="*/ 373273 h 605239"/>
                  <a:gd name="connsiteY91" fmla="*/ 373273 h 605239"/>
                  <a:gd name="connsiteX92" fmla="*/ 373273 h 605239"/>
                  <a:gd name="connsiteY92" fmla="*/ 373273 h 605239"/>
                  <a:gd name="connsiteX93" fmla="*/ 373273 h 605239"/>
                  <a:gd name="connsiteY93" fmla="*/ 373273 h 605239"/>
                  <a:gd name="connsiteX94" fmla="*/ 373273 h 605239"/>
                  <a:gd name="connsiteY94" fmla="*/ 373273 h 605239"/>
                  <a:gd name="connsiteX95" fmla="*/ 373273 h 605239"/>
                  <a:gd name="connsiteY95" fmla="*/ 373273 h 605239"/>
                  <a:gd name="connsiteX96" fmla="*/ 373273 h 605239"/>
                  <a:gd name="connsiteY96" fmla="*/ 373273 h 605239"/>
                  <a:gd name="connsiteX97" fmla="*/ 373273 h 605239"/>
                  <a:gd name="connsiteY97" fmla="*/ 373273 h 605239"/>
                  <a:gd name="connsiteX98" fmla="*/ 373273 h 605239"/>
                  <a:gd name="connsiteY98" fmla="*/ 373273 h 605239"/>
                  <a:gd name="connsiteX99" fmla="*/ 373273 h 605239"/>
                  <a:gd name="connsiteY99" fmla="*/ 373273 h 605239"/>
                  <a:gd name="connsiteX100" fmla="*/ 373273 h 605239"/>
                  <a:gd name="connsiteY100" fmla="*/ 373273 h 605239"/>
                  <a:gd name="connsiteX101" fmla="*/ 373273 h 605239"/>
                  <a:gd name="connsiteY101" fmla="*/ 373273 h 605239"/>
                  <a:gd name="connsiteX102" fmla="*/ 373273 h 605239"/>
                  <a:gd name="connsiteY102" fmla="*/ 373273 h 605239"/>
                  <a:gd name="connsiteX103" fmla="*/ 373273 h 605239"/>
                  <a:gd name="connsiteY103" fmla="*/ 373273 h 605239"/>
                  <a:gd name="connsiteX104" fmla="*/ 373273 h 605239"/>
                  <a:gd name="connsiteY104" fmla="*/ 373273 h 605239"/>
                  <a:gd name="connsiteX105" fmla="*/ 373273 h 605239"/>
                  <a:gd name="connsiteY105" fmla="*/ 373273 h 605239"/>
                  <a:gd name="connsiteX106" fmla="*/ 373273 h 605239"/>
                  <a:gd name="connsiteY106" fmla="*/ 373273 h 605239"/>
                  <a:gd name="connsiteX107" fmla="*/ 373273 h 605239"/>
                  <a:gd name="connsiteY107" fmla="*/ 373273 h 605239"/>
                  <a:gd name="connsiteX108" fmla="*/ 373273 h 605239"/>
                  <a:gd name="connsiteY108" fmla="*/ 373273 h 605239"/>
                  <a:gd name="connsiteX109" fmla="*/ 373273 h 605239"/>
                  <a:gd name="connsiteY109" fmla="*/ 373273 h 605239"/>
                  <a:gd name="connsiteX110" fmla="*/ 373273 h 605239"/>
                  <a:gd name="connsiteY110" fmla="*/ 373273 h 605239"/>
                  <a:gd name="connsiteX111" fmla="*/ 373273 h 605239"/>
                  <a:gd name="connsiteY111" fmla="*/ 373273 h 605239"/>
                  <a:gd name="connsiteX112" fmla="*/ 373273 h 605239"/>
                  <a:gd name="connsiteY112" fmla="*/ 373273 h 605239"/>
                  <a:gd name="connsiteX113" fmla="*/ 373273 h 605239"/>
                  <a:gd name="connsiteY113" fmla="*/ 373273 h 605239"/>
                  <a:gd name="connsiteX114" fmla="*/ 373273 h 605239"/>
                  <a:gd name="connsiteY114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</a:cxnLst>
                <a:rect l="l" t="t" r="r" b="b"/>
                <a:pathLst>
                  <a:path w="608909" h="568052">
                    <a:moveTo>
                      <a:pt x="465415" y="427887"/>
                    </a:moveTo>
                    <a:cubicBezTo>
                      <a:pt x="467259" y="427887"/>
                      <a:pt x="469102" y="428961"/>
                      <a:pt x="469717" y="430954"/>
                    </a:cubicBezTo>
                    <a:lnTo>
                      <a:pt x="501212" y="517292"/>
                    </a:lnTo>
                    <a:cubicBezTo>
                      <a:pt x="503056" y="522199"/>
                      <a:pt x="510123" y="522199"/>
                      <a:pt x="511966" y="517292"/>
                    </a:cubicBezTo>
                    <a:lnTo>
                      <a:pt x="543461" y="430954"/>
                    </a:lnTo>
                    <a:cubicBezTo>
                      <a:pt x="544383" y="428501"/>
                      <a:pt x="546841" y="427274"/>
                      <a:pt x="549146" y="428041"/>
                    </a:cubicBezTo>
                    <a:lnTo>
                      <a:pt x="576953" y="432641"/>
                    </a:lnTo>
                    <a:lnTo>
                      <a:pt x="577107" y="432641"/>
                    </a:lnTo>
                    <a:cubicBezTo>
                      <a:pt x="596004" y="438929"/>
                      <a:pt x="608909" y="456564"/>
                      <a:pt x="608909" y="476500"/>
                    </a:cubicBezTo>
                    <a:lnTo>
                      <a:pt x="608909" y="548576"/>
                    </a:lnTo>
                    <a:cubicBezTo>
                      <a:pt x="608909" y="559311"/>
                      <a:pt x="600152" y="568052"/>
                      <a:pt x="589398" y="568052"/>
                    </a:cubicBezTo>
                    <a:lnTo>
                      <a:pt x="423780" y="568052"/>
                    </a:lnTo>
                    <a:cubicBezTo>
                      <a:pt x="413026" y="568052"/>
                      <a:pt x="404269" y="559311"/>
                      <a:pt x="404269" y="548576"/>
                    </a:cubicBezTo>
                    <a:lnTo>
                      <a:pt x="404269" y="476807"/>
                    </a:lnTo>
                    <a:cubicBezTo>
                      <a:pt x="404269" y="456718"/>
                      <a:pt x="417020" y="438929"/>
                      <a:pt x="436225" y="432641"/>
                    </a:cubicBezTo>
                    <a:lnTo>
                      <a:pt x="464032" y="428041"/>
                    </a:lnTo>
                    <a:cubicBezTo>
                      <a:pt x="464493" y="427887"/>
                      <a:pt x="464954" y="427887"/>
                      <a:pt x="465415" y="427887"/>
                    </a:cubicBezTo>
                    <a:close/>
                    <a:moveTo>
                      <a:pt x="61146" y="427887"/>
                    </a:moveTo>
                    <a:cubicBezTo>
                      <a:pt x="62990" y="427887"/>
                      <a:pt x="64833" y="428961"/>
                      <a:pt x="65448" y="430954"/>
                    </a:cubicBezTo>
                    <a:lnTo>
                      <a:pt x="96943" y="517292"/>
                    </a:lnTo>
                    <a:cubicBezTo>
                      <a:pt x="98786" y="522199"/>
                      <a:pt x="105853" y="522199"/>
                      <a:pt x="107697" y="517292"/>
                    </a:cubicBezTo>
                    <a:lnTo>
                      <a:pt x="139192" y="430954"/>
                    </a:lnTo>
                    <a:cubicBezTo>
                      <a:pt x="140114" y="428501"/>
                      <a:pt x="142572" y="427274"/>
                      <a:pt x="144876" y="428041"/>
                    </a:cubicBezTo>
                    <a:lnTo>
                      <a:pt x="172684" y="432641"/>
                    </a:lnTo>
                    <a:lnTo>
                      <a:pt x="172838" y="432641"/>
                    </a:lnTo>
                    <a:cubicBezTo>
                      <a:pt x="191888" y="438929"/>
                      <a:pt x="204640" y="456564"/>
                      <a:pt x="204640" y="476500"/>
                    </a:cubicBezTo>
                    <a:lnTo>
                      <a:pt x="204640" y="548576"/>
                    </a:lnTo>
                    <a:cubicBezTo>
                      <a:pt x="204640" y="559311"/>
                      <a:pt x="195883" y="568052"/>
                      <a:pt x="185128" y="568052"/>
                    </a:cubicBezTo>
                    <a:lnTo>
                      <a:pt x="19511" y="568052"/>
                    </a:lnTo>
                    <a:cubicBezTo>
                      <a:pt x="8757" y="568052"/>
                      <a:pt x="0" y="559311"/>
                      <a:pt x="0" y="548576"/>
                    </a:cubicBezTo>
                    <a:lnTo>
                      <a:pt x="0" y="476807"/>
                    </a:lnTo>
                    <a:cubicBezTo>
                      <a:pt x="0" y="456718"/>
                      <a:pt x="12751" y="438929"/>
                      <a:pt x="31956" y="432641"/>
                    </a:cubicBezTo>
                    <a:lnTo>
                      <a:pt x="59763" y="428041"/>
                    </a:lnTo>
                    <a:cubicBezTo>
                      <a:pt x="60224" y="427887"/>
                      <a:pt x="60685" y="427887"/>
                      <a:pt x="61146" y="427887"/>
                    </a:cubicBezTo>
                    <a:close/>
                    <a:moveTo>
                      <a:pt x="499034" y="425580"/>
                    </a:moveTo>
                    <a:lnTo>
                      <a:pt x="514075" y="425580"/>
                    </a:lnTo>
                    <a:cubicBezTo>
                      <a:pt x="516070" y="425580"/>
                      <a:pt x="518065" y="426347"/>
                      <a:pt x="519447" y="427881"/>
                    </a:cubicBezTo>
                    <a:cubicBezTo>
                      <a:pt x="521595" y="430181"/>
                      <a:pt x="521902" y="433402"/>
                      <a:pt x="520367" y="436009"/>
                    </a:cubicBezTo>
                    <a:lnTo>
                      <a:pt x="512386" y="448125"/>
                    </a:lnTo>
                    <a:lnTo>
                      <a:pt x="516070" y="479872"/>
                    </a:lnTo>
                    <a:lnTo>
                      <a:pt x="508703" y="499656"/>
                    </a:lnTo>
                    <a:cubicBezTo>
                      <a:pt x="507936" y="501650"/>
                      <a:pt x="505173" y="501650"/>
                      <a:pt x="504406" y="499656"/>
                    </a:cubicBezTo>
                    <a:lnTo>
                      <a:pt x="497038" y="479872"/>
                    </a:lnTo>
                    <a:lnTo>
                      <a:pt x="500722" y="448125"/>
                    </a:lnTo>
                    <a:lnTo>
                      <a:pt x="492741" y="436009"/>
                    </a:lnTo>
                    <a:cubicBezTo>
                      <a:pt x="491206" y="433402"/>
                      <a:pt x="491513" y="430181"/>
                      <a:pt x="493662" y="427881"/>
                    </a:cubicBezTo>
                    <a:cubicBezTo>
                      <a:pt x="495043" y="426347"/>
                      <a:pt x="497038" y="425580"/>
                      <a:pt x="499034" y="425580"/>
                    </a:cubicBezTo>
                    <a:close/>
                    <a:moveTo>
                      <a:pt x="94782" y="425580"/>
                    </a:moveTo>
                    <a:lnTo>
                      <a:pt x="109858" y="425580"/>
                    </a:lnTo>
                    <a:cubicBezTo>
                      <a:pt x="111858" y="425580"/>
                      <a:pt x="113858" y="426347"/>
                      <a:pt x="115242" y="427881"/>
                    </a:cubicBezTo>
                    <a:cubicBezTo>
                      <a:pt x="117396" y="430181"/>
                      <a:pt x="117704" y="433402"/>
                      <a:pt x="116165" y="436009"/>
                    </a:cubicBezTo>
                    <a:lnTo>
                      <a:pt x="108166" y="448125"/>
                    </a:lnTo>
                    <a:lnTo>
                      <a:pt x="111858" y="479872"/>
                    </a:lnTo>
                    <a:lnTo>
                      <a:pt x="104474" y="499656"/>
                    </a:lnTo>
                    <a:cubicBezTo>
                      <a:pt x="103705" y="501650"/>
                      <a:pt x="100936" y="501650"/>
                      <a:pt x="100167" y="499656"/>
                    </a:cubicBezTo>
                    <a:lnTo>
                      <a:pt x="92782" y="479872"/>
                    </a:lnTo>
                    <a:lnTo>
                      <a:pt x="96475" y="448125"/>
                    </a:lnTo>
                    <a:lnTo>
                      <a:pt x="88475" y="436009"/>
                    </a:lnTo>
                    <a:cubicBezTo>
                      <a:pt x="86937" y="433402"/>
                      <a:pt x="87244" y="430181"/>
                      <a:pt x="89398" y="427881"/>
                    </a:cubicBezTo>
                    <a:cubicBezTo>
                      <a:pt x="90783" y="426347"/>
                      <a:pt x="92782" y="425580"/>
                      <a:pt x="94782" y="425580"/>
                    </a:cubicBezTo>
                    <a:close/>
                    <a:moveTo>
                      <a:pt x="506554" y="302373"/>
                    </a:moveTo>
                    <a:cubicBezTo>
                      <a:pt x="535587" y="302373"/>
                      <a:pt x="559090" y="325847"/>
                      <a:pt x="559090" y="354845"/>
                    </a:cubicBezTo>
                    <a:cubicBezTo>
                      <a:pt x="559090" y="383689"/>
                      <a:pt x="535587" y="407163"/>
                      <a:pt x="506554" y="407163"/>
                    </a:cubicBezTo>
                    <a:cubicBezTo>
                      <a:pt x="477521" y="407163"/>
                      <a:pt x="454018" y="383689"/>
                      <a:pt x="454018" y="354845"/>
                    </a:cubicBezTo>
                    <a:cubicBezTo>
                      <a:pt x="454018" y="325847"/>
                      <a:pt x="477674" y="302373"/>
                      <a:pt x="506554" y="302373"/>
                    </a:cubicBezTo>
                    <a:close/>
                    <a:moveTo>
                      <a:pt x="102779" y="302373"/>
                    </a:moveTo>
                    <a:cubicBezTo>
                      <a:pt x="131794" y="302373"/>
                      <a:pt x="155315" y="325831"/>
                      <a:pt x="155315" y="354768"/>
                    </a:cubicBezTo>
                    <a:cubicBezTo>
                      <a:pt x="155315" y="383705"/>
                      <a:pt x="131794" y="407163"/>
                      <a:pt x="102779" y="407163"/>
                    </a:cubicBezTo>
                    <a:cubicBezTo>
                      <a:pt x="73764" y="407163"/>
                      <a:pt x="50243" y="383705"/>
                      <a:pt x="50243" y="354768"/>
                    </a:cubicBezTo>
                    <a:cubicBezTo>
                      <a:pt x="50243" y="325831"/>
                      <a:pt x="73764" y="302373"/>
                      <a:pt x="102779" y="302373"/>
                    </a:cubicBezTo>
                    <a:close/>
                    <a:moveTo>
                      <a:pt x="288687" y="280568"/>
                    </a:moveTo>
                    <a:lnTo>
                      <a:pt x="323407" y="280568"/>
                    </a:lnTo>
                    <a:lnTo>
                      <a:pt x="323407" y="359417"/>
                    </a:lnTo>
                    <a:lnTo>
                      <a:pt x="403141" y="439033"/>
                    </a:lnTo>
                    <a:cubicBezTo>
                      <a:pt x="395152" y="449004"/>
                      <a:pt x="390390" y="461430"/>
                      <a:pt x="389929" y="474776"/>
                    </a:cubicBezTo>
                    <a:lnTo>
                      <a:pt x="306047" y="391018"/>
                    </a:lnTo>
                    <a:lnTo>
                      <a:pt x="218786" y="478151"/>
                    </a:lnTo>
                    <a:lnTo>
                      <a:pt x="218786" y="476464"/>
                    </a:lnTo>
                    <a:cubicBezTo>
                      <a:pt x="218786" y="463271"/>
                      <a:pt x="214484" y="450999"/>
                      <a:pt x="207110" y="440874"/>
                    </a:cubicBezTo>
                    <a:lnTo>
                      <a:pt x="288687" y="359417"/>
                    </a:lnTo>
                    <a:close/>
                    <a:moveTo>
                      <a:pt x="264432" y="125444"/>
                    </a:moveTo>
                    <a:cubicBezTo>
                      <a:pt x="266430" y="125444"/>
                      <a:pt x="268120" y="126518"/>
                      <a:pt x="268888" y="128512"/>
                    </a:cubicBezTo>
                    <a:lnTo>
                      <a:pt x="300383" y="214894"/>
                    </a:lnTo>
                    <a:cubicBezTo>
                      <a:pt x="302226" y="219803"/>
                      <a:pt x="309293" y="219803"/>
                      <a:pt x="311137" y="214894"/>
                    </a:cubicBezTo>
                    <a:lnTo>
                      <a:pt x="342632" y="128512"/>
                    </a:lnTo>
                    <a:cubicBezTo>
                      <a:pt x="343400" y="126211"/>
                      <a:pt x="346012" y="124830"/>
                      <a:pt x="348316" y="125597"/>
                    </a:cubicBezTo>
                    <a:lnTo>
                      <a:pt x="376124" y="130200"/>
                    </a:lnTo>
                    <a:lnTo>
                      <a:pt x="376278" y="130200"/>
                    </a:lnTo>
                    <a:cubicBezTo>
                      <a:pt x="395175" y="136491"/>
                      <a:pt x="408080" y="154135"/>
                      <a:pt x="408080" y="174081"/>
                    </a:cubicBezTo>
                    <a:lnTo>
                      <a:pt x="408080" y="246193"/>
                    </a:lnTo>
                    <a:cubicBezTo>
                      <a:pt x="408080" y="256933"/>
                      <a:pt x="399323" y="265679"/>
                      <a:pt x="388568" y="265679"/>
                    </a:cubicBezTo>
                    <a:lnTo>
                      <a:pt x="222951" y="265679"/>
                    </a:lnTo>
                    <a:cubicBezTo>
                      <a:pt x="212197" y="265679"/>
                      <a:pt x="203440" y="256933"/>
                      <a:pt x="203440" y="246193"/>
                    </a:cubicBezTo>
                    <a:lnTo>
                      <a:pt x="203440" y="174388"/>
                    </a:lnTo>
                    <a:cubicBezTo>
                      <a:pt x="203440" y="154289"/>
                      <a:pt x="216191" y="136644"/>
                      <a:pt x="235396" y="130200"/>
                    </a:cubicBezTo>
                    <a:lnTo>
                      <a:pt x="263203" y="125597"/>
                    </a:lnTo>
                    <a:cubicBezTo>
                      <a:pt x="263511" y="125444"/>
                      <a:pt x="263971" y="125444"/>
                      <a:pt x="264432" y="125444"/>
                    </a:cubicBezTo>
                    <a:close/>
                    <a:moveTo>
                      <a:pt x="298222" y="123137"/>
                    </a:moveTo>
                    <a:lnTo>
                      <a:pt x="313298" y="123137"/>
                    </a:lnTo>
                    <a:cubicBezTo>
                      <a:pt x="315298" y="123137"/>
                      <a:pt x="317298" y="123905"/>
                      <a:pt x="318682" y="125286"/>
                    </a:cubicBezTo>
                    <a:cubicBezTo>
                      <a:pt x="320836" y="127589"/>
                      <a:pt x="321144" y="130967"/>
                      <a:pt x="319605" y="133577"/>
                    </a:cubicBezTo>
                    <a:lnTo>
                      <a:pt x="311452" y="145706"/>
                    </a:lnTo>
                    <a:lnTo>
                      <a:pt x="315298" y="177488"/>
                    </a:lnTo>
                    <a:lnTo>
                      <a:pt x="307914" y="197140"/>
                    </a:lnTo>
                    <a:cubicBezTo>
                      <a:pt x="307145" y="199136"/>
                      <a:pt x="304376" y="199136"/>
                      <a:pt x="303607" y="197140"/>
                    </a:cubicBezTo>
                    <a:lnTo>
                      <a:pt x="296222" y="177488"/>
                    </a:lnTo>
                    <a:lnTo>
                      <a:pt x="299915" y="145706"/>
                    </a:lnTo>
                    <a:lnTo>
                      <a:pt x="291915" y="133577"/>
                    </a:lnTo>
                    <a:cubicBezTo>
                      <a:pt x="290377" y="130967"/>
                      <a:pt x="290684" y="127589"/>
                      <a:pt x="292838" y="125286"/>
                    </a:cubicBezTo>
                    <a:cubicBezTo>
                      <a:pt x="294223" y="123905"/>
                      <a:pt x="296222" y="123137"/>
                      <a:pt x="298222" y="123137"/>
                    </a:cubicBezTo>
                    <a:close/>
                    <a:moveTo>
                      <a:pt x="306078" y="0"/>
                    </a:moveTo>
                    <a:cubicBezTo>
                      <a:pt x="335093" y="0"/>
                      <a:pt x="358614" y="23490"/>
                      <a:pt x="358614" y="52466"/>
                    </a:cubicBezTo>
                    <a:cubicBezTo>
                      <a:pt x="358614" y="81442"/>
                      <a:pt x="335093" y="104932"/>
                      <a:pt x="306078" y="104932"/>
                    </a:cubicBezTo>
                    <a:cubicBezTo>
                      <a:pt x="277063" y="104932"/>
                      <a:pt x="253542" y="81442"/>
                      <a:pt x="253542" y="52466"/>
                    </a:cubicBezTo>
                    <a:cubicBezTo>
                      <a:pt x="253542" y="23490"/>
                      <a:pt x="277063" y="0"/>
                      <a:pt x="30607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0" tIns="0" rIns="0" bIns="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91" name="Title"/>
            <p:cNvSpPr txBox="1"/>
            <p:nvPr/>
          </p:nvSpPr>
          <p:spPr>
            <a:xfrm>
              <a:off x="8169273" y="1130300"/>
              <a:ext cx="3349626" cy="2298700"/>
            </a:xfrm>
            <a:prstGeom prst="roundRect">
              <a:avLst>
                <a:gd name="adj" fmla="val 3958"/>
              </a:avLst>
            </a:prstGeom>
            <a:solidFill>
              <a:schemeClr val="tx1">
                <a:lumMod val="65000"/>
                <a:lumOff val="35000"/>
                <a:alpha val="80000"/>
              </a:schemeClr>
            </a:solidFill>
          </p:spPr>
          <p:txBody>
            <a:bodyPr wrap="square" lIns="91440" tIns="369720" rIns="91440" bIns="45720" anchor="t" anchorCtr="0">
              <a:normAutofit/>
            </a:bodyPr>
            <a:lstStyle>
              <a:defPPr>
                <a:defRPr lang="zh-CN"/>
              </a:defPPr>
              <a:lvl1pPr>
                <a:defRPr sz="2400" b="1">
                  <a:cs typeface="+mn-ea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sym typeface="+mn-lt"/>
                </a:rPr>
                <a:t>跨组织、跨行业构建质量共治共享平台与协作机制</a:t>
              </a:r>
              <a:endParaRPr lang="en-US" dirty="0"/>
            </a:p>
          </p:txBody>
        </p:sp>
        <p:cxnSp>
          <p:nvCxnSpPr>
            <p:cNvPr id="92" name="直接连接符 91"/>
            <p:cNvCxnSpPr/>
            <p:nvPr/>
          </p:nvCxnSpPr>
          <p:spPr>
            <a:xfrm>
              <a:off x="8311732" y="1341492"/>
              <a:ext cx="996531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2</a:t>
            </a:r>
            <a:r>
              <a:rPr lang="zh-CN" altLang="en-US" dirty="0"/>
              <a:t>、生态化质量治理体系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039069" y="2986008"/>
            <a:ext cx="2113861" cy="2073115"/>
            <a:chOff x="4260969" y="2579567"/>
            <a:chExt cx="3241489" cy="3416468"/>
          </a:xfrm>
        </p:grpSpPr>
        <p:sp>
          <p:nvSpPr>
            <p:cNvPr id="16" name="islide-1"/>
            <p:cNvSpPr/>
            <p:nvPr/>
          </p:nvSpPr>
          <p:spPr>
            <a:xfrm>
              <a:off x="4260969" y="2580425"/>
              <a:ext cx="2419797" cy="1423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600" extrusionOk="0">
                  <a:moveTo>
                    <a:pt x="5358" y="0"/>
                  </a:moveTo>
                  <a:cubicBezTo>
                    <a:pt x="3987" y="0"/>
                    <a:pt x="2615" y="961"/>
                    <a:pt x="1569" y="2879"/>
                  </a:cubicBezTo>
                  <a:cubicBezTo>
                    <a:pt x="-523" y="6715"/>
                    <a:pt x="-523" y="12932"/>
                    <a:pt x="1569" y="16768"/>
                  </a:cubicBezTo>
                  <a:cubicBezTo>
                    <a:pt x="2343" y="18188"/>
                    <a:pt x="3297" y="19081"/>
                    <a:pt x="4295" y="19450"/>
                  </a:cubicBezTo>
                  <a:cubicBezTo>
                    <a:pt x="4722" y="17509"/>
                    <a:pt x="5374" y="15769"/>
                    <a:pt x="6186" y="14298"/>
                  </a:cubicBezTo>
                  <a:cubicBezTo>
                    <a:pt x="9651" y="8018"/>
                    <a:pt x="15222" y="7992"/>
                    <a:pt x="18667" y="14298"/>
                  </a:cubicBezTo>
                  <a:cubicBezTo>
                    <a:pt x="19232" y="15331"/>
                    <a:pt x="19692" y="16479"/>
                    <a:pt x="20069" y="17690"/>
                  </a:cubicBezTo>
                  <a:lnTo>
                    <a:pt x="18925" y="17659"/>
                  </a:lnTo>
                  <a:lnTo>
                    <a:pt x="21077" y="21600"/>
                  </a:lnTo>
                  <a:lnTo>
                    <a:pt x="21027" y="16027"/>
                  </a:lnTo>
                  <a:lnTo>
                    <a:pt x="20273" y="17497"/>
                  </a:lnTo>
                  <a:cubicBezTo>
                    <a:pt x="19857" y="15913"/>
                    <a:pt x="19307" y="14418"/>
                    <a:pt x="18590" y="13104"/>
                  </a:cubicBezTo>
                  <a:cubicBezTo>
                    <a:pt x="16867" y="9944"/>
                    <a:pt x="14610" y="8364"/>
                    <a:pt x="12351" y="8364"/>
                  </a:cubicBezTo>
                  <a:cubicBezTo>
                    <a:pt x="11788" y="8364"/>
                    <a:pt x="11226" y="8462"/>
                    <a:pt x="10671" y="8658"/>
                  </a:cubicBezTo>
                  <a:cubicBezTo>
                    <a:pt x="10534" y="6546"/>
                    <a:pt x="10030" y="4500"/>
                    <a:pt x="9146" y="2879"/>
                  </a:cubicBezTo>
                  <a:cubicBezTo>
                    <a:pt x="8100" y="961"/>
                    <a:pt x="6729" y="0"/>
                    <a:pt x="53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sz="1600" dirty="0">
                <a:cs typeface="+mn-ea"/>
                <a:sym typeface="+mn-lt"/>
              </a:endParaRPr>
            </a:p>
          </p:txBody>
        </p:sp>
        <p:sp>
          <p:nvSpPr>
            <p:cNvPr id="17" name="islide-2"/>
            <p:cNvSpPr/>
            <p:nvPr/>
          </p:nvSpPr>
          <p:spPr>
            <a:xfrm>
              <a:off x="6150039" y="2579567"/>
              <a:ext cx="1351836" cy="2547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076" extrusionOk="0">
                  <a:moveTo>
                    <a:pt x="21599" y="5355"/>
                  </a:moveTo>
                  <a:cubicBezTo>
                    <a:pt x="21598" y="3984"/>
                    <a:pt x="20636" y="2613"/>
                    <a:pt x="18717" y="1567"/>
                  </a:cubicBezTo>
                  <a:cubicBezTo>
                    <a:pt x="14878" y="-524"/>
                    <a:pt x="8659" y="-523"/>
                    <a:pt x="4822" y="1570"/>
                  </a:cubicBezTo>
                  <a:cubicBezTo>
                    <a:pt x="3403" y="2344"/>
                    <a:pt x="2510" y="3298"/>
                    <a:pt x="2141" y="4296"/>
                  </a:cubicBezTo>
                  <a:cubicBezTo>
                    <a:pt x="4083" y="4722"/>
                    <a:pt x="5824" y="5374"/>
                    <a:pt x="7296" y="6185"/>
                  </a:cubicBezTo>
                  <a:cubicBezTo>
                    <a:pt x="13581" y="9649"/>
                    <a:pt x="13610" y="15219"/>
                    <a:pt x="7304" y="18665"/>
                  </a:cubicBezTo>
                  <a:cubicBezTo>
                    <a:pt x="6270" y="19230"/>
                    <a:pt x="5122" y="19690"/>
                    <a:pt x="3911" y="20068"/>
                  </a:cubicBezTo>
                  <a:lnTo>
                    <a:pt x="3941" y="18924"/>
                  </a:lnTo>
                  <a:lnTo>
                    <a:pt x="0" y="21076"/>
                  </a:lnTo>
                  <a:lnTo>
                    <a:pt x="5576" y="21025"/>
                  </a:lnTo>
                  <a:lnTo>
                    <a:pt x="4104" y="20271"/>
                  </a:lnTo>
                  <a:cubicBezTo>
                    <a:pt x="5689" y="19856"/>
                    <a:pt x="7183" y="19305"/>
                    <a:pt x="8498" y="18588"/>
                  </a:cubicBezTo>
                  <a:cubicBezTo>
                    <a:pt x="11658" y="16864"/>
                    <a:pt x="13237" y="14607"/>
                    <a:pt x="13236" y="12349"/>
                  </a:cubicBezTo>
                  <a:cubicBezTo>
                    <a:pt x="13235" y="11786"/>
                    <a:pt x="13137" y="11224"/>
                    <a:pt x="12940" y="10669"/>
                  </a:cubicBezTo>
                  <a:cubicBezTo>
                    <a:pt x="15053" y="10532"/>
                    <a:pt x="17101" y="10028"/>
                    <a:pt x="18721" y="9144"/>
                  </a:cubicBezTo>
                  <a:cubicBezTo>
                    <a:pt x="20640" y="8097"/>
                    <a:pt x="21600" y="6726"/>
                    <a:pt x="21599" y="5355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txBody>
            <a:bodyPr vert="horz" wrap="none" lIns="91440" tIns="45720" rIns="91440" bIns="45720" numCol="1" anchor="ctr" anchorCtr="0" compatLnSpc="1">
              <a:normAutofit/>
            </a:bodyPr>
            <a:lstStyle/>
            <a:p>
              <a:pPr algn="ctr"/>
              <a:endParaRPr sz="16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8" name="islide-3"/>
            <p:cNvSpPr/>
            <p:nvPr/>
          </p:nvSpPr>
          <p:spPr>
            <a:xfrm>
              <a:off x="5082661" y="4571260"/>
              <a:ext cx="2419797" cy="1423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600" extrusionOk="0">
                  <a:moveTo>
                    <a:pt x="15719" y="21600"/>
                  </a:moveTo>
                  <a:cubicBezTo>
                    <a:pt x="17090" y="21600"/>
                    <a:pt x="18462" y="20639"/>
                    <a:pt x="19508" y="18721"/>
                  </a:cubicBezTo>
                  <a:cubicBezTo>
                    <a:pt x="21600" y="14885"/>
                    <a:pt x="21600" y="8668"/>
                    <a:pt x="19508" y="4832"/>
                  </a:cubicBezTo>
                  <a:cubicBezTo>
                    <a:pt x="18734" y="3412"/>
                    <a:pt x="17780" y="2519"/>
                    <a:pt x="16782" y="2150"/>
                  </a:cubicBezTo>
                  <a:cubicBezTo>
                    <a:pt x="16355" y="4091"/>
                    <a:pt x="15703" y="5831"/>
                    <a:pt x="14891" y="7302"/>
                  </a:cubicBezTo>
                  <a:cubicBezTo>
                    <a:pt x="11426" y="13582"/>
                    <a:pt x="5855" y="13608"/>
                    <a:pt x="2410" y="7302"/>
                  </a:cubicBezTo>
                  <a:cubicBezTo>
                    <a:pt x="1845" y="6269"/>
                    <a:pt x="1385" y="5121"/>
                    <a:pt x="1008" y="3910"/>
                  </a:cubicBezTo>
                  <a:lnTo>
                    <a:pt x="2152" y="3941"/>
                  </a:lnTo>
                  <a:lnTo>
                    <a:pt x="0" y="0"/>
                  </a:lnTo>
                  <a:lnTo>
                    <a:pt x="50" y="5573"/>
                  </a:lnTo>
                  <a:lnTo>
                    <a:pt x="804" y="4103"/>
                  </a:lnTo>
                  <a:cubicBezTo>
                    <a:pt x="1220" y="5687"/>
                    <a:pt x="1770" y="7182"/>
                    <a:pt x="2487" y="8496"/>
                  </a:cubicBezTo>
                  <a:cubicBezTo>
                    <a:pt x="4210" y="11656"/>
                    <a:pt x="6467" y="13236"/>
                    <a:pt x="8726" y="13236"/>
                  </a:cubicBezTo>
                  <a:cubicBezTo>
                    <a:pt x="9289" y="13236"/>
                    <a:pt x="9851" y="13138"/>
                    <a:pt x="10406" y="12942"/>
                  </a:cubicBezTo>
                  <a:cubicBezTo>
                    <a:pt x="10543" y="15054"/>
                    <a:pt x="11047" y="17100"/>
                    <a:pt x="11931" y="18721"/>
                  </a:cubicBezTo>
                  <a:cubicBezTo>
                    <a:pt x="12977" y="20639"/>
                    <a:pt x="14348" y="21600"/>
                    <a:pt x="15719" y="216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sz="1600" dirty="0">
                <a:cs typeface="+mn-ea"/>
                <a:sym typeface="+mn-lt"/>
              </a:endParaRPr>
            </a:p>
          </p:txBody>
        </p:sp>
        <p:sp>
          <p:nvSpPr>
            <p:cNvPr id="19" name="islide-4"/>
            <p:cNvSpPr/>
            <p:nvPr/>
          </p:nvSpPr>
          <p:spPr>
            <a:xfrm>
              <a:off x="4261553" y="3448063"/>
              <a:ext cx="1351836" cy="25479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076" extrusionOk="0">
                  <a:moveTo>
                    <a:pt x="0" y="15721"/>
                  </a:moveTo>
                  <a:cubicBezTo>
                    <a:pt x="1" y="17092"/>
                    <a:pt x="963" y="18463"/>
                    <a:pt x="2882" y="19509"/>
                  </a:cubicBezTo>
                  <a:cubicBezTo>
                    <a:pt x="6721" y="21600"/>
                    <a:pt x="12940" y="21599"/>
                    <a:pt x="16777" y="19506"/>
                  </a:cubicBezTo>
                  <a:cubicBezTo>
                    <a:pt x="18196" y="18732"/>
                    <a:pt x="19089" y="17778"/>
                    <a:pt x="19458" y="16780"/>
                  </a:cubicBezTo>
                  <a:cubicBezTo>
                    <a:pt x="17516" y="16354"/>
                    <a:pt x="15775" y="15702"/>
                    <a:pt x="14303" y="14891"/>
                  </a:cubicBezTo>
                  <a:cubicBezTo>
                    <a:pt x="8018" y="11427"/>
                    <a:pt x="7989" y="5857"/>
                    <a:pt x="14295" y="2411"/>
                  </a:cubicBezTo>
                  <a:cubicBezTo>
                    <a:pt x="15329" y="1846"/>
                    <a:pt x="16477" y="1386"/>
                    <a:pt x="17688" y="1008"/>
                  </a:cubicBezTo>
                  <a:lnTo>
                    <a:pt x="17658" y="2152"/>
                  </a:lnTo>
                  <a:lnTo>
                    <a:pt x="21599" y="0"/>
                  </a:lnTo>
                  <a:lnTo>
                    <a:pt x="16023" y="51"/>
                  </a:lnTo>
                  <a:lnTo>
                    <a:pt x="17495" y="805"/>
                  </a:lnTo>
                  <a:cubicBezTo>
                    <a:pt x="15910" y="1220"/>
                    <a:pt x="14416" y="1771"/>
                    <a:pt x="13101" y="2488"/>
                  </a:cubicBezTo>
                  <a:cubicBezTo>
                    <a:pt x="9941" y="4212"/>
                    <a:pt x="8362" y="6469"/>
                    <a:pt x="8363" y="8727"/>
                  </a:cubicBezTo>
                  <a:cubicBezTo>
                    <a:pt x="8364" y="9290"/>
                    <a:pt x="8462" y="9852"/>
                    <a:pt x="8659" y="10407"/>
                  </a:cubicBezTo>
                  <a:cubicBezTo>
                    <a:pt x="6546" y="10544"/>
                    <a:pt x="4498" y="11048"/>
                    <a:pt x="2878" y="11932"/>
                  </a:cubicBezTo>
                  <a:cubicBezTo>
                    <a:pt x="959" y="12979"/>
                    <a:pt x="-1" y="14350"/>
                    <a:pt x="0" y="15721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txBody>
            <a:bodyPr vert="horz" wrap="none" lIns="91440" tIns="45720" rIns="91440" bIns="45720" numCol="1" anchor="ctr" anchorCtr="0" compatLnSpc="1">
              <a:normAutofit/>
            </a:bodyPr>
            <a:lstStyle/>
            <a:p>
              <a:pPr algn="ctr"/>
              <a:endParaRPr sz="16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22" name="连接符: 肘形 21"/>
          <p:cNvCxnSpPr/>
          <p:nvPr/>
        </p:nvCxnSpPr>
        <p:spPr>
          <a:xfrm>
            <a:off x="4675889" y="2455942"/>
            <a:ext cx="13216" cy="3726912"/>
          </a:xfrm>
          <a:prstGeom prst="bentConnector3">
            <a:avLst>
              <a:gd name="adj1" fmla="val 1912496"/>
            </a:avLst>
          </a:prstGeom>
          <a:ln w="6350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920902" y="4144539"/>
            <a:ext cx="256072" cy="0"/>
          </a:xfrm>
          <a:prstGeom prst="line">
            <a:avLst/>
          </a:prstGeom>
          <a:ln w="6350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连接符: 肘形 3"/>
          <p:cNvCxnSpPr/>
          <p:nvPr/>
        </p:nvCxnSpPr>
        <p:spPr>
          <a:xfrm flipH="1">
            <a:off x="7622684" y="2331113"/>
            <a:ext cx="13216" cy="3726912"/>
          </a:xfrm>
          <a:prstGeom prst="bentConnector3">
            <a:avLst>
              <a:gd name="adj1" fmla="val 1912496"/>
            </a:avLst>
          </a:prstGeom>
          <a:ln w="6350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1"/>
          <p:cNvCxnSpPr/>
          <p:nvPr/>
        </p:nvCxnSpPr>
        <p:spPr>
          <a:xfrm>
            <a:off x="7152550" y="4286067"/>
            <a:ext cx="256072" cy="0"/>
          </a:xfrm>
          <a:prstGeom prst="line">
            <a:avLst/>
          </a:prstGeom>
          <a:ln w="6350">
            <a:solidFill>
              <a:schemeClr val="tx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itle"/>
          <p:cNvSpPr/>
          <p:nvPr/>
        </p:nvSpPr>
        <p:spPr>
          <a:xfrm>
            <a:off x="0" y="1028700"/>
            <a:ext cx="11749684" cy="683230"/>
          </a:xfrm>
          <a:prstGeom prst="rect">
            <a:avLst/>
          </a:prstGeom>
          <a:noFill/>
          <a:ln w="762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r">
              <a:lnSpc>
                <a:spcPct val="110000"/>
              </a:lnSpc>
            </a:pPr>
            <a:r>
              <a:rPr lang="zh-CN" altLang="en-US" sz="2000" b="1" dirty="0">
                <a:solidFill>
                  <a:schemeClr val="tx1"/>
                </a:solidFill>
                <a:cs typeface="+mn-ea"/>
                <a:sym typeface="+mn-lt"/>
              </a:rPr>
              <a:t>基于风险预警模型实现质量问题的前置干预与规避</a:t>
            </a:r>
            <a:endParaRPr lang="en-US" dirty="0"/>
          </a:p>
        </p:txBody>
      </p:sp>
      <p:grpSp>
        <p:nvGrpSpPr>
          <p:cNvPr id="13" name="组合 12"/>
          <p:cNvGrpSpPr/>
          <p:nvPr/>
        </p:nvGrpSpPr>
        <p:grpSpPr>
          <a:xfrm>
            <a:off x="0" y="1846188"/>
            <a:ext cx="4446233" cy="1542643"/>
            <a:chOff x="658813" y="1847850"/>
            <a:chExt cx="3465778" cy="1354054"/>
          </a:xfrm>
        </p:grpSpPr>
        <p:sp>
          <p:nvSpPr>
            <p:cNvPr id="62" name="ComponentBackground1"/>
            <p:cNvSpPr/>
            <p:nvPr/>
          </p:nvSpPr>
          <p:spPr>
            <a:xfrm>
              <a:off x="658813" y="1847850"/>
              <a:ext cx="3465778" cy="1354054"/>
            </a:xfrm>
            <a:prstGeom prst="roundRect">
              <a:avLst>
                <a:gd name="adj" fmla="val 3800"/>
              </a:avLst>
            </a:prstGeom>
            <a:noFill/>
            <a:ln w="635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/>
            </a:bodyPr>
            <a:lstStyle/>
            <a:p>
              <a:endParaRPr kumimoji="1" lang="zh-CN" altLang="en-US" sz="1400" b="1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63" name="Text1"/>
            <p:cNvSpPr txBox="1"/>
            <p:nvPr/>
          </p:nvSpPr>
          <p:spPr>
            <a:xfrm>
              <a:off x="722050" y="2399131"/>
              <a:ext cx="3393327" cy="745180"/>
            </a:xfrm>
            <a:prstGeom prst="rect">
              <a:avLst/>
            </a:prstGeom>
            <a:noFill/>
          </p:spPr>
          <p:txBody>
            <a:bodyPr wrap="square" rtlCol="0" anchor="t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基于历史数据与实时监控，建立多维度质量风险评估模型，实现潜在问题的早期识别与分级预警，提升质量管理的前瞻性与响应效率。</a:t>
              </a:r>
              <a:endParaRPr lang="en-US" sz="1400" dirty="0"/>
            </a:p>
          </p:txBody>
        </p:sp>
        <p:sp>
          <p:nvSpPr>
            <p:cNvPr id="64" name="Bullet1"/>
            <p:cNvSpPr txBox="1"/>
            <p:nvPr/>
          </p:nvSpPr>
          <p:spPr>
            <a:xfrm>
              <a:off x="722050" y="1905443"/>
              <a:ext cx="3339305" cy="493686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风险预警机制构建</a:t>
              </a:r>
              <a:endParaRPr lang="en-US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0" y="3516480"/>
            <a:ext cx="4434411" cy="1542643"/>
            <a:chOff x="658813" y="3313948"/>
            <a:chExt cx="3465778" cy="1354054"/>
          </a:xfrm>
        </p:grpSpPr>
        <p:sp>
          <p:nvSpPr>
            <p:cNvPr id="59" name="ComponentBackground2"/>
            <p:cNvSpPr/>
            <p:nvPr/>
          </p:nvSpPr>
          <p:spPr>
            <a:xfrm>
              <a:off x="658813" y="3313948"/>
              <a:ext cx="3465778" cy="1354054"/>
            </a:xfrm>
            <a:prstGeom prst="roundRect">
              <a:avLst>
                <a:gd name="adj" fmla="val 3800"/>
              </a:avLst>
            </a:prstGeom>
            <a:noFill/>
            <a:ln w="635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/>
            </a:bodyPr>
            <a:lstStyle/>
            <a:p>
              <a:endParaRPr kumimoji="1" lang="zh-CN" altLang="en-US" sz="1400" b="1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60" name="Text2"/>
            <p:cNvSpPr txBox="1"/>
            <p:nvPr/>
          </p:nvSpPr>
          <p:spPr>
            <a:xfrm>
              <a:off x="722050" y="3865229"/>
              <a:ext cx="3339305" cy="745180"/>
            </a:xfrm>
            <a:prstGeom prst="rect">
              <a:avLst/>
            </a:prstGeom>
            <a:noFill/>
          </p:spPr>
          <p:txBody>
            <a:bodyPr wrap="square" rtlCol="0" anchor="t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利用大数据分析和人工智能算法挖掘生产过程中的异常模式，为质量预防提供科学依据，推动质量管理由经验型向智能型转变。</a:t>
              </a:r>
              <a:endParaRPr lang="en-US" sz="1400" dirty="0"/>
            </a:p>
          </p:txBody>
        </p:sp>
        <p:sp>
          <p:nvSpPr>
            <p:cNvPr id="61" name="Bullet2"/>
            <p:cNvSpPr txBox="1"/>
            <p:nvPr/>
          </p:nvSpPr>
          <p:spPr>
            <a:xfrm>
              <a:off x="722050" y="3371541"/>
              <a:ext cx="3339305" cy="493686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数据驱动决策应用</a:t>
              </a:r>
              <a:endParaRPr lang="en-US" dirty="0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0" y="5186771"/>
            <a:ext cx="4446233" cy="1542643"/>
            <a:chOff x="658813" y="4780046"/>
            <a:chExt cx="3465778" cy="1354054"/>
          </a:xfrm>
        </p:grpSpPr>
        <p:sp>
          <p:nvSpPr>
            <p:cNvPr id="56" name="ComponentBackground3"/>
            <p:cNvSpPr/>
            <p:nvPr/>
          </p:nvSpPr>
          <p:spPr>
            <a:xfrm>
              <a:off x="658813" y="4780046"/>
              <a:ext cx="3465778" cy="1354054"/>
            </a:xfrm>
            <a:prstGeom prst="roundRect">
              <a:avLst>
                <a:gd name="adj" fmla="val 3800"/>
              </a:avLst>
            </a:prstGeom>
            <a:noFill/>
            <a:ln w="635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/>
            </a:bodyPr>
            <a:lstStyle/>
            <a:p>
              <a:endParaRPr kumimoji="1" lang="zh-CN" altLang="en-US" sz="1400" b="1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57" name="Text3"/>
            <p:cNvSpPr txBox="1"/>
            <p:nvPr/>
          </p:nvSpPr>
          <p:spPr>
            <a:xfrm>
              <a:off x="722050" y="5331327"/>
              <a:ext cx="3308466" cy="745180"/>
            </a:xfrm>
            <a:prstGeom prst="rect">
              <a:avLst/>
            </a:prstGeom>
            <a:noFill/>
          </p:spPr>
          <p:txBody>
            <a:bodyPr wrap="square" rtlCol="0" anchor="t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贯通研发、采购、制造到售后服务的质量信息链，实现跨部门联动响应，确保风险干预措施在各环节有效落地并持续优化。</a:t>
              </a:r>
              <a:endParaRPr lang="en-US" sz="1400" dirty="0"/>
            </a:p>
          </p:txBody>
        </p:sp>
        <p:sp>
          <p:nvSpPr>
            <p:cNvPr id="58" name="Bullet3"/>
            <p:cNvSpPr txBox="1"/>
            <p:nvPr/>
          </p:nvSpPr>
          <p:spPr>
            <a:xfrm>
              <a:off x="722050" y="4837639"/>
              <a:ext cx="3339305" cy="493686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全流程协同防控</a:t>
              </a:r>
              <a:endParaRPr lang="en-US" dirty="0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622684" y="1846188"/>
            <a:ext cx="4087250" cy="1542643"/>
            <a:chOff x="8051535" y="1847850"/>
            <a:chExt cx="3465778" cy="1354054"/>
          </a:xfrm>
        </p:grpSpPr>
        <p:sp>
          <p:nvSpPr>
            <p:cNvPr id="15" name="ComponentBackground4"/>
            <p:cNvSpPr/>
            <p:nvPr/>
          </p:nvSpPr>
          <p:spPr>
            <a:xfrm flipH="1">
              <a:off x="8051535" y="1847850"/>
              <a:ext cx="3465778" cy="1354054"/>
            </a:xfrm>
            <a:prstGeom prst="roundRect">
              <a:avLst>
                <a:gd name="adj" fmla="val 3800"/>
              </a:avLst>
            </a:prstGeom>
            <a:noFill/>
            <a:ln w="635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/>
            </a:bodyPr>
            <a:lstStyle/>
            <a:p>
              <a:endParaRPr kumimoji="1" lang="zh-CN" altLang="en-US" sz="1400" b="1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5" name="Text4"/>
            <p:cNvSpPr txBox="1"/>
            <p:nvPr/>
          </p:nvSpPr>
          <p:spPr>
            <a:xfrm flipH="1">
              <a:off x="8114769" y="2399131"/>
              <a:ext cx="3339304" cy="745180"/>
            </a:xfrm>
            <a:prstGeom prst="rect">
              <a:avLst/>
            </a:prstGeom>
            <a:noFill/>
          </p:spPr>
          <p:txBody>
            <a:bodyPr wrap="square" rtlCol="0" anchor="t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引入物联网与传感器技术，对关键工艺参数进行动态追踪，及时捕捉偏差信号，支撑主动式预防体系的精准运行。</a:t>
              </a:r>
              <a:endParaRPr lang="en-US" sz="1400" dirty="0"/>
            </a:p>
          </p:txBody>
        </p:sp>
        <p:sp>
          <p:nvSpPr>
            <p:cNvPr id="26" name="Bullet4"/>
            <p:cNvSpPr txBox="1"/>
            <p:nvPr/>
          </p:nvSpPr>
          <p:spPr>
            <a:xfrm flipH="1">
              <a:off x="8114771" y="1905443"/>
              <a:ext cx="3339305" cy="493686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智能监测技术融合</a:t>
              </a:r>
              <a:endParaRPr lang="en-US" dirty="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622685" y="5143444"/>
            <a:ext cx="4175458" cy="1542643"/>
            <a:chOff x="8051535" y="4780046"/>
            <a:chExt cx="3465778" cy="1354054"/>
          </a:xfrm>
        </p:grpSpPr>
        <p:sp>
          <p:nvSpPr>
            <p:cNvPr id="9" name="ComponentBackground5"/>
            <p:cNvSpPr/>
            <p:nvPr/>
          </p:nvSpPr>
          <p:spPr>
            <a:xfrm flipH="1">
              <a:off x="8051535" y="4780046"/>
              <a:ext cx="3465778" cy="1354054"/>
            </a:xfrm>
            <a:prstGeom prst="roundRect">
              <a:avLst>
                <a:gd name="adj" fmla="val 3800"/>
              </a:avLst>
            </a:prstGeom>
            <a:noFill/>
            <a:ln w="6350">
              <a:solidFill>
                <a:schemeClr val="tx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/>
            </a:bodyPr>
            <a:lstStyle/>
            <a:p>
              <a:endParaRPr kumimoji="1" lang="zh-CN" altLang="en-US" sz="1400" b="1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0" name="Text5"/>
            <p:cNvSpPr txBox="1"/>
            <p:nvPr/>
          </p:nvSpPr>
          <p:spPr>
            <a:xfrm flipH="1">
              <a:off x="8114769" y="5331327"/>
              <a:ext cx="3362322" cy="745180"/>
            </a:xfrm>
            <a:prstGeom prst="rect">
              <a:avLst/>
            </a:prstGeom>
            <a:noFill/>
          </p:spPr>
          <p:txBody>
            <a:bodyPr wrap="square" rtlCol="0" anchor="t" anchorCtr="0">
              <a:no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培育全员参与的风险防范意识，建立激励机制与培训体系，使主动质量管理理念融入企业运营常态，保障体系长效运行。</a:t>
              </a:r>
              <a:endParaRPr lang="en-US" sz="1400" dirty="0"/>
            </a:p>
          </p:txBody>
        </p:sp>
        <p:sp>
          <p:nvSpPr>
            <p:cNvPr id="11" name="Bullet5"/>
            <p:cNvSpPr txBox="1"/>
            <p:nvPr/>
          </p:nvSpPr>
          <p:spPr>
            <a:xfrm flipH="1">
              <a:off x="8114771" y="4837639"/>
              <a:ext cx="3339305" cy="493686"/>
            </a:xfrm>
            <a:prstGeom prst="rect">
              <a:avLst/>
            </a:prstGeom>
            <a:noFill/>
          </p:spPr>
          <p:txBody>
            <a:bodyPr wrap="square" rtlCol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cs typeface="+mn-ea"/>
                  <a:sym typeface="+mn-lt"/>
                </a:rPr>
                <a:t>组织文化支撑建设</a:t>
              </a:r>
              <a:endParaRPr lang="en-US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/>
              <a:t>、主动式质量预防体系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215fd6e2-3c05-46d3-ac33-e6819c4292a8.source.6.zh-Hans.pptx"/>
          <p:cNvGrpSpPr/>
          <p:nvPr/>
        </p:nvGrpSpPr>
        <p:grpSpPr>
          <a:xfrm>
            <a:off x="571500" y="1130299"/>
            <a:ext cx="10947400" cy="5381061"/>
            <a:chOff x="571500" y="1130299"/>
            <a:chExt cx="10947400" cy="5381061"/>
          </a:xfrm>
        </p:grpSpPr>
        <p:sp>
          <p:nvSpPr>
            <p:cNvPr id="14" name="任意多边形: 形状 13"/>
            <p:cNvSpPr/>
            <p:nvPr/>
          </p:nvSpPr>
          <p:spPr>
            <a:xfrm rot="7200000" flipH="1">
              <a:off x="-896204" y="3873476"/>
              <a:ext cx="5053220" cy="222547"/>
            </a:xfrm>
            <a:custGeom>
              <a:avLst/>
              <a:gdLst>
                <a:gd name="connsiteX0" fmla="*/ 4195073 w 4195073"/>
                <a:gd name="connsiteY0" fmla="*/ 0 h 212450"/>
                <a:gd name="connsiteX1" fmla="*/ 3886739 w 4195073"/>
                <a:gd name="connsiteY1" fmla="*/ 212450 h 212450"/>
                <a:gd name="connsiteX2" fmla="*/ 3886739 w 4195073"/>
                <a:gd name="connsiteY2" fmla="*/ 99664 h 212450"/>
                <a:gd name="connsiteX3" fmla="*/ 0 w 4195073"/>
                <a:gd name="connsiteY3" fmla="*/ 99664 h 212450"/>
                <a:gd name="connsiteX4" fmla="*/ 0 w 4195073"/>
                <a:gd name="connsiteY4" fmla="*/ 0 h 21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95073" h="212450">
                  <a:moveTo>
                    <a:pt x="4195073" y="0"/>
                  </a:moveTo>
                  <a:lnTo>
                    <a:pt x="3886739" y="212450"/>
                  </a:lnTo>
                  <a:lnTo>
                    <a:pt x="3886739" y="99664"/>
                  </a:lnTo>
                  <a:lnTo>
                    <a:pt x="0" y="996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alpha val="15000"/>
              </a:schemeClr>
            </a:solidFill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 fontScale="55000" lnSpcReduction="20000"/>
            </a:bodyPr>
            <a:lstStyle/>
            <a:p>
              <a:pPr algn="ctr"/>
            </a:p>
          </p:txBody>
        </p:sp>
        <p:sp>
          <p:nvSpPr>
            <p:cNvPr id="29" name="Title"/>
            <p:cNvSpPr txBox="1"/>
            <p:nvPr/>
          </p:nvSpPr>
          <p:spPr>
            <a:xfrm>
              <a:off x="660400" y="1130299"/>
              <a:ext cx="10858500" cy="60140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r>
                <a:rPr lang="zh-CN" altLang="en-US" sz="2400" b="1" dirty="0"/>
                <a:t>支持大规模定制下多样化客户需求的精准响应</a:t>
              </a:r>
              <a:endParaRPr lang="en-US" dirty="0"/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2651023" y="1869519"/>
              <a:ext cx="8867877" cy="715584"/>
              <a:chOff x="2651023" y="1869519"/>
              <a:chExt cx="8867877" cy="715584"/>
            </a:xfrm>
          </p:grpSpPr>
          <p:sp>
            <p:nvSpPr>
              <p:cNvPr id="8" name="ComponentBackground1"/>
              <p:cNvSpPr/>
              <p:nvPr/>
            </p:nvSpPr>
            <p:spPr>
              <a:xfrm flipH="1">
                <a:off x="3044444" y="1890997"/>
                <a:ext cx="8474456" cy="694106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alpha val="2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endParaRPr lang="en-US" altLang="zh-CN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IconBackground1"/>
              <p:cNvSpPr/>
              <p:nvPr/>
            </p:nvSpPr>
            <p:spPr bwMode="auto">
              <a:xfrm flipH="1">
                <a:off x="2651023" y="1869519"/>
                <a:ext cx="801690" cy="704471"/>
              </a:xfrm>
              <a:custGeom>
                <a:avLst/>
                <a:gdLst>
                  <a:gd name="connsiteX0" fmla="*/ 349282 w 695278"/>
                  <a:gd name="connsiteY0" fmla="*/ 0 h 603008"/>
                  <a:gd name="connsiteX1" fmla="*/ 355860 w 695278"/>
                  <a:gd name="connsiteY1" fmla="*/ 5198 h 603008"/>
                  <a:gd name="connsiteX2" fmla="*/ 386296 w 695278"/>
                  <a:gd name="connsiteY2" fmla="*/ 66663 h 603008"/>
                  <a:gd name="connsiteX3" fmla="*/ 695278 w 695278"/>
                  <a:gd name="connsiteY3" fmla="*/ 603008 h 603008"/>
                  <a:gd name="connsiteX4" fmla="*/ 467851 w 695278"/>
                  <a:gd name="connsiteY4" fmla="*/ 603008 h 603008"/>
                  <a:gd name="connsiteX5" fmla="*/ 467851 w 695278"/>
                  <a:gd name="connsiteY5" fmla="*/ 603007 h 603008"/>
                  <a:gd name="connsiteX6" fmla="*/ 227428 w 695278"/>
                  <a:gd name="connsiteY6" fmla="*/ 603007 h 603008"/>
                  <a:gd name="connsiteX7" fmla="*/ 227427 w 695278"/>
                  <a:gd name="connsiteY7" fmla="*/ 603007 h 603008"/>
                  <a:gd name="connsiteX8" fmla="*/ 227427 w 695278"/>
                  <a:gd name="connsiteY8" fmla="*/ 603008 h 603008"/>
                  <a:gd name="connsiteX9" fmla="*/ 0 w 695278"/>
                  <a:gd name="connsiteY9" fmla="*/ 603008 h 603008"/>
                  <a:gd name="connsiteX10" fmla="*/ 323433 w 695278"/>
                  <a:gd name="connsiteY10" fmla="*/ 43687 h 603008"/>
                  <a:gd name="connsiteX11" fmla="*/ 342704 w 695278"/>
                  <a:gd name="connsiteY11" fmla="*/ 5198 h 603008"/>
                  <a:gd name="connsiteX12" fmla="*/ 347641 w 695278"/>
                  <a:gd name="connsiteY12" fmla="*/ 1297 h 603008"/>
                  <a:gd name="connsiteX13" fmla="*/ 348289 w 695278"/>
                  <a:gd name="connsiteY13" fmla="*/ 1 h 603008"/>
                  <a:gd name="connsiteX14" fmla="*/ 348570 w 695278"/>
                  <a:gd name="connsiteY14" fmla="*/ 563 h 6030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95278" h="603008">
                    <a:moveTo>
                      <a:pt x="349282" y="0"/>
                    </a:moveTo>
                    <a:lnTo>
                      <a:pt x="355860" y="5198"/>
                    </a:lnTo>
                    <a:lnTo>
                      <a:pt x="386296" y="66663"/>
                    </a:lnTo>
                    <a:lnTo>
                      <a:pt x="695278" y="603008"/>
                    </a:lnTo>
                    <a:lnTo>
                      <a:pt x="467851" y="603008"/>
                    </a:lnTo>
                    <a:lnTo>
                      <a:pt x="467851" y="603007"/>
                    </a:lnTo>
                    <a:lnTo>
                      <a:pt x="227428" y="603007"/>
                    </a:lnTo>
                    <a:lnTo>
                      <a:pt x="227427" y="603007"/>
                    </a:lnTo>
                    <a:lnTo>
                      <a:pt x="227427" y="603008"/>
                    </a:lnTo>
                    <a:lnTo>
                      <a:pt x="0" y="603008"/>
                    </a:lnTo>
                    <a:lnTo>
                      <a:pt x="323433" y="43687"/>
                    </a:lnTo>
                    <a:lnTo>
                      <a:pt x="342704" y="5198"/>
                    </a:lnTo>
                    <a:lnTo>
                      <a:pt x="347641" y="1297"/>
                    </a:lnTo>
                    <a:lnTo>
                      <a:pt x="348289" y="1"/>
                    </a:lnTo>
                    <a:lnTo>
                      <a:pt x="348570" y="56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</a:p>
            </p:txBody>
          </p:sp>
          <p:sp>
            <p:nvSpPr>
              <p:cNvPr id="17" name="Icon1"/>
              <p:cNvSpPr/>
              <p:nvPr/>
            </p:nvSpPr>
            <p:spPr bwMode="auto">
              <a:xfrm>
                <a:off x="2905045" y="2150530"/>
                <a:ext cx="293646" cy="280170"/>
              </a:xfrm>
              <a:custGeom>
                <a:avLst/>
                <a:gdLst>
                  <a:gd name="T0" fmla="*/ 1074 w 13164"/>
                  <a:gd name="T1" fmla="*/ 3195 h 12559"/>
                  <a:gd name="T2" fmla="*/ 3212 w 13164"/>
                  <a:gd name="T3" fmla="*/ 1338 h 12559"/>
                  <a:gd name="T4" fmla="*/ 815 w 13164"/>
                  <a:gd name="T5" fmla="*/ 838 h 12559"/>
                  <a:gd name="T6" fmla="*/ 2481 w 13164"/>
                  <a:gd name="T7" fmla="*/ 1281 h 12559"/>
                  <a:gd name="T8" fmla="*/ 1265 w 13164"/>
                  <a:gd name="T9" fmla="*/ 1276 h 12559"/>
                  <a:gd name="T10" fmla="*/ 1994 w 13164"/>
                  <a:gd name="T11" fmla="*/ 3324 h 12559"/>
                  <a:gd name="T12" fmla="*/ 3923 w 13164"/>
                  <a:gd name="T13" fmla="*/ 5558 h 12559"/>
                  <a:gd name="T14" fmla="*/ 5627 w 13164"/>
                  <a:gd name="T15" fmla="*/ 4542 h 12559"/>
                  <a:gd name="T16" fmla="*/ 4055 w 13164"/>
                  <a:gd name="T17" fmla="*/ 1940 h 12559"/>
                  <a:gd name="T18" fmla="*/ 5000 w 13164"/>
                  <a:gd name="T19" fmla="*/ 4089 h 12559"/>
                  <a:gd name="T20" fmla="*/ 4358 w 13164"/>
                  <a:gd name="T21" fmla="*/ 4932 h 12559"/>
                  <a:gd name="T22" fmla="*/ 2657 w 13164"/>
                  <a:gd name="T23" fmla="*/ 3740 h 12559"/>
                  <a:gd name="T24" fmla="*/ 3585 w 13164"/>
                  <a:gd name="T25" fmla="*/ 2604 h 12559"/>
                  <a:gd name="T26" fmla="*/ 5000 w 13164"/>
                  <a:gd name="T27" fmla="*/ 4089 h 12559"/>
                  <a:gd name="T28" fmla="*/ 8235 w 13164"/>
                  <a:gd name="T29" fmla="*/ 9635 h 12559"/>
                  <a:gd name="T30" fmla="*/ 11798 w 13164"/>
                  <a:gd name="T31" fmla="*/ 11530 h 12559"/>
                  <a:gd name="T32" fmla="*/ 9808 w 13164"/>
                  <a:gd name="T33" fmla="*/ 8020 h 12559"/>
                  <a:gd name="T34" fmla="*/ 10477 w 13164"/>
                  <a:gd name="T35" fmla="*/ 10244 h 12559"/>
                  <a:gd name="T36" fmla="*/ 9630 w 13164"/>
                  <a:gd name="T37" fmla="*/ 9122 h 12559"/>
                  <a:gd name="T38" fmla="*/ 8348 w 13164"/>
                  <a:gd name="T39" fmla="*/ 2480 h 12559"/>
                  <a:gd name="T40" fmla="*/ 9158 w 13164"/>
                  <a:gd name="T41" fmla="*/ 4208 h 12559"/>
                  <a:gd name="T42" fmla="*/ 8348 w 13164"/>
                  <a:gd name="T43" fmla="*/ 2480 h 12559"/>
                  <a:gd name="T44" fmla="*/ 10566 w 13164"/>
                  <a:gd name="T45" fmla="*/ 2762 h 12559"/>
                  <a:gd name="T46" fmla="*/ 8818 w 13164"/>
                  <a:gd name="T47" fmla="*/ 1998 h 12559"/>
                  <a:gd name="T48" fmla="*/ 7410 w 13164"/>
                  <a:gd name="T49" fmla="*/ 3444 h 12559"/>
                  <a:gd name="T50" fmla="*/ 8220 w 13164"/>
                  <a:gd name="T51" fmla="*/ 5172 h 12559"/>
                  <a:gd name="T52" fmla="*/ 7410 w 13164"/>
                  <a:gd name="T53" fmla="*/ 3444 h 12559"/>
                  <a:gd name="T54" fmla="*/ 6812 w 13164"/>
                  <a:gd name="T55" fmla="*/ 6618 h 12559"/>
                  <a:gd name="T56" fmla="*/ 5063 w 13164"/>
                  <a:gd name="T57" fmla="*/ 5854 h 12559"/>
                  <a:gd name="T58" fmla="*/ 3656 w 13164"/>
                  <a:gd name="T59" fmla="*/ 7300 h 12559"/>
                  <a:gd name="T60" fmla="*/ 4466 w 13164"/>
                  <a:gd name="T61" fmla="*/ 9027 h 12559"/>
                  <a:gd name="T62" fmla="*/ 3656 w 13164"/>
                  <a:gd name="T63" fmla="*/ 7300 h 12559"/>
                  <a:gd name="T64" fmla="*/ 5873 w 13164"/>
                  <a:gd name="T65" fmla="*/ 7581 h 12559"/>
                  <a:gd name="T66" fmla="*/ 4125 w 13164"/>
                  <a:gd name="T67" fmla="*/ 6818 h 12559"/>
                  <a:gd name="T68" fmla="*/ 2717 w 13164"/>
                  <a:gd name="T69" fmla="*/ 8264 h 12559"/>
                  <a:gd name="T70" fmla="*/ 3527 w 13164"/>
                  <a:gd name="T71" fmla="*/ 9991 h 12559"/>
                  <a:gd name="T72" fmla="*/ 2717 w 13164"/>
                  <a:gd name="T73" fmla="*/ 8264 h 12559"/>
                  <a:gd name="T74" fmla="*/ 9756 w 13164"/>
                  <a:gd name="T75" fmla="*/ 1034 h 12559"/>
                  <a:gd name="T76" fmla="*/ 12019 w 13164"/>
                  <a:gd name="T77" fmla="*/ 3953 h 12559"/>
                  <a:gd name="T78" fmla="*/ 11442 w 13164"/>
                  <a:gd name="T79" fmla="*/ 4553 h 12559"/>
                  <a:gd name="T80" fmla="*/ 10973 w 13164"/>
                  <a:gd name="T81" fmla="*/ 5035 h 12559"/>
                  <a:gd name="T82" fmla="*/ 10034 w 13164"/>
                  <a:gd name="T83" fmla="*/ 5999 h 12559"/>
                  <a:gd name="T84" fmla="*/ 9565 w 13164"/>
                  <a:gd name="T85" fmla="*/ 6481 h 12559"/>
                  <a:gd name="T86" fmla="*/ 9096 w 13164"/>
                  <a:gd name="T87" fmla="*/ 6963 h 12559"/>
                  <a:gd name="T88" fmla="*/ 6002 w 13164"/>
                  <a:gd name="T89" fmla="*/ 4890 h 12559"/>
                  <a:gd name="T90" fmla="*/ 8285 w 13164"/>
                  <a:gd name="T91" fmla="*/ 7788 h 12559"/>
                  <a:gd name="T92" fmla="*/ 7688 w 13164"/>
                  <a:gd name="T93" fmla="*/ 8409 h 12559"/>
                  <a:gd name="T94" fmla="*/ 6749 w 13164"/>
                  <a:gd name="T95" fmla="*/ 9373 h 12559"/>
                  <a:gd name="T96" fmla="*/ 5811 w 13164"/>
                  <a:gd name="T97" fmla="*/ 10337 h 12559"/>
                  <a:gd name="T98" fmla="*/ 5342 w 13164"/>
                  <a:gd name="T99" fmla="*/ 10819 h 12559"/>
                  <a:gd name="T100" fmla="*/ 4868 w 13164"/>
                  <a:gd name="T101" fmla="*/ 11297 h 12559"/>
                  <a:gd name="T102" fmla="*/ 4399 w 13164"/>
                  <a:gd name="T103" fmla="*/ 11779 h 12559"/>
                  <a:gd name="T104" fmla="*/ 1675 w 13164"/>
                  <a:gd name="T105" fmla="*/ 9335 h 12559"/>
                  <a:gd name="T106" fmla="*/ 4037 w 13164"/>
                  <a:gd name="T107" fmla="*/ 12359 h 12559"/>
                  <a:gd name="T108" fmla="*/ 12964 w 13164"/>
                  <a:gd name="T109" fmla="*/ 3933 h 12559"/>
                  <a:gd name="T110" fmla="*/ 10602 w 13164"/>
                  <a:gd name="T111" fmla="*/ 909 h 125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3164" h="12559">
                    <a:moveTo>
                      <a:pt x="815" y="838"/>
                    </a:moveTo>
                    <a:cubicBezTo>
                      <a:pt x="0" y="1676"/>
                      <a:pt x="535" y="2671"/>
                      <a:pt x="1074" y="3195"/>
                    </a:cubicBezTo>
                    <a:cubicBezTo>
                      <a:pt x="1167" y="3287"/>
                      <a:pt x="1304" y="3298"/>
                      <a:pt x="1380" y="3221"/>
                    </a:cubicBezTo>
                    <a:lnTo>
                      <a:pt x="3212" y="1338"/>
                    </a:lnTo>
                    <a:cubicBezTo>
                      <a:pt x="3287" y="1261"/>
                      <a:pt x="3280" y="1132"/>
                      <a:pt x="3179" y="1033"/>
                    </a:cubicBezTo>
                    <a:cubicBezTo>
                      <a:pt x="2656" y="524"/>
                      <a:pt x="1631" y="0"/>
                      <a:pt x="815" y="838"/>
                    </a:cubicBezTo>
                    <a:close/>
                    <a:moveTo>
                      <a:pt x="1265" y="1276"/>
                    </a:moveTo>
                    <a:cubicBezTo>
                      <a:pt x="1520" y="1014"/>
                      <a:pt x="1962" y="904"/>
                      <a:pt x="2481" y="1281"/>
                    </a:cubicBezTo>
                    <a:lnTo>
                      <a:pt x="1303" y="2492"/>
                    </a:lnTo>
                    <a:cubicBezTo>
                      <a:pt x="912" y="1982"/>
                      <a:pt x="1010" y="1538"/>
                      <a:pt x="1265" y="1276"/>
                    </a:cubicBezTo>
                    <a:close/>
                    <a:moveTo>
                      <a:pt x="3332" y="1950"/>
                    </a:moveTo>
                    <a:lnTo>
                      <a:pt x="1994" y="3324"/>
                    </a:lnTo>
                    <a:cubicBezTo>
                      <a:pt x="1797" y="3526"/>
                      <a:pt x="1801" y="3850"/>
                      <a:pt x="2004" y="4047"/>
                    </a:cubicBezTo>
                    <a:lnTo>
                      <a:pt x="3923" y="5558"/>
                    </a:lnTo>
                    <a:cubicBezTo>
                      <a:pt x="4126" y="5756"/>
                      <a:pt x="4449" y="5751"/>
                      <a:pt x="4647" y="5549"/>
                    </a:cubicBezTo>
                    <a:lnTo>
                      <a:pt x="5627" y="4542"/>
                    </a:lnTo>
                    <a:cubicBezTo>
                      <a:pt x="5824" y="4339"/>
                      <a:pt x="5820" y="4015"/>
                      <a:pt x="5617" y="3818"/>
                    </a:cubicBezTo>
                    <a:lnTo>
                      <a:pt x="4055" y="1940"/>
                    </a:lnTo>
                    <a:cubicBezTo>
                      <a:pt x="3853" y="1743"/>
                      <a:pt x="3529" y="1747"/>
                      <a:pt x="3332" y="1950"/>
                    </a:cubicBezTo>
                    <a:close/>
                    <a:moveTo>
                      <a:pt x="5000" y="4089"/>
                    </a:moveTo>
                    <a:cubicBezTo>
                      <a:pt x="5051" y="4138"/>
                      <a:pt x="5052" y="4219"/>
                      <a:pt x="5002" y="4270"/>
                    </a:cubicBezTo>
                    <a:lnTo>
                      <a:pt x="4358" y="4932"/>
                    </a:lnTo>
                    <a:cubicBezTo>
                      <a:pt x="4309" y="4982"/>
                      <a:pt x="4228" y="4983"/>
                      <a:pt x="4177" y="4934"/>
                    </a:cubicBezTo>
                    <a:lnTo>
                      <a:pt x="2657" y="3740"/>
                    </a:lnTo>
                    <a:cubicBezTo>
                      <a:pt x="2606" y="3691"/>
                      <a:pt x="2605" y="3610"/>
                      <a:pt x="2654" y="3559"/>
                    </a:cubicBezTo>
                    <a:lnTo>
                      <a:pt x="3585" y="2604"/>
                    </a:lnTo>
                    <a:cubicBezTo>
                      <a:pt x="3634" y="2553"/>
                      <a:pt x="3715" y="2552"/>
                      <a:pt x="3765" y="2601"/>
                    </a:cubicBezTo>
                    <a:lnTo>
                      <a:pt x="5000" y="4089"/>
                    </a:lnTo>
                    <a:close/>
                    <a:moveTo>
                      <a:pt x="9021" y="8827"/>
                    </a:moveTo>
                    <a:lnTo>
                      <a:pt x="8235" y="9635"/>
                    </a:lnTo>
                    <a:lnTo>
                      <a:pt x="10016" y="10582"/>
                    </a:lnTo>
                    <a:lnTo>
                      <a:pt x="11798" y="11530"/>
                    </a:lnTo>
                    <a:lnTo>
                      <a:pt x="10803" y="9775"/>
                    </a:lnTo>
                    <a:lnTo>
                      <a:pt x="9808" y="8020"/>
                    </a:lnTo>
                    <a:lnTo>
                      <a:pt x="9021" y="8827"/>
                    </a:lnTo>
                    <a:close/>
                    <a:moveTo>
                      <a:pt x="10477" y="10244"/>
                    </a:moveTo>
                    <a:lnTo>
                      <a:pt x="9333" y="9427"/>
                    </a:lnTo>
                    <a:lnTo>
                      <a:pt x="9630" y="9122"/>
                    </a:lnTo>
                    <a:lnTo>
                      <a:pt x="10477" y="10244"/>
                    </a:lnTo>
                    <a:close/>
                    <a:moveTo>
                      <a:pt x="8348" y="2480"/>
                    </a:moveTo>
                    <a:lnTo>
                      <a:pt x="9627" y="3726"/>
                    </a:lnTo>
                    <a:lnTo>
                      <a:pt x="9158" y="4208"/>
                    </a:lnTo>
                    <a:lnTo>
                      <a:pt x="7879" y="2962"/>
                    </a:lnTo>
                    <a:lnTo>
                      <a:pt x="8348" y="2480"/>
                    </a:lnTo>
                    <a:close/>
                    <a:moveTo>
                      <a:pt x="9287" y="1516"/>
                    </a:moveTo>
                    <a:lnTo>
                      <a:pt x="10566" y="2762"/>
                    </a:lnTo>
                    <a:lnTo>
                      <a:pt x="10097" y="3244"/>
                    </a:lnTo>
                    <a:lnTo>
                      <a:pt x="8818" y="1998"/>
                    </a:lnTo>
                    <a:lnTo>
                      <a:pt x="9287" y="1516"/>
                    </a:lnTo>
                    <a:close/>
                    <a:moveTo>
                      <a:pt x="7410" y="3444"/>
                    </a:moveTo>
                    <a:lnTo>
                      <a:pt x="8689" y="4690"/>
                    </a:lnTo>
                    <a:lnTo>
                      <a:pt x="8220" y="5172"/>
                    </a:lnTo>
                    <a:lnTo>
                      <a:pt x="6940" y="3926"/>
                    </a:lnTo>
                    <a:lnTo>
                      <a:pt x="7410" y="3444"/>
                    </a:lnTo>
                    <a:close/>
                    <a:moveTo>
                      <a:pt x="5533" y="5372"/>
                    </a:moveTo>
                    <a:lnTo>
                      <a:pt x="6812" y="6618"/>
                    </a:lnTo>
                    <a:lnTo>
                      <a:pt x="6342" y="7099"/>
                    </a:lnTo>
                    <a:lnTo>
                      <a:pt x="5063" y="5854"/>
                    </a:lnTo>
                    <a:lnTo>
                      <a:pt x="5533" y="5372"/>
                    </a:lnTo>
                    <a:close/>
                    <a:moveTo>
                      <a:pt x="3656" y="7300"/>
                    </a:moveTo>
                    <a:lnTo>
                      <a:pt x="4935" y="8545"/>
                    </a:lnTo>
                    <a:lnTo>
                      <a:pt x="4466" y="9027"/>
                    </a:lnTo>
                    <a:lnTo>
                      <a:pt x="3186" y="7782"/>
                    </a:lnTo>
                    <a:lnTo>
                      <a:pt x="3656" y="7300"/>
                    </a:lnTo>
                    <a:close/>
                    <a:moveTo>
                      <a:pt x="4594" y="6336"/>
                    </a:moveTo>
                    <a:lnTo>
                      <a:pt x="5873" y="7581"/>
                    </a:lnTo>
                    <a:lnTo>
                      <a:pt x="5404" y="8063"/>
                    </a:lnTo>
                    <a:lnTo>
                      <a:pt x="4125" y="6818"/>
                    </a:lnTo>
                    <a:lnTo>
                      <a:pt x="4594" y="6336"/>
                    </a:lnTo>
                    <a:close/>
                    <a:moveTo>
                      <a:pt x="2717" y="8264"/>
                    </a:moveTo>
                    <a:lnTo>
                      <a:pt x="3996" y="9509"/>
                    </a:lnTo>
                    <a:lnTo>
                      <a:pt x="3527" y="9991"/>
                    </a:lnTo>
                    <a:lnTo>
                      <a:pt x="2248" y="8746"/>
                    </a:lnTo>
                    <a:lnTo>
                      <a:pt x="2717" y="8264"/>
                    </a:lnTo>
                    <a:close/>
                    <a:moveTo>
                      <a:pt x="9868" y="919"/>
                    </a:moveTo>
                    <a:lnTo>
                      <a:pt x="9756" y="1034"/>
                    </a:lnTo>
                    <a:lnTo>
                      <a:pt x="12376" y="3585"/>
                    </a:lnTo>
                    <a:lnTo>
                      <a:pt x="12019" y="3953"/>
                    </a:lnTo>
                    <a:lnTo>
                      <a:pt x="12023" y="3957"/>
                    </a:lnTo>
                    <a:lnTo>
                      <a:pt x="11442" y="4553"/>
                    </a:lnTo>
                    <a:lnTo>
                      <a:pt x="11442" y="4553"/>
                    </a:lnTo>
                    <a:lnTo>
                      <a:pt x="10973" y="5035"/>
                    </a:lnTo>
                    <a:lnTo>
                      <a:pt x="10503" y="5517"/>
                    </a:lnTo>
                    <a:lnTo>
                      <a:pt x="10034" y="5999"/>
                    </a:lnTo>
                    <a:lnTo>
                      <a:pt x="10034" y="5999"/>
                    </a:lnTo>
                    <a:lnTo>
                      <a:pt x="9565" y="6481"/>
                    </a:lnTo>
                    <a:lnTo>
                      <a:pt x="9438" y="6611"/>
                    </a:lnTo>
                    <a:lnTo>
                      <a:pt x="9096" y="6963"/>
                    </a:lnTo>
                    <a:lnTo>
                      <a:pt x="6471" y="4408"/>
                    </a:lnTo>
                    <a:lnTo>
                      <a:pt x="6002" y="4890"/>
                    </a:lnTo>
                    <a:lnTo>
                      <a:pt x="8622" y="7441"/>
                    </a:lnTo>
                    <a:lnTo>
                      <a:pt x="8285" y="7788"/>
                    </a:lnTo>
                    <a:lnTo>
                      <a:pt x="8289" y="7792"/>
                    </a:lnTo>
                    <a:lnTo>
                      <a:pt x="7688" y="8409"/>
                    </a:lnTo>
                    <a:lnTo>
                      <a:pt x="7219" y="8891"/>
                    </a:lnTo>
                    <a:lnTo>
                      <a:pt x="6749" y="9373"/>
                    </a:lnTo>
                    <a:lnTo>
                      <a:pt x="6280" y="9855"/>
                    </a:lnTo>
                    <a:lnTo>
                      <a:pt x="5811" y="10337"/>
                    </a:lnTo>
                    <a:lnTo>
                      <a:pt x="5704" y="10447"/>
                    </a:lnTo>
                    <a:lnTo>
                      <a:pt x="5342" y="10819"/>
                    </a:lnTo>
                    <a:lnTo>
                      <a:pt x="5338" y="10815"/>
                    </a:lnTo>
                    <a:lnTo>
                      <a:pt x="4868" y="11297"/>
                    </a:lnTo>
                    <a:lnTo>
                      <a:pt x="4748" y="11421"/>
                    </a:lnTo>
                    <a:lnTo>
                      <a:pt x="4399" y="11779"/>
                    </a:lnTo>
                    <a:lnTo>
                      <a:pt x="1779" y="9228"/>
                    </a:lnTo>
                    <a:lnTo>
                      <a:pt x="1675" y="9335"/>
                    </a:lnTo>
                    <a:cubicBezTo>
                      <a:pt x="1475" y="9541"/>
                      <a:pt x="1479" y="9869"/>
                      <a:pt x="1685" y="10069"/>
                    </a:cubicBezTo>
                    <a:lnTo>
                      <a:pt x="4037" y="12359"/>
                    </a:lnTo>
                    <a:cubicBezTo>
                      <a:pt x="4242" y="12559"/>
                      <a:pt x="4571" y="12555"/>
                      <a:pt x="4771" y="12349"/>
                    </a:cubicBezTo>
                    <a:lnTo>
                      <a:pt x="12964" y="3933"/>
                    </a:lnTo>
                    <a:cubicBezTo>
                      <a:pt x="13164" y="3728"/>
                      <a:pt x="13160" y="3399"/>
                      <a:pt x="12954" y="3199"/>
                    </a:cubicBezTo>
                    <a:lnTo>
                      <a:pt x="10602" y="909"/>
                    </a:lnTo>
                    <a:cubicBezTo>
                      <a:pt x="10397" y="709"/>
                      <a:pt x="10068" y="714"/>
                      <a:pt x="9868" y="9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" name="Bullet1"/>
              <p:cNvSpPr/>
              <p:nvPr/>
            </p:nvSpPr>
            <p:spPr>
              <a:xfrm flipH="1">
                <a:off x="3325700" y="1951746"/>
                <a:ext cx="2592499" cy="572608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b="1" dirty="0"/>
                  <a:t>定制化质量需求</a:t>
                </a:r>
                <a:endParaRPr lang="en-US" dirty="0"/>
              </a:p>
            </p:txBody>
          </p:sp>
          <p:sp>
            <p:nvSpPr>
              <p:cNvPr id="42" name="Text1"/>
              <p:cNvSpPr txBox="1"/>
              <p:nvPr/>
            </p:nvSpPr>
            <p:spPr>
              <a:xfrm>
                <a:off x="5918199" y="1951746"/>
                <a:ext cx="5529830" cy="5789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随着消费者对产品个性化要求提升，质量管理体系需精准识别不同客户群体的需求特征，实现从标准化向差异化质量控制的转变。</a:t>
                </a:r>
                <a:endParaRPr lang="en-US" sz="1400" dirty="0"/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2249429" y="2575425"/>
              <a:ext cx="9269471" cy="702952"/>
              <a:chOff x="2249429" y="2575425"/>
              <a:chExt cx="9269471" cy="702952"/>
            </a:xfrm>
          </p:grpSpPr>
          <p:sp>
            <p:nvSpPr>
              <p:cNvPr id="5" name="ComponentBackground2"/>
              <p:cNvSpPr/>
              <p:nvPr/>
            </p:nvSpPr>
            <p:spPr>
              <a:xfrm flipH="1">
                <a:off x="3044444" y="2584268"/>
                <a:ext cx="8474456" cy="694106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alpha val="2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endParaRPr lang="en-US" altLang="zh-CN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IconBackground2"/>
              <p:cNvSpPr/>
              <p:nvPr/>
            </p:nvSpPr>
            <p:spPr bwMode="auto">
              <a:xfrm flipH="1">
                <a:off x="2249429" y="2575425"/>
                <a:ext cx="1604876" cy="702952"/>
              </a:xfrm>
              <a:custGeom>
                <a:avLst/>
                <a:gdLst>
                  <a:gd name="connsiteX0" fmla="*/ 348288 w 1391853"/>
                  <a:gd name="connsiteY0" fmla="*/ 0 h 601707"/>
                  <a:gd name="connsiteX1" fmla="*/ 527601 w 1391853"/>
                  <a:gd name="connsiteY1" fmla="*/ 0 h 601707"/>
                  <a:gd name="connsiteX2" fmla="*/ 575715 w 1391853"/>
                  <a:gd name="connsiteY2" fmla="*/ 0 h 601707"/>
                  <a:gd name="connsiteX3" fmla="*/ 816138 w 1391853"/>
                  <a:gd name="connsiteY3" fmla="*/ 0 h 601707"/>
                  <a:gd name="connsiteX4" fmla="*/ 896189 w 1391853"/>
                  <a:gd name="connsiteY4" fmla="*/ 0 h 601707"/>
                  <a:gd name="connsiteX5" fmla="*/ 1043565 w 1391853"/>
                  <a:gd name="connsiteY5" fmla="*/ 0 h 601707"/>
                  <a:gd name="connsiteX6" fmla="*/ 1391853 w 1391853"/>
                  <a:gd name="connsiteY6" fmla="*/ 601707 h 601707"/>
                  <a:gd name="connsiteX7" fmla="*/ 1075503 w 1391853"/>
                  <a:gd name="connsiteY7" fmla="*/ 601707 h 601707"/>
                  <a:gd name="connsiteX8" fmla="*/ 933100 w 1391853"/>
                  <a:gd name="connsiteY8" fmla="*/ 601707 h 601707"/>
                  <a:gd name="connsiteX9" fmla="*/ 458753 w 1391853"/>
                  <a:gd name="connsiteY9" fmla="*/ 601707 h 601707"/>
                  <a:gd name="connsiteX10" fmla="*/ 348287 w 1391853"/>
                  <a:gd name="connsiteY10" fmla="*/ 601707 h 601707"/>
                  <a:gd name="connsiteX11" fmla="*/ 0 w 1391853"/>
                  <a:gd name="connsiteY11" fmla="*/ 601707 h 601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391853" h="601707">
                    <a:moveTo>
                      <a:pt x="348288" y="0"/>
                    </a:moveTo>
                    <a:lnTo>
                      <a:pt x="527601" y="0"/>
                    </a:lnTo>
                    <a:lnTo>
                      <a:pt x="575715" y="0"/>
                    </a:lnTo>
                    <a:lnTo>
                      <a:pt x="816138" y="0"/>
                    </a:lnTo>
                    <a:lnTo>
                      <a:pt x="896189" y="0"/>
                    </a:lnTo>
                    <a:lnTo>
                      <a:pt x="1043565" y="0"/>
                    </a:lnTo>
                    <a:lnTo>
                      <a:pt x="1391853" y="601707"/>
                    </a:lnTo>
                    <a:lnTo>
                      <a:pt x="1075503" y="601707"/>
                    </a:lnTo>
                    <a:lnTo>
                      <a:pt x="933100" y="601707"/>
                    </a:lnTo>
                    <a:lnTo>
                      <a:pt x="458753" y="601707"/>
                    </a:lnTo>
                    <a:lnTo>
                      <a:pt x="348287" y="601707"/>
                    </a:lnTo>
                    <a:lnTo>
                      <a:pt x="0" y="60170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</a:p>
            </p:txBody>
          </p:sp>
          <p:sp>
            <p:nvSpPr>
              <p:cNvPr id="18" name="Icon2"/>
              <p:cNvSpPr/>
              <p:nvPr/>
            </p:nvSpPr>
            <p:spPr bwMode="auto">
              <a:xfrm>
                <a:off x="2911238" y="2806468"/>
                <a:ext cx="281259" cy="293646"/>
              </a:xfrm>
              <a:custGeom>
                <a:avLst/>
                <a:gdLst>
                  <a:gd name="connsiteX0" fmla="*/ 81292 w 567205"/>
                  <a:gd name="connsiteY0" fmla="*/ 496428 h 592185"/>
                  <a:gd name="connsiteX1" fmla="*/ 99922 w 567205"/>
                  <a:gd name="connsiteY1" fmla="*/ 515022 h 592185"/>
                  <a:gd name="connsiteX2" fmla="*/ 81292 w 567205"/>
                  <a:gd name="connsiteY2" fmla="*/ 533616 h 592185"/>
                  <a:gd name="connsiteX3" fmla="*/ 62662 w 567205"/>
                  <a:gd name="connsiteY3" fmla="*/ 515022 h 592185"/>
                  <a:gd name="connsiteX4" fmla="*/ 81292 w 567205"/>
                  <a:gd name="connsiteY4" fmla="*/ 496428 h 592185"/>
                  <a:gd name="connsiteX5" fmla="*/ 51631 w 567205"/>
                  <a:gd name="connsiteY5" fmla="*/ 463657 h 592185"/>
                  <a:gd name="connsiteX6" fmla="*/ 25816 w 567205"/>
                  <a:gd name="connsiteY6" fmla="*/ 489436 h 592185"/>
                  <a:gd name="connsiteX7" fmla="*/ 25816 w 567205"/>
                  <a:gd name="connsiteY7" fmla="*/ 540627 h 592185"/>
                  <a:gd name="connsiteX8" fmla="*/ 51631 w 567205"/>
                  <a:gd name="connsiteY8" fmla="*/ 566406 h 592185"/>
                  <a:gd name="connsiteX9" fmla="*/ 515574 w 567205"/>
                  <a:gd name="connsiteY9" fmla="*/ 566406 h 592185"/>
                  <a:gd name="connsiteX10" fmla="*/ 541389 w 567205"/>
                  <a:gd name="connsiteY10" fmla="*/ 540627 h 592185"/>
                  <a:gd name="connsiteX11" fmla="*/ 541389 w 567205"/>
                  <a:gd name="connsiteY11" fmla="*/ 489436 h 592185"/>
                  <a:gd name="connsiteX12" fmla="*/ 515574 w 567205"/>
                  <a:gd name="connsiteY12" fmla="*/ 463657 h 592185"/>
                  <a:gd name="connsiteX13" fmla="*/ 233815 w 567205"/>
                  <a:gd name="connsiteY13" fmla="*/ 128896 h 592185"/>
                  <a:gd name="connsiteX14" fmla="*/ 190666 w 567205"/>
                  <a:gd name="connsiteY14" fmla="*/ 171616 h 592185"/>
                  <a:gd name="connsiteX15" fmla="*/ 240822 w 567205"/>
                  <a:gd name="connsiteY15" fmla="*/ 221701 h 592185"/>
                  <a:gd name="connsiteX16" fmla="*/ 190666 w 567205"/>
                  <a:gd name="connsiteY16" fmla="*/ 271418 h 592185"/>
                  <a:gd name="connsiteX17" fmla="*/ 233815 w 567205"/>
                  <a:gd name="connsiteY17" fmla="*/ 314138 h 592185"/>
                  <a:gd name="connsiteX18" fmla="*/ 283603 w 567205"/>
                  <a:gd name="connsiteY18" fmla="*/ 264421 h 592185"/>
                  <a:gd name="connsiteX19" fmla="*/ 333758 w 567205"/>
                  <a:gd name="connsiteY19" fmla="*/ 314138 h 592185"/>
                  <a:gd name="connsiteX20" fmla="*/ 376539 w 567205"/>
                  <a:gd name="connsiteY20" fmla="*/ 271418 h 592185"/>
                  <a:gd name="connsiteX21" fmla="*/ 326383 w 567205"/>
                  <a:gd name="connsiteY21" fmla="*/ 221701 h 592185"/>
                  <a:gd name="connsiteX22" fmla="*/ 376539 w 567205"/>
                  <a:gd name="connsiteY22" fmla="*/ 171616 h 592185"/>
                  <a:gd name="connsiteX23" fmla="*/ 333758 w 567205"/>
                  <a:gd name="connsiteY23" fmla="*/ 128896 h 592185"/>
                  <a:gd name="connsiteX24" fmla="*/ 283603 w 567205"/>
                  <a:gd name="connsiteY24" fmla="*/ 178981 h 592185"/>
                  <a:gd name="connsiteX25" fmla="*/ 83347 w 567205"/>
                  <a:gd name="connsiteY25" fmla="*/ 0 h 592185"/>
                  <a:gd name="connsiteX26" fmla="*/ 484226 w 567205"/>
                  <a:gd name="connsiteY26" fmla="*/ 0 h 592185"/>
                  <a:gd name="connsiteX27" fmla="*/ 515574 w 567205"/>
                  <a:gd name="connsiteY27" fmla="*/ 25411 h 592185"/>
                  <a:gd name="connsiteX28" fmla="*/ 567205 w 567205"/>
                  <a:gd name="connsiteY28" fmla="*/ 487595 h 592185"/>
                  <a:gd name="connsiteX29" fmla="*/ 567205 w 567205"/>
                  <a:gd name="connsiteY29" fmla="*/ 489436 h 592185"/>
                  <a:gd name="connsiteX30" fmla="*/ 567205 w 567205"/>
                  <a:gd name="connsiteY30" fmla="*/ 540627 h 592185"/>
                  <a:gd name="connsiteX31" fmla="*/ 515574 w 567205"/>
                  <a:gd name="connsiteY31" fmla="*/ 592185 h 592185"/>
                  <a:gd name="connsiteX32" fmla="*/ 51631 w 567205"/>
                  <a:gd name="connsiteY32" fmla="*/ 592185 h 592185"/>
                  <a:gd name="connsiteX33" fmla="*/ 0 w 567205"/>
                  <a:gd name="connsiteY33" fmla="*/ 540627 h 592185"/>
                  <a:gd name="connsiteX34" fmla="*/ 0 w 567205"/>
                  <a:gd name="connsiteY34" fmla="*/ 489436 h 592185"/>
                  <a:gd name="connsiteX35" fmla="*/ 369 w 567205"/>
                  <a:gd name="connsiteY35" fmla="*/ 487595 h 592185"/>
                  <a:gd name="connsiteX36" fmla="*/ 51631 w 567205"/>
                  <a:gd name="connsiteY36" fmla="*/ 25411 h 592185"/>
                  <a:gd name="connsiteX37" fmla="*/ 83347 w 567205"/>
                  <a:gd name="connsiteY37" fmla="*/ 0 h 592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567205" h="592185">
                    <a:moveTo>
                      <a:pt x="81292" y="496428"/>
                    </a:moveTo>
                    <a:cubicBezTo>
                      <a:pt x="91581" y="496428"/>
                      <a:pt x="99922" y="504753"/>
                      <a:pt x="99922" y="515022"/>
                    </a:cubicBezTo>
                    <a:cubicBezTo>
                      <a:pt x="99922" y="525291"/>
                      <a:pt x="91581" y="533616"/>
                      <a:pt x="81292" y="533616"/>
                    </a:cubicBezTo>
                    <a:cubicBezTo>
                      <a:pt x="71003" y="533616"/>
                      <a:pt x="62662" y="525291"/>
                      <a:pt x="62662" y="515022"/>
                    </a:cubicBezTo>
                    <a:cubicBezTo>
                      <a:pt x="62662" y="504753"/>
                      <a:pt x="71003" y="496428"/>
                      <a:pt x="81292" y="496428"/>
                    </a:cubicBezTo>
                    <a:close/>
                    <a:moveTo>
                      <a:pt x="51631" y="463657"/>
                    </a:moveTo>
                    <a:cubicBezTo>
                      <a:pt x="37248" y="463657"/>
                      <a:pt x="25816" y="475074"/>
                      <a:pt x="25816" y="489436"/>
                    </a:cubicBezTo>
                    <a:lnTo>
                      <a:pt x="25816" y="540627"/>
                    </a:lnTo>
                    <a:cubicBezTo>
                      <a:pt x="25816" y="554989"/>
                      <a:pt x="37248" y="566406"/>
                      <a:pt x="51631" y="566406"/>
                    </a:cubicBezTo>
                    <a:lnTo>
                      <a:pt x="515574" y="566406"/>
                    </a:lnTo>
                    <a:cubicBezTo>
                      <a:pt x="529957" y="566406"/>
                      <a:pt x="541389" y="554989"/>
                      <a:pt x="541389" y="540627"/>
                    </a:cubicBezTo>
                    <a:lnTo>
                      <a:pt x="541389" y="489436"/>
                    </a:lnTo>
                    <a:cubicBezTo>
                      <a:pt x="541389" y="475074"/>
                      <a:pt x="529957" y="463657"/>
                      <a:pt x="515574" y="463657"/>
                    </a:cubicBezTo>
                    <a:close/>
                    <a:moveTo>
                      <a:pt x="233815" y="128896"/>
                    </a:moveTo>
                    <a:lnTo>
                      <a:pt x="190666" y="171616"/>
                    </a:lnTo>
                    <a:lnTo>
                      <a:pt x="240822" y="221701"/>
                    </a:lnTo>
                    <a:lnTo>
                      <a:pt x="190666" y="271418"/>
                    </a:lnTo>
                    <a:lnTo>
                      <a:pt x="233815" y="314138"/>
                    </a:lnTo>
                    <a:lnTo>
                      <a:pt x="283603" y="264421"/>
                    </a:lnTo>
                    <a:lnTo>
                      <a:pt x="333758" y="314138"/>
                    </a:lnTo>
                    <a:lnTo>
                      <a:pt x="376539" y="271418"/>
                    </a:lnTo>
                    <a:lnTo>
                      <a:pt x="326383" y="221701"/>
                    </a:lnTo>
                    <a:lnTo>
                      <a:pt x="376539" y="171616"/>
                    </a:lnTo>
                    <a:lnTo>
                      <a:pt x="333758" y="128896"/>
                    </a:lnTo>
                    <a:lnTo>
                      <a:pt x="283603" y="178981"/>
                    </a:lnTo>
                    <a:close/>
                    <a:moveTo>
                      <a:pt x="83347" y="0"/>
                    </a:moveTo>
                    <a:lnTo>
                      <a:pt x="484226" y="0"/>
                    </a:lnTo>
                    <a:cubicBezTo>
                      <a:pt x="499716" y="0"/>
                      <a:pt x="514099" y="11417"/>
                      <a:pt x="515574" y="25411"/>
                    </a:cubicBezTo>
                    <a:lnTo>
                      <a:pt x="567205" y="487595"/>
                    </a:lnTo>
                    <a:cubicBezTo>
                      <a:pt x="567205" y="488332"/>
                      <a:pt x="567205" y="488700"/>
                      <a:pt x="567205" y="489436"/>
                    </a:cubicBezTo>
                    <a:lnTo>
                      <a:pt x="567205" y="540627"/>
                    </a:lnTo>
                    <a:cubicBezTo>
                      <a:pt x="567205" y="569352"/>
                      <a:pt x="544340" y="592185"/>
                      <a:pt x="515574" y="592185"/>
                    </a:cubicBezTo>
                    <a:lnTo>
                      <a:pt x="51631" y="592185"/>
                    </a:lnTo>
                    <a:cubicBezTo>
                      <a:pt x="23234" y="592185"/>
                      <a:pt x="0" y="569352"/>
                      <a:pt x="0" y="540627"/>
                    </a:cubicBezTo>
                    <a:lnTo>
                      <a:pt x="0" y="489436"/>
                    </a:lnTo>
                    <a:cubicBezTo>
                      <a:pt x="0" y="488700"/>
                      <a:pt x="369" y="488332"/>
                      <a:pt x="369" y="487595"/>
                    </a:cubicBezTo>
                    <a:lnTo>
                      <a:pt x="51631" y="25411"/>
                    </a:lnTo>
                    <a:cubicBezTo>
                      <a:pt x="53106" y="11417"/>
                      <a:pt x="67489" y="0"/>
                      <a:pt x="8334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" name="Bullet2"/>
              <p:cNvSpPr/>
              <p:nvPr/>
            </p:nvSpPr>
            <p:spPr>
              <a:xfrm flipH="1">
                <a:off x="3758413" y="2645017"/>
                <a:ext cx="2592499" cy="572608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b="1" dirty="0"/>
                  <a:t>数据驱动的质量决策</a:t>
                </a:r>
                <a:endParaRPr lang="en-US" dirty="0"/>
              </a:p>
            </p:txBody>
          </p:sp>
          <p:sp>
            <p:nvSpPr>
              <p:cNvPr id="13" name="Text2"/>
              <p:cNvSpPr txBox="1"/>
              <p:nvPr/>
            </p:nvSpPr>
            <p:spPr>
              <a:xfrm>
                <a:off x="6350912" y="2658359"/>
                <a:ext cx="5097117" cy="5789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利用大数据与人工智能技术分析用户行为数据，构建动态质量预测模型，提升对个性化需求变化的响应速度与准确性。</a:t>
                </a:r>
                <a:endParaRPr lang="en-US" sz="1400" dirty="0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1849334" y="3279811"/>
              <a:ext cx="9669565" cy="715855"/>
              <a:chOff x="1849334" y="3279811"/>
              <a:chExt cx="9669565" cy="715855"/>
            </a:xfrm>
          </p:grpSpPr>
          <p:sp>
            <p:nvSpPr>
              <p:cNvPr id="4" name="ComponentBackground3"/>
              <p:cNvSpPr/>
              <p:nvPr/>
            </p:nvSpPr>
            <p:spPr>
              <a:xfrm flipH="1">
                <a:off x="3044442" y="3301560"/>
                <a:ext cx="8474457" cy="694106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alpha val="2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endParaRPr lang="en-US" altLang="zh-CN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IconBackground3"/>
              <p:cNvSpPr/>
              <p:nvPr/>
            </p:nvSpPr>
            <p:spPr bwMode="auto">
              <a:xfrm flipH="1">
                <a:off x="1849334" y="3279811"/>
                <a:ext cx="2405065" cy="702952"/>
              </a:xfrm>
              <a:custGeom>
                <a:avLst/>
                <a:gdLst>
                  <a:gd name="connsiteX0" fmla="*/ 346988 w 2085829"/>
                  <a:gd name="connsiteY0" fmla="*/ 0 h 601707"/>
                  <a:gd name="connsiteX1" fmla="*/ 761790 w 2085829"/>
                  <a:gd name="connsiteY1" fmla="*/ 0 h 601707"/>
                  <a:gd name="connsiteX2" fmla="*/ 805741 w 2085829"/>
                  <a:gd name="connsiteY2" fmla="*/ 0 h 601707"/>
                  <a:gd name="connsiteX3" fmla="*/ 1280088 w 2085829"/>
                  <a:gd name="connsiteY3" fmla="*/ 0 h 601707"/>
                  <a:gd name="connsiteX4" fmla="*/ 1304153 w 2085829"/>
                  <a:gd name="connsiteY4" fmla="*/ 0 h 601707"/>
                  <a:gd name="connsiteX5" fmla="*/ 1738841 w 2085829"/>
                  <a:gd name="connsiteY5" fmla="*/ 0 h 601707"/>
                  <a:gd name="connsiteX6" fmla="*/ 2085829 w 2085829"/>
                  <a:gd name="connsiteY6" fmla="*/ 601707 h 601707"/>
                  <a:gd name="connsiteX7" fmla="*/ 1437886 w 2085829"/>
                  <a:gd name="connsiteY7" fmla="*/ 601707 h 601707"/>
                  <a:gd name="connsiteX8" fmla="*/ 1397050 w 2085829"/>
                  <a:gd name="connsiteY8" fmla="*/ 601707 h 601707"/>
                  <a:gd name="connsiteX9" fmla="*/ 688779 w 2085829"/>
                  <a:gd name="connsiteY9" fmla="*/ 601707 h 601707"/>
                  <a:gd name="connsiteX10" fmla="*/ 628057 w 2085829"/>
                  <a:gd name="connsiteY10" fmla="*/ 601707 h 601707"/>
                  <a:gd name="connsiteX11" fmla="*/ 0 w 2085829"/>
                  <a:gd name="connsiteY11" fmla="*/ 601707 h 601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085829" h="601707">
                    <a:moveTo>
                      <a:pt x="346988" y="0"/>
                    </a:moveTo>
                    <a:lnTo>
                      <a:pt x="761790" y="0"/>
                    </a:lnTo>
                    <a:lnTo>
                      <a:pt x="805741" y="0"/>
                    </a:lnTo>
                    <a:lnTo>
                      <a:pt x="1280088" y="0"/>
                    </a:lnTo>
                    <a:lnTo>
                      <a:pt x="1304153" y="0"/>
                    </a:lnTo>
                    <a:lnTo>
                      <a:pt x="1738841" y="0"/>
                    </a:lnTo>
                    <a:lnTo>
                      <a:pt x="2085829" y="601707"/>
                    </a:lnTo>
                    <a:lnTo>
                      <a:pt x="1437886" y="601707"/>
                    </a:lnTo>
                    <a:lnTo>
                      <a:pt x="1397050" y="601707"/>
                    </a:lnTo>
                    <a:lnTo>
                      <a:pt x="688779" y="601707"/>
                    </a:lnTo>
                    <a:lnTo>
                      <a:pt x="628057" y="601707"/>
                    </a:lnTo>
                    <a:lnTo>
                      <a:pt x="0" y="60170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</a:p>
            </p:txBody>
          </p:sp>
          <p:sp>
            <p:nvSpPr>
              <p:cNvPr id="19" name="Icon3"/>
              <p:cNvSpPr/>
              <p:nvPr/>
            </p:nvSpPr>
            <p:spPr bwMode="auto">
              <a:xfrm>
                <a:off x="2905044" y="3484687"/>
                <a:ext cx="293646" cy="293201"/>
              </a:xfrm>
              <a:custGeom>
                <a:avLst/>
                <a:gdLst>
                  <a:gd name="connsiteX0" fmla="*/ 115868 w 606086"/>
                  <a:gd name="connsiteY0" fmla="*/ 399541 h 605169"/>
                  <a:gd name="connsiteX1" fmla="*/ 490217 w 606086"/>
                  <a:gd name="connsiteY1" fmla="*/ 399541 h 605169"/>
                  <a:gd name="connsiteX2" fmla="*/ 490217 w 606086"/>
                  <a:gd name="connsiteY2" fmla="*/ 605169 h 605169"/>
                  <a:gd name="connsiteX3" fmla="*/ 115868 w 606086"/>
                  <a:gd name="connsiteY3" fmla="*/ 605169 h 605169"/>
                  <a:gd name="connsiteX4" fmla="*/ 91916 w 606086"/>
                  <a:gd name="connsiteY4" fmla="*/ 22712 h 605169"/>
                  <a:gd name="connsiteX5" fmla="*/ 91916 w 606086"/>
                  <a:gd name="connsiteY5" fmla="*/ 224343 h 605169"/>
                  <a:gd name="connsiteX6" fmla="*/ 446951 w 606086"/>
                  <a:gd name="connsiteY6" fmla="*/ 224343 h 605169"/>
                  <a:gd name="connsiteX7" fmla="*/ 446951 w 606086"/>
                  <a:gd name="connsiteY7" fmla="*/ 22712 h 605169"/>
                  <a:gd name="connsiteX8" fmla="*/ 409071 w 606086"/>
                  <a:gd name="connsiteY8" fmla="*/ 22712 h 605169"/>
                  <a:gd name="connsiteX9" fmla="*/ 409071 w 606086"/>
                  <a:gd name="connsiteY9" fmla="*/ 202187 h 605169"/>
                  <a:gd name="connsiteX10" fmla="*/ 295430 w 606086"/>
                  <a:gd name="connsiteY10" fmla="*/ 202187 h 605169"/>
                  <a:gd name="connsiteX11" fmla="*/ 295430 w 606086"/>
                  <a:gd name="connsiteY11" fmla="*/ 22712 h 605169"/>
                  <a:gd name="connsiteX12" fmla="*/ 0 w 606086"/>
                  <a:gd name="connsiteY12" fmla="*/ 0 h 605169"/>
                  <a:gd name="connsiteX13" fmla="*/ 68148 w 606086"/>
                  <a:gd name="connsiteY13" fmla="*/ 0 h 605169"/>
                  <a:gd name="connsiteX14" fmla="*/ 91916 w 606086"/>
                  <a:gd name="connsiteY14" fmla="*/ 0 h 605169"/>
                  <a:gd name="connsiteX15" fmla="*/ 446487 w 606086"/>
                  <a:gd name="connsiteY15" fmla="*/ 0 h 605169"/>
                  <a:gd name="connsiteX16" fmla="*/ 446951 w 606086"/>
                  <a:gd name="connsiteY16" fmla="*/ 0 h 605169"/>
                  <a:gd name="connsiteX17" fmla="*/ 446951 w 606086"/>
                  <a:gd name="connsiteY17" fmla="*/ 464 h 605169"/>
                  <a:gd name="connsiteX18" fmla="*/ 606086 w 606086"/>
                  <a:gd name="connsiteY18" fmla="*/ 159357 h 605169"/>
                  <a:gd name="connsiteX19" fmla="*/ 606086 w 606086"/>
                  <a:gd name="connsiteY19" fmla="*/ 605169 h 605169"/>
                  <a:gd name="connsiteX20" fmla="*/ 512871 w 606086"/>
                  <a:gd name="connsiteY20" fmla="*/ 605169 h 605169"/>
                  <a:gd name="connsiteX21" fmla="*/ 512871 w 606086"/>
                  <a:gd name="connsiteY21" fmla="*/ 376840 h 605169"/>
                  <a:gd name="connsiteX22" fmla="*/ 93215 w 606086"/>
                  <a:gd name="connsiteY22" fmla="*/ 376840 h 605169"/>
                  <a:gd name="connsiteX23" fmla="*/ 93215 w 606086"/>
                  <a:gd name="connsiteY23" fmla="*/ 605169 h 605169"/>
                  <a:gd name="connsiteX24" fmla="*/ 0 w 606086"/>
                  <a:gd name="connsiteY24" fmla="*/ 605169 h 6051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606086" h="605169">
                    <a:moveTo>
                      <a:pt x="115868" y="399541"/>
                    </a:moveTo>
                    <a:lnTo>
                      <a:pt x="490217" y="399541"/>
                    </a:lnTo>
                    <a:lnTo>
                      <a:pt x="490217" y="605169"/>
                    </a:lnTo>
                    <a:lnTo>
                      <a:pt x="115868" y="605169"/>
                    </a:lnTo>
                    <a:close/>
                    <a:moveTo>
                      <a:pt x="91916" y="22712"/>
                    </a:moveTo>
                    <a:lnTo>
                      <a:pt x="91916" y="224343"/>
                    </a:lnTo>
                    <a:lnTo>
                      <a:pt x="446951" y="224343"/>
                    </a:lnTo>
                    <a:lnTo>
                      <a:pt x="446951" y="22712"/>
                    </a:lnTo>
                    <a:lnTo>
                      <a:pt x="409071" y="22712"/>
                    </a:lnTo>
                    <a:lnTo>
                      <a:pt x="409071" y="202187"/>
                    </a:lnTo>
                    <a:lnTo>
                      <a:pt x="295430" y="202187"/>
                    </a:lnTo>
                    <a:lnTo>
                      <a:pt x="295430" y="22712"/>
                    </a:lnTo>
                    <a:close/>
                    <a:moveTo>
                      <a:pt x="0" y="0"/>
                    </a:moveTo>
                    <a:lnTo>
                      <a:pt x="68148" y="0"/>
                    </a:lnTo>
                    <a:lnTo>
                      <a:pt x="91916" y="0"/>
                    </a:lnTo>
                    <a:lnTo>
                      <a:pt x="446487" y="0"/>
                    </a:lnTo>
                    <a:lnTo>
                      <a:pt x="446951" y="0"/>
                    </a:lnTo>
                    <a:lnTo>
                      <a:pt x="446951" y="464"/>
                    </a:lnTo>
                    <a:lnTo>
                      <a:pt x="606086" y="159357"/>
                    </a:lnTo>
                    <a:lnTo>
                      <a:pt x="606086" y="605169"/>
                    </a:lnTo>
                    <a:lnTo>
                      <a:pt x="512871" y="605169"/>
                    </a:lnTo>
                    <a:lnTo>
                      <a:pt x="512871" y="376840"/>
                    </a:lnTo>
                    <a:lnTo>
                      <a:pt x="93215" y="376840"/>
                    </a:lnTo>
                    <a:lnTo>
                      <a:pt x="93215" y="605169"/>
                    </a:lnTo>
                    <a:lnTo>
                      <a:pt x="0" y="6051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" name="Bullet3"/>
              <p:cNvSpPr/>
              <p:nvPr/>
            </p:nvSpPr>
            <p:spPr>
              <a:xfrm flipH="1">
                <a:off x="4141944" y="3362309"/>
                <a:ext cx="2592499" cy="572608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b="1" dirty="0"/>
                  <a:t>柔性生产匹配能力</a:t>
                </a:r>
                <a:endParaRPr lang="en-US" dirty="0"/>
              </a:p>
            </p:txBody>
          </p:sp>
          <p:sp>
            <p:nvSpPr>
              <p:cNvPr id="41" name="Text3"/>
              <p:cNvSpPr txBox="1"/>
              <p:nvPr/>
            </p:nvSpPr>
            <p:spPr>
              <a:xfrm>
                <a:off x="6734442" y="3364972"/>
                <a:ext cx="4713587" cy="5789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现代制造系统通过柔性产线和模块化设计，支持小批量、多品种生产，确保个性化订单下的高质量稳定交付。</a:t>
                </a:r>
                <a:endParaRPr lang="en-US" sz="1400" dirty="0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1449237" y="3984199"/>
              <a:ext cx="10069662" cy="710121"/>
              <a:chOff x="1449237" y="3984199"/>
              <a:chExt cx="10069662" cy="710121"/>
            </a:xfrm>
          </p:grpSpPr>
          <p:sp>
            <p:nvSpPr>
              <p:cNvPr id="6" name="ComponentBackground4"/>
              <p:cNvSpPr/>
              <p:nvPr/>
            </p:nvSpPr>
            <p:spPr>
              <a:xfrm flipH="1">
                <a:off x="3044442" y="4000215"/>
                <a:ext cx="8474457" cy="694105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alpha val="2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endParaRPr lang="en-US" altLang="zh-CN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IconBackground4"/>
              <p:cNvSpPr/>
              <p:nvPr/>
            </p:nvSpPr>
            <p:spPr bwMode="auto">
              <a:xfrm flipH="1">
                <a:off x="1449237" y="3984199"/>
                <a:ext cx="3205256" cy="702951"/>
              </a:xfrm>
              <a:custGeom>
                <a:avLst/>
                <a:gdLst>
                  <a:gd name="connsiteX0" fmla="*/ 346988 w 2779807"/>
                  <a:gd name="connsiteY0" fmla="*/ 0 h 601707"/>
                  <a:gd name="connsiteX1" fmla="*/ 921015 w 2779807"/>
                  <a:gd name="connsiteY1" fmla="*/ 0 h 601707"/>
                  <a:gd name="connsiteX2" fmla="*/ 1035767 w 2779807"/>
                  <a:gd name="connsiteY2" fmla="*/ 0 h 601707"/>
                  <a:gd name="connsiteX3" fmla="*/ 1744040 w 2779807"/>
                  <a:gd name="connsiteY3" fmla="*/ 0 h 601707"/>
                  <a:gd name="connsiteX4" fmla="*/ 1843696 w 2779807"/>
                  <a:gd name="connsiteY4" fmla="*/ 0 h 601707"/>
                  <a:gd name="connsiteX5" fmla="*/ 2432819 w 2779807"/>
                  <a:gd name="connsiteY5" fmla="*/ 0 h 601707"/>
                  <a:gd name="connsiteX6" fmla="*/ 2779807 w 2779807"/>
                  <a:gd name="connsiteY6" fmla="*/ 601707 h 601707"/>
                  <a:gd name="connsiteX7" fmla="*/ 1997758 w 2779807"/>
                  <a:gd name="connsiteY7" fmla="*/ 601707 h 601707"/>
                  <a:gd name="connsiteX8" fmla="*/ 1862302 w 2779807"/>
                  <a:gd name="connsiteY8" fmla="*/ 601707 h 601707"/>
                  <a:gd name="connsiteX9" fmla="*/ 917505 w 2779807"/>
                  <a:gd name="connsiteY9" fmla="*/ 601707 h 601707"/>
                  <a:gd name="connsiteX10" fmla="*/ 766953 w 2779807"/>
                  <a:gd name="connsiteY10" fmla="*/ 601707 h 601707"/>
                  <a:gd name="connsiteX11" fmla="*/ 0 w 2779807"/>
                  <a:gd name="connsiteY11" fmla="*/ 601707 h 601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79807" h="601707">
                    <a:moveTo>
                      <a:pt x="346988" y="0"/>
                    </a:moveTo>
                    <a:lnTo>
                      <a:pt x="921015" y="0"/>
                    </a:lnTo>
                    <a:lnTo>
                      <a:pt x="1035767" y="0"/>
                    </a:lnTo>
                    <a:lnTo>
                      <a:pt x="1744040" y="0"/>
                    </a:lnTo>
                    <a:lnTo>
                      <a:pt x="1843696" y="0"/>
                    </a:lnTo>
                    <a:lnTo>
                      <a:pt x="2432819" y="0"/>
                    </a:lnTo>
                    <a:lnTo>
                      <a:pt x="2779807" y="601707"/>
                    </a:lnTo>
                    <a:lnTo>
                      <a:pt x="1997758" y="601707"/>
                    </a:lnTo>
                    <a:lnTo>
                      <a:pt x="1862302" y="601707"/>
                    </a:lnTo>
                    <a:lnTo>
                      <a:pt x="917505" y="601707"/>
                    </a:lnTo>
                    <a:lnTo>
                      <a:pt x="766953" y="601707"/>
                    </a:lnTo>
                    <a:lnTo>
                      <a:pt x="0" y="60170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</a:p>
            </p:txBody>
          </p:sp>
          <p:sp>
            <p:nvSpPr>
              <p:cNvPr id="20" name="Icon4"/>
              <p:cNvSpPr/>
              <p:nvPr/>
            </p:nvSpPr>
            <p:spPr bwMode="auto">
              <a:xfrm>
                <a:off x="2905045" y="4245098"/>
                <a:ext cx="293645" cy="181151"/>
              </a:xfrm>
              <a:custGeom>
                <a:avLst/>
                <a:gdLst>
                  <a:gd name="connsiteX0" fmla="*/ 225970 w 598589"/>
                  <a:gd name="connsiteY0" fmla="*/ 341638 h 369273"/>
                  <a:gd name="connsiteX1" fmla="*/ 225970 w 598589"/>
                  <a:gd name="connsiteY1" fmla="*/ 350850 h 369273"/>
                  <a:gd name="connsiteX2" fmla="*/ 365241 w 598589"/>
                  <a:gd name="connsiteY2" fmla="*/ 350850 h 369273"/>
                  <a:gd name="connsiteX3" fmla="*/ 365241 w 598589"/>
                  <a:gd name="connsiteY3" fmla="*/ 341638 h 369273"/>
                  <a:gd name="connsiteX4" fmla="*/ 67329 w 598589"/>
                  <a:gd name="connsiteY4" fmla="*/ 320451 h 369273"/>
                  <a:gd name="connsiteX5" fmla="*/ 292377 w 598589"/>
                  <a:gd name="connsiteY5" fmla="*/ 320451 h 369273"/>
                  <a:gd name="connsiteX6" fmla="*/ 306212 w 598589"/>
                  <a:gd name="connsiteY6" fmla="*/ 320451 h 369273"/>
                  <a:gd name="connsiteX7" fmla="*/ 532182 w 598589"/>
                  <a:gd name="connsiteY7" fmla="*/ 320451 h 369273"/>
                  <a:gd name="connsiteX8" fmla="*/ 598589 w 598589"/>
                  <a:gd name="connsiteY8" fmla="*/ 323215 h 369273"/>
                  <a:gd name="connsiteX9" fmla="*/ 598589 w 598589"/>
                  <a:gd name="connsiteY9" fmla="*/ 369273 h 369273"/>
                  <a:gd name="connsiteX10" fmla="*/ 0 w 598589"/>
                  <a:gd name="connsiteY10" fmla="*/ 369273 h 369273"/>
                  <a:gd name="connsiteX11" fmla="*/ 0 w 598589"/>
                  <a:gd name="connsiteY11" fmla="*/ 323215 h 369273"/>
                  <a:gd name="connsiteX12" fmla="*/ 253727 w 598589"/>
                  <a:gd name="connsiteY12" fmla="*/ 256834 h 369273"/>
                  <a:gd name="connsiteX13" fmla="*/ 348708 w 598589"/>
                  <a:gd name="connsiteY13" fmla="*/ 256834 h 369273"/>
                  <a:gd name="connsiteX14" fmla="*/ 348708 w 598589"/>
                  <a:gd name="connsiteY14" fmla="*/ 262456 h 369273"/>
                  <a:gd name="connsiteX15" fmla="*/ 253727 w 598589"/>
                  <a:gd name="connsiteY15" fmla="*/ 262456 h 369273"/>
                  <a:gd name="connsiteX16" fmla="*/ 146614 w 598589"/>
                  <a:gd name="connsiteY16" fmla="*/ 256834 h 369273"/>
                  <a:gd name="connsiteX17" fmla="*/ 241743 w 598589"/>
                  <a:gd name="connsiteY17" fmla="*/ 256834 h 369273"/>
                  <a:gd name="connsiteX18" fmla="*/ 241743 w 598589"/>
                  <a:gd name="connsiteY18" fmla="*/ 262456 h 369273"/>
                  <a:gd name="connsiteX19" fmla="*/ 146614 w 598589"/>
                  <a:gd name="connsiteY19" fmla="*/ 262456 h 369273"/>
                  <a:gd name="connsiteX20" fmla="*/ 362467 w 598589"/>
                  <a:gd name="connsiteY20" fmla="*/ 255946 h 369273"/>
                  <a:gd name="connsiteX21" fmla="*/ 457448 w 598589"/>
                  <a:gd name="connsiteY21" fmla="*/ 255946 h 369273"/>
                  <a:gd name="connsiteX22" fmla="*/ 457448 w 598589"/>
                  <a:gd name="connsiteY22" fmla="*/ 262456 h 369273"/>
                  <a:gd name="connsiteX23" fmla="*/ 362467 w 598589"/>
                  <a:gd name="connsiteY23" fmla="*/ 262456 h 369273"/>
                  <a:gd name="connsiteX24" fmla="*/ 253727 w 598589"/>
                  <a:gd name="connsiteY24" fmla="*/ 245886 h 369273"/>
                  <a:gd name="connsiteX25" fmla="*/ 339388 w 598589"/>
                  <a:gd name="connsiteY25" fmla="*/ 245886 h 369273"/>
                  <a:gd name="connsiteX26" fmla="*/ 339388 w 598589"/>
                  <a:gd name="connsiteY26" fmla="*/ 251360 h 369273"/>
                  <a:gd name="connsiteX27" fmla="*/ 253727 w 598589"/>
                  <a:gd name="connsiteY27" fmla="*/ 251360 h 369273"/>
                  <a:gd name="connsiteX28" fmla="*/ 146614 w 598589"/>
                  <a:gd name="connsiteY28" fmla="*/ 245886 h 369273"/>
                  <a:gd name="connsiteX29" fmla="*/ 232423 w 598589"/>
                  <a:gd name="connsiteY29" fmla="*/ 245886 h 369273"/>
                  <a:gd name="connsiteX30" fmla="*/ 232423 w 598589"/>
                  <a:gd name="connsiteY30" fmla="*/ 251360 h 369273"/>
                  <a:gd name="connsiteX31" fmla="*/ 146614 w 598589"/>
                  <a:gd name="connsiteY31" fmla="*/ 251360 h 369273"/>
                  <a:gd name="connsiteX32" fmla="*/ 362467 w 598589"/>
                  <a:gd name="connsiteY32" fmla="*/ 244998 h 369273"/>
                  <a:gd name="connsiteX33" fmla="*/ 448276 w 598589"/>
                  <a:gd name="connsiteY33" fmla="*/ 244998 h 369273"/>
                  <a:gd name="connsiteX34" fmla="*/ 448276 w 598589"/>
                  <a:gd name="connsiteY34" fmla="*/ 251360 h 369273"/>
                  <a:gd name="connsiteX35" fmla="*/ 362467 w 598589"/>
                  <a:gd name="connsiteY35" fmla="*/ 251360 h 369273"/>
                  <a:gd name="connsiteX36" fmla="*/ 368035 w 598589"/>
                  <a:gd name="connsiteY36" fmla="*/ 167531 h 369273"/>
                  <a:gd name="connsiteX37" fmla="*/ 368035 w 598589"/>
                  <a:gd name="connsiteY37" fmla="*/ 223753 h 369273"/>
                  <a:gd name="connsiteX38" fmla="*/ 451028 w 598589"/>
                  <a:gd name="connsiteY38" fmla="*/ 223753 h 369273"/>
                  <a:gd name="connsiteX39" fmla="*/ 451028 w 598589"/>
                  <a:gd name="connsiteY39" fmla="*/ 167531 h 369273"/>
                  <a:gd name="connsiteX40" fmla="*/ 260182 w 598589"/>
                  <a:gd name="connsiteY40" fmla="*/ 167531 h 369273"/>
                  <a:gd name="connsiteX41" fmla="*/ 260182 w 598589"/>
                  <a:gd name="connsiteY41" fmla="*/ 223753 h 369273"/>
                  <a:gd name="connsiteX42" fmla="*/ 343175 w 598589"/>
                  <a:gd name="connsiteY42" fmla="*/ 223753 h 369273"/>
                  <a:gd name="connsiteX43" fmla="*/ 343175 w 598589"/>
                  <a:gd name="connsiteY43" fmla="*/ 167531 h 369273"/>
                  <a:gd name="connsiteX44" fmla="*/ 153079 w 598589"/>
                  <a:gd name="connsiteY44" fmla="*/ 167531 h 369273"/>
                  <a:gd name="connsiteX45" fmla="*/ 153079 w 598589"/>
                  <a:gd name="connsiteY45" fmla="*/ 223753 h 369273"/>
                  <a:gd name="connsiteX46" fmla="*/ 236202 w 598589"/>
                  <a:gd name="connsiteY46" fmla="*/ 223753 h 369273"/>
                  <a:gd name="connsiteX47" fmla="*/ 236202 w 598589"/>
                  <a:gd name="connsiteY47" fmla="*/ 167531 h 369273"/>
                  <a:gd name="connsiteX48" fmla="*/ 361580 w 598589"/>
                  <a:gd name="connsiteY48" fmla="*/ 162001 h 369273"/>
                  <a:gd name="connsiteX49" fmla="*/ 456561 w 598589"/>
                  <a:gd name="connsiteY49" fmla="*/ 162001 h 369273"/>
                  <a:gd name="connsiteX50" fmla="*/ 456561 w 598589"/>
                  <a:gd name="connsiteY50" fmla="*/ 230204 h 369273"/>
                  <a:gd name="connsiteX51" fmla="*/ 361580 w 598589"/>
                  <a:gd name="connsiteY51" fmla="*/ 230204 h 369273"/>
                  <a:gd name="connsiteX52" fmla="*/ 253727 w 598589"/>
                  <a:gd name="connsiteY52" fmla="*/ 162001 h 369273"/>
                  <a:gd name="connsiteX53" fmla="*/ 348708 w 598589"/>
                  <a:gd name="connsiteY53" fmla="*/ 162001 h 369273"/>
                  <a:gd name="connsiteX54" fmla="*/ 348708 w 598589"/>
                  <a:gd name="connsiteY54" fmla="*/ 230204 h 369273"/>
                  <a:gd name="connsiteX55" fmla="*/ 253727 w 598589"/>
                  <a:gd name="connsiteY55" fmla="*/ 230204 h 369273"/>
                  <a:gd name="connsiteX56" fmla="*/ 146614 w 598589"/>
                  <a:gd name="connsiteY56" fmla="*/ 162001 h 369273"/>
                  <a:gd name="connsiteX57" fmla="*/ 241743 w 598589"/>
                  <a:gd name="connsiteY57" fmla="*/ 162001 h 369273"/>
                  <a:gd name="connsiteX58" fmla="*/ 241743 w 598589"/>
                  <a:gd name="connsiteY58" fmla="*/ 230204 h 369273"/>
                  <a:gd name="connsiteX59" fmla="*/ 146614 w 598589"/>
                  <a:gd name="connsiteY59" fmla="*/ 230204 h 369273"/>
                  <a:gd name="connsiteX60" fmla="*/ 153183 w 598589"/>
                  <a:gd name="connsiteY60" fmla="*/ 80116 h 369273"/>
                  <a:gd name="connsiteX61" fmla="*/ 153183 w 598589"/>
                  <a:gd name="connsiteY61" fmla="*/ 143579 h 369273"/>
                  <a:gd name="connsiteX62" fmla="*/ 450106 w 598589"/>
                  <a:gd name="connsiteY62" fmla="*/ 143579 h 369273"/>
                  <a:gd name="connsiteX63" fmla="*/ 450106 w 598589"/>
                  <a:gd name="connsiteY63" fmla="*/ 80116 h 369273"/>
                  <a:gd name="connsiteX64" fmla="*/ 147650 w 598589"/>
                  <a:gd name="connsiteY64" fmla="*/ 73677 h 369273"/>
                  <a:gd name="connsiteX65" fmla="*/ 456561 w 598589"/>
                  <a:gd name="connsiteY65" fmla="*/ 73677 h 369273"/>
                  <a:gd name="connsiteX66" fmla="*/ 456561 w 598589"/>
                  <a:gd name="connsiteY66" fmla="*/ 150017 h 369273"/>
                  <a:gd name="connsiteX67" fmla="*/ 147650 w 598589"/>
                  <a:gd name="connsiteY67" fmla="*/ 150017 h 369273"/>
                  <a:gd name="connsiteX68" fmla="*/ 153077 w 598589"/>
                  <a:gd name="connsiteY68" fmla="*/ 55234 h 369273"/>
                  <a:gd name="connsiteX69" fmla="*/ 153077 w 598589"/>
                  <a:gd name="connsiteY69" fmla="*/ 60757 h 369273"/>
                  <a:gd name="connsiteX70" fmla="*/ 283251 w 598589"/>
                  <a:gd name="connsiteY70" fmla="*/ 60757 h 369273"/>
                  <a:gd name="connsiteX71" fmla="*/ 283251 w 598589"/>
                  <a:gd name="connsiteY71" fmla="*/ 55234 h 369273"/>
                  <a:gd name="connsiteX72" fmla="*/ 146614 w 598589"/>
                  <a:gd name="connsiteY72" fmla="*/ 49710 h 369273"/>
                  <a:gd name="connsiteX73" fmla="*/ 288790 w 598589"/>
                  <a:gd name="connsiteY73" fmla="*/ 49710 h 369273"/>
                  <a:gd name="connsiteX74" fmla="*/ 288790 w 598589"/>
                  <a:gd name="connsiteY74" fmla="*/ 66280 h 369273"/>
                  <a:gd name="connsiteX75" fmla="*/ 146614 w 598589"/>
                  <a:gd name="connsiteY75" fmla="*/ 66280 h 369273"/>
                  <a:gd name="connsiteX76" fmla="*/ 101451 w 598589"/>
                  <a:gd name="connsiteY76" fmla="*/ 34984 h 369273"/>
                  <a:gd name="connsiteX77" fmla="*/ 101451 w 598589"/>
                  <a:gd name="connsiteY77" fmla="*/ 271592 h 369273"/>
                  <a:gd name="connsiteX78" fmla="*/ 497250 w 598589"/>
                  <a:gd name="connsiteY78" fmla="*/ 271592 h 369273"/>
                  <a:gd name="connsiteX79" fmla="*/ 497250 w 598589"/>
                  <a:gd name="connsiteY79" fmla="*/ 34984 h 369273"/>
                  <a:gd name="connsiteX80" fmla="*/ 67315 w 598589"/>
                  <a:gd name="connsiteY80" fmla="*/ 0 h 369273"/>
                  <a:gd name="connsiteX81" fmla="*/ 532309 w 598589"/>
                  <a:gd name="connsiteY81" fmla="*/ 0 h 369273"/>
                  <a:gd name="connsiteX82" fmla="*/ 532309 w 598589"/>
                  <a:gd name="connsiteY82" fmla="*/ 305656 h 369273"/>
                  <a:gd name="connsiteX83" fmla="*/ 67315 w 598589"/>
                  <a:gd name="connsiteY83" fmla="*/ 305656 h 3692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8589" h="369273">
                    <a:moveTo>
                      <a:pt x="225970" y="341638"/>
                    </a:moveTo>
                    <a:lnTo>
                      <a:pt x="225970" y="350850"/>
                    </a:lnTo>
                    <a:lnTo>
                      <a:pt x="365241" y="350850"/>
                    </a:lnTo>
                    <a:lnTo>
                      <a:pt x="365241" y="341638"/>
                    </a:lnTo>
                    <a:close/>
                    <a:moveTo>
                      <a:pt x="67329" y="320451"/>
                    </a:moveTo>
                    <a:lnTo>
                      <a:pt x="292377" y="320451"/>
                    </a:lnTo>
                    <a:lnTo>
                      <a:pt x="306212" y="320451"/>
                    </a:lnTo>
                    <a:lnTo>
                      <a:pt x="532182" y="320451"/>
                    </a:lnTo>
                    <a:lnTo>
                      <a:pt x="598589" y="323215"/>
                    </a:lnTo>
                    <a:lnTo>
                      <a:pt x="598589" y="369273"/>
                    </a:lnTo>
                    <a:lnTo>
                      <a:pt x="0" y="369273"/>
                    </a:lnTo>
                    <a:lnTo>
                      <a:pt x="0" y="323215"/>
                    </a:lnTo>
                    <a:close/>
                    <a:moveTo>
                      <a:pt x="253727" y="256834"/>
                    </a:moveTo>
                    <a:lnTo>
                      <a:pt x="348708" y="256834"/>
                    </a:lnTo>
                    <a:lnTo>
                      <a:pt x="348708" y="262456"/>
                    </a:lnTo>
                    <a:lnTo>
                      <a:pt x="253727" y="262456"/>
                    </a:lnTo>
                    <a:close/>
                    <a:moveTo>
                      <a:pt x="146614" y="256834"/>
                    </a:moveTo>
                    <a:lnTo>
                      <a:pt x="241743" y="256834"/>
                    </a:lnTo>
                    <a:lnTo>
                      <a:pt x="241743" y="262456"/>
                    </a:lnTo>
                    <a:lnTo>
                      <a:pt x="146614" y="262456"/>
                    </a:lnTo>
                    <a:close/>
                    <a:moveTo>
                      <a:pt x="362467" y="255946"/>
                    </a:moveTo>
                    <a:lnTo>
                      <a:pt x="457448" y="255946"/>
                    </a:lnTo>
                    <a:lnTo>
                      <a:pt x="457448" y="262456"/>
                    </a:lnTo>
                    <a:lnTo>
                      <a:pt x="362467" y="262456"/>
                    </a:lnTo>
                    <a:close/>
                    <a:moveTo>
                      <a:pt x="253727" y="245886"/>
                    </a:moveTo>
                    <a:lnTo>
                      <a:pt x="339388" y="245886"/>
                    </a:lnTo>
                    <a:lnTo>
                      <a:pt x="339388" y="251360"/>
                    </a:lnTo>
                    <a:lnTo>
                      <a:pt x="253727" y="251360"/>
                    </a:lnTo>
                    <a:close/>
                    <a:moveTo>
                      <a:pt x="146614" y="245886"/>
                    </a:moveTo>
                    <a:lnTo>
                      <a:pt x="232423" y="245886"/>
                    </a:lnTo>
                    <a:lnTo>
                      <a:pt x="232423" y="251360"/>
                    </a:lnTo>
                    <a:lnTo>
                      <a:pt x="146614" y="251360"/>
                    </a:lnTo>
                    <a:close/>
                    <a:moveTo>
                      <a:pt x="362467" y="244998"/>
                    </a:moveTo>
                    <a:lnTo>
                      <a:pt x="448276" y="244998"/>
                    </a:lnTo>
                    <a:lnTo>
                      <a:pt x="448276" y="251360"/>
                    </a:lnTo>
                    <a:lnTo>
                      <a:pt x="362467" y="251360"/>
                    </a:lnTo>
                    <a:close/>
                    <a:moveTo>
                      <a:pt x="368035" y="167531"/>
                    </a:moveTo>
                    <a:lnTo>
                      <a:pt x="368035" y="223753"/>
                    </a:lnTo>
                    <a:lnTo>
                      <a:pt x="451028" y="223753"/>
                    </a:lnTo>
                    <a:lnTo>
                      <a:pt x="451028" y="167531"/>
                    </a:lnTo>
                    <a:close/>
                    <a:moveTo>
                      <a:pt x="260182" y="167531"/>
                    </a:moveTo>
                    <a:lnTo>
                      <a:pt x="260182" y="223753"/>
                    </a:lnTo>
                    <a:lnTo>
                      <a:pt x="343175" y="223753"/>
                    </a:lnTo>
                    <a:lnTo>
                      <a:pt x="343175" y="167531"/>
                    </a:lnTo>
                    <a:close/>
                    <a:moveTo>
                      <a:pt x="153079" y="167531"/>
                    </a:moveTo>
                    <a:lnTo>
                      <a:pt x="153079" y="223753"/>
                    </a:lnTo>
                    <a:lnTo>
                      <a:pt x="236202" y="223753"/>
                    </a:lnTo>
                    <a:lnTo>
                      <a:pt x="236202" y="167531"/>
                    </a:lnTo>
                    <a:close/>
                    <a:moveTo>
                      <a:pt x="361580" y="162001"/>
                    </a:moveTo>
                    <a:lnTo>
                      <a:pt x="456561" y="162001"/>
                    </a:lnTo>
                    <a:lnTo>
                      <a:pt x="456561" y="230204"/>
                    </a:lnTo>
                    <a:lnTo>
                      <a:pt x="361580" y="230204"/>
                    </a:lnTo>
                    <a:close/>
                    <a:moveTo>
                      <a:pt x="253727" y="162001"/>
                    </a:moveTo>
                    <a:lnTo>
                      <a:pt x="348708" y="162001"/>
                    </a:lnTo>
                    <a:lnTo>
                      <a:pt x="348708" y="230204"/>
                    </a:lnTo>
                    <a:lnTo>
                      <a:pt x="253727" y="230204"/>
                    </a:lnTo>
                    <a:close/>
                    <a:moveTo>
                      <a:pt x="146614" y="162001"/>
                    </a:moveTo>
                    <a:lnTo>
                      <a:pt x="241743" y="162001"/>
                    </a:lnTo>
                    <a:lnTo>
                      <a:pt x="241743" y="230204"/>
                    </a:lnTo>
                    <a:lnTo>
                      <a:pt x="146614" y="230204"/>
                    </a:lnTo>
                    <a:close/>
                    <a:moveTo>
                      <a:pt x="153183" y="80116"/>
                    </a:moveTo>
                    <a:lnTo>
                      <a:pt x="153183" y="143579"/>
                    </a:lnTo>
                    <a:lnTo>
                      <a:pt x="450106" y="143579"/>
                    </a:lnTo>
                    <a:lnTo>
                      <a:pt x="450106" y="80116"/>
                    </a:lnTo>
                    <a:close/>
                    <a:moveTo>
                      <a:pt x="147650" y="73677"/>
                    </a:moveTo>
                    <a:lnTo>
                      <a:pt x="456561" y="73677"/>
                    </a:lnTo>
                    <a:lnTo>
                      <a:pt x="456561" y="150017"/>
                    </a:lnTo>
                    <a:lnTo>
                      <a:pt x="147650" y="150017"/>
                    </a:lnTo>
                    <a:close/>
                    <a:moveTo>
                      <a:pt x="153077" y="55234"/>
                    </a:moveTo>
                    <a:lnTo>
                      <a:pt x="153077" y="60757"/>
                    </a:lnTo>
                    <a:lnTo>
                      <a:pt x="283251" y="60757"/>
                    </a:lnTo>
                    <a:lnTo>
                      <a:pt x="283251" y="55234"/>
                    </a:lnTo>
                    <a:close/>
                    <a:moveTo>
                      <a:pt x="146614" y="49710"/>
                    </a:moveTo>
                    <a:lnTo>
                      <a:pt x="288790" y="49710"/>
                    </a:lnTo>
                    <a:lnTo>
                      <a:pt x="288790" y="66280"/>
                    </a:lnTo>
                    <a:lnTo>
                      <a:pt x="146614" y="66280"/>
                    </a:lnTo>
                    <a:close/>
                    <a:moveTo>
                      <a:pt x="101451" y="34984"/>
                    </a:moveTo>
                    <a:lnTo>
                      <a:pt x="101451" y="271592"/>
                    </a:lnTo>
                    <a:lnTo>
                      <a:pt x="497250" y="271592"/>
                    </a:lnTo>
                    <a:lnTo>
                      <a:pt x="497250" y="34984"/>
                    </a:lnTo>
                    <a:close/>
                    <a:moveTo>
                      <a:pt x="67315" y="0"/>
                    </a:moveTo>
                    <a:lnTo>
                      <a:pt x="532309" y="0"/>
                    </a:lnTo>
                    <a:lnTo>
                      <a:pt x="532309" y="305656"/>
                    </a:lnTo>
                    <a:lnTo>
                      <a:pt x="67315" y="3056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Bullet4"/>
              <p:cNvSpPr/>
              <p:nvPr/>
            </p:nvSpPr>
            <p:spPr>
              <a:xfrm flipH="1">
                <a:off x="4528932" y="4060963"/>
                <a:ext cx="2592501" cy="572608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b="1" dirty="0"/>
                  <a:t>客户参与式质量设计</a:t>
                </a:r>
                <a:endParaRPr lang="en-US" dirty="0"/>
              </a:p>
            </p:txBody>
          </p:sp>
          <p:sp>
            <p:nvSpPr>
              <p:cNvPr id="43" name="Text4"/>
              <p:cNvSpPr txBox="1"/>
              <p:nvPr/>
            </p:nvSpPr>
            <p:spPr>
              <a:xfrm>
                <a:off x="7121434" y="4071585"/>
                <a:ext cx="4326595" cy="5789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引入客户参与产品设计与质量定义过程，通过协同平台实现实时反馈，增强质量方案与个体期望的一致性。</a:t>
                </a:r>
                <a:endParaRPr lang="en-US" sz="1400" dirty="0"/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1049144" y="4688586"/>
              <a:ext cx="10469756" cy="704388"/>
              <a:chOff x="1049144" y="4688586"/>
              <a:chExt cx="10469756" cy="704388"/>
            </a:xfrm>
          </p:grpSpPr>
          <p:sp>
            <p:nvSpPr>
              <p:cNvPr id="7" name="ComponentBackground5"/>
              <p:cNvSpPr/>
              <p:nvPr/>
            </p:nvSpPr>
            <p:spPr>
              <a:xfrm flipH="1">
                <a:off x="3044444" y="4698868"/>
                <a:ext cx="8474456" cy="694106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alpha val="2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endParaRPr lang="en-US" altLang="zh-CN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IconBackground5"/>
              <p:cNvSpPr/>
              <p:nvPr/>
            </p:nvSpPr>
            <p:spPr bwMode="auto">
              <a:xfrm flipH="1">
                <a:off x="1049144" y="4688586"/>
                <a:ext cx="3995111" cy="702952"/>
              </a:xfrm>
              <a:custGeom>
                <a:avLst/>
                <a:gdLst>
                  <a:gd name="connsiteX0" fmla="*/ 343490 w 3464820"/>
                  <a:gd name="connsiteY0" fmla="*/ 0 h 601707"/>
                  <a:gd name="connsiteX1" fmla="*/ 1146865 w 3464820"/>
                  <a:gd name="connsiteY1" fmla="*/ 0 h 601707"/>
                  <a:gd name="connsiteX2" fmla="*/ 1251746 w 3464820"/>
                  <a:gd name="connsiteY2" fmla="*/ 0 h 601707"/>
                  <a:gd name="connsiteX3" fmla="*/ 2200326 w 3464820"/>
                  <a:gd name="connsiteY3" fmla="*/ 0 h 601707"/>
                  <a:gd name="connsiteX4" fmla="*/ 2341984 w 3464820"/>
                  <a:gd name="connsiteY4" fmla="*/ 0 h 601707"/>
                  <a:gd name="connsiteX5" fmla="*/ 3117831 w 3464820"/>
                  <a:gd name="connsiteY5" fmla="*/ 0 h 601707"/>
                  <a:gd name="connsiteX6" fmla="*/ 3464820 w 3464820"/>
                  <a:gd name="connsiteY6" fmla="*/ 601707 h 601707"/>
                  <a:gd name="connsiteX7" fmla="*/ 2489936 w 3464820"/>
                  <a:gd name="connsiteY7" fmla="*/ 601707 h 601707"/>
                  <a:gd name="connsiteX8" fmla="*/ 2317288 w 3464820"/>
                  <a:gd name="connsiteY8" fmla="*/ 601707 h 601707"/>
                  <a:gd name="connsiteX9" fmla="*/ 1135963 w 3464820"/>
                  <a:gd name="connsiteY9" fmla="*/ 601707 h 601707"/>
                  <a:gd name="connsiteX10" fmla="*/ 998913 w 3464820"/>
                  <a:gd name="connsiteY10" fmla="*/ 601707 h 601707"/>
                  <a:gd name="connsiteX11" fmla="*/ 0 w 3464820"/>
                  <a:gd name="connsiteY11" fmla="*/ 601707 h 601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464820" h="601707">
                    <a:moveTo>
                      <a:pt x="343490" y="0"/>
                    </a:moveTo>
                    <a:lnTo>
                      <a:pt x="1146865" y="0"/>
                    </a:lnTo>
                    <a:lnTo>
                      <a:pt x="1251746" y="0"/>
                    </a:lnTo>
                    <a:lnTo>
                      <a:pt x="2200326" y="0"/>
                    </a:lnTo>
                    <a:lnTo>
                      <a:pt x="2341984" y="0"/>
                    </a:lnTo>
                    <a:lnTo>
                      <a:pt x="3117831" y="0"/>
                    </a:lnTo>
                    <a:lnTo>
                      <a:pt x="3464820" y="601707"/>
                    </a:lnTo>
                    <a:lnTo>
                      <a:pt x="2489936" y="601707"/>
                    </a:lnTo>
                    <a:lnTo>
                      <a:pt x="2317288" y="601707"/>
                    </a:lnTo>
                    <a:lnTo>
                      <a:pt x="1135963" y="601707"/>
                    </a:lnTo>
                    <a:lnTo>
                      <a:pt x="998913" y="601707"/>
                    </a:lnTo>
                    <a:lnTo>
                      <a:pt x="0" y="601707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</a:p>
            </p:txBody>
          </p:sp>
          <p:sp>
            <p:nvSpPr>
              <p:cNvPr id="21" name="Icon5"/>
              <p:cNvSpPr/>
              <p:nvPr/>
            </p:nvSpPr>
            <p:spPr bwMode="auto">
              <a:xfrm>
                <a:off x="2905045" y="4934978"/>
                <a:ext cx="293646" cy="210164"/>
              </a:xfrm>
              <a:custGeom>
                <a:avLst/>
                <a:gdLst>
                  <a:gd name="connsiteX0" fmla="*/ 448311 w 580244"/>
                  <a:gd name="connsiteY0" fmla="*/ 282710 h 415284"/>
                  <a:gd name="connsiteX1" fmla="*/ 443699 w 580244"/>
                  <a:gd name="connsiteY1" fmla="*/ 287317 h 415284"/>
                  <a:gd name="connsiteX2" fmla="*/ 448311 w 580244"/>
                  <a:gd name="connsiteY2" fmla="*/ 292846 h 415284"/>
                  <a:gd name="connsiteX3" fmla="*/ 453844 w 580244"/>
                  <a:gd name="connsiteY3" fmla="*/ 287317 h 415284"/>
                  <a:gd name="connsiteX4" fmla="*/ 448311 w 580244"/>
                  <a:gd name="connsiteY4" fmla="*/ 282710 h 415284"/>
                  <a:gd name="connsiteX5" fmla="*/ 204786 w 580244"/>
                  <a:gd name="connsiteY5" fmla="*/ 236650 h 415284"/>
                  <a:gd name="connsiteX6" fmla="*/ 204786 w 580244"/>
                  <a:gd name="connsiteY6" fmla="*/ 241247 h 415284"/>
                  <a:gd name="connsiteX7" fmla="*/ 275799 w 580244"/>
                  <a:gd name="connsiteY7" fmla="*/ 241247 h 415284"/>
                  <a:gd name="connsiteX8" fmla="*/ 275799 w 580244"/>
                  <a:gd name="connsiteY8" fmla="*/ 236650 h 415284"/>
                  <a:gd name="connsiteX9" fmla="*/ 123630 w 580244"/>
                  <a:gd name="connsiteY9" fmla="*/ 225617 h 415284"/>
                  <a:gd name="connsiteX10" fmla="*/ 238909 w 580244"/>
                  <a:gd name="connsiteY10" fmla="*/ 225617 h 415284"/>
                  <a:gd name="connsiteX11" fmla="*/ 245365 w 580244"/>
                  <a:gd name="connsiteY11" fmla="*/ 225617 h 415284"/>
                  <a:gd name="connsiteX12" fmla="*/ 314533 w 580244"/>
                  <a:gd name="connsiteY12" fmla="*/ 225617 h 415284"/>
                  <a:gd name="connsiteX13" fmla="*/ 314533 w 580244"/>
                  <a:gd name="connsiteY13" fmla="*/ 251360 h 415284"/>
                  <a:gd name="connsiteX14" fmla="*/ 89507 w 580244"/>
                  <a:gd name="connsiteY14" fmla="*/ 251360 h 415284"/>
                  <a:gd name="connsiteX15" fmla="*/ 89507 w 580244"/>
                  <a:gd name="connsiteY15" fmla="*/ 227456 h 415284"/>
                  <a:gd name="connsiteX16" fmla="*/ 417875 w 580244"/>
                  <a:gd name="connsiteY16" fmla="*/ 175830 h 415284"/>
                  <a:gd name="connsiteX17" fmla="*/ 417875 w 580244"/>
                  <a:gd name="connsiteY17" fmla="*/ 275339 h 415284"/>
                  <a:gd name="connsiteX18" fmla="*/ 476902 w 580244"/>
                  <a:gd name="connsiteY18" fmla="*/ 275339 h 415284"/>
                  <a:gd name="connsiteX19" fmla="*/ 476902 w 580244"/>
                  <a:gd name="connsiteY19" fmla="*/ 175830 h 415284"/>
                  <a:gd name="connsiteX20" fmla="*/ 437243 w 580244"/>
                  <a:gd name="connsiteY20" fmla="*/ 166616 h 415284"/>
                  <a:gd name="connsiteX21" fmla="*/ 437243 w 580244"/>
                  <a:gd name="connsiteY21" fmla="*/ 168458 h 415284"/>
                  <a:gd name="connsiteX22" fmla="*/ 462145 w 580244"/>
                  <a:gd name="connsiteY22" fmla="*/ 168458 h 415284"/>
                  <a:gd name="connsiteX23" fmla="*/ 462145 w 580244"/>
                  <a:gd name="connsiteY23" fmla="*/ 166616 h 415284"/>
                  <a:gd name="connsiteX24" fmla="*/ 449233 w 580244"/>
                  <a:gd name="connsiteY24" fmla="*/ 160166 h 415284"/>
                  <a:gd name="connsiteX25" fmla="*/ 447388 w 580244"/>
                  <a:gd name="connsiteY25" fmla="*/ 162009 h 415284"/>
                  <a:gd name="connsiteX26" fmla="*/ 449233 w 580244"/>
                  <a:gd name="connsiteY26" fmla="*/ 163851 h 415284"/>
                  <a:gd name="connsiteX27" fmla="*/ 452000 w 580244"/>
                  <a:gd name="connsiteY27" fmla="*/ 162009 h 415284"/>
                  <a:gd name="connsiteX28" fmla="*/ 449233 w 580244"/>
                  <a:gd name="connsiteY28" fmla="*/ 160166 h 415284"/>
                  <a:gd name="connsiteX29" fmla="*/ 404040 w 580244"/>
                  <a:gd name="connsiteY29" fmla="*/ 153716 h 415284"/>
                  <a:gd name="connsiteX30" fmla="*/ 490736 w 580244"/>
                  <a:gd name="connsiteY30" fmla="*/ 153716 h 415284"/>
                  <a:gd name="connsiteX31" fmla="*/ 490736 w 580244"/>
                  <a:gd name="connsiteY31" fmla="*/ 299295 h 415284"/>
                  <a:gd name="connsiteX32" fmla="*/ 404040 w 580244"/>
                  <a:gd name="connsiteY32" fmla="*/ 299295 h 415284"/>
                  <a:gd name="connsiteX33" fmla="*/ 323706 w 580244"/>
                  <a:gd name="connsiteY33" fmla="*/ 95721 h 415284"/>
                  <a:gd name="connsiteX34" fmla="*/ 447389 w 580244"/>
                  <a:gd name="connsiteY34" fmla="*/ 95721 h 415284"/>
                  <a:gd name="connsiteX35" fmla="*/ 447389 w 580244"/>
                  <a:gd name="connsiteY35" fmla="*/ 145444 h 415284"/>
                  <a:gd name="connsiteX36" fmla="*/ 429852 w 580244"/>
                  <a:gd name="connsiteY36" fmla="*/ 145444 h 415284"/>
                  <a:gd name="connsiteX37" fmla="*/ 429852 w 580244"/>
                  <a:gd name="connsiteY37" fmla="*/ 113216 h 415284"/>
                  <a:gd name="connsiteX38" fmla="*/ 342166 w 580244"/>
                  <a:gd name="connsiteY38" fmla="*/ 113216 h 415284"/>
                  <a:gd name="connsiteX39" fmla="*/ 342166 w 580244"/>
                  <a:gd name="connsiteY39" fmla="*/ 249494 h 415284"/>
                  <a:gd name="connsiteX40" fmla="*/ 394777 w 580244"/>
                  <a:gd name="connsiteY40" fmla="*/ 249494 h 415284"/>
                  <a:gd name="connsiteX41" fmla="*/ 394777 w 580244"/>
                  <a:gd name="connsiteY41" fmla="*/ 265148 h 415284"/>
                  <a:gd name="connsiteX42" fmla="*/ 388316 w 580244"/>
                  <a:gd name="connsiteY42" fmla="*/ 259623 h 415284"/>
                  <a:gd name="connsiteX43" fmla="*/ 382778 w 580244"/>
                  <a:gd name="connsiteY43" fmla="*/ 265148 h 415284"/>
                  <a:gd name="connsiteX44" fmla="*/ 388316 w 580244"/>
                  <a:gd name="connsiteY44" fmla="*/ 271593 h 415284"/>
                  <a:gd name="connsiteX45" fmla="*/ 394777 w 580244"/>
                  <a:gd name="connsiteY45" fmla="*/ 265148 h 415284"/>
                  <a:gd name="connsiteX46" fmla="*/ 394777 w 580244"/>
                  <a:gd name="connsiteY46" fmla="*/ 280801 h 415284"/>
                  <a:gd name="connsiteX47" fmla="*/ 323706 w 580244"/>
                  <a:gd name="connsiteY47" fmla="*/ 280801 h 415284"/>
                  <a:gd name="connsiteX48" fmla="*/ 123535 w 580244"/>
                  <a:gd name="connsiteY48" fmla="*/ 62581 h 415284"/>
                  <a:gd name="connsiteX49" fmla="*/ 360692 w 580244"/>
                  <a:gd name="connsiteY49" fmla="*/ 62581 h 415284"/>
                  <a:gd name="connsiteX50" fmla="*/ 360692 w 580244"/>
                  <a:gd name="connsiteY50" fmla="*/ 86520 h 415284"/>
                  <a:gd name="connsiteX51" fmla="*/ 343159 w 580244"/>
                  <a:gd name="connsiteY51" fmla="*/ 86520 h 415284"/>
                  <a:gd name="connsiteX52" fmla="*/ 343159 w 580244"/>
                  <a:gd name="connsiteY52" fmla="*/ 80075 h 415284"/>
                  <a:gd name="connsiteX53" fmla="*/ 141068 w 580244"/>
                  <a:gd name="connsiteY53" fmla="*/ 80075 h 415284"/>
                  <a:gd name="connsiteX54" fmla="*/ 141068 w 580244"/>
                  <a:gd name="connsiteY54" fmla="*/ 200693 h 415284"/>
                  <a:gd name="connsiteX55" fmla="*/ 314552 w 580244"/>
                  <a:gd name="connsiteY55" fmla="*/ 200693 h 415284"/>
                  <a:gd name="connsiteX56" fmla="*/ 314552 w 580244"/>
                  <a:gd name="connsiteY56" fmla="*/ 219108 h 415284"/>
                  <a:gd name="connsiteX57" fmla="*/ 123535 w 580244"/>
                  <a:gd name="connsiteY57" fmla="*/ 219108 h 415284"/>
                  <a:gd name="connsiteX58" fmla="*/ 42434 w 580244"/>
                  <a:gd name="connsiteY58" fmla="*/ 42357 h 415284"/>
                  <a:gd name="connsiteX59" fmla="*/ 42434 w 580244"/>
                  <a:gd name="connsiteY59" fmla="*/ 316758 h 415284"/>
                  <a:gd name="connsiteX60" fmla="*/ 537810 w 580244"/>
                  <a:gd name="connsiteY60" fmla="*/ 316758 h 415284"/>
                  <a:gd name="connsiteX61" fmla="*/ 537810 w 580244"/>
                  <a:gd name="connsiteY61" fmla="*/ 42357 h 415284"/>
                  <a:gd name="connsiteX62" fmla="*/ 0 w 580244"/>
                  <a:gd name="connsiteY62" fmla="*/ 0 h 415284"/>
                  <a:gd name="connsiteX63" fmla="*/ 580244 w 580244"/>
                  <a:gd name="connsiteY63" fmla="*/ 0 h 415284"/>
                  <a:gd name="connsiteX64" fmla="*/ 580244 w 580244"/>
                  <a:gd name="connsiteY64" fmla="*/ 371085 h 415284"/>
                  <a:gd name="connsiteX65" fmla="*/ 338552 w 580244"/>
                  <a:gd name="connsiteY65" fmla="*/ 371085 h 415284"/>
                  <a:gd name="connsiteX66" fmla="*/ 338552 w 580244"/>
                  <a:gd name="connsiteY66" fmla="*/ 395026 h 415284"/>
                  <a:gd name="connsiteX67" fmla="*/ 459399 w 580244"/>
                  <a:gd name="connsiteY67" fmla="*/ 395026 h 415284"/>
                  <a:gd name="connsiteX68" fmla="*/ 459399 w 580244"/>
                  <a:gd name="connsiteY68" fmla="*/ 415284 h 415284"/>
                  <a:gd name="connsiteX69" fmla="*/ 113466 w 580244"/>
                  <a:gd name="connsiteY69" fmla="*/ 415284 h 415284"/>
                  <a:gd name="connsiteX70" fmla="*/ 113466 w 580244"/>
                  <a:gd name="connsiteY70" fmla="*/ 395026 h 415284"/>
                  <a:gd name="connsiteX71" fmla="*/ 237079 w 580244"/>
                  <a:gd name="connsiteY71" fmla="*/ 395026 h 415284"/>
                  <a:gd name="connsiteX72" fmla="*/ 237079 w 580244"/>
                  <a:gd name="connsiteY72" fmla="*/ 371085 h 415284"/>
                  <a:gd name="connsiteX73" fmla="*/ 0 w 580244"/>
                  <a:gd name="connsiteY73" fmla="*/ 371085 h 4152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</a:cxnLst>
                <a:rect l="l" t="t" r="r" b="b"/>
                <a:pathLst>
                  <a:path w="580244" h="415284">
                    <a:moveTo>
                      <a:pt x="448311" y="282710"/>
                    </a:moveTo>
                    <a:cubicBezTo>
                      <a:pt x="445544" y="282710"/>
                      <a:pt x="443699" y="284553"/>
                      <a:pt x="443699" y="287317"/>
                    </a:cubicBezTo>
                    <a:cubicBezTo>
                      <a:pt x="443699" y="290081"/>
                      <a:pt x="445544" y="292846"/>
                      <a:pt x="448311" y="292846"/>
                    </a:cubicBezTo>
                    <a:cubicBezTo>
                      <a:pt x="451077" y="292846"/>
                      <a:pt x="453844" y="290081"/>
                      <a:pt x="453844" y="287317"/>
                    </a:cubicBezTo>
                    <a:cubicBezTo>
                      <a:pt x="453844" y="284553"/>
                      <a:pt x="451077" y="282710"/>
                      <a:pt x="448311" y="282710"/>
                    </a:cubicBezTo>
                    <a:close/>
                    <a:moveTo>
                      <a:pt x="204786" y="236650"/>
                    </a:moveTo>
                    <a:lnTo>
                      <a:pt x="204786" y="241247"/>
                    </a:lnTo>
                    <a:lnTo>
                      <a:pt x="275799" y="241247"/>
                    </a:lnTo>
                    <a:lnTo>
                      <a:pt x="275799" y="236650"/>
                    </a:lnTo>
                    <a:close/>
                    <a:moveTo>
                      <a:pt x="123630" y="225617"/>
                    </a:moveTo>
                    <a:lnTo>
                      <a:pt x="238909" y="225617"/>
                    </a:lnTo>
                    <a:lnTo>
                      <a:pt x="245365" y="225617"/>
                    </a:lnTo>
                    <a:lnTo>
                      <a:pt x="314533" y="225617"/>
                    </a:lnTo>
                    <a:lnTo>
                      <a:pt x="314533" y="251360"/>
                    </a:lnTo>
                    <a:lnTo>
                      <a:pt x="89507" y="251360"/>
                    </a:lnTo>
                    <a:lnTo>
                      <a:pt x="89507" y="227456"/>
                    </a:lnTo>
                    <a:close/>
                    <a:moveTo>
                      <a:pt x="417875" y="175830"/>
                    </a:moveTo>
                    <a:lnTo>
                      <a:pt x="417875" y="275339"/>
                    </a:lnTo>
                    <a:cubicBezTo>
                      <a:pt x="429865" y="275339"/>
                      <a:pt x="454767" y="275339"/>
                      <a:pt x="476902" y="275339"/>
                    </a:cubicBezTo>
                    <a:lnTo>
                      <a:pt x="476902" y="175830"/>
                    </a:lnTo>
                    <a:close/>
                    <a:moveTo>
                      <a:pt x="437243" y="166616"/>
                    </a:moveTo>
                    <a:lnTo>
                      <a:pt x="437243" y="168458"/>
                    </a:lnTo>
                    <a:lnTo>
                      <a:pt x="462145" y="168458"/>
                    </a:lnTo>
                    <a:lnTo>
                      <a:pt x="462145" y="166616"/>
                    </a:lnTo>
                    <a:close/>
                    <a:moveTo>
                      <a:pt x="449233" y="160166"/>
                    </a:moveTo>
                    <a:cubicBezTo>
                      <a:pt x="448311" y="160166"/>
                      <a:pt x="447388" y="161087"/>
                      <a:pt x="447388" y="162009"/>
                    </a:cubicBezTo>
                    <a:cubicBezTo>
                      <a:pt x="447388" y="162930"/>
                      <a:pt x="448311" y="163851"/>
                      <a:pt x="449233" y="163851"/>
                    </a:cubicBezTo>
                    <a:cubicBezTo>
                      <a:pt x="451077" y="163851"/>
                      <a:pt x="452000" y="162930"/>
                      <a:pt x="452000" y="162009"/>
                    </a:cubicBezTo>
                    <a:cubicBezTo>
                      <a:pt x="452000" y="161087"/>
                      <a:pt x="451077" y="160166"/>
                      <a:pt x="449233" y="160166"/>
                    </a:cubicBezTo>
                    <a:close/>
                    <a:moveTo>
                      <a:pt x="404040" y="153716"/>
                    </a:moveTo>
                    <a:lnTo>
                      <a:pt x="490736" y="153716"/>
                    </a:lnTo>
                    <a:lnTo>
                      <a:pt x="490736" y="299295"/>
                    </a:lnTo>
                    <a:lnTo>
                      <a:pt x="404040" y="299295"/>
                    </a:lnTo>
                    <a:close/>
                    <a:moveTo>
                      <a:pt x="323706" y="95721"/>
                    </a:moveTo>
                    <a:lnTo>
                      <a:pt x="447389" y="95721"/>
                    </a:lnTo>
                    <a:lnTo>
                      <a:pt x="447389" y="145444"/>
                    </a:lnTo>
                    <a:lnTo>
                      <a:pt x="429852" y="145444"/>
                    </a:lnTo>
                    <a:lnTo>
                      <a:pt x="429852" y="113216"/>
                    </a:lnTo>
                    <a:lnTo>
                      <a:pt x="342166" y="113216"/>
                    </a:lnTo>
                    <a:lnTo>
                      <a:pt x="342166" y="249494"/>
                    </a:lnTo>
                    <a:lnTo>
                      <a:pt x="394777" y="249494"/>
                    </a:lnTo>
                    <a:lnTo>
                      <a:pt x="394777" y="265148"/>
                    </a:lnTo>
                    <a:cubicBezTo>
                      <a:pt x="394777" y="262385"/>
                      <a:pt x="392008" y="259623"/>
                      <a:pt x="388316" y="259623"/>
                    </a:cubicBezTo>
                    <a:cubicBezTo>
                      <a:pt x="385547" y="259623"/>
                      <a:pt x="382778" y="262385"/>
                      <a:pt x="382778" y="265148"/>
                    </a:cubicBezTo>
                    <a:cubicBezTo>
                      <a:pt x="382778" y="268831"/>
                      <a:pt x="385547" y="271593"/>
                      <a:pt x="388316" y="271593"/>
                    </a:cubicBezTo>
                    <a:cubicBezTo>
                      <a:pt x="392008" y="271593"/>
                      <a:pt x="394777" y="268831"/>
                      <a:pt x="394777" y="265148"/>
                    </a:cubicBezTo>
                    <a:lnTo>
                      <a:pt x="394777" y="280801"/>
                    </a:lnTo>
                    <a:lnTo>
                      <a:pt x="323706" y="280801"/>
                    </a:lnTo>
                    <a:close/>
                    <a:moveTo>
                      <a:pt x="123535" y="62581"/>
                    </a:moveTo>
                    <a:lnTo>
                      <a:pt x="360692" y="62581"/>
                    </a:lnTo>
                    <a:lnTo>
                      <a:pt x="360692" y="86520"/>
                    </a:lnTo>
                    <a:lnTo>
                      <a:pt x="343159" y="86520"/>
                    </a:lnTo>
                    <a:lnTo>
                      <a:pt x="343159" y="80075"/>
                    </a:lnTo>
                    <a:lnTo>
                      <a:pt x="141068" y="80075"/>
                    </a:lnTo>
                    <a:lnTo>
                      <a:pt x="141068" y="200693"/>
                    </a:lnTo>
                    <a:lnTo>
                      <a:pt x="314552" y="200693"/>
                    </a:lnTo>
                    <a:lnTo>
                      <a:pt x="314552" y="219108"/>
                    </a:lnTo>
                    <a:lnTo>
                      <a:pt x="123535" y="219108"/>
                    </a:lnTo>
                    <a:close/>
                    <a:moveTo>
                      <a:pt x="42434" y="42357"/>
                    </a:moveTo>
                    <a:lnTo>
                      <a:pt x="42434" y="316758"/>
                    </a:lnTo>
                    <a:lnTo>
                      <a:pt x="537810" y="316758"/>
                    </a:lnTo>
                    <a:lnTo>
                      <a:pt x="537810" y="42357"/>
                    </a:lnTo>
                    <a:close/>
                    <a:moveTo>
                      <a:pt x="0" y="0"/>
                    </a:moveTo>
                    <a:lnTo>
                      <a:pt x="580244" y="0"/>
                    </a:lnTo>
                    <a:lnTo>
                      <a:pt x="580244" y="371085"/>
                    </a:lnTo>
                    <a:lnTo>
                      <a:pt x="338552" y="371085"/>
                    </a:lnTo>
                    <a:lnTo>
                      <a:pt x="338552" y="395026"/>
                    </a:lnTo>
                    <a:lnTo>
                      <a:pt x="459399" y="395026"/>
                    </a:lnTo>
                    <a:lnTo>
                      <a:pt x="459399" y="415284"/>
                    </a:lnTo>
                    <a:lnTo>
                      <a:pt x="113466" y="415284"/>
                    </a:lnTo>
                    <a:lnTo>
                      <a:pt x="113466" y="395026"/>
                    </a:lnTo>
                    <a:lnTo>
                      <a:pt x="237079" y="395026"/>
                    </a:lnTo>
                    <a:lnTo>
                      <a:pt x="237079" y="371085"/>
                    </a:lnTo>
                    <a:lnTo>
                      <a:pt x="0" y="37108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Bullet5"/>
              <p:cNvSpPr/>
              <p:nvPr/>
            </p:nvSpPr>
            <p:spPr>
              <a:xfrm flipH="1">
                <a:off x="4960032" y="4749561"/>
                <a:ext cx="2592499" cy="572608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b="1" dirty="0"/>
                  <a:t>智能质检适配多样性</a:t>
                </a:r>
                <a:endParaRPr lang="en-US" dirty="0"/>
              </a:p>
            </p:txBody>
          </p:sp>
          <p:sp>
            <p:nvSpPr>
              <p:cNvPr id="44" name="Text5"/>
              <p:cNvSpPr txBox="1"/>
              <p:nvPr/>
            </p:nvSpPr>
            <p:spPr>
              <a:xfrm>
                <a:off x="7552530" y="4749561"/>
                <a:ext cx="3895498" cy="5789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借助机器视觉与自适应检测算法，质检系统可自动调整标准参数，满足不同定制规格下的质量判别需求。</a:t>
                </a:r>
                <a:endParaRPr lang="en-US" sz="1400" dirty="0"/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571500" y="5392974"/>
              <a:ext cx="10947399" cy="836255"/>
              <a:chOff x="571500" y="5392974"/>
              <a:chExt cx="10947399" cy="836255"/>
            </a:xfrm>
          </p:grpSpPr>
          <p:sp>
            <p:nvSpPr>
              <p:cNvPr id="3" name="ComponentBackground6"/>
              <p:cNvSpPr/>
              <p:nvPr/>
            </p:nvSpPr>
            <p:spPr>
              <a:xfrm flipH="1">
                <a:off x="3044442" y="5397521"/>
                <a:ext cx="8474457" cy="829171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alpha val="21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endParaRPr lang="en-US" altLang="zh-CN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IconBackground6"/>
              <p:cNvSpPr/>
              <p:nvPr/>
            </p:nvSpPr>
            <p:spPr bwMode="auto">
              <a:xfrm flipH="1">
                <a:off x="571500" y="5392974"/>
                <a:ext cx="4950398" cy="836255"/>
              </a:xfrm>
              <a:custGeom>
                <a:avLst/>
                <a:gdLst>
                  <a:gd name="connsiteX0" fmla="*/ 343490 w 3464820"/>
                  <a:gd name="connsiteY0" fmla="*/ 0 h 601707"/>
                  <a:gd name="connsiteX1" fmla="*/ 1146865 w 3464820"/>
                  <a:gd name="connsiteY1" fmla="*/ 0 h 601707"/>
                  <a:gd name="connsiteX2" fmla="*/ 1251746 w 3464820"/>
                  <a:gd name="connsiteY2" fmla="*/ 0 h 601707"/>
                  <a:gd name="connsiteX3" fmla="*/ 2200326 w 3464820"/>
                  <a:gd name="connsiteY3" fmla="*/ 0 h 601707"/>
                  <a:gd name="connsiteX4" fmla="*/ 2341984 w 3464820"/>
                  <a:gd name="connsiteY4" fmla="*/ 0 h 601707"/>
                  <a:gd name="connsiteX5" fmla="*/ 3117831 w 3464820"/>
                  <a:gd name="connsiteY5" fmla="*/ 0 h 601707"/>
                  <a:gd name="connsiteX6" fmla="*/ 3464820 w 3464820"/>
                  <a:gd name="connsiteY6" fmla="*/ 601707 h 601707"/>
                  <a:gd name="connsiteX7" fmla="*/ 2489936 w 3464820"/>
                  <a:gd name="connsiteY7" fmla="*/ 601707 h 601707"/>
                  <a:gd name="connsiteX8" fmla="*/ 2317288 w 3464820"/>
                  <a:gd name="connsiteY8" fmla="*/ 601707 h 601707"/>
                  <a:gd name="connsiteX9" fmla="*/ 1135963 w 3464820"/>
                  <a:gd name="connsiteY9" fmla="*/ 601707 h 601707"/>
                  <a:gd name="connsiteX10" fmla="*/ 998913 w 3464820"/>
                  <a:gd name="connsiteY10" fmla="*/ 601707 h 601707"/>
                  <a:gd name="connsiteX11" fmla="*/ 0 w 3464820"/>
                  <a:gd name="connsiteY11" fmla="*/ 601707 h 601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464820" h="601707">
                    <a:moveTo>
                      <a:pt x="343490" y="0"/>
                    </a:moveTo>
                    <a:lnTo>
                      <a:pt x="1146865" y="0"/>
                    </a:lnTo>
                    <a:lnTo>
                      <a:pt x="1251746" y="0"/>
                    </a:lnTo>
                    <a:lnTo>
                      <a:pt x="2200326" y="0"/>
                    </a:lnTo>
                    <a:lnTo>
                      <a:pt x="2341984" y="0"/>
                    </a:lnTo>
                    <a:lnTo>
                      <a:pt x="3117831" y="0"/>
                    </a:lnTo>
                    <a:lnTo>
                      <a:pt x="3464820" y="601707"/>
                    </a:lnTo>
                    <a:lnTo>
                      <a:pt x="2489936" y="601707"/>
                    </a:lnTo>
                    <a:lnTo>
                      <a:pt x="2317288" y="601707"/>
                    </a:lnTo>
                    <a:lnTo>
                      <a:pt x="1135963" y="601707"/>
                    </a:lnTo>
                    <a:lnTo>
                      <a:pt x="998913" y="601707"/>
                    </a:lnTo>
                    <a:lnTo>
                      <a:pt x="0" y="60170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solidFill>
                  <a:schemeClr val="bg1"/>
                </a:solidFill>
              </a:ln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</a:p>
            </p:txBody>
          </p:sp>
          <p:sp>
            <p:nvSpPr>
              <p:cNvPr id="22" name="Icon6"/>
              <p:cNvSpPr/>
              <p:nvPr/>
            </p:nvSpPr>
            <p:spPr bwMode="auto">
              <a:xfrm>
                <a:off x="2912740" y="5662828"/>
                <a:ext cx="278254" cy="293646"/>
              </a:xfrm>
              <a:custGeom>
                <a:avLst/>
                <a:gdLst>
                  <a:gd name="T0" fmla="*/ 1 w 7682"/>
                  <a:gd name="T1" fmla="*/ 3415 h 8107"/>
                  <a:gd name="T2" fmla="*/ 685 w 7682"/>
                  <a:gd name="T3" fmla="*/ 2055 h 8107"/>
                  <a:gd name="T4" fmla="*/ 3841 w 7682"/>
                  <a:gd name="T5" fmla="*/ 0 h 8107"/>
                  <a:gd name="T6" fmla="*/ 7001 w 7682"/>
                  <a:gd name="T7" fmla="*/ 2058 h 8107"/>
                  <a:gd name="T8" fmla="*/ 7681 w 7682"/>
                  <a:gd name="T9" fmla="*/ 3415 h 8107"/>
                  <a:gd name="T10" fmla="*/ 7681 w 7682"/>
                  <a:gd name="T11" fmla="*/ 7252 h 8107"/>
                  <a:gd name="T12" fmla="*/ 6830 w 7682"/>
                  <a:gd name="T13" fmla="*/ 8107 h 8107"/>
                  <a:gd name="T14" fmla="*/ 852 w 7682"/>
                  <a:gd name="T15" fmla="*/ 8107 h 8107"/>
                  <a:gd name="T16" fmla="*/ 1 w 7682"/>
                  <a:gd name="T17" fmla="*/ 7252 h 8107"/>
                  <a:gd name="T18" fmla="*/ 1 w 7682"/>
                  <a:gd name="T19" fmla="*/ 3415 h 8107"/>
                  <a:gd name="T20" fmla="*/ 1750 w 7682"/>
                  <a:gd name="T21" fmla="*/ 3840 h 8107"/>
                  <a:gd name="T22" fmla="*/ 1285 w 7682"/>
                  <a:gd name="T23" fmla="*/ 3840 h 8107"/>
                  <a:gd name="T24" fmla="*/ 859 w 7682"/>
                  <a:gd name="T25" fmla="*/ 4267 h 8107"/>
                  <a:gd name="T26" fmla="*/ 1285 w 7682"/>
                  <a:gd name="T27" fmla="*/ 4694 h 8107"/>
                  <a:gd name="T28" fmla="*/ 1750 w 7682"/>
                  <a:gd name="T29" fmla="*/ 4694 h 8107"/>
                  <a:gd name="T30" fmla="*/ 3414 w 7682"/>
                  <a:gd name="T31" fmla="*/ 6358 h 8107"/>
                  <a:gd name="T32" fmla="*/ 3414 w 7682"/>
                  <a:gd name="T33" fmla="*/ 6823 h 8107"/>
                  <a:gd name="T34" fmla="*/ 3841 w 7682"/>
                  <a:gd name="T35" fmla="*/ 7249 h 8107"/>
                  <a:gd name="T36" fmla="*/ 4268 w 7682"/>
                  <a:gd name="T37" fmla="*/ 6823 h 8107"/>
                  <a:gd name="T38" fmla="*/ 4268 w 7682"/>
                  <a:gd name="T39" fmla="*/ 6358 h 8107"/>
                  <a:gd name="T40" fmla="*/ 5932 w 7682"/>
                  <a:gd name="T41" fmla="*/ 4694 h 8107"/>
                  <a:gd name="T42" fmla="*/ 6397 w 7682"/>
                  <a:gd name="T43" fmla="*/ 4694 h 8107"/>
                  <a:gd name="T44" fmla="*/ 6823 w 7682"/>
                  <a:gd name="T45" fmla="*/ 4267 h 8107"/>
                  <a:gd name="T46" fmla="*/ 6397 w 7682"/>
                  <a:gd name="T47" fmla="*/ 3840 h 8107"/>
                  <a:gd name="T48" fmla="*/ 5932 w 7682"/>
                  <a:gd name="T49" fmla="*/ 3840 h 8107"/>
                  <a:gd name="T50" fmla="*/ 4268 w 7682"/>
                  <a:gd name="T51" fmla="*/ 2176 h 8107"/>
                  <a:gd name="T52" fmla="*/ 4268 w 7682"/>
                  <a:gd name="T53" fmla="*/ 1711 h 8107"/>
                  <a:gd name="T54" fmla="*/ 3841 w 7682"/>
                  <a:gd name="T55" fmla="*/ 1285 h 8107"/>
                  <a:gd name="T56" fmla="*/ 3414 w 7682"/>
                  <a:gd name="T57" fmla="*/ 1711 h 8107"/>
                  <a:gd name="T58" fmla="*/ 3414 w 7682"/>
                  <a:gd name="T59" fmla="*/ 2176 h 8107"/>
                  <a:gd name="T60" fmla="*/ 1750 w 7682"/>
                  <a:gd name="T61" fmla="*/ 3840 h 8107"/>
                  <a:gd name="T62" fmla="*/ 2561 w 7682"/>
                  <a:gd name="T63" fmla="*/ 4267 h 8107"/>
                  <a:gd name="T64" fmla="*/ 3841 w 7682"/>
                  <a:gd name="T65" fmla="*/ 2987 h 8107"/>
                  <a:gd name="T66" fmla="*/ 5121 w 7682"/>
                  <a:gd name="T67" fmla="*/ 4267 h 8107"/>
                  <a:gd name="T68" fmla="*/ 3841 w 7682"/>
                  <a:gd name="T69" fmla="*/ 5547 h 8107"/>
                  <a:gd name="T70" fmla="*/ 2561 w 7682"/>
                  <a:gd name="T71" fmla="*/ 4267 h 8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82" h="8107">
                    <a:moveTo>
                      <a:pt x="1" y="3415"/>
                    </a:moveTo>
                    <a:cubicBezTo>
                      <a:pt x="1" y="2943"/>
                      <a:pt x="306" y="2333"/>
                      <a:pt x="685" y="2055"/>
                    </a:cubicBezTo>
                    <a:cubicBezTo>
                      <a:pt x="685" y="2055"/>
                      <a:pt x="3414" y="0"/>
                      <a:pt x="3841" y="0"/>
                    </a:cubicBezTo>
                    <a:cubicBezTo>
                      <a:pt x="4268" y="0"/>
                      <a:pt x="7001" y="2058"/>
                      <a:pt x="7001" y="2058"/>
                    </a:cubicBezTo>
                    <a:cubicBezTo>
                      <a:pt x="7376" y="2335"/>
                      <a:pt x="7681" y="2942"/>
                      <a:pt x="7681" y="3415"/>
                    </a:cubicBezTo>
                    <a:lnTo>
                      <a:pt x="7681" y="7252"/>
                    </a:lnTo>
                    <a:cubicBezTo>
                      <a:pt x="7682" y="7723"/>
                      <a:pt x="7301" y="8106"/>
                      <a:pt x="6830" y="8107"/>
                    </a:cubicBezTo>
                    <a:lnTo>
                      <a:pt x="852" y="8107"/>
                    </a:lnTo>
                    <a:cubicBezTo>
                      <a:pt x="381" y="8107"/>
                      <a:pt x="0" y="7724"/>
                      <a:pt x="1" y="7252"/>
                    </a:cubicBezTo>
                    <a:lnTo>
                      <a:pt x="1" y="3415"/>
                    </a:lnTo>
                    <a:close/>
                    <a:moveTo>
                      <a:pt x="1750" y="3840"/>
                    </a:moveTo>
                    <a:lnTo>
                      <a:pt x="1285" y="3840"/>
                    </a:lnTo>
                    <a:cubicBezTo>
                      <a:pt x="1050" y="3840"/>
                      <a:pt x="859" y="4031"/>
                      <a:pt x="859" y="4267"/>
                    </a:cubicBezTo>
                    <a:cubicBezTo>
                      <a:pt x="859" y="4503"/>
                      <a:pt x="1050" y="4694"/>
                      <a:pt x="1285" y="4694"/>
                    </a:cubicBezTo>
                    <a:lnTo>
                      <a:pt x="1750" y="4694"/>
                    </a:lnTo>
                    <a:cubicBezTo>
                      <a:pt x="1922" y="5531"/>
                      <a:pt x="2577" y="6186"/>
                      <a:pt x="3414" y="6358"/>
                    </a:cubicBezTo>
                    <a:lnTo>
                      <a:pt x="3414" y="6823"/>
                    </a:lnTo>
                    <a:cubicBezTo>
                      <a:pt x="3414" y="7058"/>
                      <a:pt x="3605" y="7249"/>
                      <a:pt x="3841" y="7249"/>
                    </a:cubicBezTo>
                    <a:cubicBezTo>
                      <a:pt x="4077" y="7249"/>
                      <a:pt x="4268" y="7058"/>
                      <a:pt x="4268" y="6823"/>
                    </a:cubicBezTo>
                    <a:lnTo>
                      <a:pt x="4268" y="6358"/>
                    </a:lnTo>
                    <a:cubicBezTo>
                      <a:pt x="5105" y="6186"/>
                      <a:pt x="5760" y="5531"/>
                      <a:pt x="5932" y="4694"/>
                    </a:cubicBezTo>
                    <a:lnTo>
                      <a:pt x="6397" y="4694"/>
                    </a:lnTo>
                    <a:cubicBezTo>
                      <a:pt x="6632" y="4694"/>
                      <a:pt x="6823" y="4503"/>
                      <a:pt x="6823" y="4267"/>
                    </a:cubicBezTo>
                    <a:cubicBezTo>
                      <a:pt x="6823" y="4031"/>
                      <a:pt x="6632" y="3840"/>
                      <a:pt x="6397" y="3840"/>
                    </a:cubicBezTo>
                    <a:lnTo>
                      <a:pt x="5932" y="3840"/>
                    </a:lnTo>
                    <a:cubicBezTo>
                      <a:pt x="5760" y="3003"/>
                      <a:pt x="5105" y="2348"/>
                      <a:pt x="4268" y="2176"/>
                    </a:cubicBezTo>
                    <a:lnTo>
                      <a:pt x="4268" y="1711"/>
                    </a:lnTo>
                    <a:cubicBezTo>
                      <a:pt x="4268" y="1476"/>
                      <a:pt x="4077" y="1285"/>
                      <a:pt x="3841" y="1285"/>
                    </a:cubicBezTo>
                    <a:cubicBezTo>
                      <a:pt x="3605" y="1285"/>
                      <a:pt x="3414" y="1476"/>
                      <a:pt x="3414" y="1711"/>
                    </a:cubicBezTo>
                    <a:lnTo>
                      <a:pt x="3414" y="2176"/>
                    </a:lnTo>
                    <a:cubicBezTo>
                      <a:pt x="2577" y="2348"/>
                      <a:pt x="1922" y="3003"/>
                      <a:pt x="1750" y="3840"/>
                    </a:cubicBezTo>
                    <a:close/>
                    <a:moveTo>
                      <a:pt x="2561" y="4267"/>
                    </a:moveTo>
                    <a:cubicBezTo>
                      <a:pt x="2561" y="3560"/>
                      <a:pt x="3134" y="2987"/>
                      <a:pt x="3841" y="2987"/>
                    </a:cubicBezTo>
                    <a:cubicBezTo>
                      <a:pt x="4548" y="2987"/>
                      <a:pt x="5121" y="3560"/>
                      <a:pt x="5121" y="4267"/>
                    </a:cubicBezTo>
                    <a:cubicBezTo>
                      <a:pt x="5121" y="4974"/>
                      <a:pt x="4548" y="5547"/>
                      <a:pt x="3841" y="5547"/>
                    </a:cubicBezTo>
                    <a:cubicBezTo>
                      <a:pt x="3134" y="5547"/>
                      <a:pt x="2561" y="4974"/>
                      <a:pt x="2561" y="426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3" name="Bullet6"/>
              <p:cNvSpPr/>
              <p:nvPr/>
            </p:nvSpPr>
            <p:spPr>
              <a:xfrm flipH="1">
                <a:off x="5372988" y="5525803"/>
                <a:ext cx="2592499" cy="572608"/>
              </a:xfrm>
              <a:prstGeom prst="rect">
                <a:avLst/>
              </a:prstGeom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zh-CN" altLang="en-US" b="1" dirty="0"/>
                  <a:t>全生命周期质量追溯</a:t>
                </a:r>
                <a:endParaRPr lang="en-US" dirty="0"/>
              </a:p>
            </p:txBody>
          </p:sp>
          <p:sp>
            <p:nvSpPr>
              <p:cNvPr id="45" name="Text6"/>
              <p:cNvSpPr txBox="1"/>
              <p:nvPr/>
            </p:nvSpPr>
            <p:spPr>
              <a:xfrm>
                <a:off x="7965487" y="5519467"/>
                <a:ext cx="3482542" cy="57894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latin typeface="Arial" panose="020B0604020202020204" pitchFamily="34" charset="0"/>
                    <a:ea typeface="微软雅黑" panose="020B0503020204020204" charset="-122"/>
                    <a:sym typeface="Arial" panose="020B0604020202020204" pitchFamily="34" charset="0"/>
                  </a:rPr>
                  <a:t>建立基于数字孪生的个性化产品档案，实现从原材料到使用端的质量信息全程追踪，保障定制产品的可溯可控。</a:t>
                </a:r>
                <a:endParaRPr lang="en-US" sz="1400" dirty="0"/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4</a:t>
            </a:r>
            <a:r>
              <a:rPr lang="zh-CN" altLang="en-US" dirty="0"/>
              <a:t>、个性化质量满足能力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0536ef2b-7948-435f-9beb-871e5d8521bb.source.5.zh-Hans.pptx"/>
          <p:cNvGrpSpPr/>
          <p:nvPr/>
        </p:nvGrpSpPr>
        <p:grpSpPr>
          <a:xfrm>
            <a:off x="660400" y="1130299"/>
            <a:ext cx="10858500" cy="5274230"/>
            <a:chOff x="660400" y="1130299"/>
            <a:chExt cx="10858500" cy="5274230"/>
          </a:xfrm>
        </p:grpSpPr>
        <p:sp>
          <p:nvSpPr>
            <p:cNvPr id="4" name="PictureMisc1"/>
            <p:cNvSpPr/>
            <p:nvPr/>
          </p:nvSpPr>
          <p:spPr>
            <a:xfrm>
              <a:off x="660400" y="1748287"/>
              <a:ext cx="2199085" cy="4308344"/>
            </a:xfrm>
            <a:prstGeom prst="roundRect">
              <a:avLst>
                <a:gd name="adj" fmla="val 8000"/>
              </a:avLst>
            </a:prstGeom>
            <a:blipFill>
              <a:blip r:embed="rId1"/>
              <a:srcRect/>
              <a:stretch>
                <a:fillRect l="-96936" r="-96936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600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2613244" y="1940728"/>
              <a:ext cx="3331071" cy="1487932"/>
              <a:chOff x="1746601" y="2018198"/>
              <a:chExt cx="3331071" cy="1487932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2312349" y="2018198"/>
                <a:ext cx="2765323" cy="1487932"/>
                <a:chOff x="2492017" y="2924906"/>
                <a:chExt cx="3048323" cy="1640207"/>
              </a:xfrm>
            </p:grpSpPr>
            <p:sp>
              <p:nvSpPr>
                <p:cNvPr id="36" name="Bullet1"/>
                <p:cNvSpPr/>
                <p:nvPr/>
              </p:nvSpPr>
              <p:spPr>
                <a:xfrm>
                  <a:off x="2492018" y="2924906"/>
                  <a:ext cx="3048322" cy="54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/>
                <a:p>
                  <a:r>
                    <a:rPr kumimoji="1" lang="zh-CN" altLang="en-US" sz="1600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绿色质量战略</a:t>
                  </a:r>
                  <a:endParaRPr lang="en-US" dirty="0"/>
                </a:p>
              </p:txBody>
            </p:sp>
            <p:sp>
              <p:nvSpPr>
                <p:cNvPr id="37" name="Text1"/>
                <p:cNvSpPr/>
                <p:nvPr/>
              </p:nvSpPr>
              <p:spPr>
                <a:xfrm>
                  <a:off x="2492017" y="3464907"/>
                  <a:ext cx="3048322" cy="110020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 fontScale="92500" lnSpcReduction="1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将绿色低碳理念融入企业质量战略，推动产品全生命周期的环境友好设计，提升资源利用效率，实现质量与生态协同发展。</a:t>
                  </a:r>
                  <a:endParaRPr lang="en-US" sz="2000" dirty="0"/>
                </a:p>
              </p:txBody>
            </p:sp>
          </p:grpSp>
          <p:sp>
            <p:nvSpPr>
              <p:cNvPr id="35" name="Number1"/>
              <p:cNvSpPr txBox="1"/>
              <p:nvPr/>
            </p:nvSpPr>
            <p:spPr>
              <a:xfrm>
                <a:off x="1746601" y="2018200"/>
                <a:ext cx="489868" cy="489867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bg1"/>
                </a:solidFill>
              </a:ln>
            </p:spPr>
            <p:txBody>
              <a:bodyPr wrap="non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en-US" altLang="zh-CN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1</a:t>
                </a:r>
                <a:endParaRPr kumimoji="1" lang="zh-CN" altLang="en-US"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2613246" y="3428667"/>
              <a:ext cx="3331071" cy="1487929"/>
              <a:chOff x="7854760" y="4214127"/>
              <a:chExt cx="3671968" cy="1640202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8478406" y="4214128"/>
                <a:ext cx="3048322" cy="1640201"/>
                <a:chOff x="2492018" y="2924907"/>
                <a:chExt cx="3048322" cy="1640201"/>
              </a:xfrm>
            </p:grpSpPr>
            <p:sp>
              <p:nvSpPr>
                <p:cNvPr id="32" name="Bullet2"/>
                <p:cNvSpPr/>
                <p:nvPr/>
              </p:nvSpPr>
              <p:spPr>
                <a:xfrm>
                  <a:off x="2492018" y="2924907"/>
                  <a:ext cx="3048322" cy="54000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/>
                <a:p>
                  <a:r>
                    <a:rPr kumimoji="1" lang="zh-CN" altLang="en-US" sz="1600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循环经济实践</a:t>
                  </a:r>
                  <a:endParaRPr lang="en-US" dirty="0"/>
                </a:p>
              </p:txBody>
            </p:sp>
            <p:sp>
              <p:nvSpPr>
                <p:cNvPr id="33" name="Text2"/>
                <p:cNvSpPr/>
                <p:nvPr/>
              </p:nvSpPr>
              <p:spPr>
                <a:xfrm>
                  <a:off x="2492018" y="3464904"/>
                  <a:ext cx="3048322" cy="110020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 fontScale="92500" lnSpcReduction="1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通过再制造、回收利用和闭环供应链管理，将循环经济模式嵌入质量管理流程，降低废弃物排放，增强可持续竞争力。</a:t>
                  </a:r>
                  <a:endParaRPr lang="en-US" sz="2000" dirty="0"/>
                </a:p>
              </p:txBody>
            </p:sp>
          </p:grpSp>
          <p:sp>
            <p:nvSpPr>
              <p:cNvPr id="31" name="Number2"/>
              <p:cNvSpPr txBox="1"/>
              <p:nvPr/>
            </p:nvSpPr>
            <p:spPr>
              <a:xfrm>
                <a:off x="7854760" y="4214127"/>
                <a:ext cx="540000" cy="539999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bg1"/>
                </a:solidFill>
              </a:ln>
            </p:spPr>
            <p:txBody>
              <a:bodyPr wrap="non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en-US" altLang="zh-CN" sz="1600" b="1" dirty="0">
                    <a:solidFill>
                      <a:srgbClr val="FFFFFF"/>
                    </a:solidFill>
                    <a:cs typeface="+mn-ea"/>
                    <a:sym typeface="+mn-lt"/>
                  </a:rPr>
                  <a:t>2</a:t>
                </a:r>
                <a:endParaRPr kumimoji="1" lang="zh-CN" altLang="en-US"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2613246" y="4916600"/>
              <a:ext cx="3331071" cy="1487929"/>
              <a:chOff x="7854760" y="4214127"/>
              <a:chExt cx="3671968" cy="1640202"/>
            </a:xfrm>
          </p:grpSpPr>
          <p:grpSp>
            <p:nvGrpSpPr>
              <p:cNvPr id="26" name="组合 25"/>
              <p:cNvGrpSpPr/>
              <p:nvPr/>
            </p:nvGrpSpPr>
            <p:grpSpPr>
              <a:xfrm>
                <a:off x="8478406" y="4214128"/>
                <a:ext cx="3048322" cy="1640201"/>
                <a:chOff x="2492018" y="2924907"/>
                <a:chExt cx="3048322" cy="1640201"/>
              </a:xfrm>
            </p:grpSpPr>
            <p:sp>
              <p:nvSpPr>
                <p:cNvPr id="28" name="Bullet3"/>
                <p:cNvSpPr/>
                <p:nvPr/>
              </p:nvSpPr>
              <p:spPr>
                <a:xfrm>
                  <a:off x="2492018" y="2924907"/>
                  <a:ext cx="3048322" cy="54000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/>
                <a:p>
                  <a:r>
                    <a:rPr kumimoji="1" lang="zh-CN" altLang="en-US" sz="1600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环境标准整合</a:t>
                  </a:r>
                  <a:endParaRPr lang="en-US" dirty="0"/>
                </a:p>
              </p:txBody>
            </p:sp>
            <p:sp>
              <p:nvSpPr>
                <p:cNvPr id="29" name="Text3"/>
                <p:cNvSpPr/>
                <p:nvPr/>
              </p:nvSpPr>
              <p:spPr>
                <a:xfrm>
                  <a:off x="2492018" y="3464904"/>
                  <a:ext cx="3048322" cy="1100204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 fontScale="92500" lnSpcReduction="1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将ISO 14000等环境管理体系与质量管理体系深度融合，构建一体化合规框架，提升组织综合管理效能与社会责任表现。</a:t>
                  </a:r>
                  <a:endParaRPr lang="en-US" sz="2000" dirty="0"/>
                </a:p>
              </p:txBody>
            </p:sp>
          </p:grpSp>
          <p:sp>
            <p:nvSpPr>
              <p:cNvPr id="27" name="Number3"/>
              <p:cNvSpPr txBox="1"/>
              <p:nvPr/>
            </p:nvSpPr>
            <p:spPr>
              <a:xfrm>
                <a:off x="7854760" y="4214127"/>
                <a:ext cx="540000" cy="539999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bg1"/>
                </a:solidFill>
              </a:ln>
            </p:spPr>
            <p:txBody>
              <a:bodyPr wrap="non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en-US" altLang="zh-CN" sz="1600" b="1">
                    <a:solidFill>
                      <a:srgbClr val="FFFFFF"/>
                    </a:solidFill>
                    <a:cs typeface="+mn-ea"/>
                    <a:sym typeface="+mn-lt"/>
                  </a:rPr>
                  <a:t>3</a:t>
                </a:r>
                <a:endParaRPr kumimoji="1" lang="zh-CN" altLang="en-US"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9" name="PictureMisc2"/>
            <p:cNvSpPr/>
            <p:nvPr/>
          </p:nvSpPr>
          <p:spPr>
            <a:xfrm>
              <a:off x="6234983" y="1748287"/>
              <a:ext cx="2199085" cy="4308344"/>
            </a:xfrm>
            <a:prstGeom prst="roundRect">
              <a:avLst>
                <a:gd name="adj" fmla="val 8000"/>
              </a:avLst>
            </a:prstGeom>
            <a:blipFill>
              <a:blip r:embed="rId2"/>
              <a:srcRect/>
              <a:stretch>
                <a:fillRect l="-25002" r="-2500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600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8187827" y="1940728"/>
              <a:ext cx="3331071" cy="1487931"/>
              <a:chOff x="7274145" y="2018198"/>
              <a:chExt cx="3331071" cy="1487931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7839894" y="2018198"/>
                <a:ext cx="2765322" cy="1487931"/>
                <a:chOff x="2492018" y="2924906"/>
                <a:chExt cx="3048322" cy="1640206"/>
              </a:xfrm>
            </p:grpSpPr>
            <p:sp>
              <p:nvSpPr>
                <p:cNvPr id="24" name="Bullet4"/>
                <p:cNvSpPr/>
                <p:nvPr/>
              </p:nvSpPr>
              <p:spPr>
                <a:xfrm>
                  <a:off x="2492018" y="2924906"/>
                  <a:ext cx="3048322" cy="54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/>
                <a:p>
                  <a:r>
                    <a:rPr kumimoji="1" lang="zh-CN" altLang="en-US" sz="1600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低碳工艺创新</a:t>
                  </a:r>
                  <a:endParaRPr lang="en-US" dirty="0"/>
                </a:p>
              </p:txBody>
            </p:sp>
            <p:sp>
              <p:nvSpPr>
                <p:cNvPr id="25" name="Text4"/>
                <p:cNvSpPr/>
                <p:nvPr/>
              </p:nvSpPr>
              <p:spPr>
                <a:xfrm>
                  <a:off x="2492018" y="3464906"/>
                  <a:ext cx="3048322" cy="110020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 fontScale="92500" lnSpcReduction="1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在生产过程中推广低能耗、低排放的先进工艺技术，结合质量控制手段确保稳定性，实现绿色制造与高品质输出双目标。</a:t>
                  </a:r>
                  <a:endParaRPr lang="en-US" sz="2000" dirty="0"/>
                </a:p>
              </p:txBody>
            </p:sp>
          </p:grpSp>
          <p:sp>
            <p:nvSpPr>
              <p:cNvPr id="23" name="Number4"/>
              <p:cNvSpPr txBox="1"/>
              <p:nvPr/>
            </p:nvSpPr>
            <p:spPr>
              <a:xfrm>
                <a:off x="7274145" y="2018200"/>
                <a:ext cx="489868" cy="489867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bg1"/>
                </a:solidFill>
              </a:ln>
            </p:spPr>
            <p:txBody>
              <a:bodyPr wrap="non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en-US" altLang="zh-CN" sz="1600" b="1">
                    <a:solidFill>
                      <a:srgbClr val="FFFFFF"/>
                    </a:solidFill>
                    <a:cs typeface="+mn-ea"/>
                    <a:sym typeface="+mn-lt"/>
                  </a:rPr>
                  <a:t>4</a:t>
                </a:r>
                <a:endParaRPr kumimoji="1" lang="zh-CN" altLang="en-US"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187829" y="3428662"/>
              <a:ext cx="3331071" cy="1487931"/>
              <a:chOff x="7854760" y="4214127"/>
              <a:chExt cx="3671968" cy="1640206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8478406" y="4214128"/>
                <a:ext cx="3048322" cy="1640205"/>
                <a:chOff x="2492018" y="2924907"/>
                <a:chExt cx="3048322" cy="1640205"/>
              </a:xfrm>
            </p:grpSpPr>
            <p:sp>
              <p:nvSpPr>
                <p:cNvPr id="20" name="Bullet5"/>
                <p:cNvSpPr/>
                <p:nvPr/>
              </p:nvSpPr>
              <p:spPr>
                <a:xfrm>
                  <a:off x="2492018" y="2924907"/>
                  <a:ext cx="3048322" cy="540000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ctr" anchorCtr="0">
                  <a:normAutofit/>
                </a:bodyPr>
                <a:lstStyle/>
                <a:p>
                  <a:r>
                    <a:rPr kumimoji="1" lang="zh-CN" altLang="en-US" sz="1600" b="1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可持续供应链</a:t>
                  </a:r>
                  <a:endParaRPr lang="en-US" dirty="0"/>
                </a:p>
              </p:txBody>
            </p:sp>
            <p:sp>
              <p:nvSpPr>
                <p:cNvPr id="21" name="Text5"/>
                <p:cNvSpPr/>
                <p:nvPr/>
              </p:nvSpPr>
              <p:spPr>
                <a:xfrm>
                  <a:off x="2492018" y="3464906"/>
                  <a:ext cx="3048322" cy="110020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rmAutofit fontScale="92500" lnSpcReduction="100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强化供应商在环保与质量方面的双重评估机制，推动上下游协同减排，打造透明、高效且符合可持续原则的质量生态链。</a:t>
                  </a:r>
                  <a:endParaRPr lang="en-US" sz="2000" dirty="0"/>
                </a:p>
              </p:txBody>
            </p:sp>
          </p:grpSp>
          <p:sp>
            <p:nvSpPr>
              <p:cNvPr id="19" name="Number5"/>
              <p:cNvSpPr txBox="1"/>
              <p:nvPr/>
            </p:nvSpPr>
            <p:spPr>
              <a:xfrm>
                <a:off x="7854760" y="4214127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bg1"/>
                </a:solidFill>
              </a:ln>
            </p:spPr>
            <p:txBody>
              <a:bodyPr wrap="non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en-US" altLang="zh-CN" sz="1600" b="1">
                    <a:solidFill>
                      <a:srgbClr val="FFFFFF"/>
                    </a:solidFill>
                    <a:cs typeface="+mn-ea"/>
                    <a:sym typeface="+mn-lt"/>
                  </a:rPr>
                  <a:t>5</a:t>
                </a:r>
                <a:endParaRPr kumimoji="1" lang="zh-CN" altLang="en-US" sz="1600" b="1" dirty="0">
                  <a:solidFill>
                    <a:srgbClr val="FFFFFF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3" name="Title"/>
            <p:cNvSpPr txBox="1"/>
            <p:nvPr/>
          </p:nvSpPr>
          <p:spPr>
            <a:xfrm>
              <a:off x="660400" y="1130299"/>
              <a:ext cx="10858500" cy="5400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3765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lang="zh-CN" altLang="en-US" sz="2000" b="1" dirty="0">
                  <a:cs typeface="+mn-ea"/>
                  <a:sym typeface="+mn-lt"/>
                </a:rPr>
                <a:t>将绿色低碳、循环经济理念深度融入质量战略与实践</a:t>
              </a:r>
              <a:endParaRPr lang="en-US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altLang="zh-CN" dirty="0"/>
              <a:t>5</a:t>
            </a:r>
            <a:r>
              <a:rPr lang="zh-CN" altLang="en-US" dirty="0"/>
              <a:t>、可持续发展融合</a:t>
            </a:r>
            <a:endParaRPr lang="en-US" dirty="0"/>
          </a:p>
        </p:txBody>
      </p:sp>
    </p:spTree>
    <p:custDataLst>
      <p:tags r:id="rId3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谢谢观看</a:t>
            </a:r>
            <a:endParaRPr lang="en-US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ISLIDE.DIAGRAM" val="97ebf136-df93-41d3-ba8e-a92458008724"/>
</p:tagLst>
</file>

<file path=ppt/tags/tag2.xml><?xml version="1.0" encoding="utf-8"?>
<p:tagLst xmlns:p="http://schemas.openxmlformats.org/presentationml/2006/main">
  <p:tag name="ISLIDE.DIAGRAM" val="c792cdda-cd6b-41c8-b0b0-ccf02dc37cfe"/>
</p:tagLst>
</file>

<file path=ppt/tags/tag3.xml><?xml version="1.0" encoding="utf-8"?>
<p:tagLst xmlns:p="http://schemas.openxmlformats.org/presentationml/2006/main">
  <p:tag name="ISLIDE.DIAGRAM" val="3fc0b15c-df7c-4510-becb-3696adbc2ebc"/>
</p:tagLst>
</file>

<file path=ppt/tags/tag4.xml><?xml version="1.0" encoding="utf-8"?>
<p:tagLst xmlns:p="http://schemas.openxmlformats.org/presentationml/2006/main">
  <p:tag name="ISLIDE.DIAGRAM" val="3f44429d-96a1-494f-8bbb-29fa28fd1c3c"/>
</p:tagLst>
</file>

<file path=ppt/tags/tag5.xml><?xml version="1.0" encoding="utf-8"?>
<p:tagLst xmlns:p="http://schemas.openxmlformats.org/presentationml/2006/main">
  <p:tag name="ISLIDE.DIAGRAM" val="ca860682-c30a-4e16-af5f-9a2448475f6a"/>
</p:tagLst>
</file>

<file path=ppt/tags/tag6.xml><?xml version="1.0" encoding="utf-8"?>
<p:tagLst xmlns:p="http://schemas.openxmlformats.org/presentationml/2006/main">
  <p:tag name="ISLIDE.DIAGRAM" val="5dd4b203-4cbf-4787-82b6-4f258421dc50"/>
</p:tagLst>
</file>

<file path=ppt/tags/tag7.xml><?xml version="1.0" encoding="utf-8"?>
<p:tagLst xmlns:p="http://schemas.openxmlformats.org/presentationml/2006/main">
  <p:tag name="ISLIDE.DIAGRAM" val="8025c04a-7aad-439e-b472-c6c149834562"/>
</p:tagLst>
</file>

<file path=ppt/tags/tag8.xml><?xml version="1.0" encoding="utf-8"?>
<p:tagLst xmlns:p="http://schemas.openxmlformats.org/presentationml/2006/main">
  <p:tag name="ISLIDE.DIAGRAM" val="33e85a31-2a05-4a2c-b423-ddeff47ba0c7"/>
</p:tagLst>
</file>

<file path=ppt/tags/tag9.xml><?xml version="1.0" encoding="utf-8"?>
<p:tagLst xmlns:p="http://schemas.openxmlformats.org/presentationml/2006/main">
  <p:tag name="ISLIDE.DIAGRAM" val="016dcdd4-39e7-42ce-b9a4-c9d4ffe62628"/>
</p:tagLst>
</file>

<file path=ppt/tags/tag10.xml><?xml version="1.0" encoding="utf-8"?>
<p:tagLst xmlns:p="http://schemas.openxmlformats.org/presentationml/2006/main">
  <p:tag name="ISLIDE.DIAGRAM" val="3305e60d-2c7f-402a-a868-6b42777bfda9"/>
</p:tagLst>
</file>

<file path=ppt/tags/tag11.xml><?xml version="1.0" encoding="utf-8"?>
<p:tagLst xmlns:p="http://schemas.openxmlformats.org/presentationml/2006/main">
  <p:tag name="ISLIDE.DIAGRAM" val="2f9c9a06-da41-48c2-95f6-5aa7c4ca3377"/>
</p:tagLst>
</file>

<file path=ppt/tags/tag12.xml><?xml version="1.0" encoding="utf-8"?>
<p:tagLst xmlns:p="http://schemas.openxmlformats.org/presentationml/2006/main">
  <p:tag name="ISLIDE.DIAGRAM" val="1c9b5020-2f7c-434c-9877-53f82425908b"/>
</p:tagLst>
</file>

<file path=ppt/tags/tag13.xml><?xml version="1.0" encoding="utf-8"?>
<p:tagLst xmlns:p="http://schemas.openxmlformats.org/presentationml/2006/main">
  <p:tag name="ISLIDE.DIAGRAM" val="8833de3d-20b0-411f-87bc-b473b85f369f"/>
</p:tagLst>
</file>

<file path=ppt/tags/tag14.xml><?xml version="1.0" encoding="utf-8"?>
<p:tagLst xmlns:p="http://schemas.openxmlformats.org/presentationml/2006/main">
  <p:tag name="ISLIDE.DIAGRAM" val="1c1905e9-49b8-4754-b30f-d57e9b004478"/>
</p:tagLst>
</file>

<file path=ppt/tags/tag15.xml><?xml version="1.0" encoding="utf-8"?>
<p:tagLst xmlns:p="http://schemas.openxmlformats.org/presentationml/2006/main">
  <p:tag name="ISLIDE.DIAGRAM" val="c9937ce7-a1ae-44a7-87ae-3df0086261a5"/>
</p:tagLst>
</file>

<file path=ppt/tags/tag16.xml><?xml version="1.0" encoding="utf-8"?>
<p:tagLst xmlns:p="http://schemas.openxmlformats.org/presentationml/2006/main">
  <p:tag name="ISLIDE.DIAGRAM" val="035f5c37-71ed-4921-a924-349373122c6b"/>
</p:tagLst>
</file>

<file path=ppt/tags/tag17.xml><?xml version="1.0" encoding="utf-8"?>
<p:tagLst xmlns:p="http://schemas.openxmlformats.org/presentationml/2006/main">
  <p:tag name="ISLIDE.DIAGRAM" val="5e8fa7e9-afdb-4713-8077-f7ee3728c87e"/>
</p:tagLst>
</file>

<file path=ppt/tags/tag18.xml><?xml version="1.0" encoding="utf-8"?>
<p:tagLst xmlns:p="http://schemas.openxmlformats.org/presentationml/2006/main">
  <p:tag name="ISLIDE.DIAGRAM" val="1eb30008-eb81-40b0-8568-193ef6ddb647"/>
</p:tagLst>
</file>

<file path=ppt/tags/tag19.xml><?xml version="1.0" encoding="utf-8"?>
<p:tagLst xmlns:p="http://schemas.openxmlformats.org/presentationml/2006/main">
  <p:tag name="ISLIDE.DIAGRAM" val="62876ca1-3f73-4b80-86d2-2001f82af4e5"/>
</p:tagLst>
</file>

<file path=ppt/tags/tag20.xml><?xml version="1.0" encoding="utf-8"?>
<p:tagLst xmlns:p="http://schemas.openxmlformats.org/presentationml/2006/main">
  <p:tag name="ISLIDE.DIAGRAM" val="8fb619cc-c360-40a1-8e6a-bcb80cc933f1"/>
</p:tagLst>
</file>

<file path=ppt/tags/tag21.xml><?xml version="1.0" encoding="utf-8"?>
<p:tagLst xmlns:p="http://schemas.openxmlformats.org/presentationml/2006/main">
  <p:tag name="ISLIDE.DIAGRAM" val="f0c71389-8efa-455a-9d7d-d14c184729e9"/>
</p:tagLst>
</file>

<file path=ppt/tags/tag22.xml><?xml version="1.0" encoding="utf-8"?>
<p:tagLst xmlns:p="http://schemas.openxmlformats.org/presentationml/2006/main">
  <p:tag name="ISLIDE.DIAGRAM" val="0de34f5b-f0c6-4ff7-854c-8d3507c4af79"/>
</p:tagLst>
</file>

<file path=ppt/tags/tag23.xml><?xml version="1.0" encoding="utf-8"?>
<p:tagLst xmlns:p="http://schemas.openxmlformats.org/presentationml/2006/main">
  <p:tag name="ISLIDE.DIAGRAM" val="587c768b-b947-4893-b78f-306b777fe455"/>
</p:tagLst>
</file>

<file path=ppt/tags/tag24.xml><?xml version="1.0" encoding="utf-8"?>
<p:tagLst xmlns:p="http://schemas.openxmlformats.org/presentationml/2006/main">
  <p:tag name="ISLIDE.DIAGRAM" val="c1f9d06f-1aa7-48bd-8c8f-7e1309fe5e30"/>
</p:tagLst>
</file>

<file path=ppt/tags/tag25.xml><?xml version="1.0" encoding="utf-8"?>
<p:tagLst xmlns:p="http://schemas.openxmlformats.org/presentationml/2006/main">
  <p:tag name="ISLIDE.DIAGRAM" val="367ec379-7aec-43ac-8d95-d92107300e25"/>
</p:tagLst>
</file>

<file path=ppt/tags/tag26.xml><?xml version="1.0" encoding="utf-8"?>
<p:tagLst xmlns:p="http://schemas.openxmlformats.org/presentationml/2006/main">
  <p:tag name="ISLIDE.DIAGRAM" val="9150669b-9273-462a-93a9-0e589f6192f1"/>
</p:tagLst>
</file>

<file path=ppt/tags/tag27.xml><?xml version="1.0" encoding="utf-8"?>
<p:tagLst xmlns:p="http://schemas.openxmlformats.org/presentationml/2006/main">
  <p:tag name="ISLIDE.DIAGRAM" val="202acc66-c13b-4580-a23e-a6d3076f7762"/>
</p:tagLst>
</file>

<file path=ppt/tags/tag28.xml><?xml version="1.0" encoding="utf-8"?>
<p:tagLst xmlns:p="http://schemas.openxmlformats.org/presentationml/2006/main">
  <p:tag name="ISLIDE.DIAGRAM" val="0f452440-99f6-4f3e-8b00-eb7aad6055d7"/>
</p:tagLst>
</file>

<file path=ppt/tags/tag29.xml><?xml version="1.0" encoding="utf-8"?>
<p:tagLst xmlns:p="http://schemas.openxmlformats.org/presentationml/2006/main">
  <p:tag name="ISLIDE.DIAGRAM" val="2727a6fa-f6bf-4810-8afe-d87d44dc80bf"/>
</p:tagLst>
</file>

<file path=ppt/tags/tag30.xml><?xml version="1.0" encoding="utf-8"?>
<p:tagLst xmlns:p="http://schemas.openxmlformats.org/presentationml/2006/main">
  <p:tag name="ISLIDE.DIAGRAM" val="d496fcc2-d929-4a93-b934-34758934bad0"/>
</p:tagLst>
</file>

<file path=ppt/tags/tag31.xml><?xml version="1.0" encoding="utf-8"?>
<p:tagLst xmlns:p="http://schemas.openxmlformats.org/presentationml/2006/main">
  <p:tag name="ISLIDE.DIAGRAM" val="8e4d4c76-b15e-42f4-a9a8-cd12d99a0eeb"/>
</p:tagLst>
</file>

<file path=ppt/tags/tag32.xml><?xml version="1.0" encoding="utf-8"?>
<p:tagLst xmlns:p="http://schemas.openxmlformats.org/presentationml/2006/main">
  <p:tag name="ISLIDE.DIAGRAM" val="a8ee1560-1d5c-4c53-814e-53cb85ee38a9"/>
</p:tagLst>
</file>

<file path=ppt/tags/tag33.xml><?xml version="1.0" encoding="utf-8"?>
<p:tagLst xmlns:p="http://schemas.openxmlformats.org/presentationml/2006/main">
  <p:tag name="ISLIDE.DIAGRAM" val="f79b648b-121c-4baa-a1f5-1062419338bb"/>
</p:tagLst>
</file>

<file path=ppt/tags/tag34.xml><?xml version="1.0" encoding="utf-8"?>
<p:tagLst xmlns:p="http://schemas.openxmlformats.org/presentationml/2006/main">
  <p:tag name="ISLIDE.DIAGRAM" val="215fd6e2-3c05-46d3-ac33-e6819c4292a8"/>
</p:tagLst>
</file>

<file path=ppt/tags/tag35.xml><?xml version="1.0" encoding="utf-8"?>
<p:tagLst xmlns:p="http://schemas.openxmlformats.org/presentationml/2006/main">
  <p:tag name="ISLIDE.DIAGRAM" val="0536ef2b-7948-435f-9beb-871e5d8521bb"/>
</p:tagLst>
</file>

<file path=ppt/tags/tag36.xml><?xml version="1.0" encoding="utf-8"?>
<p:tagLst xmlns:p="http://schemas.openxmlformats.org/presentationml/2006/main">
  <p:tag name="AIGC" val="{&quot;Label&quot;:&quot;1&quot;,&quot;ContentProducer&quot;:&quot;\u6210\u90fd\u827e\u65af\u83b1\u5fb7\u7f51\u7edc\u79d1\u6280\u6709\u9650\u516c\u53f8&quot;,&quot;ProduceID&quot;:&quot;c009c594b7fd24d4b78f106ea72ccbd9&quot;,&quot;ReservedCode1&quot;:&quot;61854749e0dcb0753684bf5dced91dbcce41a3a1c6222396d130cc1c572842ec&quot;,&quot;ContentPropagator&quot;:&quot;\u6210\u90fd\u827e\u65af\u83b1\u5fb7\u7f51\u7edc\u79d1\u6280\u6709\u9650\u516c\u53f8&quot;,&quot;PropagateID&quot;:&quot;c009c594b7fd24d4b78f106ea72ccbd9&quot;,&quot;ReservedCode2&quot;:&quot;61854749e0dcb0753684bf5dced91dbcce41a3a1c6222396d130cc1c572842ec&quot;}"/>
</p:tagLst>
</file>

<file path=ppt/theme/theme1.xml><?xml version="1.0" encoding="utf-8"?>
<a:theme xmlns:a="http://schemas.openxmlformats.org/drawingml/2006/main" name="Designed by iSlide">
  <a:themeElements>
    <a:clrScheme name="iSlide">
      <a:dk1>
        <a:srgbClr val="2F2F2F"/>
      </a:dk1>
      <a:lt1>
        <a:srgbClr val="FFFFFF"/>
      </a:lt1>
      <a:dk2>
        <a:srgbClr val="778495"/>
      </a:dk2>
      <a:lt2>
        <a:srgbClr val="F0F0F0"/>
      </a:lt2>
      <a:accent1>
        <a:srgbClr val="7D6656"/>
      </a:accent1>
      <a:accent2>
        <a:srgbClr val="EF9F51"/>
      </a:accent2>
      <a:accent3>
        <a:srgbClr val="555E35"/>
      </a:accent3>
      <a:accent4>
        <a:srgbClr val="8C6953"/>
      </a:accent4>
      <a:accent5>
        <a:srgbClr val="261711"/>
      </a:accent5>
      <a:accent6>
        <a:srgbClr val="8C6A5D"/>
      </a:accent6>
      <a:hlink>
        <a:srgbClr val="F84D4D"/>
      </a:hlink>
      <a:folHlink>
        <a:srgbClr val="979797"/>
      </a:folHlink>
    </a:clrScheme>
    <a:fontScheme name="iSlide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iSli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iSlide Presentation Template</Template>
  <TotalTime>0</TotalTime>
  <Words>12753</Words>
  <Application>WPS 演示</Application>
  <PresentationFormat>宽屏</PresentationFormat>
  <Paragraphs>1077</Paragraphs>
  <Slides>50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60" baseType="lpstr">
      <vt:lpstr>Arial</vt:lpstr>
      <vt:lpstr>宋体</vt:lpstr>
      <vt:lpstr>Wingdings</vt:lpstr>
      <vt:lpstr>Arial</vt:lpstr>
      <vt:lpstr>微软雅黑</vt:lpstr>
      <vt:lpstr>OPPOSans L</vt:lpstr>
      <vt:lpstr>Arial Unicode MS</vt:lpstr>
      <vt:lpstr>等线</vt:lpstr>
      <vt:lpstr>Alibaba PuHuiTi 2.0 55 Regular</vt:lpstr>
      <vt:lpstr>Designed by iSlide</vt:lpstr>
      <vt:lpstr>质量管理的历史</vt:lpstr>
      <vt:lpstr>PowerPoint 演示文稿</vt:lpstr>
      <vt:lpstr>质量检验阶段 （20世纪初）</vt:lpstr>
      <vt:lpstr>1、操作者的质量管理</vt:lpstr>
      <vt:lpstr>2、工长的质量管理</vt:lpstr>
      <vt:lpstr>泰勒科学管理全景解析</vt:lpstr>
      <vt:lpstr>泰勒的科学管理理论核心</vt:lpstr>
      <vt:lpstr>3、专职检验部门建立</vt:lpstr>
      <vt:lpstr>4、全数检验为主</vt:lpstr>
      <vt:lpstr>事后控制局限性</vt:lpstr>
      <vt:lpstr>统计质量控制阶段（20世纪40年代）</vt:lpstr>
      <vt:lpstr>1、控制图的发明</vt:lpstr>
      <vt:lpstr>休哈特SPC核心原理与图形解析</vt:lpstr>
      <vt:lpstr>PowerPoint 演示文稿</vt:lpstr>
      <vt:lpstr>PowerPoint 演示文稿</vt:lpstr>
      <vt:lpstr>2、抽样检验技术应用</vt:lpstr>
      <vt:lpstr>PowerPoint 演示文稿</vt:lpstr>
      <vt:lpstr>3、军工生产推动普及</vt:lpstr>
      <vt:lpstr>4、质量管理科学化</vt:lpstr>
      <vt:lpstr>5、专业组织兴起</vt:lpstr>
      <vt:lpstr>方法普及不足问题</vt:lpstr>
      <vt:lpstr>全面质量管理阶段（20世纪60年代后）</vt:lpstr>
      <vt:lpstr>1、TQM理念提出</vt:lpstr>
      <vt:lpstr>2、戴明环（PDCA）推广</vt:lpstr>
      <vt:lpstr>3、顾客导向确立</vt:lpstr>
      <vt:lpstr>4、零缺陷运动</vt:lpstr>
      <vt:lpstr>5、日本质量管理创新</vt:lpstr>
      <vt:lpstr>质量工具丰富化</vt:lpstr>
      <vt:lpstr>国际标准化阶段（20世纪80年代起）</vt:lpstr>
      <vt:lpstr>1、ISO 9000系列发布</vt:lpstr>
      <vt:lpstr>2、质量认证制度建立</vt:lpstr>
      <vt:lpstr>3、六西格玛方法兴起</vt:lpstr>
      <vt:lpstr>4、卓越绩效模式</vt:lpstr>
      <vt:lpstr>5、供应链质量管理</vt:lpstr>
      <vt:lpstr>多标准融合发展</vt:lpstr>
      <vt:lpstr>现代质量管理发展阶段（21世纪以来）</vt:lpstr>
      <vt:lpstr>1、信息技术深度融合</vt:lpstr>
      <vt:lpstr>2、大数据分析应用</vt:lpstr>
      <vt:lpstr>3、智能质量控制系统</vt:lpstr>
      <vt:lpstr>4、物联网实时监控</vt:lpstr>
      <vt:lpstr>5、数字孪生技术引入</vt:lpstr>
      <vt:lpstr>数字孪生</vt:lpstr>
      <vt:lpstr>6、自适应质量改进</vt:lpstr>
      <vt:lpstr>质量管理发展趋势展望</vt:lpstr>
      <vt:lpstr>1、全生命周期质量管理</vt:lpstr>
      <vt:lpstr>2、生态化质量治理体系</vt:lpstr>
      <vt:lpstr>3、主动式质量预防体系</vt:lpstr>
      <vt:lpstr>4、个性化质量满足能力</vt:lpstr>
      <vt:lpstr>5、可持续发展融合</vt:lpstr>
      <vt:lpstr>谢谢观看</vt:lpstr>
    </vt:vector>
  </TitlesOfParts>
  <Company>iSlide</Company>
  <LinksUpToDate>false</LinksUpToDate>
  <SharedDoc>false</SharedDoc>
  <HyperlinksChanged>false</HyperlinksChanged>
  <AppVersion>14.0000</AppVersion>
  <Manager>iSlide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iSlide</dc:creator>
  <cp:lastModifiedBy>Administrator</cp:lastModifiedBy>
  <cp:revision>11</cp:revision>
  <cp:lastPrinted>2025-03-02T16:00:00Z</cp:lastPrinted>
  <dcterms:created xsi:type="dcterms:W3CDTF">2025-03-02T16:00:00Z</dcterms:created>
  <dcterms:modified xsi:type="dcterms:W3CDTF">2026-01-23T02:48:52Z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1dd981f0-1744-4ad8-8d83-b7ee555a2ec6</vt:lpwstr>
  </property>
  <property fmtid="{D5CDD505-2E9C-101B-9397-08002B2CF9AE}" pid="3" name="ICV">
    <vt:lpwstr>A6C318B39592493B8BD23E567A2BE6F0</vt:lpwstr>
  </property>
  <property fmtid="{D5CDD505-2E9C-101B-9397-08002B2CF9AE}" pid="4" name="KSOProductBuildVer">
    <vt:lpwstr>2052-11.8.2.11542</vt:lpwstr>
  </property>
</Properties>
</file>