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78" r:id="rId5"/>
    <p:sldId id="277" r:id="rId6"/>
    <p:sldId id="279" r:id="rId7"/>
    <p:sldId id="280" r:id="rId8"/>
    <p:sldId id="259" r:id="rId9"/>
    <p:sldId id="282" r:id="rId10"/>
    <p:sldId id="281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70" r:id="rId21"/>
    <p:sldId id="271" r:id="rId22"/>
    <p:sldId id="283" r:id="rId23"/>
    <p:sldId id="272" r:id="rId24"/>
    <p:sldId id="285" r:id="rId25"/>
    <p:sldId id="286" r:id="rId26"/>
    <p:sldId id="287" r:id="rId27"/>
    <p:sldId id="288" r:id="rId28"/>
    <p:sldId id="289" r:id="rId29"/>
    <p:sldId id="273" r:id="rId30"/>
    <p:sldId id="274" r:id="rId31"/>
    <p:sldId id="275" r:id="rId32"/>
    <p:sldId id="276" r:id="rId3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4" d="100"/>
          <a:sy n="94" d="100"/>
        </p:scale>
        <p:origin x="6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3266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尊敬的同学们，大家好！今天，我们将共同探讨一个极具影响力的话题——《刻意练习的力量》。在这个快速变化的时代，每一位追求卓越的大学生都需要掌握这一秘诀。它不仅关乎技能的提升，更是通往成功之路的关键所在。让我们一同揭开刻意练习的神秘面纱，探索其背后的无限潜能，激发自我成长的新动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本次演讲，我们将深入探讨刻意练习的定义与原则，详解其实施步骤与方法。通过应用领域实例与成功案例分享，激发潜能，解答疑惑，引领大学生迈向卓越之路。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这一部分，我们深入探讨刻意练习的定义，解析其概念并阐述其对大学生成长的重要性。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刻意练习，听起来是不是有点陌生？其实它就像你们打游戏时不断“刷级”，但更高级、更有效。它是一种有目的、有计划、有反馈的重复训练方式，通过持续专注和挑战自我，能让你的技能嗖嗖往上涨，能力咔咔突破界限。对咱们大学生来说，刻意练习可是个宝啊！它就像是一把钥匙，能帮你打开专业技能提升的大门，让你在学术和职业道路上走得更远、更稳。想想看，当你掌握了这把钥匙，是不是就能更容易地脱颖而出，成为人群中的佼佼者？那怎么实施刻意练习呢？来，听好了！你得先给自己定个小目标，这个目标得明确、具体，不能模糊不清。然后，就是高强度集中训练啦！别想着轻轻松松就能进步，得下点狠劲儿。当然啦，光练还不够，还得及时获取反馈，看看自己哪里做得好，哪里还需要改进。最后，根据反馈调整策略，确保每一次努力都能带来实质性的进步。记住啊，刻意练习不是一朝一夕的事儿，得长期坚持。但只要你坚持下去，你会发现自己的变化连自己都会惊讶！所以啊，大学生们，别再犹豫了，赶紧行动起来吧！用刻意练习这把钥匙，去开启你们更加辉煌的未来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刻意练习，听起来是不是有点高大上？但别担心，它其实很简单，就是有目的、有计划、有反馈的重复训练。想象一下，你每天都在做同一件事，但每次都比上次做得更好一点，这就是刻意练习的魅力所在。为什么刻意练习这么重要呢？因为它能让你在学习和生活中不断进步，实现自我价值。作为大学生，我们都渴望成长和提升自己，而刻意练习就是我们手中的利器。它能帮助我们快速掌握新技能，提高自己的能力水平，让我们在未来的职业生涯中更加游刃有余。那么，如何进行刻意练习呢？首先，你需要设定一个明确的目标，知道自己想要达到什么水平。然后，制定详细的计划，按照计划一步步去执行。在练习的过程中，要有针对性地进行训练，找到自己的弱点并加以改进。同时，要及时调整策略，以提高效率。最后，让我们来看看刻意练习的效果吧！通过刻意练习，你可以在很短的时间内快速提升自己的技能和能力。这不仅会让你在学习上取得更好的成绩，还会为你的未来职业生涯打下坚实的基础。想象一下，当你站在面试官面前时，自信满满地展示自己的专业技能和成果，那种感觉是多么的棒啊！所以，亲爱的同学们，不要害怕挑战自己，勇敢地去尝试刻意练习吧！相信在这个过程中，你会发现自己的潜力无限大，未来的路也会越走越宽广。让我们一起努力，用刻意练习书写属于我们的精彩篇章吧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这一部分将深入探讨刻意练习原则，专注投入与反馈调整，为大学生们揭示成长的秘诀。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专注，是刻意练习的灵魂所在，它如同灯塔，引领我们穿越知识的海洋，直达智慧的彼岸。想象一下，当你全神贯注于一道难题，周围的喧嚣仿佛被静音键按下，那一刻，你与知识之间建立了最直接的通道。这就是专注的力量——它让你能够深入理解，高效吸收，将每一分学习时间转化为能力的提升。而投入，则是这场旅程的燃料。没有全身心的投入，刻意练习就如同无根之木，难以生长。投入你的时间和精力，更重要的是，带上你的情感与热情，让每一次学习都成为一次心灵的触动。记住，当你真正热爱某件事时，投入就变成了一种享受，而不是负担。当然，持续专注并非易事。它考验着我们的决心与毅力，就像马拉松赛道上的长跑者，面对体力的极限和心理的波动，只有坚持，再坚持，才能冲过终点线。每当遇到挑战，提醒自己：放弃比坚持更容易，但成长也更难能可贵。正是这些不屈不挠的时刻，塑造了更加坚韧的你。最终，专注投入带来的回报是丰厚的。它不仅让你的技能树茁壮成长，更在内心深处种下了自信与满足的种子。每一次刻意练习，都是向着更好的自己迈进的一步。对于在座的每一位大学生而言，这是一段宝贵的旅程，是青春最亮丽的风景线。珍惜这段时光，全力以赴，因为未来属于那些愿意为梦想付出汗水的人。让我们携手，以专注为帆，以投入为桨，驶向那片属于自己的辉煌海域吧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同学们，今天咱们聊聊刻意练习里超重要的部分——反馈调整。想象一下，你正走在追求卓越的路上，每一步都精准无误，这感觉是不是很棒？但现实是，我们都会犯错，关键在于如何利用这些错误作为垫脚石。及时的反馈，就像是导航仪里的实时路况播报，它让你瞬间看清自己的位置，哪些地方走偏了，哪些方法需要改进。没有它，你可能在错误的路上越走越远，还误以为自己在进步。记住，每一次纠正，都是向成功迈进的一大步。接下来说说调整策略，这可是刻意练习的灵魂所在。拿到反馈后，不是简单地点点头就完事了，而是要像科学家一样分析问题，找出根源，然后制定出一套行之有效的解决方案。这个过程可能不容易，但正是这种不断试错、不断优化的过程，让学习变得高效而深刻。你会发现，随着时间的推移，你的技能树会越长越高，越来越茂盛。最后，也是最重要的一点——持续进步。刻意练习不是百米冲刺，而是一场漫长的马拉松。它要求我们保持耐心，坚持不懈地寻求反馈，勇于做出调整。每一次循环，都是对自己的一次重塑，带你更接近那个理想中的自己。当你回望来时路，会发现那些曾经的挑战，都变成了通往精通之路的宝贵财富。所以，亲爱的同学们，别害怕犯错，拥抱反馈，积极调整。在这条成长的道路上，让我们一起挥洒汗水，享受那份由内而外的蜕变吧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这一部分，我们将探讨实施步骤方法，包括目标设定与分步执行，助力大学生实现梦想。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**幻灯片 3：目标设定——为大学生活导航**同学们，大学是人生的重要阶段，而明确的目标设定就是这个阶段的指南针。首先，要设定明确目标。大家不能再像高中那样被动学习，在大学，我们应主动出击，设定具体、可衡量的学习目标，比如将 GPA 提升到多少，或者掌握一门新的编程语言等技能。这能让我们把有限的精力和资源聚焦起来，实现个人的成长和进步。把大目标分解成小步骤很关键。比如想提高英语水平，那就先从每天背诵一定数量的单词开始，再到每周做几篇阅读理解，逐步攻克听力和写作。每完成一个小步骤，都意味着我们离成功更近一步，而且这种方法让目标变得更容易管理，能让我们时刻保持前进的动力。持续追踪进度也不能忽视。定期检查自己的学习进度，看看是否每一步都按计划进行。要是遇到困难，别慌，及时调整策略去应对挑战。就像航海时不断校准航向一样，这是实现目标不可或缺的环节。最后，别忘了庆祝每个成就。当我们达成一个小目标时，给自己一些奖励，好好庆祝一番。这不仅能让我们的自信心爆棚，还能激励我们继续勇往直前，去迎接下一个挑战。同学们，设定明确目标并付诸行动，让我们在大学的时光里绽放光彩，为未来的人生道路打下坚实的基础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设定明确目标，是刻意练习的第一步。想象一下，你站在人生的十字路口，没有方向标，不知道该往哪儿走，那感觉是不是挺迷茫的？但如果你手里有个指南针，有个具体的目标，比如“我要在接下来的一个月里，每天跑步5公里”，那你就有了清晰的方向，每一步都走得踏实有力。这个目标得具体、可衡量，这样你才能时刻知道自己离目标还有多远，努力得有没有效果。接下来，咱们得分解练习步骤。别想着一口气吃成个胖子，大目标得拆成一个个小步骤来实现。就像爬山一样，你得一步一个脚印地往上爬，每爬一步，就离山顶更近一点。每个小步骤都是你进步的见证，也是你动力的源泉。当你完成了一个小步骤，不妨给自己来点小奖励，比如看场电影、吃顿好的，这样更能激发你的斗志，继续往下走。专注投入训练，这可是刻意练习的精髓。想象你正在参加一场马拉松比赛，周围人声鼎沸，但你耳边只有自己的呼吸和心跳声。你得排除一切干扰，全身心投入到每一次练习中。这种高度的专注，能让你的技能像坐火箭一样飙升。记住，只有全神贯注，才能高效提升，达到最佳效果。最后，别忘了及时反馈调整。练习过程中，你得时刻保持警觉，像雷达一样捕捉自己的表现。哪里做得好，哪里还需要改进，都得心里有数。一旦发现问题，就得赶紧调整练习方法，别让自己在错误的道路上越走越远。不断优化，让练习更有针对性，这样你才能更快地达到目标。同学们，刻意练习不是一蹴而就的，它需要我们持之以恒的努力和不断的调整。但只要我们按照这四个步骤去做，我相信，每个人都能成为更好的自己！加油吧，未来的路还很长，我们一起努力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这一部分，我们将探索应用领域举例，聚焦技能提升与知识学习，为大学生的学术与职业道路注入动力。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刻意练习，是技能提升的金钥匙。它不是简单的重复，而是带着明确目的、精心规划，还有即时反馈的深度锤炼。每一次挥汗如雨，都是向着更高峰的攀登。想象一下，当你全神贯注于一项技能，不断挑战自我极限，那份成就感，是不是已经让你心潮澎湃？在大学这段黄金岁月里，刻意练习就是你的秘籍。它让你在学习中精益求精，在实践中脱胎换骨。记住，每一滴汗水，都在为未来的你铸就辉煌。别怕失败，因为每一次跌倒，都是向成功迈进的坚实步伐。掌握刻意练习的方法，就是掌握了成功的钥匙。设定那个让你心跳加速的目标，然后一步步拆解，制定出你的专属攻略。训练时，像激光一样精准聚焦，遇到瓶颈？没关系，灵活调整，策略总比困难多。而当你真正投入其中，你会发现，刻意练习的效果超乎想象。短时间内，你的技能树会迅速生长，枝繁叶茂。很快，你就会站在专业的舞台上，自信满满。那时，你会明白，这一切的努力，都是为了给未来的职业生涯铺上一条金光大道。同学们，别等了，从现在开始，拥抱刻意练习吧！让它成为你成长路上最亮的星，照亮你前行的道路。未来的你，一定会感谢现在拼命的自己。加油，让我们一起，用刻意练习，书写属于我们的辉煌篇章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这一部分将分享成功案例，包括名人事例与普通人经验，激励大学生勇敢追梦。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同学们，今天我想跟大家分享几个名人的故事，他们的经历无不展示了刻意练习的力量。我们先来看看贝多芬。这位伟大的音乐家，即便在耳聋的情况下，依然坚持音乐创作。他的毅力和决心让他成为了不朽的音乐大师。贝多芬的故事告诉我们，无论面对多大的困难，只要我们坚持不懈，就能创造出非凡的成就。再来看篮球界的传奇人物迈克尔·乔丹。他在高中时曾被篮球队裁掉，但他没有放弃，通过无数次的投篮练习，最终成为NBA的传奇人物。乔丹的经历证明了，刻意练习能够将平凡变为非凡。还有马云，阿里巴巴的创始人。他在创业初期遭遇了无数失败，但他从未气馁，持续学习和实践，最终取得了巨大的成功。马云的经历再次印证了刻意练习的重要性。这些名人的故事告诉我们，成功并非偶然，而是刻意练习的结果。作为大学生，你们正处在人生的关键阶段，未来的路还很长。无论是学业、事业还是生活中的其他方面，都需要你们不断地努力和坚持。记住，刻意练习是通往成功的必经之路。不要害怕失败，不要畏惧困难，勇敢地去追求自己的梦想。每一次的努力和付出，都是在为未来的成功打下坚实的基础。希望这些名人的故事能够激励你们，让你们在未来的道路上更加坚定地前行。相信自己，坚持不懈，你们一定能够取得属于自己的辉煌成就。加油吧，未来的路还很长，让我们一起努力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60BDF-5FB3-5EB4-2C2B-9F815C323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4AC5E9-FB81-EFCE-1543-4AEE93A151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530353-1FA2-C97D-AA04-D27DFB44F4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同学们，今天我想跟大家分享几个名人的故事，他们的经历无不展示了刻意练习的力量。我们先来看看贝多芬。这位伟大的音乐家，即便在耳聋的情况下，依然坚持音乐创作。他的毅力和决心让他成为了不朽的音乐大师。贝多芬的故事告诉我们，无论面对多大的困难，只要我们坚持不懈，就能创造出非凡的成就。再来看篮球界的传奇人物迈克尔·乔丹。他在高中时曾被篮球队裁掉，但他没有放弃，通过无数次的投篮练习，最终成为NBA的传奇人物。乔丹的经历证明了，刻意练习能够将平凡变为非凡。还有马云，阿里巴巴的创始人。他在创业初期遭遇了无数失败，但他从未气馁，持续学习和实践，最终取得了巨大的成功。马云的经历再次印证了刻意练习的重要性。这些名人的故事告诉我们，成功并非偶然，而是刻意练习的结果。作为大学生，你们正处在人生的关键阶段，未来的路还很长。无论是学业、事业还是生活中的其他方面，都需要你们不断地努力和坚持。记住，刻意练习是通往成功的必经之路。不要害怕失败，不要畏惧困难，勇敢地去追求自己的梦想。每一次的努力和付出，都是在为未来的成功打下坚实的基础。希望这些名人的故事能够激励你们，让你们在未来的道路上更加坚定地前行。相信自己，坚持不懈，你们一定能够取得属于自己的辉煌成就。加油吧，未来的路还很长，让我们一起努力！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E5127C-FCC1-2701-2080-182CD91AC3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0626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**幻灯片 3：普通人经验**嘿，大学生们！今天咱们聊聊作为普通人的我们。你知道吗？每个普通人都蕴藏着无限潜力。就像一块未经雕琢的璞玉，只要通过刻意练习，就能绽放出耀眼光芒，挖掘出自己都未曾察觉的潜能，实现自我超越。经验，对于我们来说可是刻意练习后的宝贵财富啊。它就像是一把神奇的钥匙，当我们面对各种挑战时，能让内心更加笃定从容。每一次积累的经验，都在为我们的成长添砖加瓦，让我们在提升自我的道路上越走越稳。而刻意练习，就是那连接平凡与卓越的成长阶梯。每一次的努力，无论大小，都是向成功迈进的坚实一步。在这过程中，我们可能会遇到挫折，但别害怕，因为正是这些挫折让我们不断进步。每一次克服困难，都是对自己的一次重塑，让我们变得更加坚强、自信。作为大学生，你们正处在人生中最美好的时光，拥有无限的可能。不要小看自己的潜力，也不要忽视经验的价值。从现在开始，勇敢地去尝试新事物，用刻意练习来打磨自己。无论是学习专业知识，还是培养兴趣爱好，每一次的努力都不会白费。记住，成长是一个漫长的过程，没有一蹴而就的成功。但只要你坚持不懈地刻意练习，积累经验，就一定能在成长的道路上不断前行，成为更好的自己。相信自己，你们都有着无限的潜力，未来可期！加油吧，大学生们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04092-C776-2535-2318-C3576D6A7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5A989E-6318-E3B0-B821-EA09264DBC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071822-80FF-A182-4B96-8ECA80C1E6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同学们，今天我想跟大家分享几个名人的故事，他们的经历无不展示了刻意练习的力量。我们先来看看贝多芬。这位伟大的音乐家，即便在耳聋的情况下，依然坚持音乐创作。他的毅力和决心让他成为了不朽的音乐大师。贝多芬的故事告诉我们，无论面对多大的困难，只要我们坚持不懈，就能创造出非凡的成就。再来看篮球界的传奇人物迈克尔·乔丹。他在高中时曾被篮球队裁掉，但他没有放弃，通过无数次的投篮练习，最终成为NBA的传奇人物。乔丹的经历证明了，刻意练习能够将平凡变为非凡。还有马云，阿里巴巴的创始人。他在创业初期遭遇了无数失败，但他从未气馁，持续学习和实践，最终取得了巨大的成功。马云的经历再次印证了刻意练习的重要性。这些名人的故事告诉我们，成功并非偶然，而是刻意练习的结果。作为大学生，你们正处在人生的关键阶段，未来的路还很长。无论是学业、事业还是生活中的其他方面，都需要你们不断地努力和坚持。记住，刻意练习是通往成功的必经之路。不要害怕失败，不要畏惧困难，勇敢地去追求自己的梦想。每一次的努力和付出，都是在为未来的成功打下坚实的基础。希望这些名人的故事能够激励你们，让你们在未来的道路上更加坚定地前行。相信自己，坚持不懈，你们一定能够取得属于自己的辉煌成就。加油吧，未来的路还很长，让我们一起努力！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D8D505-7FF3-5EDB-D3DF-4F3DD5345C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9100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这一部分聚焦大学生常见困惑，并解析应对策略，助力大家突破难题，勇往直前。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刻意练习，听起来是不是有点让人摸不着头脑？别急，让我来给你捋一捋。这可不是简单的重复劳动，而是有目的、有计划地挑战自我，通过持续专注和反馈调整，实现技能的快速提升。就像打游戏升级一样，你得知道自己要打什么怪，怎么打，才能快速升级。很多人觉得，只要我花时间学习，就一定能进步。其实啊，这是个大误区。刻意练习强调的是质量而非数量。你得有效突破自己的舒适区，才能真正实现质的飞跃。就像你一直在原地打转，怎么可能看到新的风景呢？那么，动力从哪里来呢？面对刻意练习的挑战，内在动机是关键。你得把目标细化，找到个人兴趣与练习的结合点。这样，每一次努力都充满了意义，你才会更有动力去坚持。想想看，如果你做的是自己感兴趣的事情，还会觉得累吗？当然啦，光有动力还不够，还得有实践策略。设定明确目标，分解步骤，定期自我评估并调整方法。利用好每一分每一秒，让刻意练习成为你的日常习惯。这样，你才能逐步积累成就，最终实现自己的梦想。作为大学生，你们正处在人生的黄金时期。有无限的可能等着你们去探索和挑战。不要害怕失败，不要害怕挑战。记住，每一次努力都是向成功迈进的一步。用刻意练习的方法去提升自己吧！相信自己，你一定可以的！加油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**设定明确目标：** 刻意练习要求我们设定具体、可衡量的目标，这是进步的第一步。作为大学生，我们应该明确自己的学习目标，这将驱动我们持续的自我提升和成长。一个清晰的目标就像一盏明灯，照亮我们前行的道路，让我们在学习的海洋中不会迷失方向。**分阶段练习：** 将大目标分解为小步骤，通过阶段性的刻意练习逐步实现。这种方法有助于我们系统地掌握知识，有效提高学习效率。每一个小步骤都是我们向大目标迈进的坚实脚印，积累起来，我们将走得更远。**及时反馈调整：** 在练习过程中寻求及时反馈，并根据反馈进行调整是关键。我们应该积极求教于师长或同伴，不断优化学习方法和策略。每一次反馈都是一次成长的机会，让我们更加接近完美。**专注与坚持：** 刻意练习需要高度的专注力和坚持不懈的精神。我们应该培养良好的学习习惯，保持对目标的持续追求和热情。只有全神贯注，才能让每一次努力都转化为实实在在的进步。同学们，让我们以这些应对策略为指南，勇敢地迈出每一步，用汗水浇灌梦想，用毅力铸就辉煌。记住，成功不是偶然，而是刻意练习的结果。让我们一起，在学习的道路上，砥砺前行，共创辉煌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尊敬的各位同学，今天的分享即将结束。我们共同探讨了《刻意练习的力量》，从定义到原则，再到实施步骤和应用领域的举例，以及成功案例与常见问题的解答。希望大家能够深刻理解刻意练习的重要性，将其应用到学习和生活中去，不断挑战自我，追求卓越。记住，每一次的努力都是向成功迈进的一步。感谢大家的聆听，愿你们都能在刻意练习的道路上收获成长与进步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6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72111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674315" y="3327131"/>
            <a:ext cx="1645920" cy="352958"/>
          </a:xfrm>
          <a:custGeom>
            <a:avLst/>
            <a:gdLst/>
            <a:ahLst/>
            <a:cxnLst/>
            <a:rect l="l" t="t" r="r" b="b"/>
            <a:pathLst>
              <a:path w="1645920" h="352958">
                <a:moveTo>
                  <a:pt x="176479" y="0"/>
                </a:moveTo>
                <a:moveTo>
                  <a:pt x="176479" y="0"/>
                </a:moveTo>
                <a:lnTo>
                  <a:pt x="1469441" y="0"/>
                </a:lnTo>
                <a:quadBezTo>
                  <a:pt x="1645920" y="0"/>
                  <a:pt x="1645920" y="176479"/>
                </a:quadBezTo>
                <a:lnTo>
                  <a:pt x="1645920" y="176479"/>
                </a:lnTo>
                <a:quadBezTo>
                  <a:pt x="1645920" y="352958"/>
                  <a:pt x="1469441" y="352958"/>
                </a:quadBezTo>
                <a:lnTo>
                  <a:pt x="176479" y="352958"/>
                </a:lnTo>
                <a:quadBezTo>
                  <a:pt x="0" y="352958"/>
                  <a:pt x="0" y="176479"/>
                </a:quadBezTo>
                <a:lnTo>
                  <a:pt x="0" y="176479"/>
                </a:lnTo>
                <a:quadBezTo>
                  <a:pt x="0" y="0"/>
                  <a:pt x="176479" y="0"/>
                </a:quad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Text 1"/>
          <p:cNvSpPr/>
          <p:nvPr/>
        </p:nvSpPr>
        <p:spPr>
          <a:xfrm>
            <a:off x="535995" y="1194782"/>
            <a:ext cx="4905198" cy="14996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4176" b="1" kern="0" spc="288" dirty="0">
                <a:solidFill>
                  <a:srgbClr val="7CCD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刻意练习的力量</a:t>
            </a:r>
            <a:endParaRPr lang="en-US" sz="1440" dirty="0"/>
          </a:p>
        </p:txBody>
      </p:sp>
      <p:sp>
        <p:nvSpPr>
          <p:cNvPr id="6" name="Text 2"/>
          <p:cNvSpPr/>
          <p:nvPr/>
        </p:nvSpPr>
        <p:spPr>
          <a:xfrm>
            <a:off x="766763" y="3275010"/>
            <a:ext cx="1461023" cy="4289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zh-CN" altLang="en-US" sz="1440" dirty="0">
                <a:solidFill>
                  <a:schemeClr val="bg1"/>
                </a:solidFill>
              </a:rPr>
              <a:t>工程部</a:t>
            </a:r>
            <a:endParaRPr lang="en-US" sz="1440" dirty="0">
              <a:solidFill>
                <a:schemeClr val="bg1"/>
              </a:solidFill>
            </a:endParaRPr>
          </a:p>
        </p:txBody>
      </p:sp>
      <p:sp>
        <p:nvSpPr>
          <p:cNvPr id="7" name="Text 3"/>
          <p:cNvSpPr/>
          <p:nvPr/>
        </p:nvSpPr>
        <p:spPr>
          <a:xfrm>
            <a:off x="674315" y="2722312"/>
            <a:ext cx="3467259" cy="4846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84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提升技能与效率的有效途径</a:t>
            </a:r>
            <a:endParaRPr lang="en-US" sz="14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90777" y="146350"/>
            <a:ext cx="4081223" cy="12801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5760" b="1" dirty="0">
                <a:solidFill>
                  <a:srgbClr val="223EA3">
                    <a:alpha val="1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CATALOG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431143" y="667161"/>
            <a:ext cx="2371692" cy="9509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4032" b="1" dirty="0">
                <a:solidFill>
                  <a:srgbClr val="223EA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目录</a:t>
            </a:r>
            <a:endParaRPr lang="en-US" sz="1440" dirty="0"/>
          </a:p>
        </p:txBody>
      </p:sp>
      <p:sp>
        <p:nvSpPr>
          <p:cNvPr id="5" name="Shape 2"/>
          <p:cNvSpPr/>
          <p:nvPr/>
        </p:nvSpPr>
        <p:spPr>
          <a:xfrm>
            <a:off x="602908" y="1535271"/>
            <a:ext cx="854765" cy="0"/>
          </a:xfrm>
          <a:custGeom>
            <a:avLst/>
            <a:gdLst/>
            <a:ahLst/>
            <a:cxnLst/>
            <a:rect l="l" t="t" r="r" b="b"/>
            <a:pathLst>
              <a:path w="854765">
                <a:moveTo>
                  <a:pt x="0" y="0"/>
                </a:moveTo>
                <a:moveTo>
                  <a:pt x="0" y="0"/>
                </a:moveTo>
                <a:lnTo>
                  <a:pt x="854765" y="0"/>
                </a:lnTo>
              </a:path>
            </a:pathLst>
          </a:custGeom>
          <a:noFill/>
          <a:ln w="47625">
            <a:solidFill>
              <a:srgbClr val="223EA3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Text 3"/>
          <p:cNvSpPr/>
          <p:nvPr/>
        </p:nvSpPr>
        <p:spPr>
          <a:xfrm>
            <a:off x="1616989" y="1714384"/>
            <a:ext cx="713232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223EA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sp>
        <p:nvSpPr>
          <p:cNvPr id="7" name="Text 4"/>
          <p:cNvSpPr/>
          <p:nvPr/>
        </p:nvSpPr>
        <p:spPr>
          <a:xfrm>
            <a:off x="2234714" y="1816522"/>
            <a:ext cx="2584174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刻意练习定义</a:t>
            </a:r>
            <a:endParaRPr lang="en-US" sz="1440" dirty="0"/>
          </a:p>
        </p:txBody>
      </p:sp>
      <p:sp>
        <p:nvSpPr>
          <p:cNvPr id="8" name="Text 5"/>
          <p:cNvSpPr/>
          <p:nvPr/>
        </p:nvSpPr>
        <p:spPr>
          <a:xfrm>
            <a:off x="4725063" y="1714384"/>
            <a:ext cx="713232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223EA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9" name="Text 6"/>
          <p:cNvSpPr/>
          <p:nvPr/>
        </p:nvSpPr>
        <p:spPr>
          <a:xfrm>
            <a:off x="5342788" y="1816522"/>
            <a:ext cx="2602064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刻意练习原则</a:t>
            </a:r>
            <a:endParaRPr lang="en-US" sz="1440" dirty="0"/>
          </a:p>
        </p:txBody>
      </p:sp>
      <p:sp>
        <p:nvSpPr>
          <p:cNvPr id="10" name="Text 7"/>
          <p:cNvSpPr/>
          <p:nvPr/>
        </p:nvSpPr>
        <p:spPr>
          <a:xfrm>
            <a:off x="1616989" y="2327297"/>
            <a:ext cx="713232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223EA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11" name="Text 8"/>
          <p:cNvSpPr/>
          <p:nvPr/>
        </p:nvSpPr>
        <p:spPr>
          <a:xfrm>
            <a:off x="2234714" y="2429435"/>
            <a:ext cx="2584174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实施步骤方法</a:t>
            </a:r>
            <a:endParaRPr lang="en-US" sz="1440" dirty="0"/>
          </a:p>
        </p:txBody>
      </p:sp>
      <p:sp>
        <p:nvSpPr>
          <p:cNvPr id="12" name="Text 9"/>
          <p:cNvSpPr/>
          <p:nvPr/>
        </p:nvSpPr>
        <p:spPr>
          <a:xfrm>
            <a:off x="4725063" y="2327297"/>
            <a:ext cx="713232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223EA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440" dirty="0"/>
          </a:p>
        </p:txBody>
      </p:sp>
      <p:sp>
        <p:nvSpPr>
          <p:cNvPr id="13" name="Text 10"/>
          <p:cNvSpPr/>
          <p:nvPr/>
        </p:nvSpPr>
        <p:spPr>
          <a:xfrm>
            <a:off x="5342788" y="2429435"/>
            <a:ext cx="2602064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应用领域举例</a:t>
            </a:r>
            <a:endParaRPr lang="en-US" sz="1440" dirty="0"/>
          </a:p>
        </p:txBody>
      </p:sp>
      <p:sp>
        <p:nvSpPr>
          <p:cNvPr id="14" name="Text 11"/>
          <p:cNvSpPr/>
          <p:nvPr/>
        </p:nvSpPr>
        <p:spPr>
          <a:xfrm>
            <a:off x="1616989" y="2940210"/>
            <a:ext cx="713232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223EA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</a:t>
            </a:r>
            <a:endParaRPr lang="en-US" sz="1440" dirty="0"/>
          </a:p>
        </p:txBody>
      </p:sp>
      <p:sp>
        <p:nvSpPr>
          <p:cNvPr id="15" name="Text 12"/>
          <p:cNvSpPr/>
          <p:nvPr/>
        </p:nvSpPr>
        <p:spPr>
          <a:xfrm>
            <a:off x="2234714" y="3042348"/>
            <a:ext cx="2584174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成功案例分享</a:t>
            </a:r>
            <a:endParaRPr lang="en-US" sz="1440" dirty="0"/>
          </a:p>
        </p:txBody>
      </p:sp>
      <p:sp>
        <p:nvSpPr>
          <p:cNvPr id="16" name="Text 13"/>
          <p:cNvSpPr/>
          <p:nvPr/>
        </p:nvSpPr>
        <p:spPr>
          <a:xfrm>
            <a:off x="4725063" y="2940210"/>
            <a:ext cx="713232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223EA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06</a:t>
            </a:r>
            <a:endParaRPr lang="en-US" sz="1440" dirty="0"/>
          </a:p>
        </p:txBody>
      </p:sp>
      <p:sp>
        <p:nvSpPr>
          <p:cNvPr id="17" name="Text 14"/>
          <p:cNvSpPr/>
          <p:nvPr/>
        </p:nvSpPr>
        <p:spPr>
          <a:xfrm>
            <a:off x="5342788" y="3042348"/>
            <a:ext cx="2602064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常见问题解答</a:t>
            </a:r>
            <a:endParaRPr lang="en-US" sz="144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13801" y="1056632"/>
            <a:ext cx="3403811" cy="30210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0" b="1" dirty="0">
                <a:solidFill>
                  <a:srgbClr val="223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3596600" y="2164842"/>
            <a:ext cx="5547400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刻意练习定义</a:t>
            </a:r>
            <a:endParaRPr lang="en-US" sz="14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150F65-96C7-1B59-B9C3-637546EA5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E714A0B-D515-4A32-43E5-6C8D70D7A0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771" r="2" b="7075"/>
          <a:stretch>
            <a:fillRect/>
          </a:stretch>
        </p:blipFill>
        <p:spPr>
          <a:xfrm>
            <a:off x="20" y="10"/>
            <a:ext cx="4571980" cy="5143490"/>
          </a:xfrm>
          <a:prstGeom prst="rect">
            <a:avLst/>
          </a:prstGeom>
        </p:spPr>
      </p:pic>
      <p:pic>
        <p:nvPicPr>
          <p:cNvPr id="5" name="图片 4" descr="图片包含 文本&#10;&#10;AI 生成的内容可能不正确。">
            <a:extLst>
              <a:ext uri="{FF2B5EF4-FFF2-40B4-BE49-F238E27FC236}">
                <a16:creationId xmlns:a16="http://schemas.microsoft.com/office/drawing/2014/main" id="{C025E864-4335-EBEE-C9CA-1C229C1EA2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86" r="9627" b="2"/>
          <a:stretch>
            <a:fillRect/>
          </a:stretch>
        </p:blipFill>
        <p:spPr>
          <a:xfrm>
            <a:off x="4572000" y="10"/>
            <a:ext cx="4572000" cy="514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560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示, 日程表&#10;&#10;AI 生成的内容可能不正确。">
            <a:extLst>
              <a:ext uri="{FF2B5EF4-FFF2-40B4-BE49-F238E27FC236}">
                <a16:creationId xmlns:a16="http://schemas.microsoft.com/office/drawing/2014/main" id="{CF494A26-6D3B-1C2D-6962-DF6FB6131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584"/>
            <a:ext cx="9144000" cy="49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284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E90EB45-EEE9-4563-8179-65EF62AE0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7C901FF-9B9E-84BD-88E9-F4DC76467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777" y="482600"/>
            <a:ext cx="3144169" cy="41782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3D0EF74-AD1E-4FD9-914D-8EC9058EB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360045"/>
            <a:ext cx="8428482" cy="442341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537A320-9AD8-0C31-5284-F2B47C199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720" y="482600"/>
            <a:ext cx="3112832" cy="417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146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5211E3A-9369-32E9-4710-752D768C9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523" y="285431"/>
            <a:ext cx="4686954" cy="4572638"/>
          </a:xfrm>
          <a:prstGeom prst="rect">
            <a:avLst/>
          </a:prstGeom>
        </p:spPr>
      </p:pic>
      <p:sp>
        <p:nvSpPr>
          <p:cNvPr id="2" name="标注: 线形 1">
            <a:extLst>
              <a:ext uri="{FF2B5EF4-FFF2-40B4-BE49-F238E27FC236}">
                <a16:creationId xmlns:a16="http://schemas.microsoft.com/office/drawing/2014/main" id="{5AC52C97-09C0-A4CD-F504-D27A3D17278F}"/>
              </a:ext>
            </a:extLst>
          </p:cNvPr>
          <p:cNvSpPr/>
          <p:nvPr/>
        </p:nvSpPr>
        <p:spPr>
          <a:xfrm>
            <a:off x="7203440" y="924560"/>
            <a:ext cx="1300480" cy="904240"/>
          </a:xfrm>
          <a:prstGeom prst="borderCallout1">
            <a:avLst>
              <a:gd name="adj1" fmla="val 18750"/>
              <a:gd name="adj2" fmla="val -8333"/>
              <a:gd name="adj3" fmla="val 173941"/>
              <a:gd name="adj4" fmla="val -17427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我们大部分人所在区域</a:t>
            </a:r>
          </a:p>
        </p:txBody>
      </p:sp>
      <p:sp>
        <p:nvSpPr>
          <p:cNvPr id="4" name="标注: 弯曲线形 3">
            <a:extLst>
              <a:ext uri="{FF2B5EF4-FFF2-40B4-BE49-F238E27FC236}">
                <a16:creationId xmlns:a16="http://schemas.microsoft.com/office/drawing/2014/main" id="{CF2CC1C1-E194-66C7-E99B-7F4A300E5BC7}"/>
              </a:ext>
            </a:extLst>
          </p:cNvPr>
          <p:cNvSpPr/>
          <p:nvPr/>
        </p:nvSpPr>
        <p:spPr>
          <a:xfrm>
            <a:off x="7203440" y="3484880"/>
            <a:ext cx="1300480" cy="90424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1535"/>
              <a:gd name="adj6" fmla="val -11244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太过困难不利于学习</a:t>
            </a:r>
          </a:p>
        </p:txBody>
      </p:sp>
      <p:sp>
        <p:nvSpPr>
          <p:cNvPr id="5" name="标注: 弯曲线形(带边框和强调线) 4">
            <a:extLst>
              <a:ext uri="{FF2B5EF4-FFF2-40B4-BE49-F238E27FC236}">
                <a16:creationId xmlns:a16="http://schemas.microsoft.com/office/drawing/2014/main" id="{3B0E7578-BEE3-B056-C5E4-6E61684EDA63}"/>
              </a:ext>
            </a:extLst>
          </p:cNvPr>
          <p:cNvSpPr/>
          <p:nvPr/>
        </p:nvSpPr>
        <p:spPr>
          <a:xfrm flipH="1">
            <a:off x="640080" y="1982470"/>
            <a:ext cx="1452880" cy="842010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02168"/>
              <a:gd name="adj6" fmla="val -9282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学习区</a:t>
            </a:r>
            <a:endParaRPr lang="en-US" altLang="zh-CN" dirty="0"/>
          </a:p>
          <a:p>
            <a:pPr algn="ctr"/>
            <a:r>
              <a:rPr lang="zh-CN" altLang="en-US" dirty="0"/>
              <a:t>拉伸区</a:t>
            </a:r>
            <a:endParaRPr lang="en-US" altLang="zh-CN" dirty="0"/>
          </a:p>
          <a:p>
            <a:pPr algn="ctr"/>
            <a:r>
              <a:rPr lang="zh-CN" altLang="en-US" dirty="0"/>
              <a:t>练习区</a:t>
            </a:r>
          </a:p>
        </p:txBody>
      </p:sp>
    </p:spTree>
    <p:extLst>
      <p:ext uri="{BB962C8B-B14F-4D97-AF65-F5344CB8AC3E}">
        <p14:creationId xmlns:p14="http://schemas.microsoft.com/office/powerpoint/2010/main" val="2427422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文本, 信件&#10;&#10;AI 生成的内容可能不正确。">
            <a:extLst>
              <a:ext uri="{FF2B5EF4-FFF2-40B4-BE49-F238E27FC236}">
                <a16:creationId xmlns:a16="http://schemas.microsoft.com/office/drawing/2014/main" id="{61415422-2BF6-0CA1-6C79-D56B24070E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134" r="3" b="12675"/>
          <a:stretch>
            <a:fillRect/>
          </a:stretch>
        </p:blipFill>
        <p:spPr>
          <a:xfrm>
            <a:off x="3826328" y="10"/>
            <a:ext cx="5320771" cy="514348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34066D6-1B59-4642-A86D-39464CEE9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3954066" cy="51435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18E928D9-3091-4385-B979-265D55AD0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03011">
            <a:off x="1288989" y="525645"/>
            <a:ext cx="2240925" cy="2240925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1"/>
          <p:cNvSpPr/>
          <p:nvPr/>
        </p:nvSpPr>
        <p:spPr>
          <a:xfrm>
            <a:off x="482600" y="596631"/>
            <a:ext cx="3069394" cy="20989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zh-CN" altLang="en-US" sz="5600" b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刻意练习的由来</a:t>
            </a:r>
            <a:endParaRPr lang="en-US" sz="5600" b="1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D602432-D774-4CF5-94E8-7D52D0105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0889" y="3469974"/>
            <a:ext cx="368971" cy="36897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B99A3B6-45BD-C473-5F23-3DF69583857B}"/>
              </a:ext>
            </a:extLst>
          </p:cNvPr>
          <p:cNvSpPr txBox="1"/>
          <p:nvPr/>
        </p:nvSpPr>
        <p:spPr>
          <a:xfrm>
            <a:off x="482600" y="2764640"/>
            <a:ext cx="3069394" cy="1719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2400" b="1">
                <a:solidFill>
                  <a:srgbClr val="FFFFFF"/>
                </a:solidFill>
              </a:rPr>
              <a:t>天才源自刻意练习！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BF9EBB4-5078-47B2-AAA0-DF4A88D81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95949" y="3758672"/>
            <a:ext cx="548668" cy="548668"/>
          </a:xfrm>
          <a:prstGeom prst="rect">
            <a:avLst/>
          </a:prstGeom>
          <a:noFill/>
          <a:ln w="127000">
            <a:solidFill>
              <a:schemeClr val="accent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0"/>
          <p:cNvSpPr/>
          <p:nvPr/>
        </p:nvSpPr>
        <p:spPr>
          <a:xfrm>
            <a:off x="24848" y="343471"/>
            <a:ext cx="295880" cy="318052"/>
          </a:xfrm>
          <a:custGeom>
            <a:avLst/>
            <a:gdLst/>
            <a:ahLst/>
            <a:cxnLst/>
            <a:rect l="l" t="t" r="r" b="b"/>
            <a:pathLst>
              <a:path w="295880" h="318052">
                <a:moveTo>
                  <a:pt x="0" y="0"/>
                </a:moveTo>
                <a:moveTo>
                  <a:pt x="0" y="0"/>
                </a:moveTo>
                <a:lnTo>
                  <a:pt x="295880" y="0"/>
                </a:lnTo>
                <a:lnTo>
                  <a:pt x="295880" y="318052"/>
                </a:lnTo>
                <a:lnTo>
                  <a:pt x="0" y="318052"/>
                </a:lnTo>
                <a:close/>
              </a:path>
            </a:pathLst>
          </a:custGeom>
          <a:solidFill>
            <a:srgbClr val="013A8B"/>
          </a:solidFill>
          <a:ln/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FFC56-B394-8F66-D1C5-3099AC003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手机屏幕截图&#10;&#10;AI 生成的内容可能不正确。">
            <a:extLst>
              <a:ext uri="{FF2B5EF4-FFF2-40B4-BE49-F238E27FC236}">
                <a16:creationId xmlns:a16="http://schemas.microsoft.com/office/drawing/2014/main" id="{A35535D9-4737-4286-026E-41708251D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597" y="0"/>
            <a:ext cx="3938361" cy="5143500"/>
          </a:xfrm>
          <a:prstGeom prst="rect">
            <a:avLst/>
          </a:prstGeom>
        </p:spPr>
      </p:pic>
      <p:pic>
        <p:nvPicPr>
          <p:cNvPr id="9" name="图片 8" descr="文本, 信件&#10;&#10;AI 生成的内容可能不正确。">
            <a:extLst>
              <a:ext uri="{FF2B5EF4-FFF2-40B4-BE49-F238E27FC236}">
                <a16:creationId xmlns:a16="http://schemas.microsoft.com/office/drawing/2014/main" id="{9FF590B4-64BA-3415-A8C5-9D10DF480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518" y="0"/>
            <a:ext cx="3938361" cy="5143500"/>
          </a:xfrm>
          <a:prstGeom prst="rect">
            <a:avLst/>
          </a:prstGeom>
        </p:spPr>
      </p:pic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2DFF2EEA-67BA-8CF8-A7A0-C2ACD182D164}"/>
              </a:ext>
            </a:extLst>
          </p:cNvPr>
          <p:cNvCxnSpPr/>
          <p:nvPr/>
        </p:nvCxnSpPr>
        <p:spPr>
          <a:xfrm>
            <a:off x="2412694" y="4087258"/>
            <a:ext cx="616945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27D239AB-4F5B-CECD-4475-8C80363ED44F}"/>
              </a:ext>
            </a:extLst>
          </p:cNvPr>
          <p:cNvCxnSpPr/>
          <p:nvPr/>
        </p:nvCxnSpPr>
        <p:spPr>
          <a:xfrm>
            <a:off x="3182039" y="3215090"/>
            <a:ext cx="616945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6489DE96-3322-EE9E-57E1-0698B877E4D4}"/>
              </a:ext>
            </a:extLst>
          </p:cNvPr>
          <p:cNvCxnSpPr/>
          <p:nvPr/>
        </p:nvCxnSpPr>
        <p:spPr>
          <a:xfrm>
            <a:off x="5275244" y="438839"/>
            <a:ext cx="616945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1E3A3E14-3B09-1FC5-26EC-9ABB3C54DC71}"/>
              </a:ext>
            </a:extLst>
          </p:cNvPr>
          <p:cNvCxnSpPr/>
          <p:nvPr/>
        </p:nvCxnSpPr>
        <p:spPr>
          <a:xfrm>
            <a:off x="6002357" y="2774414"/>
            <a:ext cx="616945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1509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一些文字和图片的手机截图&#10;&#10;AI 生成的内容可能不正确。">
            <a:extLst>
              <a:ext uri="{FF2B5EF4-FFF2-40B4-BE49-F238E27FC236}">
                <a16:creationId xmlns:a16="http://schemas.microsoft.com/office/drawing/2014/main" id="{0A81AC2E-1F78-8C01-B712-257D24BDF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0092" y="0"/>
            <a:ext cx="3938361" cy="51435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DD7C318-1B87-EC8F-F223-3CEA3863F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041" y="0"/>
            <a:ext cx="3938361" cy="5143500"/>
          </a:xfrm>
          <a:prstGeom prst="rect">
            <a:avLst/>
          </a:prstGeom>
        </p:spPr>
      </p:pic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421E1F39-7189-F307-BD20-1689797F692E}"/>
              </a:ext>
            </a:extLst>
          </p:cNvPr>
          <p:cNvCxnSpPr/>
          <p:nvPr/>
        </p:nvCxnSpPr>
        <p:spPr>
          <a:xfrm>
            <a:off x="2412694" y="1531345"/>
            <a:ext cx="616945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03DE11C2-2B86-CAC3-BCC5-6B23BD11802C}"/>
              </a:ext>
            </a:extLst>
          </p:cNvPr>
          <p:cNvCxnSpPr/>
          <p:nvPr/>
        </p:nvCxnSpPr>
        <p:spPr>
          <a:xfrm>
            <a:off x="2412694" y="4693186"/>
            <a:ext cx="616945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05DD04AF-CA7D-2944-4121-AEEC9AD1B226}"/>
              </a:ext>
            </a:extLst>
          </p:cNvPr>
          <p:cNvCxnSpPr/>
          <p:nvPr/>
        </p:nvCxnSpPr>
        <p:spPr>
          <a:xfrm>
            <a:off x="7678756" y="4538949"/>
            <a:ext cx="616945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3563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4848" y="343471"/>
            <a:ext cx="295880" cy="318052"/>
          </a:xfrm>
          <a:custGeom>
            <a:avLst/>
            <a:gdLst/>
            <a:ahLst/>
            <a:cxnLst/>
            <a:rect l="l" t="t" r="r" b="b"/>
            <a:pathLst>
              <a:path w="295880" h="318052">
                <a:moveTo>
                  <a:pt x="0" y="0"/>
                </a:moveTo>
                <a:moveTo>
                  <a:pt x="0" y="0"/>
                </a:moveTo>
                <a:lnTo>
                  <a:pt x="295880" y="0"/>
                </a:lnTo>
                <a:lnTo>
                  <a:pt x="295880" y="318052"/>
                </a:lnTo>
                <a:lnTo>
                  <a:pt x="0" y="318052"/>
                </a:lnTo>
                <a:close/>
              </a:path>
            </a:pathLst>
          </a:custGeom>
          <a:solidFill>
            <a:srgbClr val="013A8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449937" y="191601"/>
            <a:ext cx="8694063" cy="63636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013A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重要性阐述</a:t>
            </a:r>
            <a:endParaRPr lang="en-US" sz="144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5267" y="2740357"/>
            <a:ext cx="914400" cy="9144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3539750" y="2859229"/>
            <a:ext cx="745435" cy="6766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592" b="1" dirty="0">
                <a:solidFill>
                  <a:srgbClr val="223EA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44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1611" y="2159826"/>
            <a:ext cx="914400" cy="914400"/>
          </a:xfrm>
          <a:prstGeom prst="rect">
            <a:avLst/>
          </a:prstGeom>
        </p:spPr>
      </p:pic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7955" y="1579295"/>
            <a:ext cx="914400" cy="914400"/>
          </a:xfrm>
          <a:prstGeom prst="rect">
            <a:avLst/>
          </a:prstGeom>
        </p:spPr>
      </p:pic>
      <p:sp>
        <p:nvSpPr>
          <p:cNvPr id="9" name="Shape 3"/>
          <p:cNvSpPr/>
          <p:nvPr/>
        </p:nvSpPr>
        <p:spPr>
          <a:xfrm>
            <a:off x="4181697" y="3412780"/>
            <a:ext cx="785191" cy="0"/>
          </a:xfrm>
          <a:custGeom>
            <a:avLst/>
            <a:gdLst/>
            <a:ahLst/>
            <a:cxnLst/>
            <a:rect l="l" t="t" r="r" b="b"/>
            <a:pathLst>
              <a:path w="785191">
                <a:moveTo>
                  <a:pt x="0" y="0"/>
                </a:moveTo>
                <a:moveTo>
                  <a:pt x="0" y="0"/>
                </a:moveTo>
                <a:lnTo>
                  <a:pt x="785191" y="0"/>
                </a:lnTo>
              </a:path>
            </a:pathLst>
          </a:custGeom>
          <a:noFill/>
          <a:ln w="19050">
            <a:solidFill>
              <a:srgbClr val="223EA3"/>
            </a:solidFill>
            <a:prstDash val="solid"/>
            <a:headEnd type="none"/>
            <a:tailEnd type="arrow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4"/>
          <p:cNvSpPr/>
          <p:nvPr/>
        </p:nvSpPr>
        <p:spPr>
          <a:xfrm>
            <a:off x="4127032" y="1198645"/>
            <a:ext cx="894522" cy="0"/>
          </a:xfrm>
          <a:custGeom>
            <a:avLst/>
            <a:gdLst/>
            <a:ahLst/>
            <a:cxnLst/>
            <a:rect l="l" t="t" r="r" b="b"/>
            <a:pathLst>
              <a:path w="894522">
                <a:moveTo>
                  <a:pt x="894522" y="0"/>
                </a:moveTo>
                <a:moveTo>
                  <a:pt x="894522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1364BD"/>
            </a:solidFill>
            <a:prstDash val="solid"/>
            <a:headEnd type="none"/>
            <a:tailEnd type="arrow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5"/>
          <p:cNvSpPr/>
          <p:nvPr/>
        </p:nvSpPr>
        <p:spPr>
          <a:xfrm>
            <a:off x="5257354" y="2027868"/>
            <a:ext cx="785191" cy="0"/>
          </a:xfrm>
          <a:custGeom>
            <a:avLst/>
            <a:gdLst/>
            <a:ahLst/>
            <a:cxnLst/>
            <a:rect l="l" t="t" r="r" b="b"/>
            <a:pathLst>
              <a:path w="785191">
                <a:moveTo>
                  <a:pt x="0" y="0"/>
                </a:moveTo>
                <a:moveTo>
                  <a:pt x="0" y="0"/>
                </a:moveTo>
                <a:lnTo>
                  <a:pt x="785191" y="0"/>
                </a:lnTo>
              </a:path>
            </a:pathLst>
          </a:custGeom>
          <a:noFill/>
          <a:ln w="19050">
            <a:solidFill>
              <a:srgbClr val="223EA3"/>
            </a:solidFill>
            <a:prstDash val="solid"/>
            <a:headEnd type="none"/>
            <a:tailEnd type="arrow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6"/>
          <p:cNvSpPr/>
          <p:nvPr/>
        </p:nvSpPr>
        <p:spPr>
          <a:xfrm>
            <a:off x="3101455" y="2603568"/>
            <a:ext cx="894522" cy="0"/>
          </a:xfrm>
          <a:custGeom>
            <a:avLst/>
            <a:gdLst/>
            <a:ahLst/>
            <a:cxnLst/>
            <a:rect l="l" t="t" r="r" b="b"/>
            <a:pathLst>
              <a:path w="894522">
                <a:moveTo>
                  <a:pt x="894522" y="0"/>
                </a:moveTo>
                <a:moveTo>
                  <a:pt x="894522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1364BD"/>
            </a:solidFill>
            <a:prstDash val="solid"/>
            <a:headEnd type="none"/>
            <a:tailEnd type="arrow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Text 7"/>
          <p:cNvSpPr/>
          <p:nvPr/>
        </p:nvSpPr>
        <p:spPr>
          <a:xfrm>
            <a:off x="4938782" y="1103920"/>
            <a:ext cx="745435" cy="70408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736" b="1" dirty="0">
                <a:solidFill>
                  <a:srgbClr val="1364B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sp>
        <p:nvSpPr>
          <p:cNvPr id="14" name="Text 8"/>
          <p:cNvSpPr/>
          <p:nvPr/>
        </p:nvSpPr>
        <p:spPr>
          <a:xfrm>
            <a:off x="4006094" y="2283270"/>
            <a:ext cx="745435" cy="6766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592" b="1" dirty="0">
                <a:solidFill>
                  <a:srgbClr val="1364B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15" name="Text 9"/>
          <p:cNvSpPr/>
          <p:nvPr/>
        </p:nvSpPr>
        <p:spPr>
          <a:xfrm>
            <a:off x="4472438" y="1707311"/>
            <a:ext cx="745435" cy="6766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592" b="1" dirty="0">
                <a:solidFill>
                  <a:srgbClr val="223EA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16" name="Text 10"/>
          <p:cNvSpPr/>
          <p:nvPr/>
        </p:nvSpPr>
        <p:spPr>
          <a:xfrm>
            <a:off x="1074420" y="929945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1364B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刻意练习的定义</a:t>
            </a:r>
            <a:endParaRPr lang="en-US" sz="1440" dirty="0"/>
          </a:p>
        </p:txBody>
      </p:sp>
      <p:sp>
        <p:nvSpPr>
          <p:cNvPr id="17" name="Text 11"/>
          <p:cNvSpPr/>
          <p:nvPr/>
        </p:nvSpPr>
        <p:spPr>
          <a:xfrm>
            <a:off x="1258464" y="1307592"/>
            <a:ext cx="2844211" cy="105413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刻意练习是一种有目的、有计划、有反馈的重复训练，通过持续专注和挑战自我，以达到技能提升和能力突破。</a:t>
            </a:r>
            <a:endParaRPr lang="en-US" dirty="0"/>
          </a:p>
        </p:txBody>
      </p:sp>
      <p:sp>
        <p:nvSpPr>
          <p:cNvPr id="18" name="Text 12"/>
          <p:cNvSpPr/>
          <p:nvPr/>
        </p:nvSpPr>
        <p:spPr>
          <a:xfrm>
            <a:off x="6074359" y="1762049"/>
            <a:ext cx="2716024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223EA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刻意练习的重要性</a:t>
            </a:r>
            <a:endParaRPr lang="en-US" sz="1440" dirty="0"/>
          </a:p>
        </p:txBody>
      </p:sp>
      <p:sp>
        <p:nvSpPr>
          <p:cNvPr id="19" name="Text 13"/>
          <p:cNvSpPr/>
          <p:nvPr/>
        </p:nvSpPr>
        <p:spPr>
          <a:xfrm>
            <a:off x="6074359" y="2136953"/>
            <a:ext cx="2716024" cy="838691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刻意练习是提高技能和能力的关键，它能帮助大学生在学习和生活中不断进步，实现自我价值。</a:t>
            </a:r>
            <a:endParaRPr lang="en-US" dirty="0"/>
          </a:p>
        </p:txBody>
      </p:sp>
      <p:sp>
        <p:nvSpPr>
          <p:cNvPr id="20" name="Text 14"/>
          <p:cNvSpPr/>
          <p:nvPr/>
        </p:nvSpPr>
        <p:spPr>
          <a:xfrm>
            <a:off x="555669" y="2331381"/>
            <a:ext cx="2538506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1364B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刻意练习的方法</a:t>
            </a:r>
            <a:endParaRPr lang="en-US" sz="1440" dirty="0"/>
          </a:p>
        </p:txBody>
      </p:sp>
      <p:sp>
        <p:nvSpPr>
          <p:cNvPr id="21" name="Text 15"/>
          <p:cNvSpPr/>
          <p:nvPr/>
        </p:nvSpPr>
        <p:spPr>
          <a:xfrm>
            <a:off x="555669" y="2702052"/>
            <a:ext cx="2523744" cy="105413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刻意练习需要设定明确的目标，制定详细的计划，进行有针对性的训练，并及时调整策略以提高效率。</a:t>
            </a:r>
            <a:endParaRPr lang="en-US" dirty="0"/>
          </a:p>
        </p:txBody>
      </p:sp>
      <p:sp>
        <p:nvSpPr>
          <p:cNvPr id="22" name="Text 16"/>
          <p:cNvSpPr/>
          <p:nvPr/>
        </p:nvSpPr>
        <p:spPr>
          <a:xfrm>
            <a:off x="5011826" y="3170225"/>
            <a:ext cx="279080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223EA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刻意练习的效果</a:t>
            </a:r>
            <a:endParaRPr lang="en-US" sz="1440" dirty="0"/>
          </a:p>
        </p:txBody>
      </p:sp>
      <p:sp>
        <p:nvSpPr>
          <p:cNvPr id="23" name="Text 17"/>
          <p:cNvSpPr/>
          <p:nvPr/>
        </p:nvSpPr>
        <p:spPr>
          <a:xfrm>
            <a:off x="5011826" y="3531413"/>
            <a:ext cx="2790800" cy="105413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 err="1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通过刻意练习，大</a:t>
            </a:r>
            <a:r>
              <a:rPr lang="zh-CN" altLang="en-US" sz="1400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部分人</a:t>
            </a:r>
            <a:r>
              <a:rPr lang="en-US" sz="1400" dirty="0" err="1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可以在短时间内快速提升自己的技能和能力，为未来的职业生涯打下坚实的基础</a:t>
            </a:r>
            <a:r>
              <a:rPr lang="en-US" sz="1400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。</a:t>
            </a:r>
            <a:endParaRPr lang="en-US" dirty="0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4299" y="998764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13801" y="1056632"/>
            <a:ext cx="3403811" cy="30210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0" b="1" dirty="0">
                <a:solidFill>
                  <a:srgbClr val="223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3596600" y="2164842"/>
            <a:ext cx="5547400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刻意练习原则</a:t>
            </a:r>
            <a:endParaRPr lang="en-US" sz="14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4848" y="343471"/>
            <a:ext cx="295880" cy="318052"/>
          </a:xfrm>
          <a:custGeom>
            <a:avLst/>
            <a:gdLst/>
            <a:ahLst/>
            <a:cxnLst/>
            <a:rect l="l" t="t" r="r" b="b"/>
            <a:pathLst>
              <a:path w="295880" h="318052">
                <a:moveTo>
                  <a:pt x="0" y="0"/>
                </a:moveTo>
                <a:moveTo>
                  <a:pt x="0" y="0"/>
                </a:moveTo>
                <a:lnTo>
                  <a:pt x="295880" y="0"/>
                </a:lnTo>
                <a:lnTo>
                  <a:pt x="295880" y="318052"/>
                </a:lnTo>
                <a:lnTo>
                  <a:pt x="0" y="318052"/>
                </a:lnTo>
                <a:close/>
              </a:path>
            </a:pathLst>
          </a:custGeom>
          <a:solidFill>
            <a:srgbClr val="013A8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449937" y="191601"/>
            <a:ext cx="8694063" cy="56925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013A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r>
              <a:rPr lang="zh-CN" altLang="en-US" sz="2304" b="1" dirty="0">
                <a:solidFill>
                  <a:srgbClr val="013A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、</a:t>
            </a:r>
            <a:r>
              <a:rPr lang="en-US" sz="2304" b="1" dirty="0" err="1">
                <a:solidFill>
                  <a:srgbClr val="013A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专注投入</a:t>
            </a:r>
            <a:endParaRPr lang="en-US" sz="1440" dirty="0"/>
          </a:p>
        </p:txBody>
      </p:sp>
      <p:sp>
        <p:nvSpPr>
          <p:cNvPr id="35" name="Text 24"/>
          <p:cNvSpPr/>
          <p:nvPr/>
        </p:nvSpPr>
        <p:spPr>
          <a:xfrm>
            <a:off x="1075465" y="1005409"/>
            <a:ext cx="1456571" cy="290079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600" dirty="0"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专注是刻意练习的核心，它要求我们全神贯注于一项任务，排除一切干扰。通过专注，我们可以更深入地理解和掌握知识，提高学习效率。</a:t>
            </a:r>
            <a:endParaRPr lang="en-US" sz="2000" dirty="0"/>
          </a:p>
        </p:txBody>
      </p:sp>
      <p:sp>
        <p:nvSpPr>
          <p:cNvPr id="36" name="Text 25"/>
          <p:cNvSpPr/>
          <p:nvPr/>
        </p:nvSpPr>
        <p:spPr>
          <a:xfrm>
            <a:off x="2793061" y="1005409"/>
            <a:ext cx="1456571" cy="240835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600" dirty="0"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投入是刻意练习的关键，只有全身心投入，才能从练习中获得最大的收益。投入不仅包括时间和精力，还包括情感和热情。</a:t>
            </a:r>
            <a:endParaRPr lang="en-US" sz="2000" dirty="0"/>
          </a:p>
        </p:txBody>
      </p:sp>
      <p:sp>
        <p:nvSpPr>
          <p:cNvPr id="37" name="Text 26"/>
          <p:cNvSpPr/>
          <p:nvPr/>
        </p:nvSpPr>
        <p:spPr>
          <a:xfrm>
            <a:off x="4510657" y="1005409"/>
            <a:ext cx="1456571" cy="2654573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600" dirty="0"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持续专注是一项挑战，需要我们有坚定的决心和毅力。面对困难和挫折，我们不能轻易放弃，而应坚持下去，直到达到目标。</a:t>
            </a:r>
            <a:endParaRPr lang="en-US" sz="2000" dirty="0"/>
          </a:p>
        </p:txBody>
      </p:sp>
      <p:sp>
        <p:nvSpPr>
          <p:cNvPr id="38" name="Text 27"/>
          <p:cNvSpPr/>
          <p:nvPr/>
        </p:nvSpPr>
        <p:spPr>
          <a:xfrm>
            <a:off x="6228253" y="1005409"/>
            <a:ext cx="1456571" cy="314701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600" dirty="0"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专注投入会带来丰厚的回报，不仅可以提高我们的技能和能力，还可以增强我们的自信心和满足感。因此，我们应该珍惜每一次刻意练习的机会，全力以赴。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4848" y="343471"/>
            <a:ext cx="295880" cy="318052"/>
          </a:xfrm>
          <a:custGeom>
            <a:avLst/>
            <a:gdLst/>
            <a:ahLst/>
            <a:cxnLst/>
            <a:rect l="l" t="t" r="r" b="b"/>
            <a:pathLst>
              <a:path w="295880" h="318052">
                <a:moveTo>
                  <a:pt x="0" y="0"/>
                </a:moveTo>
                <a:moveTo>
                  <a:pt x="0" y="0"/>
                </a:moveTo>
                <a:lnTo>
                  <a:pt x="295880" y="0"/>
                </a:lnTo>
                <a:lnTo>
                  <a:pt x="295880" y="318052"/>
                </a:lnTo>
                <a:lnTo>
                  <a:pt x="0" y="318052"/>
                </a:lnTo>
                <a:close/>
              </a:path>
            </a:pathLst>
          </a:custGeom>
          <a:solidFill>
            <a:srgbClr val="013A8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449937" y="191601"/>
            <a:ext cx="8694063" cy="56925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013A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r>
              <a:rPr lang="zh-CN" altLang="en-US" sz="2304" b="1" dirty="0">
                <a:solidFill>
                  <a:srgbClr val="013A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、</a:t>
            </a:r>
            <a:r>
              <a:rPr lang="en-US" sz="2304" b="1" dirty="0" err="1">
                <a:solidFill>
                  <a:srgbClr val="013A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反馈调整</a:t>
            </a:r>
            <a:endParaRPr lang="en-US" sz="1440" dirty="0"/>
          </a:p>
        </p:txBody>
      </p:sp>
      <p:pic>
        <p:nvPicPr>
          <p:cNvPr id="5" name="Image 0" descr="https://sgw-dx.xf-yun.com/api/v1/sparkdesk/_17423643546311fe9fb73b1684b619b40fc78b53c34a1.jpg?authorization=c2ltcGxlLWp3dCBhaz1zcGFya2Rlc2s4MDAwMDAwMDAwMDE7ZXhwPTMzMTkxNjQzNTQ7YWxnbz1obWFjLXNoYTI1NjtzaWc9QVdzRjR4M0JBRVJIU3hDUGlRWTc0OWhDN0ZBTW5zRUlON1g4L1dYYmpmZz0=&amp;x_location=7YfmxI7B7uKO7jlRxIftd60we5D=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05361" y="2971418"/>
            <a:ext cx="2516140" cy="141532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5940" y="826507"/>
            <a:ext cx="2614983" cy="4480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4091E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反馈的重要性</a:t>
            </a:r>
            <a:endParaRPr lang="en-US" sz="1440" dirty="0"/>
          </a:p>
        </p:txBody>
      </p:sp>
      <p:sp>
        <p:nvSpPr>
          <p:cNvPr id="7" name="Text 3"/>
          <p:cNvSpPr/>
          <p:nvPr/>
        </p:nvSpPr>
        <p:spPr>
          <a:xfrm>
            <a:off x="3247889" y="1290078"/>
            <a:ext cx="2614983" cy="1423467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600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根据反馈进行有效的调整，是刻意练习的核心。通过不断优化学习策略，我们可以更快地掌握新技能，实现自我超越。</a:t>
            </a:r>
            <a:endParaRPr lang="en-US" sz="2000" dirty="0"/>
          </a:p>
        </p:txBody>
      </p:sp>
      <p:pic>
        <p:nvPicPr>
          <p:cNvPr id="8" name="Image 1" descr="https://sgw-dx.xf-yun.com/api/v1/sparkdesk/_174236435743376ed17c0b0d2483086a0ed0c47accf5a.jpg?authorization=c2ltcGxlLWp3dCBhaz1zcGFya2Rlc2s4MDAwMDAwMDAwMDE7ZXhwPTMzMTkxNjQzNTc7YWxnbz1obWFjLXNoYTI1NjtzaWc9c3hlTUpuUUhKRDJWb1FmclFLd1FSYW51MVNYOWY3Y1ZjaXVJaStNakxVdz0=&amp;x_location=7YfmxI7B7uKO7jlRxIftd60we5D="/>
          <p:cNvPicPr>
            <a:picLocks noChangeAspect="1"/>
          </p:cNvPicPr>
          <p:nvPr/>
        </p:nvPicPr>
        <p:blipFill>
          <a:blip r:embed="rId5"/>
          <a:srcRect l="154" r="154"/>
          <a:stretch/>
        </p:blipFill>
        <p:spPr>
          <a:xfrm>
            <a:off x="3297311" y="2971418"/>
            <a:ext cx="2516140" cy="1415329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3247889" y="826507"/>
            <a:ext cx="2614983" cy="4480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4091E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调整策略</a:t>
            </a:r>
            <a:endParaRPr lang="en-US" sz="1440" dirty="0"/>
          </a:p>
        </p:txBody>
      </p:sp>
      <p:sp>
        <p:nvSpPr>
          <p:cNvPr id="10" name="Text 5"/>
          <p:cNvSpPr/>
          <p:nvPr/>
        </p:nvSpPr>
        <p:spPr>
          <a:xfrm>
            <a:off x="6031158" y="1290078"/>
            <a:ext cx="2656902" cy="117724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600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刻意练习要求我们持续寻求反馈并作出调整。这种循环往复的过程，是通往精通任何领域技能的必经之路。</a:t>
            </a:r>
            <a:endParaRPr lang="en-US" sz="2000" dirty="0"/>
          </a:p>
        </p:txBody>
      </p:sp>
      <p:pic>
        <p:nvPicPr>
          <p:cNvPr id="11" name="Image 2" descr="https://sgw-dx.xf-yun.com/api/v1/sparkdesk/_1742364360823e1d5586d91494e1196a1d4361571ea5d.jpg?authorization=c2ltcGxlLWp3dCBhaz1zcGFya2Rlc2s4MDAwMDAwMDAwMDE7ZXhwPTMzMTkxNjQzNjA7YWxnbz1obWFjLXNoYTI1NjtzaWc9dTQ0b0RYMVQ4c0pyT1BkOHdFdnlLZ3d4V0NMcFF5aVh5Y3kyaXE3RGIwRT0=&amp;x_location=7YfmxI7B7uKO7jlRxIftd60we5D="/>
          <p:cNvPicPr>
            <a:picLocks noChangeAspect="1"/>
          </p:cNvPicPr>
          <p:nvPr/>
        </p:nvPicPr>
        <p:blipFill>
          <a:blip r:embed="rId6"/>
          <a:srcRect l="154" r="154"/>
          <a:stretch/>
        </p:blipFill>
        <p:spPr>
          <a:xfrm>
            <a:off x="6101539" y="2971418"/>
            <a:ext cx="2516140" cy="1415329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031158" y="826507"/>
            <a:ext cx="2656902" cy="4480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4091E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持续进步</a:t>
            </a:r>
            <a:endParaRPr lang="en-US" sz="1440" dirty="0"/>
          </a:p>
        </p:txBody>
      </p:sp>
      <p:sp>
        <p:nvSpPr>
          <p:cNvPr id="13" name="Text 7"/>
          <p:cNvSpPr/>
          <p:nvPr/>
        </p:nvSpPr>
        <p:spPr>
          <a:xfrm>
            <a:off x="455940" y="1290078"/>
            <a:ext cx="2614983" cy="1423467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600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在刻意练习中，及时的反馈是提升技能的关键。它帮助我们识别错误，调整方法，确保每一步都朝着目标前进。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13801" y="1056632"/>
            <a:ext cx="3403811" cy="30210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0" b="1" dirty="0">
                <a:solidFill>
                  <a:srgbClr val="223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3596600" y="2164842"/>
            <a:ext cx="5547400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实施步骤方法</a:t>
            </a:r>
            <a:endParaRPr lang="en-US" sz="14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4848" y="343471"/>
            <a:ext cx="295880" cy="318052"/>
          </a:xfrm>
          <a:custGeom>
            <a:avLst/>
            <a:gdLst/>
            <a:ahLst/>
            <a:cxnLst/>
            <a:rect l="l" t="t" r="r" b="b"/>
            <a:pathLst>
              <a:path w="295880" h="318052">
                <a:moveTo>
                  <a:pt x="0" y="0"/>
                </a:moveTo>
                <a:moveTo>
                  <a:pt x="0" y="0"/>
                </a:moveTo>
                <a:lnTo>
                  <a:pt x="295880" y="0"/>
                </a:lnTo>
                <a:lnTo>
                  <a:pt x="295880" y="318052"/>
                </a:lnTo>
                <a:lnTo>
                  <a:pt x="0" y="318052"/>
                </a:lnTo>
                <a:close/>
              </a:path>
            </a:pathLst>
          </a:custGeom>
          <a:solidFill>
            <a:srgbClr val="013A8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449937" y="191601"/>
            <a:ext cx="8694063" cy="56925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013A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r>
              <a:rPr lang="zh-CN" altLang="en-US" sz="2304" b="1" dirty="0">
                <a:solidFill>
                  <a:srgbClr val="013A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、</a:t>
            </a:r>
            <a:r>
              <a:rPr lang="en-US" sz="2304" b="1" dirty="0" err="1">
                <a:solidFill>
                  <a:srgbClr val="013A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目标设定</a:t>
            </a:r>
            <a:endParaRPr lang="en-US" sz="144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4">
            <a:alphaModFix amt="10000"/>
          </a:blip>
          <a:stretch>
            <a:fillRect/>
          </a:stretch>
        </p:blipFill>
        <p:spPr>
          <a:xfrm rot="6710272">
            <a:off x="4871867" y="1411156"/>
            <a:ext cx="451716" cy="451716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alphaModFix amt="10000"/>
          </a:blip>
          <a:stretch>
            <a:fillRect/>
          </a:stretch>
        </p:blipFill>
        <p:spPr>
          <a:xfrm rot="10223539">
            <a:off x="5002265" y="1975650"/>
            <a:ext cx="446249" cy="446249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>
            <a:alphaModFix amt="10000"/>
          </a:blip>
          <a:stretch>
            <a:fillRect/>
          </a:stretch>
        </p:blipFill>
        <p:spPr>
          <a:xfrm rot="3825486">
            <a:off x="4339471" y="1206382"/>
            <a:ext cx="441857" cy="441857"/>
          </a:xfrm>
          <a:prstGeom prst="rect">
            <a:avLst/>
          </a:prstGeom>
        </p:spPr>
      </p:pic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>
            <a:alphaModFix amt="10000"/>
          </a:blip>
          <a:stretch>
            <a:fillRect/>
          </a:stretch>
        </p:blipFill>
        <p:spPr>
          <a:xfrm rot="824317">
            <a:off x="3819070" y="1494470"/>
            <a:ext cx="439904" cy="439904"/>
          </a:xfrm>
          <a:prstGeom prst="rect">
            <a:avLst/>
          </a:prstGeom>
        </p:spPr>
      </p:pic>
      <p:pic>
        <p:nvPicPr>
          <p:cNvPr id="9" name="Image 4" descr="preencoded.png"/>
          <p:cNvPicPr>
            <a:picLocks noChangeAspect="1"/>
          </p:cNvPicPr>
          <p:nvPr/>
        </p:nvPicPr>
        <p:blipFill>
          <a:blip r:embed="rId6">
            <a:alphaModFix amt="10000"/>
          </a:blip>
          <a:stretch>
            <a:fillRect/>
          </a:stretch>
        </p:blipFill>
        <p:spPr>
          <a:xfrm rot="-2700000">
            <a:off x="3744212" y="2067182"/>
            <a:ext cx="398115" cy="398115"/>
          </a:xfrm>
          <a:prstGeom prst="rect">
            <a:avLst/>
          </a:prstGeom>
        </p:spPr>
      </p:pic>
      <p:pic>
        <p:nvPicPr>
          <p:cNvPr id="10" name="Image 5" descr="preencoded.png"/>
          <p:cNvPicPr>
            <a:picLocks noChangeAspect="1"/>
          </p:cNvPicPr>
          <p:nvPr/>
        </p:nvPicPr>
        <p:blipFill>
          <a:blip r:embed="rId7">
            <a:alphaModFix amt="40000"/>
          </a:blip>
          <a:stretch>
            <a:fillRect/>
          </a:stretch>
        </p:blipFill>
        <p:spPr>
          <a:xfrm>
            <a:off x="3597367" y="1568097"/>
            <a:ext cx="1949265" cy="1949265"/>
          </a:xfrm>
          <a:prstGeom prst="rect">
            <a:avLst/>
          </a:prstGeom>
        </p:spPr>
      </p:pic>
      <p:pic>
        <p:nvPicPr>
          <p:cNvPr id="11" name="Image 6" descr="preencoded.png"/>
          <p:cNvPicPr>
            <a:picLocks noChangeAspect="1"/>
          </p:cNvPicPr>
          <p:nvPr/>
        </p:nvPicPr>
        <p:blipFill>
          <a:blip r:embed="rId8">
            <a:alphaModFix amt="60000"/>
          </a:blip>
          <a:stretch>
            <a:fillRect/>
          </a:stretch>
        </p:blipFill>
        <p:spPr>
          <a:xfrm>
            <a:off x="3597367" y="1571444"/>
            <a:ext cx="1949265" cy="1949265"/>
          </a:xfrm>
          <a:prstGeom prst="rect">
            <a:avLst/>
          </a:prstGeom>
        </p:spPr>
      </p:pic>
      <p:pic>
        <p:nvPicPr>
          <p:cNvPr id="12" name="Image 7" descr="preencoded.png"/>
          <p:cNvPicPr>
            <a:picLocks noChangeAspect="1"/>
          </p:cNvPicPr>
          <p:nvPr/>
        </p:nvPicPr>
        <p:blipFill>
          <a:blip r:embed="rId9">
            <a:alphaModFix amt="80000"/>
          </a:blip>
          <a:stretch>
            <a:fillRect/>
          </a:stretch>
        </p:blipFill>
        <p:spPr>
          <a:xfrm>
            <a:off x="3597367" y="1578137"/>
            <a:ext cx="1949265" cy="1949265"/>
          </a:xfrm>
          <a:prstGeom prst="rect">
            <a:avLst/>
          </a:prstGeom>
        </p:spPr>
      </p:pic>
      <p:pic>
        <p:nvPicPr>
          <p:cNvPr id="13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97367" y="1574790"/>
            <a:ext cx="1949265" cy="1949265"/>
          </a:xfrm>
          <a:prstGeom prst="rect">
            <a:avLst/>
          </a:prstGeom>
        </p:spPr>
      </p:pic>
      <p:sp>
        <p:nvSpPr>
          <p:cNvPr id="14" name="Text 2"/>
          <p:cNvSpPr/>
          <p:nvPr/>
        </p:nvSpPr>
        <p:spPr>
          <a:xfrm>
            <a:off x="596714" y="1048817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1364B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设定明确目标</a:t>
            </a:r>
            <a:endParaRPr lang="en-US" sz="1440" dirty="0"/>
          </a:p>
        </p:txBody>
      </p:sp>
      <p:sp>
        <p:nvSpPr>
          <p:cNvPr id="15" name="Text 3"/>
          <p:cNvSpPr/>
          <p:nvPr/>
        </p:nvSpPr>
        <p:spPr>
          <a:xfrm>
            <a:off x="642434" y="1443838"/>
            <a:ext cx="2971800" cy="117724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大学生应设定具体、可衡量的学习目标，如提高GPA或掌握新技能，这有助于集中精力和资源，实现个人成长。</a:t>
            </a:r>
            <a:endParaRPr lang="en-US" sz="2000" dirty="0"/>
          </a:p>
        </p:txBody>
      </p:sp>
      <p:sp>
        <p:nvSpPr>
          <p:cNvPr id="16" name="Text 4"/>
          <p:cNvSpPr/>
          <p:nvPr/>
        </p:nvSpPr>
        <p:spPr>
          <a:xfrm>
            <a:off x="5535727" y="1048839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1364B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分解目标步骤</a:t>
            </a:r>
            <a:endParaRPr lang="en-US" sz="1440" dirty="0"/>
          </a:p>
        </p:txBody>
      </p:sp>
      <p:sp>
        <p:nvSpPr>
          <p:cNvPr id="17" name="Text 5"/>
          <p:cNvSpPr/>
          <p:nvPr/>
        </p:nvSpPr>
        <p:spPr>
          <a:xfrm>
            <a:off x="5535727" y="1443838"/>
            <a:ext cx="2971800" cy="117724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600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将大目标细分为小步骤，每完成一步都是向成功迈进的一大步，这种方法使目标更易管理，也更容易保持动力。</a:t>
            </a:r>
            <a:endParaRPr lang="en-US" sz="2000" dirty="0"/>
          </a:p>
        </p:txBody>
      </p:sp>
      <p:sp>
        <p:nvSpPr>
          <p:cNvPr id="18" name="Text 6"/>
          <p:cNvSpPr/>
          <p:nvPr/>
        </p:nvSpPr>
        <p:spPr>
          <a:xfrm>
            <a:off x="596714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1364B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持续追踪进度</a:t>
            </a:r>
            <a:endParaRPr lang="en-US" sz="1440" dirty="0"/>
          </a:p>
        </p:txBody>
      </p:sp>
      <p:sp>
        <p:nvSpPr>
          <p:cNvPr id="19" name="Text 7"/>
          <p:cNvSpPr/>
          <p:nvPr/>
        </p:nvSpPr>
        <p:spPr>
          <a:xfrm>
            <a:off x="642434" y="3202229"/>
            <a:ext cx="2971800" cy="117724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600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定期检查学习进度，确保每一步都按计划进行，及时调整策略以应对挑战，这是实现目标不可或缺的一环。</a:t>
            </a:r>
            <a:endParaRPr lang="en-US" sz="2000" dirty="0"/>
          </a:p>
        </p:txBody>
      </p:sp>
      <p:sp>
        <p:nvSpPr>
          <p:cNvPr id="20" name="Text 8"/>
          <p:cNvSpPr/>
          <p:nvPr/>
        </p:nvSpPr>
        <p:spPr>
          <a:xfrm>
            <a:off x="5535727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1364B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庆祝每个成就</a:t>
            </a:r>
            <a:endParaRPr lang="en-US" sz="1440" dirty="0"/>
          </a:p>
        </p:txBody>
      </p:sp>
      <p:sp>
        <p:nvSpPr>
          <p:cNvPr id="21" name="Text 9"/>
          <p:cNvSpPr/>
          <p:nvPr/>
        </p:nvSpPr>
        <p:spPr>
          <a:xfrm>
            <a:off x="5535727" y="3202229"/>
            <a:ext cx="2971800" cy="117724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600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达成每个小目标后，给自己一些奖励，庆祝这些成就，这不仅提升自信，还能激励继续前进的动力。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4848" y="343471"/>
            <a:ext cx="295880" cy="318052"/>
          </a:xfrm>
          <a:custGeom>
            <a:avLst/>
            <a:gdLst/>
            <a:ahLst/>
            <a:cxnLst/>
            <a:rect l="l" t="t" r="r" b="b"/>
            <a:pathLst>
              <a:path w="295880" h="318052">
                <a:moveTo>
                  <a:pt x="0" y="0"/>
                </a:moveTo>
                <a:moveTo>
                  <a:pt x="0" y="0"/>
                </a:moveTo>
                <a:lnTo>
                  <a:pt x="295880" y="0"/>
                </a:lnTo>
                <a:lnTo>
                  <a:pt x="295880" y="318052"/>
                </a:lnTo>
                <a:lnTo>
                  <a:pt x="0" y="318052"/>
                </a:lnTo>
                <a:close/>
              </a:path>
            </a:pathLst>
          </a:custGeom>
          <a:solidFill>
            <a:srgbClr val="013A8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449937" y="191601"/>
            <a:ext cx="8694063" cy="56925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013A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r>
              <a:rPr lang="zh-CN" altLang="en-US" sz="2304" b="1" dirty="0">
                <a:solidFill>
                  <a:srgbClr val="013A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、</a:t>
            </a:r>
            <a:r>
              <a:rPr lang="en-US" sz="2304" b="1" dirty="0" err="1">
                <a:solidFill>
                  <a:srgbClr val="013A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分步执行</a:t>
            </a:r>
            <a:endParaRPr lang="en-US" sz="144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7727" y="2513139"/>
            <a:ext cx="7214467" cy="383085"/>
          </a:xfrm>
          <a:prstGeom prst="rect">
            <a:avLst/>
          </a:prstGeom>
        </p:spPr>
      </p:pic>
      <p:pic>
        <p:nvPicPr>
          <p:cNvPr id="6" name="Image 1" descr="https://sgw-dx.xf-yun.com/api/v1/sparkdesk/_19052329831_tAzICi1734277295205-04554151634254331.png?authorization=c2ltcGxlLWp3dCBhaz1zcGFya2Rlc2s4MDAwMDAwMDAwMDE7ZXhwPTMzMTEwNzcyOTU7YWxnbz1obWFjLXNoYTI1NjtzaWc9VE1JQ2pYRGJsTHQ1dUl2MHFkRS82bm9jUDdMTGtTOWcrSWhhUUxBclZTbz0=&amp;x_location=7YfmxI7B7uKO7jlRxIftd60YfXD=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704" y="2020658"/>
            <a:ext cx="1368047" cy="1368047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737211" y="2321597"/>
            <a:ext cx="766170" cy="766170"/>
          </a:xfrm>
          <a:custGeom>
            <a:avLst/>
            <a:gdLst/>
            <a:ahLst/>
            <a:cxnLst/>
            <a:rect l="l" t="t" r="r" b="b"/>
            <a:pathLst>
              <a:path w="766170" h="766170">
                <a:moveTo>
                  <a:pt x="383085" y="0"/>
                </a:moveTo>
                <a:moveTo>
                  <a:pt x="383085" y="0"/>
                </a:moveTo>
                <a:cubicBezTo>
                  <a:pt x="594515" y="0"/>
                  <a:pt x="766170" y="171655"/>
                  <a:pt x="766170" y="383085"/>
                </a:cubicBezTo>
                <a:cubicBezTo>
                  <a:pt x="766170" y="594515"/>
                  <a:pt x="594515" y="766170"/>
                  <a:pt x="383085" y="766170"/>
                </a:cubicBezTo>
                <a:cubicBezTo>
                  <a:pt x="171655" y="766170"/>
                  <a:pt x="0" y="594515"/>
                  <a:pt x="0" y="383085"/>
                </a:cubicBezTo>
                <a:cubicBezTo>
                  <a:pt x="0" y="171655"/>
                  <a:pt x="171655" y="0"/>
                  <a:pt x="383085" y="0"/>
                </a:cubicBezTo>
                <a:close/>
              </a:path>
            </a:pathLst>
          </a:custGeom>
          <a:solidFill>
            <a:srgbClr val="1364BD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8" name="Image 2" descr="https://sgw-dx.xf-yun.com/api/v1/sparkdesk/_19052329831_bs9hnv1734277331149-07844994200096957.png?authorization=c2ltcGxlLWp3dCBhaz1zcGFya2Rlc2s4MDAwMDAwMDAwMDE7ZXhwPTMzMTEwNzczMzE7YWxnbz1obWFjLXNoYTI1NjtzaWc9TEJ2RXhqOUpwMU1LcG1uZ3YwZnhvNXpUVlUvbFlkUE9aWGpDUkpEOFU4MD0=&amp;x_location=7YfmxI7B7uKO7jlRxIftd60YfXD=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423" y="2557896"/>
            <a:ext cx="237744" cy="338328"/>
          </a:xfrm>
          <a:prstGeom prst="rect">
            <a:avLst/>
          </a:prstGeom>
        </p:spPr>
      </p:pic>
      <p:sp>
        <p:nvSpPr>
          <p:cNvPr id="9" name="Shape 3"/>
          <p:cNvSpPr/>
          <p:nvPr/>
        </p:nvSpPr>
        <p:spPr>
          <a:xfrm>
            <a:off x="2117167" y="1101980"/>
            <a:ext cx="0" cy="1219617"/>
          </a:xfrm>
          <a:custGeom>
            <a:avLst/>
            <a:gdLst/>
            <a:ahLst/>
            <a:cxnLst/>
            <a:rect l="l" t="t" r="r" b="b"/>
            <a:pathLst>
              <a:path h="1219617">
                <a:moveTo>
                  <a:pt x="0" y="0"/>
                </a:moveTo>
                <a:moveTo>
                  <a:pt x="0" y="0"/>
                </a:moveTo>
                <a:lnTo>
                  <a:pt x="0" y="1219617"/>
                </a:lnTo>
              </a:path>
            </a:pathLst>
          </a:custGeom>
          <a:noFill/>
          <a:ln w="19050">
            <a:solidFill>
              <a:srgbClr val="1364BD"/>
            </a:solidFill>
            <a:prstDash val="solid"/>
            <a:headEnd type="arrow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4"/>
          <p:cNvSpPr/>
          <p:nvPr/>
        </p:nvSpPr>
        <p:spPr>
          <a:xfrm>
            <a:off x="2351075" y="1028177"/>
            <a:ext cx="2582034" cy="379019"/>
          </a:xfrm>
          <a:custGeom>
            <a:avLst/>
            <a:gdLst/>
            <a:ahLst/>
            <a:cxnLst/>
            <a:rect l="l" t="t" r="r" b="b"/>
            <a:pathLst>
              <a:path w="2582034" h="379019">
                <a:moveTo>
                  <a:pt x="96795" y="0"/>
                </a:moveTo>
                <a:moveTo>
                  <a:pt x="96795" y="0"/>
                </a:moveTo>
                <a:lnTo>
                  <a:pt x="2485239" y="0"/>
                </a:lnTo>
                <a:quadBezTo>
                  <a:pt x="2582034" y="0"/>
                  <a:pt x="2582034" y="96795"/>
                </a:quadBezTo>
                <a:lnTo>
                  <a:pt x="2582034" y="282225"/>
                </a:lnTo>
                <a:quadBezTo>
                  <a:pt x="2582034" y="379019"/>
                  <a:pt x="2485239" y="379019"/>
                </a:quadBezTo>
                <a:lnTo>
                  <a:pt x="96795" y="379019"/>
                </a:lnTo>
                <a:quadBezTo>
                  <a:pt x="0" y="379019"/>
                  <a:pt x="0" y="282225"/>
                </a:quadBezTo>
                <a:lnTo>
                  <a:pt x="0" y="96795"/>
                </a:lnTo>
                <a:quadBezTo>
                  <a:pt x="0" y="0"/>
                  <a:pt x="96795" y="0"/>
                </a:quadBezTo>
                <a:close/>
              </a:path>
            </a:pathLst>
          </a:custGeom>
          <a:solidFill>
            <a:srgbClr val="1364BD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5"/>
          <p:cNvSpPr/>
          <p:nvPr/>
        </p:nvSpPr>
        <p:spPr>
          <a:xfrm>
            <a:off x="5398374" y="1101980"/>
            <a:ext cx="0" cy="1219617"/>
          </a:xfrm>
          <a:custGeom>
            <a:avLst/>
            <a:gdLst/>
            <a:ahLst/>
            <a:cxnLst/>
            <a:rect l="l" t="t" r="r" b="b"/>
            <a:pathLst>
              <a:path h="1219617">
                <a:moveTo>
                  <a:pt x="0" y="0"/>
                </a:moveTo>
                <a:moveTo>
                  <a:pt x="0" y="0"/>
                </a:moveTo>
                <a:lnTo>
                  <a:pt x="0" y="1219617"/>
                </a:lnTo>
              </a:path>
            </a:pathLst>
          </a:custGeom>
          <a:noFill/>
          <a:ln w="19050">
            <a:solidFill>
              <a:srgbClr val="2273CC"/>
            </a:solidFill>
            <a:prstDash val="solid"/>
            <a:headEnd type="arrow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6"/>
          <p:cNvSpPr/>
          <p:nvPr/>
        </p:nvSpPr>
        <p:spPr>
          <a:xfrm>
            <a:off x="5632283" y="1028177"/>
            <a:ext cx="2582034" cy="379019"/>
          </a:xfrm>
          <a:custGeom>
            <a:avLst/>
            <a:gdLst/>
            <a:ahLst/>
            <a:cxnLst/>
            <a:rect l="l" t="t" r="r" b="b"/>
            <a:pathLst>
              <a:path w="2582034" h="379019">
                <a:moveTo>
                  <a:pt x="96795" y="0"/>
                </a:moveTo>
                <a:moveTo>
                  <a:pt x="96795" y="0"/>
                </a:moveTo>
                <a:lnTo>
                  <a:pt x="2485239" y="0"/>
                </a:lnTo>
                <a:quadBezTo>
                  <a:pt x="2582034" y="0"/>
                  <a:pt x="2582034" y="96795"/>
                </a:quadBezTo>
                <a:lnTo>
                  <a:pt x="2582034" y="282225"/>
                </a:lnTo>
                <a:quadBezTo>
                  <a:pt x="2582034" y="379019"/>
                  <a:pt x="2485239" y="379019"/>
                </a:quadBezTo>
                <a:lnTo>
                  <a:pt x="96795" y="379019"/>
                </a:lnTo>
                <a:quadBezTo>
                  <a:pt x="0" y="379019"/>
                  <a:pt x="0" y="282225"/>
                </a:quadBezTo>
                <a:lnTo>
                  <a:pt x="0" y="96795"/>
                </a:lnTo>
                <a:quadBezTo>
                  <a:pt x="0" y="0"/>
                  <a:pt x="96795" y="0"/>
                </a:quadBezTo>
                <a:close/>
              </a:path>
            </a:pathLst>
          </a:custGeom>
          <a:solidFill>
            <a:srgbClr val="2273C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7"/>
          <p:cNvSpPr/>
          <p:nvPr/>
        </p:nvSpPr>
        <p:spPr>
          <a:xfrm>
            <a:off x="2117167" y="3161569"/>
            <a:ext cx="0" cy="1219617"/>
          </a:xfrm>
          <a:custGeom>
            <a:avLst/>
            <a:gdLst/>
            <a:ahLst/>
            <a:cxnLst/>
            <a:rect l="l" t="t" r="r" b="b"/>
            <a:pathLst>
              <a:path h="1219617">
                <a:moveTo>
                  <a:pt x="0" y="0"/>
                </a:moveTo>
                <a:moveTo>
                  <a:pt x="0" y="0"/>
                </a:moveTo>
                <a:lnTo>
                  <a:pt x="0" y="1219617"/>
                </a:lnTo>
              </a:path>
            </a:pathLst>
          </a:custGeom>
          <a:noFill/>
          <a:ln w="19050">
            <a:solidFill>
              <a:srgbClr val="1364BD"/>
            </a:solidFill>
            <a:prstDash val="solid"/>
            <a:headEnd type="arrow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8"/>
          <p:cNvSpPr/>
          <p:nvPr/>
        </p:nvSpPr>
        <p:spPr>
          <a:xfrm>
            <a:off x="2351075" y="3087766"/>
            <a:ext cx="2582034" cy="379019"/>
          </a:xfrm>
          <a:custGeom>
            <a:avLst/>
            <a:gdLst/>
            <a:ahLst/>
            <a:cxnLst/>
            <a:rect l="l" t="t" r="r" b="b"/>
            <a:pathLst>
              <a:path w="2582034" h="379019">
                <a:moveTo>
                  <a:pt x="96795" y="0"/>
                </a:moveTo>
                <a:moveTo>
                  <a:pt x="96795" y="0"/>
                </a:moveTo>
                <a:lnTo>
                  <a:pt x="2485239" y="0"/>
                </a:lnTo>
                <a:quadBezTo>
                  <a:pt x="2582034" y="0"/>
                  <a:pt x="2582034" y="96795"/>
                </a:quadBezTo>
                <a:lnTo>
                  <a:pt x="2582034" y="282225"/>
                </a:lnTo>
                <a:quadBezTo>
                  <a:pt x="2582034" y="379019"/>
                  <a:pt x="2485239" y="379019"/>
                </a:quadBezTo>
                <a:lnTo>
                  <a:pt x="96795" y="379019"/>
                </a:lnTo>
                <a:quadBezTo>
                  <a:pt x="0" y="379019"/>
                  <a:pt x="0" y="282225"/>
                </a:quadBezTo>
                <a:lnTo>
                  <a:pt x="0" y="96795"/>
                </a:lnTo>
                <a:quadBezTo>
                  <a:pt x="0" y="0"/>
                  <a:pt x="96795" y="0"/>
                </a:quadBezTo>
                <a:close/>
              </a:path>
            </a:pathLst>
          </a:custGeom>
          <a:solidFill>
            <a:srgbClr val="1364BD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Shape 9"/>
          <p:cNvSpPr/>
          <p:nvPr/>
        </p:nvSpPr>
        <p:spPr>
          <a:xfrm>
            <a:off x="5398374" y="3161569"/>
            <a:ext cx="0" cy="1219617"/>
          </a:xfrm>
          <a:custGeom>
            <a:avLst/>
            <a:gdLst/>
            <a:ahLst/>
            <a:cxnLst/>
            <a:rect l="l" t="t" r="r" b="b"/>
            <a:pathLst>
              <a:path h="1219617">
                <a:moveTo>
                  <a:pt x="0" y="0"/>
                </a:moveTo>
                <a:moveTo>
                  <a:pt x="0" y="0"/>
                </a:moveTo>
                <a:lnTo>
                  <a:pt x="0" y="1219617"/>
                </a:lnTo>
              </a:path>
            </a:pathLst>
          </a:custGeom>
          <a:noFill/>
          <a:ln w="19050">
            <a:solidFill>
              <a:srgbClr val="2273CC"/>
            </a:solidFill>
            <a:prstDash val="solid"/>
            <a:headEnd type="arrow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0"/>
          <p:cNvSpPr/>
          <p:nvPr/>
        </p:nvSpPr>
        <p:spPr>
          <a:xfrm>
            <a:off x="5632283" y="3087766"/>
            <a:ext cx="2582034" cy="379019"/>
          </a:xfrm>
          <a:custGeom>
            <a:avLst/>
            <a:gdLst/>
            <a:ahLst/>
            <a:cxnLst/>
            <a:rect l="l" t="t" r="r" b="b"/>
            <a:pathLst>
              <a:path w="2582034" h="379019">
                <a:moveTo>
                  <a:pt x="96795" y="0"/>
                </a:moveTo>
                <a:moveTo>
                  <a:pt x="96795" y="0"/>
                </a:moveTo>
                <a:lnTo>
                  <a:pt x="2485239" y="0"/>
                </a:lnTo>
                <a:quadBezTo>
                  <a:pt x="2582034" y="0"/>
                  <a:pt x="2582034" y="96795"/>
                </a:quadBezTo>
                <a:lnTo>
                  <a:pt x="2582034" y="282225"/>
                </a:lnTo>
                <a:quadBezTo>
                  <a:pt x="2582034" y="379019"/>
                  <a:pt x="2485239" y="379019"/>
                </a:quadBezTo>
                <a:lnTo>
                  <a:pt x="96795" y="379019"/>
                </a:lnTo>
                <a:quadBezTo>
                  <a:pt x="0" y="379019"/>
                  <a:pt x="0" y="282225"/>
                </a:quadBezTo>
                <a:lnTo>
                  <a:pt x="0" y="96795"/>
                </a:lnTo>
                <a:quadBezTo>
                  <a:pt x="0" y="0"/>
                  <a:pt x="96795" y="0"/>
                </a:quadBezTo>
                <a:close/>
              </a:path>
            </a:pathLst>
          </a:custGeom>
          <a:solidFill>
            <a:srgbClr val="2273C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1"/>
          <p:cNvSpPr/>
          <p:nvPr/>
        </p:nvSpPr>
        <p:spPr>
          <a:xfrm>
            <a:off x="2348286" y="1028177"/>
            <a:ext cx="2589852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设定明确目标</a:t>
            </a:r>
            <a:endParaRPr lang="en-US" sz="1440" dirty="0"/>
          </a:p>
        </p:txBody>
      </p:sp>
      <p:sp>
        <p:nvSpPr>
          <p:cNvPr id="18" name="Text 12"/>
          <p:cNvSpPr/>
          <p:nvPr/>
        </p:nvSpPr>
        <p:spPr>
          <a:xfrm>
            <a:off x="2272895" y="1407197"/>
            <a:ext cx="2886938" cy="105413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刻意练习的第一步是设定具体、可衡量的目标，这能帮助你清晰地知道自己努力的方向，为后续的练习提供明确指引。</a:t>
            </a:r>
            <a:endParaRPr lang="en-US" dirty="0"/>
          </a:p>
        </p:txBody>
      </p:sp>
      <p:sp>
        <p:nvSpPr>
          <p:cNvPr id="19" name="Text 13"/>
          <p:cNvSpPr/>
          <p:nvPr/>
        </p:nvSpPr>
        <p:spPr>
          <a:xfrm>
            <a:off x="5629493" y="1028177"/>
            <a:ext cx="2058224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分解练习步骤</a:t>
            </a:r>
            <a:endParaRPr lang="en-US" sz="1440" dirty="0"/>
          </a:p>
        </p:txBody>
      </p:sp>
      <p:sp>
        <p:nvSpPr>
          <p:cNvPr id="20" name="Text 14"/>
          <p:cNvSpPr/>
          <p:nvPr/>
        </p:nvSpPr>
        <p:spPr>
          <a:xfrm>
            <a:off x="5554102" y="1407197"/>
            <a:ext cx="2886938" cy="105413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将大目标细化为小步骤，一步一步来，每个小步骤都能让你看到进步，保持动力，逐步积累，最终实现大目标。</a:t>
            </a:r>
            <a:endParaRPr lang="en-US" dirty="0"/>
          </a:p>
        </p:txBody>
      </p:sp>
      <p:sp>
        <p:nvSpPr>
          <p:cNvPr id="21" name="Text 15"/>
          <p:cNvSpPr/>
          <p:nvPr/>
        </p:nvSpPr>
        <p:spPr>
          <a:xfrm>
            <a:off x="2348286" y="3087766"/>
            <a:ext cx="2589852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专注投入训练</a:t>
            </a:r>
            <a:endParaRPr lang="en-US" sz="1440" dirty="0"/>
          </a:p>
        </p:txBody>
      </p:sp>
      <p:sp>
        <p:nvSpPr>
          <p:cNvPr id="22" name="Text 16"/>
          <p:cNvSpPr/>
          <p:nvPr/>
        </p:nvSpPr>
        <p:spPr>
          <a:xfrm>
            <a:off x="2272895" y="3466786"/>
            <a:ext cx="2886938" cy="105413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刻意练习要求高度专注，排除一切干扰，全身心投入到每一次练习中，这样才能高效地提升技能，达到最佳效果。</a:t>
            </a:r>
            <a:endParaRPr lang="en-US" dirty="0"/>
          </a:p>
        </p:txBody>
      </p:sp>
      <p:sp>
        <p:nvSpPr>
          <p:cNvPr id="23" name="Text 17"/>
          <p:cNvSpPr/>
          <p:nvPr/>
        </p:nvSpPr>
        <p:spPr>
          <a:xfrm>
            <a:off x="5629493" y="3087766"/>
            <a:ext cx="2058224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及时反馈调整</a:t>
            </a:r>
            <a:endParaRPr lang="en-US" sz="1440" dirty="0"/>
          </a:p>
        </p:txBody>
      </p:sp>
      <p:sp>
        <p:nvSpPr>
          <p:cNvPr id="24" name="Text 18"/>
          <p:cNvSpPr/>
          <p:nvPr/>
        </p:nvSpPr>
        <p:spPr>
          <a:xfrm>
            <a:off x="5554102" y="3466786"/>
            <a:ext cx="2886938" cy="105413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在练习过程中，要及时获取反馈，了解自己的不足之处，据此调整练习方法，不断优化，让练习更有针对性。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13801" y="1056632"/>
            <a:ext cx="3403811" cy="30210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0" b="1" dirty="0">
                <a:solidFill>
                  <a:srgbClr val="223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3596600" y="2164842"/>
            <a:ext cx="5547400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应用领域举例</a:t>
            </a:r>
            <a:endParaRPr lang="en-US" sz="144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4848" y="343471"/>
            <a:ext cx="295880" cy="318052"/>
          </a:xfrm>
          <a:custGeom>
            <a:avLst/>
            <a:gdLst/>
            <a:ahLst/>
            <a:cxnLst/>
            <a:rect l="l" t="t" r="r" b="b"/>
            <a:pathLst>
              <a:path w="295880" h="318052">
                <a:moveTo>
                  <a:pt x="0" y="0"/>
                </a:moveTo>
                <a:moveTo>
                  <a:pt x="0" y="0"/>
                </a:moveTo>
                <a:lnTo>
                  <a:pt x="295880" y="0"/>
                </a:lnTo>
                <a:lnTo>
                  <a:pt x="295880" y="318052"/>
                </a:lnTo>
                <a:lnTo>
                  <a:pt x="0" y="318052"/>
                </a:lnTo>
                <a:close/>
              </a:path>
            </a:pathLst>
          </a:custGeom>
          <a:solidFill>
            <a:srgbClr val="013A8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1753342" y="2269510"/>
            <a:ext cx="1608878" cy="56925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013A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技能提升</a:t>
            </a:r>
            <a:endParaRPr lang="en-US" sz="1440" dirty="0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6F51C9F-DFC7-BC4B-AACB-5837034C2DA4}"/>
              </a:ext>
            </a:extLst>
          </p:cNvPr>
          <p:cNvGrpSpPr/>
          <p:nvPr/>
        </p:nvGrpSpPr>
        <p:grpSpPr>
          <a:xfrm>
            <a:off x="1753342" y="396435"/>
            <a:ext cx="1673169" cy="1818198"/>
            <a:chOff x="947951" y="974940"/>
            <a:chExt cx="1949265" cy="2321020"/>
          </a:xfrm>
        </p:grpSpPr>
        <p:pic>
          <p:nvPicPr>
            <p:cNvPr id="5" name="Image 0" descr="preencoded.png"/>
            <p:cNvPicPr>
              <a:picLocks noChangeAspect="1"/>
            </p:cNvPicPr>
            <p:nvPr/>
          </p:nvPicPr>
          <p:blipFill>
            <a:blip r:embed="rId4">
              <a:alphaModFix amt="10000"/>
            </a:blip>
            <a:stretch>
              <a:fillRect/>
            </a:stretch>
          </p:blipFill>
          <p:spPr>
            <a:xfrm rot="6710272">
              <a:off x="2222451" y="1179714"/>
              <a:ext cx="451716" cy="451716"/>
            </a:xfrm>
            <a:prstGeom prst="rect">
              <a:avLst/>
            </a:prstGeom>
          </p:spPr>
        </p:pic>
        <p:pic>
          <p:nvPicPr>
            <p:cNvPr id="6" name="Image 1" descr="preencoded.png"/>
            <p:cNvPicPr>
              <a:picLocks noChangeAspect="1"/>
            </p:cNvPicPr>
            <p:nvPr/>
          </p:nvPicPr>
          <p:blipFill>
            <a:blip r:embed="rId4">
              <a:alphaModFix amt="10000"/>
            </a:blip>
            <a:stretch>
              <a:fillRect/>
            </a:stretch>
          </p:blipFill>
          <p:spPr>
            <a:xfrm rot="10223539">
              <a:off x="2352849" y="1744208"/>
              <a:ext cx="446249" cy="446249"/>
            </a:xfrm>
            <a:prstGeom prst="rect">
              <a:avLst/>
            </a:prstGeom>
          </p:spPr>
        </p:pic>
        <p:pic>
          <p:nvPicPr>
            <p:cNvPr id="7" name="Image 2" descr="preencoded.png"/>
            <p:cNvPicPr>
              <a:picLocks noChangeAspect="1"/>
            </p:cNvPicPr>
            <p:nvPr/>
          </p:nvPicPr>
          <p:blipFill>
            <a:blip r:embed="rId5">
              <a:alphaModFix amt="10000"/>
            </a:blip>
            <a:stretch>
              <a:fillRect/>
            </a:stretch>
          </p:blipFill>
          <p:spPr>
            <a:xfrm rot="3825486">
              <a:off x="1690055" y="974940"/>
              <a:ext cx="441857" cy="441857"/>
            </a:xfrm>
            <a:prstGeom prst="rect">
              <a:avLst/>
            </a:prstGeom>
          </p:spPr>
        </p:pic>
        <p:pic>
          <p:nvPicPr>
            <p:cNvPr id="8" name="Image 3" descr="preencoded.png"/>
            <p:cNvPicPr>
              <a:picLocks noChangeAspect="1"/>
            </p:cNvPicPr>
            <p:nvPr/>
          </p:nvPicPr>
          <p:blipFill>
            <a:blip r:embed="rId5">
              <a:alphaModFix amt="10000"/>
            </a:blip>
            <a:stretch>
              <a:fillRect/>
            </a:stretch>
          </p:blipFill>
          <p:spPr>
            <a:xfrm rot="824317">
              <a:off x="1169654" y="1263028"/>
              <a:ext cx="439904" cy="439904"/>
            </a:xfrm>
            <a:prstGeom prst="rect">
              <a:avLst/>
            </a:prstGeom>
          </p:spPr>
        </p:pic>
        <p:pic>
          <p:nvPicPr>
            <p:cNvPr id="9" name="Image 4" descr="preencoded.png"/>
            <p:cNvPicPr>
              <a:picLocks noChangeAspect="1"/>
            </p:cNvPicPr>
            <p:nvPr/>
          </p:nvPicPr>
          <p:blipFill>
            <a:blip r:embed="rId6">
              <a:alphaModFix amt="10000"/>
            </a:blip>
            <a:stretch>
              <a:fillRect/>
            </a:stretch>
          </p:blipFill>
          <p:spPr>
            <a:xfrm rot="-2700000">
              <a:off x="1094796" y="1835740"/>
              <a:ext cx="398115" cy="398115"/>
            </a:xfrm>
            <a:prstGeom prst="rect">
              <a:avLst/>
            </a:prstGeom>
          </p:spPr>
        </p:pic>
        <p:pic>
          <p:nvPicPr>
            <p:cNvPr id="10" name="Image 5" descr="preencoded.png"/>
            <p:cNvPicPr>
              <a:picLocks noChangeAspect="1"/>
            </p:cNvPicPr>
            <p:nvPr/>
          </p:nvPicPr>
          <p:blipFill>
            <a:blip r:embed="rId7">
              <a:alphaModFix amt="40000"/>
            </a:blip>
            <a:stretch>
              <a:fillRect/>
            </a:stretch>
          </p:blipFill>
          <p:spPr>
            <a:xfrm>
              <a:off x="947951" y="1336655"/>
              <a:ext cx="1949265" cy="1949265"/>
            </a:xfrm>
            <a:prstGeom prst="rect">
              <a:avLst/>
            </a:prstGeom>
          </p:spPr>
        </p:pic>
        <p:pic>
          <p:nvPicPr>
            <p:cNvPr id="11" name="Image 6" descr="preencoded.png"/>
            <p:cNvPicPr>
              <a:picLocks noChangeAspect="1"/>
            </p:cNvPicPr>
            <p:nvPr/>
          </p:nvPicPr>
          <p:blipFill>
            <a:blip r:embed="rId8">
              <a:alphaModFix amt="60000"/>
            </a:blip>
            <a:stretch>
              <a:fillRect/>
            </a:stretch>
          </p:blipFill>
          <p:spPr>
            <a:xfrm>
              <a:off x="947951" y="1340002"/>
              <a:ext cx="1949265" cy="1949265"/>
            </a:xfrm>
            <a:prstGeom prst="rect">
              <a:avLst/>
            </a:prstGeom>
          </p:spPr>
        </p:pic>
        <p:pic>
          <p:nvPicPr>
            <p:cNvPr id="12" name="Image 7" descr="preencoded.png"/>
            <p:cNvPicPr>
              <a:picLocks noChangeAspect="1"/>
            </p:cNvPicPr>
            <p:nvPr/>
          </p:nvPicPr>
          <p:blipFill>
            <a:blip r:embed="rId9">
              <a:alphaModFix amt="80000"/>
            </a:blip>
            <a:stretch>
              <a:fillRect/>
            </a:stretch>
          </p:blipFill>
          <p:spPr>
            <a:xfrm>
              <a:off x="947951" y="1346695"/>
              <a:ext cx="1949265" cy="1949265"/>
            </a:xfrm>
            <a:prstGeom prst="rect">
              <a:avLst/>
            </a:prstGeom>
          </p:spPr>
        </p:pic>
        <p:pic>
          <p:nvPicPr>
            <p:cNvPr id="13" name="Image 8" descr="preencoded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47951" y="1343348"/>
              <a:ext cx="1949265" cy="1949265"/>
            </a:xfrm>
            <a:prstGeom prst="rect">
              <a:avLst/>
            </a:prstGeom>
          </p:spPr>
        </p:pic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4F767E13-FEFC-B988-6BA8-BDDAB258A453}"/>
              </a:ext>
            </a:extLst>
          </p:cNvPr>
          <p:cNvGrpSpPr/>
          <p:nvPr/>
        </p:nvGrpSpPr>
        <p:grpSpPr>
          <a:xfrm>
            <a:off x="5326181" y="724403"/>
            <a:ext cx="1869280" cy="1482365"/>
            <a:chOff x="4403177" y="1076667"/>
            <a:chExt cx="3299220" cy="2619618"/>
          </a:xfrm>
        </p:grpSpPr>
        <p:sp>
          <p:nvSpPr>
            <p:cNvPr id="2" name="Shape 2">
              <a:extLst>
                <a:ext uri="{FF2B5EF4-FFF2-40B4-BE49-F238E27FC236}">
                  <a16:creationId xmlns:a16="http://schemas.microsoft.com/office/drawing/2014/main" id="{9EAEDB2C-7F88-3BE7-86F6-DC10682DBBE2}"/>
                </a:ext>
              </a:extLst>
            </p:cNvPr>
            <p:cNvSpPr/>
            <p:nvPr/>
          </p:nvSpPr>
          <p:spPr>
            <a:xfrm>
              <a:off x="4403177" y="3478860"/>
              <a:ext cx="3299220" cy="217425"/>
            </a:xfrm>
            <a:custGeom>
              <a:avLst/>
              <a:gdLst/>
              <a:ahLst/>
              <a:cxnLst/>
              <a:rect l="l" t="t" r="r" b="b"/>
              <a:pathLst>
                <a:path w="3299220" h="217425">
                  <a:moveTo>
                    <a:pt x="0" y="0"/>
                  </a:moveTo>
                  <a:moveTo>
                    <a:pt x="0" y="0"/>
                  </a:moveTo>
                  <a:lnTo>
                    <a:pt x="3299220" y="0"/>
                  </a:lnTo>
                  <a:lnTo>
                    <a:pt x="3299220" y="217425"/>
                  </a:lnTo>
                  <a:lnTo>
                    <a:pt x="0" y="217425"/>
                  </a:lnTo>
                  <a:close/>
                </a:path>
              </a:pathLst>
            </a:custGeom>
            <a:solidFill>
              <a:srgbClr val="F0F0F0"/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Shape 3">
              <a:extLst>
                <a:ext uri="{FF2B5EF4-FFF2-40B4-BE49-F238E27FC236}">
                  <a16:creationId xmlns:a16="http://schemas.microsoft.com/office/drawing/2014/main" id="{52A2409E-1B0B-E0C7-082D-B181C44765DE}"/>
                </a:ext>
              </a:extLst>
            </p:cNvPr>
            <p:cNvSpPr/>
            <p:nvPr/>
          </p:nvSpPr>
          <p:spPr>
            <a:xfrm rot="16200000">
              <a:off x="4006520" y="2101857"/>
              <a:ext cx="2402193" cy="351813"/>
            </a:xfrm>
            <a:custGeom>
              <a:avLst/>
              <a:gdLst/>
              <a:ahLst/>
              <a:cxnLst/>
              <a:rect l="l" t="t" r="r" b="b"/>
              <a:pathLst>
                <a:path w="2402193" h="351813">
                  <a:moveTo>
                    <a:pt x="0" y="0"/>
                  </a:moveTo>
                  <a:moveTo>
                    <a:pt x="0" y="0"/>
                  </a:moveTo>
                  <a:lnTo>
                    <a:pt x="2402193" y="0"/>
                  </a:lnTo>
                  <a:lnTo>
                    <a:pt x="2402193" y="351813"/>
                  </a:lnTo>
                  <a:lnTo>
                    <a:pt x="0" y="351813"/>
                  </a:lnTo>
                  <a:close/>
                </a:path>
              </a:pathLst>
            </a:custGeom>
            <a:solidFill>
              <a:srgbClr val="1364BD"/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Shape 4">
              <a:extLst>
                <a:ext uri="{FF2B5EF4-FFF2-40B4-BE49-F238E27FC236}">
                  <a16:creationId xmlns:a16="http://schemas.microsoft.com/office/drawing/2014/main" id="{AA16186C-4D22-09B7-4E97-D4840E2292A7}"/>
                </a:ext>
              </a:extLst>
            </p:cNvPr>
            <p:cNvSpPr/>
            <p:nvPr/>
          </p:nvSpPr>
          <p:spPr>
            <a:xfrm rot="16200000">
              <a:off x="6398685" y="2803679"/>
              <a:ext cx="998549" cy="351813"/>
            </a:xfrm>
            <a:custGeom>
              <a:avLst/>
              <a:gdLst/>
              <a:ahLst/>
              <a:cxnLst/>
              <a:rect l="l" t="t" r="r" b="b"/>
              <a:pathLst>
                <a:path w="998549" h="351813">
                  <a:moveTo>
                    <a:pt x="0" y="0"/>
                  </a:moveTo>
                  <a:moveTo>
                    <a:pt x="0" y="0"/>
                  </a:moveTo>
                  <a:lnTo>
                    <a:pt x="998549" y="0"/>
                  </a:lnTo>
                  <a:lnTo>
                    <a:pt x="998549" y="351813"/>
                  </a:lnTo>
                  <a:lnTo>
                    <a:pt x="0" y="351813"/>
                  </a:lnTo>
                  <a:close/>
                </a:path>
              </a:pathLst>
            </a:custGeom>
            <a:solidFill>
              <a:srgbClr val="1364BD"/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Shape 5">
              <a:extLst>
                <a:ext uri="{FF2B5EF4-FFF2-40B4-BE49-F238E27FC236}">
                  <a16:creationId xmlns:a16="http://schemas.microsoft.com/office/drawing/2014/main" id="{FF5CCD58-DE54-0FB5-EC1C-99B50948E26C}"/>
                </a:ext>
              </a:extLst>
            </p:cNvPr>
            <p:cNvSpPr/>
            <p:nvPr/>
          </p:nvSpPr>
          <p:spPr>
            <a:xfrm rot="16200000">
              <a:off x="5297291" y="2547458"/>
              <a:ext cx="1510992" cy="351813"/>
            </a:xfrm>
            <a:custGeom>
              <a:avLst/>
              <a:gdLst/>
              <a:ahLst/>
              <a:cxnLst/>
              <a:rect l="l" t="t" r="r" b="b"/>
              <a:pathLst>
                <a:path w="1510992" h="351813">
                  <a:moveTo>
                    <a:pt x="0" y="0"/>
                  </a:moveTo>
                  <a:moveTo>
                    <a:pt x="0" y="0"/>
                  </a:moveTo>
                  <a:lnTo>
                    <a:pt x="1510992" y="0"/>
                  </a:lnTo>
                  <a:lnTo>
                    <a:pt x="1510992" y="351813"/>
                  </a:lnTo>
                  <a:lnTo>
                    <a:pt x="0" y="351813"/>
                  </a:lnTo>
                  <a:close/>
                </a:path>
              </a:pathLst>
            </a:custGeom>
            <a:solidFill>
              <a:srgbClr val="223EA3"/>
            </a:solidFill>
            <a:ln/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5" name="Text 6">
            <a:extLst>
              <a:ext uri="{FF2B5EF4-FFF2-40B4-BE49-F238E27FC236}">
                <a16:creationId xmlns:a16="http://schemas.microsoft.com/office/drawing/2014/main" id="{3BDB4DBA-5C57-C7C1-CF39-21BA93955DD0}"/>
              </a:ext>
            </a:extLst>
          </p:cNvPr>
          <p:cNvSpPr/>
          <p:nvPr/>
        </p:nvSpPr>
        <p:spPr>
          <a:xfrm>
            <a:off x="5456382" y="2267840"/>
            <a:ext cx="1608878" cy="56925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>
              <a:lnSpc>
                <a:spcPct val="112500"/>
              </a:lnSpc>
              <a:spcBef>
                <a:spcPts val="375"/>
              </a:spcBef>
            </a:pPr>
            <a:r>
              <a:rPr lang="en-US" altLang="zh-CN" sz="2304" b="1" dirty="0" err="1">
                <a:solidFill>
                  <a:srgbClr val="013A8B"/>
                </a:solidFill>
                <a:latin typeface="微软雅黑" pitchFamily="34" charset="0"/>
                <a:ea typeface="微软雅黑" pitchFamily="34" charset="-122"/>
              </a:rPr>
              <a:t>知识学习</a:t>
            </a:r>
            <a:endParaRPr lang="en-US" altLang="zh-CN" sz="2304" b="1" dirty="0">
              <a:solidFill>
                <a:srgbClr val="013A8B"/>
              </a:solidFill>
              <a:latin typeface="微软雅黑" pitchFamily="34" charset="0"/>
              <a:ea typeface="微软雅黑" pitchFamily="34" charset="-122"/>
            </a:endParaRPr>
          </a:p>
        </p:txBody>
      </p:sp>
      <p:sp>
        <p:nvSpPr>
          <p:cNvPr id="27" name="Text 2">
            <a:extLst>
              <a:ext uri="{FF2B5EF4-FFF2-40B4-BE49-F238E27FC236}">
                <a16:creationId xmlns:a16="http://schemas.microsoft.com/office/drawing/2014/main" id="{49692830-C855-1ECC-6D9E-652DF0B83152}"/>
              </a:ext>
            </a:extLst>
          </p:cNvPr>
          <p:cNvSpPr/>
          <p:nvPr/>
        </p:nvSpPr>
        <p:spPr>
          <a:xfrm>
            <a:off x="1500574" y="2814505"/>
            <a:ext cx="2178704" cy="210275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zh-CN" altLang="en-US" sz="1600" b="1" dirty="0"/>
              <a:t>工具类：编程、设计</a:t>
            </a:r>
            <a:endParaRPr lang="en-US" altLang="zh-CN" sz="1600" b="1" dirty="0"/>
          </a:p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zh-CN" altLang="en-US" sz="1600" b="1" dirty="0"/>
              <a:t>运动类：球类、舞蹈</a:t>
            </a:r>
            <a:endParaRPr lang="en-US" altLang="zh-CN" sz="1600" b="1" dirty="0"/>
          </a:p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zh-CN" altLang="en-US" sz="1600" b="1" dirty="0"/>
              <a:t>专业类：乐器、棋类</a:t>
            </a:r>
            <a:endParaRPr lang="en-US" altLang="zh-CN" sz="1600" b="1" dirty="0"/>
          </a:p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zh-CN" altLang="en-US" sz="1600" b="1" dirty="0"/>
              <a:t>形成肌肉记忆</a:t>
            </a:r>
            <a:endParaRPr lang="en-US" altLang="zh-CN" sz="1600" b="1" dirty="0"/>
          </a:p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endParaRPr lang="en-US" sz="1600" b="1" dirty="0"/>
          </a:p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zh-CN" altLang="en-US" sz="1600" b="1" dirty="0"/>
              <a:t>如：钓鱼、测试机器</a:t>
            </a:r>
            <a:endParaRPr lang="en-US" sz="1600" b="1" dirty="0"/>
          </a:p>
        </p:txBody>
      </p:sp>
      <p:sp>
        <p:nvSpPr>
          <p:cNvPr id="28" name="Text 2">
            <a:extLst>
              <a:ext uri="{FF2B5EF4-FFF2-40B4-BE49-F238E27FC236}">
                <a16:creationId xmlns:a16="http://schemas.microsoft.com/office/drawing/2014/main" id="{9B5C9CA6-0A92-45B3-1E33-81B933E94019}"/>
              </a:ext>
            </a:extLst>
          </p:cNvPr>
          <p:cNvSpPr/>
          <p:nvPr/>
        </p:nvSpPr>
        <p:spPr>
          <a:xfrm>
            <a:off x="5374068" y="2814505"/>
            <a:ext cx="1971612" cy="1773819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zh-CN" altLang="en-US" sz="1600" b="1" dirty="0"/>
              <a:t>语言、历史、哲学</a:t>
            </a:r>
            <a:endParaRPr lang="en-US" altLang="zh-CN" sz="1600" b="1" dirty="0"/>
          </a:p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endParaRPr lang="en-US" sz="1600" b="1" dirty="0"/>
          </a:p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zh-CN" altLang="en-US" sz="1600" b="1" dirty="0"/>
              <a:t>形成逻辑框架</a:t>
            </a:r>
            <a:endParaRPr lang="en-US" altLang="zh-CN" sz="1600" b="1" dirty="0"/>
          </a:p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endParaRPr lang="en-US" sz="1600" b="1" dirty="0"/>
          </a:p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zh-CN" altLang="en-US" sz="1600" b="1" dirty="0"/>
              <a:t>如：标准的学习</a:t>
            </a:r>
            <a:endParaRPr lang="en-US" sz="1600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13801" y="1056632"/>
            <a:ext cx="3403811" cy="30210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0" b="1" dirty="0">
                <a:solidFill>
                  <a:srgbClr val="223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3596600" y="2164842"/>
            <a:ext cx="5547400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成功案例分享</a:t>
            </a:r>
            <a:endParaRPr lang="en-US" sz="144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4848" y="343471"/>
            <a:ext cx="295880" cy="318052"/>
          </a:xfrm>
          <a:custGeom>
            <a:avLst/>
            <a:gdLst/>
            <a:ahLst/>
            <a:cxnLst/>
            <a:rect l="l" t="t" r="r" b="b"/>
            <a:pathLst>
              <a:path w="295880" h="318052">
                <a:moveTo>
                  <a:pt x="0" y="0"/>
                </a:moveTo>
                <a:moveTo>
                  <a:pt x="0" y="0"/>
                </a:moveTo>
                <a:lnTo>
                  <a:pt x="295880" y="0"/>
                </a:lnTo>
                <a:lnTo>
                  <a:pt x="295880" y="318052"/>
                </a:lnTo>
                <a:lnTo>
                  <a:pt x="0" y="318052"/>
                </a:lnTo>
                <a:close/>
              </a:path>
            </a:pathLst>
          </a:custGeom>
          <a:solidFill>
            <a:srgbClr val="013A8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449937" y="191601"/>
            <a:ext cx="8694063" cy="63636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013A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名人事例</a:t>
            </a:r>
            <a:endParaRPr lang="en-US" sz="1440" dirty="0"/>
          </a:p>
        </p:txBody>
      </p:sp>
      <p:sp>
        <p:nvSpPr>
          <p:cNvPr id="6" name="Text 2"/>
          <p:cNvSpPr/>
          <p:nvPr/>
        </p:nvSpPr>
        <p:spPr>
          <a:xfrm>
            <a:off x="3949529" y="343471"/>
            <a:ext cx="5323680" cy="43858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r>
              <a:rPr lang="en-US" altLang="zh-CN" sz="1600" b="1" dirty="0"/>
              <a:t>1. </a:t>
            </a:r>
            <a:r>
              <a:rPr lang="zh-CN" altLang="en-US" sz="1600" b="1" dirty="0"/>
              <a:t>波尔加三姐妹：家庭教育与系统化训练的典范</a:t>
            </a:r>
          </a:p>
        </p:txBody>
      </p:sp>
      <p:sp>
        <p:nvSpPr>
          <p:cNvPr id="7" name="Text 3"/>
          <p:cNvSpPr/>
          <p:nvPr/>
        </p:nvSpPr>
        <p:spPr>
          <a:xfrm>
            <a:off x="320728" y="1158240"/>
            <a:ext cx="8376392" cy="363945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r>
              <a:rPr lang="zh-CN" altLang="en-US" sz="1400" b="1" dirty="0"/>
              <a:t>背景</a:t>
            </a:r>
            <a:r>
              <a:rPr lang="zh-CN" altLang="en-US" sz="1400" dirty="0"/>
              <a:t>：匈牙利心理学家拉斯洛</a:t>
            </a:r>
            <a:r>
              <a:rPr lang="en-US" altLang="zh-CN" sz="1400" dirty="0"/>
              <a:t>·</a:t>
            </a:r>
            <a:r>
              <a:rPr lang="zh-CN" altLang="en-US" sz="1400" dirty="0"/>
              <a:t>波尔加坚信“天才出自训练而非天赋”，他将三个女儿作为实验对象，从小进行系统的国际象棋教育。</a:t>
            </a:r>
          </a:p>
          <a:p>
            <a:r>
              <a:rPr lang="zh-CN" altLang="en-US" sz="1400" b="1" dirty="0"/>
              <a:t>教育领域的启示与刻意练习体现</a:t>
            </a:r>
            <a:r>
              <a:rPr lang="zh-CN" altLang="en-US" sz="1400" dirty="0"/>
              <a:t>：</a:t>
            </a:r>
          </a:p>
          <a:p>
            <a:r>
              <a:rPr lang="zh-CN" altLang="en-US" sz="1400" dirty="0"/>
              <a:t>● </a:t>
            </a:r>
          </a:p>
          <a:p>
            <a:r>
              <a:rPr lang="zh-CN" altLang="en-US" sz="1400" b="1" dirty="0"/>
              <a:t>目标明确</a:t>
            </a:r>
            <a:r>
              <a:rPr lang="zh-CN" altLang="en-US" sz="1400" dirty="0"/>
              <a:t>：选择象棋作为突破口，制定长期培养计划。</a:t>
            </a:r>
          </a:p>
          <a:p>
            <a:r>
              <a:rPr lang="zh-CN" altLang="en-US" sz="1400" dirty="0"/>
              <a:t>● </a:t>
            </a:r>
          </a:p>
          <a:p>
            <a:r>
              <a:rPr lang="zh-CN" altLang="en-US" sz="1400" b="1" dirty="0"/>
              <a:t>系统化课程设计</a:t>
            </a:r>
            <a:r>
              <a:rPr lang="zh-CN" altLang="en-US" sz="1400" dirty="0"/>
              <a:t>：家庭如同“象棋学院”，拥有上万本专业书籍和分类档案系统，相当于自建教育资源库。</a:t>
            </a:r>
          </a:p>
          <a:p>
            <a:r>
              <a:rPr lang="zh-CN" altLang="en-US" sz="1400" dirty="0"/>
              <a:t>● </a:t>
            </a:r>
          </a:p>
          <a:p>
            <a:r>
              <a:rPr lang="zh-CN" altLang="en-US" sz="1400" b="1" dirty="0"/>
              <a:t>高强度重复与反馈机制</a:t>
            </a:r>
            <a:r>
              <a:rPr lang="zh-CN" altLang="en-US" sz="1400" dirty="0"/>
              <a:t>：每日数小时训练，模拟实战、复盘分析、记录对手数据，形成闭环反馈。</a:t>
            </a:r>
          </a:p>
          <a:p>
            <a:r>
              <a:rPr lang="zh-CN" altLang="en-US" sz="1400" dirty="0"/>
              <a:t>● </a:t>
            </a:r>
          </a:p>
          <a:p>
            <a:r>
              <a:rPr lang="zh-CN" altLang="en-US" sz="1400" b="1" dirty="0"/>
              <a:t>个性化教学</a:t>
            </a:r>
            <a:r>
              <a:rPr lang="zh-CN" altLang="en-US" sz="1400" dirty="0"/>
              <a:t>：根据每个女儿的特点调整训练强度与方式（如朱迪训练最刻苦，成就最高）。</a:t>
            </a:r>
          </a:p>
          <a:p>
            <a:r>
              <a:rPr lang="zh-CN" altLang="en-US" sz="1400" dirty="0"/>
              <a:t>● </a:t>
            </a:r>
          </a:p>
          <a:p>
            <a:r>
              <a:rPr lang="zh-CN" altLang="en-US" sz="1400" b="1" dirty="0"/>
              <a:t>成果验证</a:t>
            </a:r>
            <a:r>
              <a:rPr lang="zh-CN" altLang="en-US" sz="1400" dirty="0"/>
              <a:t>：三人均成为世界级棋手，打破“女性无法在智力竞技中胜出”的偏见。</a:t>
            </a:r>
            <a:endParaRPr lang="en-US" altLang="zh-CN" sz="1400" dirty="0"/>
          </a:p>
          <a:p>
            <a:endParaRPr lang="zh-CN" altLang="en-US" sz="1400" dirty="0"/>
          </a:p>
          <a:p>
            <a:r>
              <a:rPr lang="zh-CN" altLang="en-US" sz="1400" dirty="0"/>
              <a:t>📌 </a:t>
            </a:r>
            <a:r>
              <a:rPr lang="zh-CN" altLang="en-US" sz="1400" b="1" dirty="0"/>
              <a:t>教育意义</a:t>
            </a:r>
            <a:r>
              <a:rPr lang="zh-CN" altLang="en-US" sz="1400" dirty="0"/>
              <a:t>：证明了</a:t>
            </a:r>
            <a:r>
              <a:rPr lang="zh-CN" altLang="en-US" sz="1400" b="1" dirty="0"/>
              <a:t>科学设计的教育路径</a:t>
            </a:r>
            <a:r>
              <a:rPr lang="en-US" altLang="zh-CN" sz="1400" b="1" dirty="0"/>
              <a:t>+</a:t>
            </a:r>
            <a:r>
              <a:rPr lang="zh-CN" altLang="en-US" sz="1400" b="1" dirty="0"/>
              <a:t>持续投入</a:t>
            </a:r>
            <a:r>
              <a:rPr lang="en-US" altLang="zh-CN" sz="1400" b="1" dirty="0"/>
              <a:t>=</a:t>
            </a:r>
            <a:r>
              <a:rPr lang="zh-CN" altLang="en-US" sz="1400" b="1" dirty="0"/>
              <a:t>卓越成就</a:t>
            </a:r>
            <a:r>
              <a:rPr lang="zh-CN" altLang="en-US" sz="1400" dirty="0"/>
              <a:t>，对现代家庭教育、特长培养具有极强参考价值。</a:t>
            </a:r>
            <a:endParaRPr lang="zh-CN" altLang="en-US" sz="1400" dirty="0">
              <a:effectLst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B65A4-2C9F-03EF-4306-AA5A7EC71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>
            <a:extLst>
              <a:ext uri="{FF2B5EF4-FFF2-40B4-BE49-F238E27FC236}">
                <a16:creationId xmlns:a16="http://schemas.microsoft.com/office/drawing/2014/main" id="{FDAEAD0A-1382-A7DD-F595-8A061DB30E6E}"/>
              </a:ext>
            </a:extLst>
          </p:cNvPr>
          <p:cNvSpPr/>
          <p:nvPr/>
        </p:nvSpPr>
        <p:spPr>
          <a:xfrm>
            <a:off x="24848" y="343471"/>
            <a:ext cx="295880" cy="318052"/>
          </a:xfrm>
          <a:custGeom>
            <a:avLst/>
            <a:gdLst/>
            <a:ahLst/>
            <a:cxnLst/>
            <a:rect l="l" t="t" r="r" b="b"/>
            <a:pathLst>
              <a:path w="295880" h="318052">
                <a:moveTo>
                  <a:pt x="0" y="0"/>
                </a:moveTo>
                <a:moveTo>
                  <a:pt x="0" y="0"/>
                </a:moveTo>
                <a:lnTo>
                  <a:pt x="295880" y="0"/>
                </a:lnTo>
                <a:lnTo>
                  <a:pt x="295880" y="318052"/>
                </a:lnTo>
                <a:lnTo>
                  <a:pt x="0" y="318052"/>
                </a:lnTo>
                <a:close/>
              </a:path>
            </a:pathLst>
          </a:custGeom>
          <a:solidFill>
            <a:srgbClr val="013A8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71DF39BE-EC3C-BB34-4A4B-108E5CF47B75}"/>
              </a:ext>
            </a:extLst>
          </p:cNvPr>
          <p:cNvSpPr/>
          <p:nvPr/>
        </p:nvSpPr>
        <p:spPr>
          <a:xfrm>
            <a:off x="449937" y="191601"/>
            <a:ext cx="8694063" cy="63636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013A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名人事例</a:t>
            </a:r>
            <a:endParaRPr lang="en-US" sz="1440" dirty="0"/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1B2BCC57-1120-C07A-0915-57BE25CCCB3B}"/>
              </a:ext>
            </a:extLst>
          </p:cNvPr>
          <p:cNvSpPr/>
          <p:nvPr/>
        </p:nvSpPr>
        <p:spPr>
          <a:xfrm>
            <a:off x="3949529" y="343471"/>
            <a:ext cx="5323680" cy="43858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r>
              <a:rPr lang="en-US" altLang="zh-CN" sz="1600" b="1" dirty="0"/>
              <a:t>2. </a:t>
            </a:r>
            <a:r>
              <a:rPr lang="zh-CN" altLang="en-US" sz="1600" b="1" dirty="0"/>
              <a:t>本杰明</a:t>
            </a:r>
            <a:r>
              <a:rPr lang="en-US" altLang="zh-CN" sz="1600" b="1" dirty="0"/>
              <a:t>·</a:t>
            </a:r>
            <a:r>
              <a:rPr lang="zh-CN" altLang="en-US" sz="1600" b="1" dirty="0"/>
              <a:t>富兰克林：自我驱动的语言与写作训练</a:t>
            </a: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80B19136-651B-0D92-B372-009FA927E39B}"/>
              </a:ext>
            </a:extLst>
          </p:cNvPr>
          <p:cNvSpPr/>
          <p:nvPr/>
        </p:nvSpPr>
        <p:spPr>
          <a:xfrm>
            <a:off x="320728" y="1158240"/>
            <a:ext cx="8376392" cy="3208571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r>
              <a:rPr lang="zh-CN" altLang="en-US" sz="1400" b="1" dirty="0"/>
              <a:t>背景</a:t>
            </a:r>
            <a:r>
              <a:rPr lang="zh-CN" altLang="en-US" sz="1400" dirty="0"/>
              <a:t>：美国开国元勋富兰克林并非天生文采斐然，而是通过自我设计的“刻意练习”提升写作能力。</a:t>
            </a:r>
          </a:p>
          <a:p>
            <a:r>
              <a:rPr lang="zh-CN" altLang="en-US" sz="1400" b="1" dirty="0"/>
              <a:t>具体练习方法（教育中的可复制策略）</a:t>
            </a:r>
            <a:r>
              <a:rPr lang="zh-CN" altLang="en-US" sz="1400" dirty="0"/>
              <a:t>：</a:t>
            </a:r>
          </a:p>
          <a:p>
            <a:r>
              <a:rPr lang="en-US" altLang="zh-CN" sz="1400" dirty="0"/>
              <a:t>1. </a:t>
            </a:r>
            <a:r>
              <a:rPr lang="zh-CN" altLang="en-US" sz="1400" b="1" dirty="0"/>
              <a:t>模仿学习</a:t>
            </a:r>
            <a:r>
              <a:rPr lang="zh-CN" altLang="en-US" sz="1400" dirty="0"/>
              <a:t>：选取优秀文章</a:t>
            </a:r>
            <a:r>
              <a:rPr lang="en-US" altLang="zh-CN" sz="1400" dirty="0"/>
              <a:t>《</a:t>
            </a:r>
            <a:r>
              <a:rPr lang="zh-CN" altLang="en-US" sz="1400" dirty="0"/>
              <a:t>旁观者</a:t>
            </a:r>
            <a:r>
              <a:rPr lang="en-US" altLang="zh-CN" sz="1400" dirty="0"/>
              <a:t>》</a:t>
            </a:r>
            <a:r>
              <a:rPr lang="zh-CN" altLang="en-US" sz="1400" dirty="0"/>
              <a:t>（</a:t>
            </a:r>
            <a:r>
              <a:rPr lang="en-US" altLang="zh-CN" sz="1400" dirty="0"/>
              <a:t>Spectator</a:t>
            </a:r>
            <a:r>
              <a:rPr lang="zh-CN" altLang="en-US" sz="1400" dirty="0"/>
              <a:t>），逐句阅读并写下要点。</a:t>
            </a:r>
          </a:p>
          <a:p>
            <a:r>
              <a:rPr lang="en-US" altLang="zh-CN" sz="1400" dirty="0"/>
              <a:t>2. </a:t>
            </a:r>
            <a:r>
              <a:rPr lang="zh-CN" altLang="en-US" sz="1400" b="1" dirty="0"/>
              <a:t>重构表达</a:t>
            </a:r>
            <a:r>
              <a:rPr lang="zh-CN" altLang="en-US" sz="1400" dirty="0"/>
              <a:t>：几天后凭记忆重写原文内容，再对比原作找出差距。</a:t>
            </a:r>
          </a:p>
          <a:p>
            <a:r>
              <a:rPr lang="en-US" altLang="zh-CN" sz="1400" dirty="0"/>
              <a:t>3. </a:t>
            </a:r>
            <a:r>
              <a:rPr lang="zh-CN" altLang="en-US" sz="1400" b="1" dirty="0"/>
              <a:t>词汇拓展训练</a:t>
            </a:r>
            <a:r>
              <a:rPr lang="zh-CN" altLang="en-US" sz="1400" dirty="0"/>
              <a:t>：将文章改写为诗歌（锻炼押韵与表达多样性），再还原为散文。</a:t>
            </a:r>
          </a:p>
          <a:p>
            <a:r>
              <a:rPr lang="en-US" altLang="zh-CN" sz="1400" dirty="0"/>
              <a:t>4. </a:t>
            </a:r>
            <a:r>
              <a:rPr lang="zh-CN" altLang="en-US" sz="1400" b="1" dirty="0"/>
              <a:t>结构优化练习</a:t>
            </a:r>
            <a:r>
              <a:rPr lang="zh-CN" altLang="en-US" sz="1400" dirty="0"/>
              <a:t>：专注文章组织逻辑，分析段落衔接与论证结构。</a:t>
            </a:r>
            <a:endParaRPr lang="en-US" altLang="zh-CN" sz="1400" dirty="0"/>
          </a:p>
          <a:p>
            <a:endParaRPr lang="zh-CN" altLang="en-US" sz="1400" dirty="0"/>
          </a:p>
          <a:p>
            <a:r>
              <a:rPr lang="zh-CN" altLang="en-US" sz="1400" dirty="0"/>
              <a:t>✅ </a:t>
            </a:r>
            <a:r>
              <a:rPr lang="zh-CN" altLang="en-US" sz="1400" b="1" dirty="0"/>
              <a:t>核心要素</a:t>
            </a:r>
            <a:r>
              <a:rPr lang="zh-CN" altLang="en-US" sz="1400" dirty="0"/>
              <a:t>：</a:t>
            </a:r>
          </a:p>
          <a:p>
            <a:r>
              <a:rPr lang="zh-CN" altLang="en-US" sz="1400" dirty="0"/>
              <a:t>● 自我评估 </a:t>
            </a:r>
            <a:r>
              <a:rPr lang="en-US" altLang="zh-CN" sz="1400" dirty="0"/>
              <a:t>+ </a:t>
            </a:r>
            <a:r>
              <a:rPr lang="zh-CN" altLang="en-US" sz="1400" dirty="0"/>
              <a:t>对比反馈</a:t>
            </a:r>
          </a:p>
          <a:p>
            <a:r>
              <a:rPr lang="zh-CN" altLang="en-US" sz="1400" dirty="0"/>
              <a:t>● 分解技能（词汇、句式、结构）</a:t>
            </a:r>
          </a:p>
          <a:p>
            <a:r>
              <a:rPr lang="zh-CN" altLang="en-US" sz="1400" dirty="0"/>
              <a:t>● 高度专注的重复练习</a:t>
            </a:r>
          </a:p>
          <a:p>
            <a:r>
              <a:rPr lang="zh-CN" altLang="en-US" sz="1400" dirty="0"/>
              <a:t>📌 </a:t>
            </a:r>
            <a:r>
              <a:rPr lang="zh-CN" altLang="en-US" sz="1400" b="1" dirty="0"/>
              <a:t>教育应用</a:t>
            </a:r>
            <a:r>
              <a:rPr lang="zh-CN" altLang="en-US" sz="1400" dirty="0"/>
              <a:t>：</a:t>
            </a:r>
          </a:p>
          <a:p>
            <a:r>
              <a:rPr lang="zh-CN" altLang="en-US" sz="1400" dirty="0"/>
              <a:t>● 可用于语文、英语写作教学中，设计“模仿</a:t>
            </a:r>
            <a:r>
              <a:rPr lang="en-US" altLang="zh-CN" sz="1400" dirty="0"/>
              <a:t>—</a:t>
            </a:r>
            <a:r>
              <a:rPr lang="zh-CN" altLang="en-US" sz="1400" dirty="0"/>
              <a:t>改写</a:t>
            </a:r>
            <a:r>
              <a:rPr lang="en-US" altLang="zh-CN" sz="1400" dirty="0"/>
              <a:t>—</a:t>
            </a:r>
            <a:r>
              <a:rPr lang="zh-CN" altLang="en-US" sz="1400" dirty="0"/>
              <a:t>对比</a:t>
            </a:r>
            <a:r>
              <a:rPr lang="en-US" altLang="zh-CN" sz="1400" dirty="0"/>
              <a:t>—</a:t>
            </a:r>
            <a:r>
              <a:rPr lang="zh-CN" altLang="en-US" sz="1400" dirty="0"/>
              <a:t>修正”四步法；</a:t>
            </a:r>
          </a:p>
          <a:p>
            <a:r>
              <a:rPr lang="zh-CN" altLang="en-US" sz="1400" dirty="0"/>
              <a:t>● 培养学生自主学习能力，建立“元认知”意识。</a:t>
            </a:r>
            <a:endParaRPr lang="zh-CN" altLang="en-US" sz="1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729967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4848" y="343471"/>
            <a:ext cx="295880" cy="318052"/>
          </a:xfrm>
          <a:custGeom>
            <a:avLst/>
            <a:gdLst/>
            <a:ahLst/>
            <a:cxnLst/>
            <a:rect l="l" t="t" r="r" b="b"/>
            <a:pathLst>
              <a:path w="295880" h="318052">
                <a:moveTo>
                  <a:pt x="0" y="0"/>
                </a:moveTo>
                <a:moveTo>
                  <a:pt x="0" y="0"/>
                </a:moveTo>
                <a:lnTo>
                  <a:pt x="295880" y="0"/>
                </a:lnTo>
                <a:lnTo>
                  <a:pt x="295880" y="318052"/>
                </a:lnTo>
                <a:lnTo>
                  <a:pt x="0" y="318052"/>
                </a:lnTo>
                <a:close/>
              </a:path>
            </a:pathLst>
          </a:custGeom>
          <a:solidFill>
            <a:srgbClr val="013A8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449937" y="191601"/>
            <a:ext cx="8694063" cy="63636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013A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普通人经验</a:t>
            </a:r>
            <a:endParaRPr lang="en-US" sz="1440" dirty="0"/>
          </a:p>
        </p:txBody>
      </p:sp>
      <p:sp>
        <p:nvSpPr>
          <p:cNvPr id="5" name="Shape 2"/>
          <p:cNvSpPr/>
          <p:nvPr/>
        </p:nvSpPr>
        <p:spPr>
          <a:xfrm>
            <a:off x="4152548" y="2116643"/>
            <a:ext cx="1704337" cy="1047620"/>
          </a:xfrm>
          <a:custGeom>
            <a:avLst/>
            <a:gdLst/>
            <a:ahLst/>
            <a:cxnLst/>
            <a:rect l="l" t="t" r="r" b="b"/>
            <a:pathLst>
              <a:path w="1704337" h="1047620">
                <a:moveTo>
                  <a:pt x="0" y="104762"/>
                </a:moveTo>
                <a:moveTo>
                  <a:pt x="0" y="104762"/>
                </a:moveTo>
                <a:cubicBezTo>
                  <a:pt x="340867" y="-209524"/>
                  <a:pt x="511301" y="314286"/>
                  <a:pt x="852168" y="104762"/>
                </a:cubicBezTo>
                <a:cubicBezTo>
                  <a:pt x="1193036" y="-209524"/>
                  <a:pt x="1363469" y="314286"/>
                  <a:pt x="1704337" y="104762"/>
                </a:cubicBezTo>
                <a:lnTo>
                  <a:pt x="1704337" y="942858"/>
                </a:lnTo>
                <a:cubicBezTo>
                  <a:pt x="1193036" y="1257144"/>
                  <a:pt x="1363469" y="733334"/>
                  <a:pt x="852168" y="942858"/>
                </a:cubicBezTo>
                <a:cubicBezTo>
                  <a:pt x="340867" y="1257144"/>
                  <a:pt x="511301" y="733334"/>
                  <a:pt x="0" y="942858"/>
                </a:cubicBezTo>
                <a:lnTo>
                  <a:pt x="0" y="104762"/>
                </a:lnTo>
                <a:close/>
              </a:path>
            </a:pathLst>
          </a:custGeom>
          <a:solidFill>
            <a:srgbClr val="1364BD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3"/>
          <p:cNvSpPr/>
          <p:nvPr/>
        </p:nvSpPr>
        <p:spPr>
          <a:xfrm>
            <a:off x="3293602" y="1127791"/>
            <a:ext cx="805245" cy="357886"/>
          </a:xfrm>
          <a:custGeom>
            <a:avLst/>
            <a:gdLst/>
            <a:ahLst/>
            <a:cxnLst/>
            <a:rect l="l" t="t" r="r" b="b"/>
            <a:pathLst>
              <a:path w="805245" h="357886">
                <a:moveTo>
                  <a:pt x="805245" y="357886"/>
                </a:moveTo>
                <a:moveTo>
                  <a:pt x="805245" y="357886"/>
                </a:moveTo>
                <a:lnTo>
                  <a:pt x="503278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1364BD"/>
            </a:solidFill>
            <a:prstDash val="solid"/>
            <a:headEnd type="arrow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Shape 4"/>
          <p:cNvSpPr/>
          <p:nvPr/>
        </p:nvSpPr>
        <p:spPr>
          <a:xfrm>
            <a:off x="828752" y="854598"/>
            <a:ext cx="2348630" cy="484632"/>
          </a:xfrm>
          <a:custGeom>
            <a:avLst/>
            <a:gdLst/>
            <a:ahLst/>
            <a:cxnLst/>
            <a:rect l="l" t="t" r="r" b="b"/>
            <a:pathLst>
              <a:path w="2348630" h="484632">
                <a:moveTo>
                  <a:pt x="242316" y="0"/>
                </a:moveTo>
                <a:moveTo>
                  <a:pt x="242316" y="0"/>
                </a:moveTo>
                <a:lnTo>
                  <a:pt x="2106314" y="0"/>
                </a:lnTo>
                <a:quadBezTo>
                  <a:pt x="2348630" y="0"/>
                  <a:pt x="2348630" y="242316"/>
                </a:quadBezTo>
                <a:lnTo>
                  <a:pt x="2348630" y="242316"/>
                </a:lnTo>
                <a:quadBezTo>
                  <a:pt x="2348630" y="484632"/>
                  <a:pt x="2106314" y="484632"/>
                </a:quadBezTo>
                <a:lnTo>
                  <a:pt x="242316" y="484632"/>
                </a:lnTo>
                <a:quadBezTo>
                  <a:pt x="0" y="484632"/>
                  <a:pt x="0" y="242316"/>
                </a:quadBezTo>
                <a:lnTo>
                  <a:pt x="0" y="242316"/>
                </a:lnTo>
                <a:quadBezTo>
                  <a:pt x="0" y="0"/>
                  <a:pt x="242316" y="0"/>
                </a:quadBezTo>
                <a:close/>
              </a:path>
            </a:pathLst>
          </a:custGeom>
          <a:solidFill>
            <a:srgbClr val="1364BD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Shape 5"/>
          <p:cNvSpPr/>
          <p:nvPr/>
        </p:nvSpPr>
        <p:spPr>
          <a:xfrm>
            <a:off x="6469070" y="1892220"/>
            <a:ext cx="2348630" cy="484632"/>
          </a:xfrm>
          <a:custGeom>
            <a:avLst/>
            <a:gdLst/>
            <a:ahLst/>
            <a:cxnLst/>
            <a:rect l="l" t="t" r="r" b="b"/>
            <a:pathLst>
              <a:path w="2348630" h="484632">
                <a:moveTo>
                  <a:pt x="242316" y="0"/>
                </a:moveTo>
                <a:moveTo>
                  <a:pt x="242316" y="0"/>
                </a:moveTo>
                <a:lnTo>
                  <a:pt x="2106314" y="0"/>
                </a:lnTo>
                <a:quadBezTo>
                  <a:pt x="2348630" y="0"/>
                  <a:pt x="2348630" y="242316"/>
                </a:quadBezTo>
                <a:lnTo>
                  <a:pt x="2348630" y="242316"/>
                </a:lnTo>
                <a:quadBezTo>
                  <a:pt x="2348630" y="484632"/>
                  <a:pt x="2106314" y="484632"/>
                </a:quadBezTo>
                <a:lnTo>
                  <a:pt x="242316" y="484632"/>
                </a:lnTo>
                <a:quadBezTo>
                  <a:pt x="0" y="484632"/>
                  <a:pt x="0" y="242316"/>
                </a:quadBezTo>
                <a:lnTo>
                  <a:pt x="0" y="242316"/>
                </a:lnTo>
                <a:quadBezTo>
                  <a:pt x="0" y="0"/>
                  <a:pt x="242316" y="0"/>
                </a:quadBezTo>
                <a:close/>
              </a:path>
            </a:pathLst>
          </a:custGeom>
          <a:solidFill>
            <a:srgbClr val="4091E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6"/>
          <p:cNvSpPr/>
          <p:nvPr/>
        </p:nvSpPr>
        <p:spPr>
          <a:xfrm>
            <a:off x="6270689" y="1532666"/>
            <a:ext cx="396763" cy="428356"/>
          </a:xfrm>
          <a:custGeom>
            <a:avLst/>
            <a:gdLst/>
            <a:ahLst/>
            <a:cxnLst/>
            <a:rect l="l" t="t" r="r" b="b"/>
            <a:pathLst>
              <a:path w="396763" h="428356">
                <a:moveTo>
                  <a:pt x="0" y="428356"/>
                </a:moveTo>
                <a:moveTo>
                  <a:pt x="0" y="428356"/>
                </a:moveTo>
                <a:lnTo>
                  <a:pt x="128019" y="0"/>
                </a:lnTo>
                <a:lnTo>
                  <a:pt x="396763" y="0"/>
                </a:lnTo>
              </a:path>
            </a:pathLst>
          </a:custGeom>
          <a:noFill/>
          <a:ln w="28575">
            <a:solidFill>
              <a:srgbClr val="4091EA"/>
            </a:solidFill>
            <a:prstDash val="solid"/>
            <a:headEnd type="arrow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7"/>
          <p:cNvSpPr/>
          <p:nvPr/>
        </p:nvSpPr>
        <p:spPr>
          <a:xfrm>
            <a:off x="667668" y="3139811"/>
            <a:ext cx="2348630" cy="484632"/>
          </a:xfrm>
          <a:custGeom>
            <a:avLst/>
            <a:gdLst/>
            <a:ahLst/>
            <a:cxnLst/>
            <a:rect l="l" t="t" r="r" b="b"/>
            <a:pathLst>
              <a:path w="2348630" h="484632">
                <a:moveTo>
                  <a:pt x="242316" y="0"/>
                </a:moveTo>
                <a:moveTo>
                  <a:pt x="242316" y="0"/>
                </a:moveTo>
                <a:lnTo>
                  <a:pt x="2106314" y="0"/>
                </a:lnTo>
                <a:quadBezTo>
                  <a:pt x="2348630" y="0"/>
                  <a:pt x="2348630" y="242316"/>
                </a:quadBezTo>
                <a:lnTo>
                  <a:pt x="2348630" y="242316"/>
                </a:lnTo>
                <a:quadBezTo>
                  <a:pt x="2348630" y="484632"/>
                  <a:pt x="2106314" y="484632"/>
                </a:quadBezTo>
                <a:lnTo>
                  <a:pt x="242316" y="484632"/>
                </a:lnTo>
                <a:quadBezTo>
                  <a:pt x="0" y="484632"/>
                  <a:pt x="0" y="242316"/>
                </a:quadBezTo>
                <a:lnTo>
                  <a:pt x="0" y="242316"/>
                </a:lnTo>
                <a:quadBezTo>
                  <a:pt x="0" y="0"/>
                  <a:pt x="242316" y="0"/>
                </a:quadBezTo>
                <a:close/>
              </a:path>
            </a:pathLst>
          </a:custGeom>
          <a:solidFill>
            <a:srgbClr val="223EA3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8"/>
          <p:cNvSpPr/>
          <p:nvPr/>
        </p:nvSpPr>
        <p:spPr>
          <a:xfrm>
            <a:off x="3108859" y="2981366"/>
            <a:ext cx="849980" cy="436174"/>
          </a:xfrm>
          <a:custGeom>
            <a:avLst/>
            <a:gdLst/>
            <a:ahLst/>
            <a:cxnLst/>
            <a:rect l="l" t="t" r="r" b="b"/>
            <a:pathLst>
              <a:path w="849980" h="436174">
                <a:moveTo>
                  <a:pt x="849980" y="0"/>
                </a:moveTo>
                <a:moveTo>
                  <a:pt x="849980" y="0"/>
                </a:moveTo>
                <a:lnTo>
                  <a:pt x="570382" y="436174"/>
                </a:lnTo>
                <a:lnTo>
                  <a:pt x="0" y="436174"/>
                </a:lnTo>
              </a:path>
            </a:pathLst>
          </a:custGeom>
          <a:noFill/>
          <a:ln w="28575">
            <a:solidFill>
              <a:srgbClr val="223EA3"/>
            </a:solidFill>
            <a:prstDash val="solid"/>
            <a:headEnd type="arrow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Text 9"/>
          <p:cNvSpPr/>
          <p:nvPr/>
        </p:nvSpPr>
        <p:spPr>
          <a:xfrm>
            <a:off x="989836" y="854598"/>
            <a:ext cx="2026463" cy="4846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84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普通人的潜力</a:t>
            </a:r>
            <a:endParaRPr lang="en-US" sz="1440" dirty="0"/>
          </a:p>
        </p:txBody>
      </p:sp>
      <p:sp>
        <p:nvSpPr>
          <p:cNvPr id="13" name="Text 10"/>
          <p:cNvSpPr/>
          <p:nvPr/>
        </p:nvSpPr>
        <p:spPr>
          <a:xfrm>
            <a:off x="787875" y="1451302"/>
            <a:ext cx="2307973" cy="117724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每个普通人都拥有无限潜力，通过刻意练习，我们可以挖掘出自己的潜能，实现自我超越。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6630154" y="1892220"/>
            <a:ext cx="2026463" cy="4846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84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经验的价值</a:t>
            </a:r>
            <a:endParaRPr lang="en-US" sz="1440" dirty="0"/>
          </a:p>
        </p:txBody>
      </p:sp>
      <p:sp>
        <p:nvSpPr>
          <p:cNvPr id="15" name="Text 12"/>
          <p:cNvSpPr/>
          <p:nvPr/>
        </p:nvSpPr>
        <p:spPr>
          <a:xfrm>
            <a:off x="6455812" y="2436653"/>
            <a:ext cx="2233586" cy="117724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经验是刻意练习的宝贵财富，它让我们在面对挑战时更加从容，不断提升自我。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828752" y="3139811"/>
            <a:ext cx="2026463" cy="4846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84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成长的过程</a:t>
            </a:r>
            <a:endParaRPr lang="en-US" sz="1440" dirty="0"/>
          </a:p>
        </p:txBody>
      </p:sp>
      <p:sp>
        <p:nvSpPr>
          <p:cNvPr id="17" name="Text 14"/>
          <p:cNvSpPr/>
          <p:nvPr/>
        </p:nvSpPr>
        <p:spPr>
          <a:xfrm>
            <a:off x="667669" y="3700279"/>
            <a:ext cx="2348630" cy="117724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刻意练习是成长的阶梯，每一次的努力都是向成功迈进的一步，让我们在过程中不断进步。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4264378" y="1592833"/>
            <a:ext cx="1704337" cy="1047620"/>
          </a:xfrm>
          <a:custGeom>
            <a:avLst/>
            <a:gdLst/>
            <a:ahLst/>
            <a:cxnLst/>
            <a:rect l="l" t="t" r="r" b="b"/>
            <a:pathLst>
              <a:path w="1704337" h="1047620">
                <a:moveTo>
                  <a:pt x="0" y="104762"/>
                </a:moveTo>
                <a:moveTo>
                  <a:pt x="0" y="104762"/>
                </a:moveTo>
                <a:cubicBezTo>
                  <a:pt x="340867" y="-209524"/>
                  <a:pt x="511301" y="314286"/>
                  <a:pt x="852168" y="104762"/>
                </a:cubicBezTo>
                <a:cubicBezTo>
                  <a:pt x="1193036" y="-209524"/>
                  <a:pt x="1363469" y="314286"/>
                  <a:pt x="1704337" y="104762"/>
                </a:cubicBezTo>
                <a:lnTo>
                  <a:pt x="1704337" y="942858"/>
                </a:lnTo>
                <a:cubicBezTo>
                  <a:pt x="1193036" y="1257144"/>
                  <a:pt x="1363469" y="733334"/>
                  <a:pt x="852168" y="942858"/>
                </a:cubicBezTo>
                <a:cubicBezTo>
                  <a:pt x="340867" y="1257144"/>
                  <a:pt x="511301" y="733334"/>
                  <a:pt x="0" y="942858"/>
                </a:cubicBezTo>
                <a:lnTo>
                  <a:pt x="0" y="104762"/>
                </a:lnTo>
                <a:close/>
              </a:path>
            </a:pathLst>
          </a:custGeom>
          <a:solidFill>
            <a:srgbClr val="1364BD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Shape 16"/>
          <p:cNvSpPr/>
          <p:nvPr/>
        </p:nvSpPr>
        <p:spPr>
          <a:xfrm>
            <a:off x="3777281" y="1903729"/>
            <a:ext cx="1704337" cy="1047620"/>
          </a:xfrm>
          <a:custGeom>
            <a:avLst/>
            <a:gdLst/>
            <a:ahLst/>
            <a:cxnLst/>
            <a:rect l="l" t="t" r="r" b="b"/>
            <a:pathLst>
              <a:path w="1704337" h="1047620">
                <a:moveTo>
                  <a:pt x="0" y="104762"/>
                </a:moveTo>
                <a:moveTo>
                  <a:pt x="0" y="104762"/>
                </a:moveTo>
                <a:cubicBezTo>
                  <a:pt x="340867" y="-209524"/>
                  <a:pt x="511301" y="314286"/>
                  <a:pt x="852168" y="104762"/>
                </a:cubicBezTo>
                <a:cubicBezTo>
                  <a:pt x="1193036" y="-209524"/>
                  <a:pt x="1363469" y="314286"/>
                  <a:pt x="1704337" y="104762"/>
                </a:cubicBezTo>
                <a:lnTo>
                  <a:pt x="1704337" y="942858"/>
                </a:lnTo>
                <a:cubicBezTo>
                  <a:pt x="1193036" y="1257144"/>
                  <a:pt x="1363469" y="733334"/>
                  <a:pt x="852168" y="942858"/>
                </a:cubicBezTo>
                <a:cubicBezTo>
                  <a:pt x="340867" y="1257144"/>
                  <a:pt x="511301" y="733334"/>
                  <a:pt x="0" y="942858"/>
                </a:cubicBezTo>
                <a:lnTo>
                  <a:pt x="0" y="104762"/>
                </a:lnTo>
                <a:close/>
              </a:path>
            </a:pathLst>
          </a:custGeom>
          <a:solidFill>
            <a:srgbClr val="1364BD">
              <a:alpha val="6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A5E97-3D95-2835-E85D-98EE0808C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>
            <a:extLst>
              <a:ext uri="{FF2B5EF4-FFF2-40B4-BE49-F238E27FC236}">
                <a16:creationId xmlns:a16="http://schemas.microsoft.com/office/drawing/2014/main" id="{E2E62D31-1CAF-E785-FDCD-9AC9D3720A62}"/>
              </a:ext>
            </a:extLst>
          </p:cNvPr>
          <p:cNvSpPr/>
          <p:nvPr/>
        </p:nvSpPr>
        <p:spPr>
          <a:xfrm>
            <a:off x="24848" y="343471"/>
            <a:ext cx="295880" cy="318052"/>
          </a:xfrm>
          <a:custGeom>
            <a:avLst/>
            <a:gdLst/>
            <a:ahLst/>
            <a:cxnLst/>
            <a:rect l="l" t="t" r="r" b="b"/>
            <a:pathLst>
              <a:path w="295880" h="318052">
                <a:moveTo>
                  <a:pt x="0" y="0"/>
                </a:moveTo>
                <a:moveTo>
                  <a:pt x="0" y="0"/>
                </a:moveTo>
                <a:lnTo>
                  <a:pt x="295880" y="0"/>
                </a:lnTo>
                <a:lnTo>
                  <a:pt x="295880" y="318052"/>
                </a:lnTo>
                <a:lnTo>
                  <a:pt x="0" y="318052"/>
                </a:lnTo>
                <a:close/>
              </a:path>
            </a:pathLst>
          </a:custGeom>
          <a:solidFill>
            <a:srgbClr val="013A8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4C9CC56A-DC01-7B4F-7A91-3C42952EF2F3}"/>
              </a:ext>
            </a:extLst>
          </p:cNvPr>
          <p:cNvSpPr/>
          <p:nvPr/>
        </p:nvSpPr>
        <p:spPr>
          <a:xfrm>
            <a:off x="449937" y="191601"/>
            <a:ext cx="8694063" cy="56925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zh-CN" altLang="en-US" sz="2304" b="1" dirty="0">
                <a:solidFill>
                  <a:srgbClr val="013A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电动工具测试工程师的成长之路</a:t>
            </a:r>
            <a:endParaRPr lang="en-US" sz="1440" dirty="0"/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457BD64A-F970-865B-8E56-C84C454592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7732637"/>
              </p:ext>
            </p:extLst>
          </p:nvPr>
        </p:nvGraphicFramePr>
        <p:xfrm>
          <a:off x="1066800" y="1551428"/>
          <a:ext cx="6421120" cy="276998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46960">
                  <a:extLst>
                    <a:ext uri="{9D8B030D-6E8A-4147-A177-3AD203B41FA5}">
                      <a16:colId xmlns:a16="http://schemas.microsoft.com/office/drawing/2014/main" val="3993103053"/>
                    </a:ext>
                  </a:extLst>
                </a:gridCol>
                <a:gridCol w="4074160">
                  <a:extLst>
                    <a:ext uri="{9D8B030D-6E8A-4147-A177-3AD203B41FA5}">
                      <a16:colId xmlns:a16="http://schemas.microsoft.com/office/drawing/2014/main" val="2118127380"/>
                    </a:ext>
                  </a:extLst>
                </a:gridCol>
              </a:tblGrid>
              <a:tr h="1805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 dirty="0">
                          <a:effectLst/>
                        </a:rPr>
                        <a:t>能力模块</a:t>
                      </a:r>
                    </a:p>
                  </a:txBody>
                  <a:tcPr marL="44587" marR="44587" marT="22294" marB="22294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 dirty="0">
                          <a:effectLst/>
                        </a:rPr>
                        <a:t>具体技能</a:t>
                      </a:r>
                    </a:p>
                  </a:txBody>
                  <a:tcPr marL="44587" marR="44587" marT="22294" marB="22294" anchor="ctr"/>
                </a:tc>
                <a:extLst>
                  <a:ext uri="{0D108BD9-81ED-4DB2-BD59-A6C34878D82A}">
                    <a16:rowId xmlns:a16="http://schemas.microsoft.com/office/drawing/2014/main" val="1484173877"/>
                  </a:ext>
                </a:extLst>
              </a:tr>
              <a:tr h="43341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 b="1" dirty="0">
                          <a:effectLst/>
                        </a:rPr>
                        <a:t>测试设计能力</a:t>
                      </a:r>
                      <a:endParaRPr lang="zh-CN" altLang="en-US" sz="1200" dirty="0">
                        <a:effectLst/>
                      </a:endParaRPr>
                    </a:p>
                  </a:txBody>
                  <a:tcPr marL="44587" marR="44587" marT="22294" marB="2229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effectLst/>
                        </a:rPr>
                        <a:t>制定测试方案、识别关键测试项、设计极限工况</a:t>
                      </a:r>
                    </a:p>
                  </a:txBody>
                  <a:tcPr marL="44587" marR="44587" marT="22294" marB="22294" anchor="ctr"/>
                </a:tc>
                <a:extLst>
                  <a:ext uri="{0D108BD9-81ED-4DB2-BD59-A6C34878D82A}">
                    <a16:rowId xmlns:a16="http://schemas.microsoft.com/office/drawing/2014/main" val="298336249"/>
                  </a:ext>
                </a:extLst>
              </a:tr>
              <a:tr h="38020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 b="1">
                          <a:effectLst/>
                        </a:rPr>
                        <a:t>仪器操作与数据采集</a:t>
                      </a:r>
                      <a:endParaRPr lang="zh-CN" altLang="en-US" sz="1200">
                        <a:effectLst/>
                      </a:endParaRPr>
                    </a:p>
                  </a:txBody>
                  <a:tcPr marL="44587" marR="44587" marT="22294" marB="2229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effectLst/>
                        </a:rPr>
                        <a:t>熟练使用功率分析仪、振动测试仪、温升记录仪等</a:t>
                      </a:r>
                    </a:p>
                  </a:txBody>
                  <a:tcPr marL="44587" marR="44587" marT="22294" marB="22294" anchor="ctr"/>
                </a:tc>
                <a:extLst>
                  <a:ext uri="{0D108BD9-81ED-4DB2-BD59-A6C34878D82A}">
                    <a16:rowId xmlns:a16="http://schemas.microsoft.com/office/drawing/2014/main" val="2907141606"/>
                  </a:ext>
                </a:extLst>
              </a:tr>
              <a:tr h="3752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 b="1" dirty="0">
                          <a:effectLst/>
                        </a:rPr>
                        <a:t>标准理解与合规性判断</a:t>
                      </a:r>
                      <a:endParaRPr lang="zh-CN" altLang="en-US" sz="1200" dirty="0">
                        <a:effectLst/>
                      </a:endParaRPr>
                    </a:p>
                  </a:txBody>
                  <a:tcPr marL="44587" marR="44587" marT="22294" marB="2229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effectLst/>
                        </a:rPr>
                        <a:t>熟悉</a:t>
                      </a:r>
                      <a:r>
                        <a:rPr lang="en-US" altLang="zh-CN" sz="1200">
                          <a:effectLst/>
                        </a:rPr>
                        <a:t>GB</a:t>
                      </a:r>
                      <a:r>
                        <a:rPr lang="zh-CN" altLang="en-US" sz="1200">
                          <a:effectLst/>
                        </a:rPr>
                        <a:t>、</a:t>
                      </a:r>
                      <a:r>
                        <a:rPr lang="en-US" altLang="zh-CN" sz="1200">
                          <a:effectLst/>
                        </a:rPr>
                        <a:t>IEC</a:t>
                      </a:r>
                      <a:r>
                        <a:rPr lang="zh-CN" altLang="en-US" sz="1200">
                          <a:effectLst/>
                        </a:rPr>
                        <a:t>、</a:t>
                      </a:r>
                      <a:r>
                        <a:rPr lang="en-US" altLang="zh-CN" sz="1200">
                          <a:effectLst/>
                        </a:rPr>
                        <a:t>UL</a:t>
                      </a:r>
                      <a:r>
                        <a:rPr lang="zh-CN" altLang="en-US" sz="1200">
                          <a:effectLst/>
                        </a:rPr>
                        <a:t>等安全与性能标准</a:t>
                      </a:r>
                    </a:p>
                  </a:txBody>
                  <a:tcPr marL="44587" marR="44587" marT="22294" marB="22294" anchor="ctr"/>
                </a:tc>
                <a:extLst>
                  <a:ext uri="{0D108BD9-81ED-4DB2-BD59-A6C34878D82A}">
                    <a16:rowId xmlns:a16="http://schemas.microsoft.com/office/drawing/2014/main" val="3847056461"/>
                  </a:ext>
                </a:extLst>
              </a:tr>
              <a:tr h="5036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 b="1">
                          <a:effectLst/>
                        </a:rPr>
                        <a:t>故障分析与问题定位</a:t>
                      </a:r>
                      <a:endParaRPr lang="zh-CN" altLang="en-US" sz="1200">
                        <a:effectLst/>
                      </a:endParaRPr>
                    </a:p>
                  </a:txBody>
                  <a:tcPr marL="44587" marR="44587" marT="22294" marB="2229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 dirty="0">
                          <a:effectLst/>
                        </a:rPr>
                        <a:t>从测试异常中快速判断是工具本体、电机、控制电路还是测试系统问题</a:t>
                      </a:r>
                    </a:p>
                  </a:txBody>
                  <a:tcPr marL="44587" marR="44587" marT="22294" marB="22294" anchor="ctr"/>
                </a:tc>
                <a:extLst>
                  <a:ext uri="{0D108BD9-81ED-4DB2-BD59-A6C34878D82A}">
                    <a16:rowId xmlns:a16="http://schemas.microsoft.com/office/drawing/2014/main" val="115984934"/>
                  </a:ext>
                </a:extLst>
              </a:tr>
              <a:tr h="35554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 b="1">
                          <a:effectLst/>
                        </a:rPr>
                        <a:t>数据分析与报告撰写</a:t>
                      </a:r>
                      <a:endParaRPr lang="zh-CN" altLang="en-US" sz="1200">
                        <a:effectLst/>
                      </a:endParaRPr>
                    </a:p>
                  </a:txBody>
                  <a:tcPr marL="44587" marR="44587" marT="22294" marB="2229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 dirty="0">
                          <a:effectLst/>
                        </a:rPr>
                        <a:t>数据可视化、趋势分析、撰写专业测试报告</a:t>
                      </a:r>
                    </a:p>
                  </a:txBody>
                  <a:tcPr marL="44587" marR="44587" marT="22294" marB="22294" anchor="ctr"/>
                </a:tc>
                <a:extLst>
                  <a:ext uri="{0D108BD9-81ED-4DB2-BD59-A6C34878D82A}">
                    <a16:rowId xmlns:a16="http://schemas.microsoft.com/office/drawing/2014/main" val="2045819768"/>
                  </a:ext>
                </a:extLst>
              </a:tr>
              <a:tr h="43341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 b="1">
                          <a:effectLst/>
                        </a:rPr>
                        <a:t>测试系统搭建与优化</a:t>
                      </a:r>
                      <a:endParaRPr lang="zh-CN" altLang="en-US" sz="1200">
                        <a:effectLst/>
                      </a:endParaRPr>
                    </a:p>
                  </a:txBody>
                  <a:tcPr marL="44587" marR="44587" marT="22294" marB="2229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 dirty="0">
                          <a:effectLst/>
                        </a:rPr>
                        <a:t>搭建自动化测试台架，提升测试效率与可重复性</a:t>
                      </a:r>
                    </a:p>
                  </a:txBody>
                  <a:tcPr marL="44587" marR="44587" marT="22294" marB="22294" anchor="ctr"/>
                </a:tc>
                <a:extLst>
                  <a:ext uri="{0D108BD9-81ED-4DB2-BD59-A6C34878D82A}">
                    <a16:rowId xmlns:a16="http://schemas.microsoft.com/office/drawing/2014/main" val="173871055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BDDE217F-A2B3-CEE1-D62F-73DA83585B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937" y="935875"/>
            <a:ext cx="6959856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一、明确目标：分解核心能力，聚焦关键技能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将“电动工具测试工程师”的能力拆解为多个可训练的子技能模块，例如：</a:t>
            </a:r>
            <a:endParaRPr kumimoji="0" lang="en-US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7C049DB-FAA0-EEAB-9029-522D879138DD}"/>
              </a:ext>
            </a:extLst>
          </p:cNvPr>
          <p:cNvSpPr txBox="1"/>
          <p:nvPr/>
        </p:nvSpPr>
        <p:spPr>
          <a:xfrm>
            <a:off x="599440" y="4367124"/>
            <a:ext cx="75488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👉 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刻意练习策略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：每次聚焦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一个模块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，设定具体、可衡量的目标（如“一周内独立完成角磨机过载温升测试方案设计并输出报告”）。</a:t>
            </a:r>
          </a:p>
        </p:txBody>
      </p:sp>
    </p:spTree>
    <p:extLst>
      <p:ext uri="{BB962C8B-B14F-4D97-AF65-F5344CB8AC3E}">
        <p14:creationId xmlns:p14="http://schemas.microsoft.com/office/powerpoint/2010/main" val="19433336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D8A63A2-26F4-37CE-C2C1-C751B8E89C02}"/>
              </a:ext>
            </a:extLst>
          </p:cNvPr>
          <p:cNvSpPr txBox="1"/>
          <p:nvPr/>
        </p:nvSpPr>
        <p:spPr>
          <a:xfrm>
            <a:off x="162560" y="186481"/>
            <a:ext cx="8808720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sz="1600" b="1" dirty="0"/>
              <a:t>二、设计刻意练习方法（按技能模块举例）</a:t>
            </a:r>
            <a:endParaRPr lang="en-US" altLang="zh-CN" sz="1600" b="1" dirty="0"/>
          </a:p>
          <a:p>
            <a:pPr>
              <a:buNone/>
            </a:pPr>
            <a:endParaRPr lang="zh-CN" altLang="en-US" sz="1600" b="1" dirty="0"/>
          </a:p>
          <a:p>
            <a:pPr>
              <a:buNone/>
            </a:pPr>
            <a:r>
              <a:rPr lang="en-US" altLang="zh-CN" sz="1600" b="1" dirty="0"/>
              <a:t>1. </a:t>
            </a:r>
            <a:r>
              <a:rPr lang="zh-CN" altLang="en-US" sz="1600" b="1" dirty="0"/>
              <a:t>测试设计能力训练</a:t>
            </a:r>
          </a:p>
          <a:p>
            <a:pPr>
              <a:buNone/>
            </a:pPr>
            <a:r>
              <a:rPr lang="zh-CN" altLang="en-US" sz="1600" dirty="0">
                <a:effectLst/>
              </a:rPr>
              <a:t>● </a:t>
            </a:r>
            <a:r>
              <a:rPr lang="zh-CN" altLang="en-US" sz="1600" b="1" dirty="0">
                <a:effectLst/>
              </a:rPr>
              <a:t>练习方法</a:t>
            </a:r>
            <a:r>
              <a:rPr lang="zh-CN" altLang="en-US" sz="1600" dirty="0">
                <a:effectLst/>
              </a:rPr>
              <a:t>：</a:t>
            </a:r>
          </a:p>
          <a:p>
            <a:pPr>
              <a:buNone/>
            </a:pPr>
            <a:r>
              <a:rPr lang="zh-CN" altLang="en-US" sz="1600" dirty="0">
                <a:effectLst/>
              </a:rPr>
              <a:t>○ 选择一款常见电动工具（如电钻），假设客户提出新需求（如“在高温高湿环境下连续运行</a:t>
            </a:r>
            <a:r>
              <a:rPr lang="en-US" altLang="zh-CN" sz="1600" dirty="0">
                <a:effectLst/>
              </a:rPr>
              <a:t>2</a:t>
            </a:r>
            <a:r>
              <a:rPr lang="zh-CN" altLang="en-US" sz="1600" dirty="0">
                <a:effectLst/>
              </a:rPr>
              <a:t>小时”），自行设计完整测试方案。</a:t>
            </a:r>
          </a:p>
          <a:p>
            <a:pPr>
              <a:buNone/>
            </a:pPr>
            <a:r>
              <a:rPr lang="zh-CN" altLang="en-US" sz="1600" dirty="0">
                <a:effectLst/>
              </a:rPr>
              <a:t>○ 对照行业标准（如</a:t>
            </a:r>
            <a:r>
              <a:rPr lang="en-US" altLang="zh-CN" sz="1600" dirty="0">
                <a:effectLst/>
              </a:rPr>
              <a:t>IEC 60745</a:t>
            </a:r>
            <a:r>
              <a:rPr lang="zh-CN" altLang="en-US" sz="1600" dirty="0">
                <a:effectLst/>
              </a:rPr>
              <a:t>）检查遗漏项。</a:t>
            </a:r>
          </a:p>
          <a:p>
            <a:pPr>
              <a:buNone/>
            </a:pPr>
            <a:r>
              <a:rPr lang="zh-CN" altLang="en-US" sz="1600" dirty="0">
                <a:effectLst/>
              </a:rPr>
              <a:t>○ 请资深工程师评审，记录反馈并优化。</a:t>
            </a:r>
          </a:p>
          <a:p>
            <a:pPr>
              <a:buNone/>
            </a:pPr>
            <a:r>
              <a:rPr lang="zh-CN" altLang="en-US" sz="1600" dirty="0">
                <a:effectLst/>
              </a:rPr>
              <a:t>● </a:t>
            </a:r>
            <a:r>
              <a:rPr lang="zh-CN" altLang="en-US" sz="1600" b="1" dirty="0">
                <a:effectLst/>
              </a:rPr>
              <a:t>进阶挑战</a:t>
            </a:r>
            <a:r>
              <a:rPr lang="zh-CN" altLang="en-US" sz="1600" dirty="0">
                <a:effectLst/>
              </a:rPr>
              <a:t>：</a:t>
            </a:r>
          </a:p>
          <a:p>
            <a:pPr>
              <a:buNone/>
            </a:pPr>
            <a:r>
              <a:rPr lang="zh-CN" altLang="en-US" sz="1600" dirty="0">
                <a:effectLst/>
              </a:rPr>
              <a:t>○ 设计“极限边界测试”（如低电压启动、频繁启停、堵转测试），提升对产品边界的理解。</a:t>
            </a:r>
            <a:endParaRPr lang="en-US" altLang="zh-CN" sz="1600" dirty="0">
              <a:effectLst/>
            </a:endParaRPr>
          </a:p>
          <a:p>
            <a:pPr>
              <a:buNone/>
            </a:pPr>
            <a:endParaRPr lang="zh-CN" altLang="en-US" sz="1600" dirty="0">
              <a:effectLst/>
            </a:endParaRPr>
          </a:p>
          <a:p>
            <a:pPr>
              <a:buNone/>
            </a:pPr>
            <a:r>
              <a:rPr lang="en-US" altLang="zh-CN" sz="1600" b="1" dirty="0"/>
              <a:t>2. </a:t>
            </a:r>
            <a:r>
              <a:rPr lang="zh-CN" altLang="en-US" sz="1600" b="1" dirty="0"/>
              <a:t>仪器操作与数据采集精准度</a:t>
            </a:r>
          </a:p>
          <a:p>
            <a:pPr>
              <a:buNone/>
            </a:pPr>
            <a:r>
              <a:rPr lang="zh-CN" altLang="en-US" sz="1600" dirty="0">
                <a:effectLst/>
              </a:rPr>
              <a:t>● </a:t>
            </a:r>
            <a:r>
              <a:rPr lang="zh-CN" altLang="en-US" sz="1600" b="1" dirty="0">
                <a:effectLst/>
              </a:rPr>
              <a:t>练习方法</a:t>
            </a:r>
            <a:r>
              <a:rPr lang="zh-CN" altLang="en-US" sz="1600" dirty="0">
                <a:effectLst/>
              </a:rPr>
              <a:t>：</a:t>
            </a:r>
          </a:p>
          <a:p>
            <a:pPr>
              <a:buNone/>
            </a:pPr>
            <a:r>
              <a:rPr lang="zh-CN" altLang="en-US" sz="1600" dirty="0">
                <a:effectLst/>
              </a:rPr>
              <a:t>○ 在相同测试条件下重复测量</a:t>
            </a:r>
            <a:r>
              <a:rPr lang="en-US" altLang="zh-CN" sz="1600" dirty="0">
                <a:effectLst/>
              </a:rPr>
              <a:t>3</a:t>
            </a:r>
            <a:r>
              <a:rPr lang="zh-CN" altLang="en-US" sz="1600" dirty="0">
                <a:effectLst/>
              </a:rPr>
              <a:t>次，分析数据波动原因（是工具本身不稳定？还是接线接触不良？）。</a:t>
            </a:r>
          </a:p>
          <a:p>
            <a:pPr>
              <a:buNone/>
            </a:pPr>
            <a:r>
              <a:rPr lang="zh-CN" altLang="en-US" sz="1600" dirty="0">
                <a:effectLst/>
              </a:rPr>
              <a:t>○ 练习快速搭建测试回路，目标是“在</a:t>
            </a:r>
            <a:r>
              <a:rPr lang="en-US" altLang="zh-CN" sz="1600" dirty="0">
                <a:effectLst/>
              </a:rPr>
              <a:t>15</a:t>
            </a:r>
            <a:r>
              <a:rPr lang="zh-CN" altLang="en-US" sz="1600" dirty="0">
                <a:effectLst/>
              </a:rPr>
              <a:t>分钟内完成从接线到数据稳定采集”。</a:t>
            </a:r>
          </a:p>
          <a:p>
            <a:pPr>
              <a:buNone/>
            </a:pPr>
            <a:r>
              <a:rPr lang="zh-CN" altLang="en-US" sz="1600" dirty="0">
                <a:effectLst/>
              </a:rPr>
              <a:t>● </a:t>
            </a:r>
            <a:r>
              <a:rPr lang="zh-CN" altLang="en-US" sz="1600" b="1" dirty="0">
                <a:effectLst/>
              </a:rPr>
              <a:t>反馈机制</a:t>
            </a:r>
            <a:r>
              <a:rPr lang="zh-CN" altLang="en-US" sz="1600" dirty="0">
                <a:effectLst/>
              </a:rPr>
              <a:t>：</a:t>
            </a:r>
          </a:p>
          <a:p>
            <a:pPr>
              <a:buNone/>
            </a:pPr>
            <a:r>
              <a:rPr lang="zh-CN" altLang="en-US" sz="1600" dirty="0">
                <a:effectLst/>
              </a:rPr>
              <a:t>○ 使用标准源校准仪器，验证自身操作误差。</a:t>
            </a:r>
          </a:p>
          <a:p>
            <a:pPr>
              <a:buNone/>
            </a:pPr>
            <a:r>
              <a:rPr lang="zh-CN" altLang="en-US" sz="1600" dirty="0">
                <a:effectLst/>
              </a:rPr>
              <a:t>○ 录制操作过程视频，回放查找不规范动作。</a:t>
            </a:r>
          </a:p>
        </p:txBody>
      </p:sp>
    </p:spTree>
    <p:extLst>
      <p:ext uri="{BB962C8B-B14F-4D97-AF65-F5344CB8AC3E}">
        <p14:creationId xmlns:p14="http://schemas.microsoft.com/office/powerpoint/2010/main" val="34605247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F17F2-D67F-A5AD-9B66-1F48F9D39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32CA035-3551-2E8F-9894-E2D6870B7225}"/>
              </a:ext>
            </a:extLst>
          </p:cNvPr>
          <p:cNvSpPr txBox="1"/>
          <p:nvPr/>
        </p:nvSpPr>
        <p:spPr>
          <a:xfrm>
            <a:off x="152400" y="152589"/>
            <a:ext cx="883920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1400" b="1" dirty="0"/>
              <a:t>3. </a:t>
            </a:r>
            <a:r>
              <a:rPr lang="zh-CN" altLang="en-US" sz="1400" b="1" dirty="0"/>
              <a:t>故障分析与问题定位</a:t>
            </a:r>
          </a:p>
          <a:p>
            <a:pPr>
              <a:buNone/>
            </a:pPr>
            <a:r>
              <a:rPr lang="zh-CN" altLang="en-US" sz="1400" dirty="0">
                <a:effectLst/>
              </a:rPr>
              <a:t>● </a:t>
            </a:r>
            <a:r>
              <a:rPr lang="zh-CN" altLang="en-US" sz="1400" b="1" dirty="0">
                <a:effectLst/>
              </a:rPr>
              <a:t>练习方法</a:t>
            </a:r>
            <a:r>
              <a:rPr lang="zh-CN" altLang="en-US" sz="1400" dirty="0">
                <a:effectLst/>
              </a:rPr>
              <a:t>（模拟故障训练）：</a:t>
            </a:r>
          </a:p>
          <a:p>
            <a:pPr>
              <a:buNone/>
            </a:pPr>
            <a:r>
              <a:rPr lang="zh-CN" altLang="en-US" sz="1400" dirty="0">
                <a:effectLst/>
              </a:rPr>
              <a:t>○ 请同事在测试样机中人为设置常见故障（如电刷接触不良、齿轮箱异响），你通过测试数据（电流波形、振动频谱）和现象进行“盲诊”。</a:t>
            </a:r>
          </a:p>
          <a:p>
            <a:pPr>
              <a:buNone/>
            </a:pPr>
            <a:r>
              <a:rPr lang="zh-CN" altLang="en-US" sz="1400" dirty="0">
                <a:effectLst/>
              </a:rPr>
              <a:t>○ 记录判断逻辑，与真实故障对比，总结误判原因。</a:t>
            </a:r>
          </a:p>
          <a:p>
            <a:pPr>
              <a:buNone/>
            </a:pPr>
            <a:r>
              <a:rPr lang="zh-CN" altLang="en-US" sz="1400" dirty="0">
                <a:effectLst/>
              </a:rPr>
              <a:t>● </a:t>
            </a:r>
            <a:r>
              <a:rPr lang="zh-CN" altLang="en-US" sz="1400" b="1" dirty="0">
                <a:effectLst/>
              </a:rPr>
              <a:t>刻意练习要点</a:t>
            </a:r>
            <a:r>
              <a:rPr lang="zh-CN" altLang="en-US" sz="1400" dirty="0">
                <a:effectLst/>
              </a:rPr>
              <a:t>：</a:t>
            </a:r>
          </a:p>
          <a:p>
            <a:pPr>
              <a:buNone/>
            </a:pPr>
            <a:r>
              <a:rPr lang="zh-CN" altLang="en-US" sz="1400" dirty="0">
                <a:effectLst/>
              </a:rPr>
              <a:t>○ 建立“故障</a:t>
            </a:r>
            <a:r>
              <a:rPr lang="en-US" altLang="zh-CN" sz="1400" dirty="0">
                <a:effectLst/>
              </a:rPr>
              <a:t>-</a:t>
            </a:r>
            <a:r>
              <a:rPr lang="zh-CN" altLang="en-US" sz="1400" dirty="0">
                <a:effectLst/>
              </a:rPr>
              <a:t>现象</a:t>
            </a:r>
            <a:r>
              <a:rPr lang="en-US" altLang="zh-CN" sz="1400" dirty="0">
                <a:effectLst/>
              </a:rPr>
              <a:t>-</a:t>
            </a:r>
            <a:r>
              <a:rPr lang="zh-CN" altLang="en-US" sz="1400" dirty="0">
                <a:effectLst/>
              </a:rPr>
              <a:t>数据特征”对照表，形成诊断思维模型。</a:t>
            </a:r>
            <a:endParaRPr lang="en-US" altLang="zh-CN" sz="1400" dirty="0">
              <a:effectLst/>
            </a:endParaRPr>
          </a:p>
          <a:p>
            <a:pPr>
              <a:buNone/>
            </a:pPr>
            <a:endParaRPr lang="zh-CN" altLang="en-US" sz="1400" dirty="0">
              <a:effectLst/>
            </a:endParaRPr>
          </a:p>
          <a:p>
            <a:pPr>
              <a:buNone/>
            </a:pPr>
            <a:r>
              <a:rPr lang="en-US" altLang="zh-CN" sz="1400" b="1" dirty="0"/>
              <a:t>4. </a:t>
            </a:r>
            <a:r>
              <a:rPr lang="zh-CN" altLang="en-US" sz="1400" b="1" dirty="0"/>
              <a:t>标准理解与合规性判断</a:t>
            </a:r>
          </a:p>
          <a:p>
            <a:pPr>
              <a:buNone/>
            </a:pPr>
            <a:r>
              <a:rPr lang="zh-CN" altLang="en-US" sz="1400" dirty="0">
                <a:effectLst/>
              </a:rPr>
              <a:t>● </a:t>
            </a:r>
            <a:r>
              <a:rPr lang="zh-CN" altLang="en-US" sz="1400" b="1" dirty="0">
                <a:effectLst/>
              </a:rPr>
              <a:t>练习方法</a:t>
            </a:r>
            <a:r>
              <a:rPr lang="zh-CN" altLang="en-US" sz="1400" dirty="0">
                <a:effectLst/>
              </a:rPr>
              <a:t>：</a:t>
            </a:r>
          </a:p>
          <a:p>
            <a:pPr>
              <a:buNone/>
            </a:pPr>
            <a:r>
              <a:rPr lang="zh-CN" altLang="en-US" sz="1400" dirty="0">
                <a:effectLst/>
              </a:rPr>
              <a:t>○ 每周精读</a:t>
            </a:r>
            <a:r>
              <a:rPr lang="en-US" altLang="zh-CN" sz="1400" dirty="0">
                <a:effectLst/>
              </a:rPr>
              <a:t>1</a:t>
            </a:r>
            <a:r>
              <a:rPr lang="zh-CN" altLang="en-US" sz="1400" dirty="0">
                <a:effectLst/>
              </a:rPr>
              <a:t>个标准章节（如</a:t>
            </a:r>
            <a:r>
              <a:rPr lang="en-US" altLang="zh-CN" sz="1400" dirty="0">
                <a:effectLst/>
              </a:rPr>
              <a:t>IEC 60745-2-14</a:t>
            </a:r>
            <a:r>
              <a:rPr lang="zh-CN" altLang="en-US" sz="1400" dirty="0">
                <a:effectLst/>
              </a:rPr>
              <a:t>关于电锤的特殊要求），并尝试出</a:t>
            </a:r>
            <a:r>
              <a:rPr lang="en-US" altLang="zh-CN" sz="1400" dirty="0">
                <a:effectLst/>
              </a:rPr>
              <a:t>3</a:t>
            </a:r>
            <a:r>
              <a:rPr lang="zh-CN" altLang="en-US" sz="1400" dirty="0">
                <a:effectLst/>
              </a:rPr>
              <a:t>道“判断题</a:t>
            </a:r>
            <a:r>
              <a:rPr lang="en-US" altLang="zh-CN" sz="1400" dirty="0">
                <a:effectLst/>
              </a:rPr>
              <a:t>+</a:t>
            </a:r>
            <a:r>
              <a:rPr lang="zh-CN" altLang="en-US" sz="1400" dirty="0">
                <a:effectLst/>
              </a:rPr>
              <a:t>解析”。</a:t>
            </a:r>
          </a:p>
          <a:p>
            <a:pPr>
              <a:buNone/>
            </a:pPr>
            <a:r>
              <a:rPr lang="zh-CN" altLang="en-US" sz="1400" dirty="0">
                <a:effectLst/>
              </a:rPr>
              <a:t>○ 模拟认证测试：给出测试数据，判断是否符合标准要求。</a:t>
            </a:r>
          </a:p>
          <a:p>
            <a:pPr>
              <a:buNone/>
            </a:pPr>
            <a:r>
              <a:rPr lang="zh-CN" altLang="en-US" sz="1400" dirty="0">
                <a:effectLst/>
              </a:rPr>
              <a:t>● </a:t>
            </a:r>
            <a:r>
              <a:rPr lang="zh-CN" altLang="en-US" sz="1400" b="1" dirty="0">
                <a:effectLst/>
              </a:rPr>
              <a:t>反馈方式</a:t>
            </a:r>
            <a:r>
              <a:rPr lang="zh-CN" altLang="en-US" sz="1400" dirty="0">
                <a:effectLst/>
              </a:rPr>
              <a:t>：</a:t>
            </a:r>
          </a:p>
          <a:p>
            <a:pPr>
              <a:buNone/>
            </a:pPr>
            <a:r>
              <a:rPr lang="zh-CN" altLang="en-US" sz="1400" dirty="0">
                <a:effectLst/>
              </a:rPr>
              <a:t>○ 与认证机构工程师交流，验证理解是否准确。</a:t>
            </a:r>
            <a:endParaRPr lang="en-US" altLang="zh-CN" sz="1400" dirty="0">
              <a:effectLst/>
            </a:endParaRPr>
          </a:p>
          <a:p>
            <a:pPr>
              <a:buNone/>
            </a:pPr>
            <a:endParaRPr lang="zh-CN" altLang="en-US" sz="1400" dirty="0">
              <a:effectLst/>
            </a:endParaRPr>
          </a:p>
          <a:p>
            <a:pPr>
              <a:buNone/>
            </a:pPr>
            <a:r>
              <a:rPr lang="en-US" altLang="zh-CN" sz="1400" b="1" dirty="0"/>
              <a:t>5. </a:t>
            </a:r>
            <a:r>
              <a:rPr lang="zh-CN" altLang="en-US" sz="1400" b="1" dirty="0"/>
              <a:t>测试系统优化（自动化</a:t>
            </a:r>
            <a:r>
              <a:rPr lang="en-US" altLang="zh-CN" sz="1400" b="1" dirty="0"/>
              <a:t>/</a:t>
            </a:r>
            <a:r>
              <a:rPr lang="zh-CN" altLang="en-US" sz="1400" b="1" dirty="0"/>
              <a:t>效率提升）</a:t>
            </a:r>
          </a:p>
          <a:p>
            <a:pPr>
              <a:buNone/>
            </a:pPr>
            <a:r>
              <a:rPr lang="zh-CN" altLang="en-US" sz="1400" dirty="0">
                <a:effectLst/>
              </a:rPr>
              <a:t>● </a:t>
            </a:r>
            <a:r>
              <a:rPr lang="zh-CN" altLang="en-US" sz="1400" b="1" dirty="0">
                <a:effectLst/>
              </a:rPr>
              <a:t>练习方法</a:t>
            </a:r>
            <a:r>
              <a:rPr lang="zh-CN" altLang="en-US" sz="1400" dirty="0">
                <a:effectLst/>
              </a:rPr>
              <a:t>：</a:t>
            </a:r>
          </a:p>
          <a:p>
            <a:pPr>
              <a:buNone/>
            </a:pPr>
            <a:r>
              <a:rPr lang="zh-CN" altLang="en-US" sz="1400" dirty="0">
                <a:effectLst/>
              </a:rPr>
              <a:t>○ 针对重复性测试（如寿命测试），尝试用</a:t>
            </a:r>
            <a:r>
              <a:rPr lang="en-US" altLang="zh-CN" sz="1400" dirty="0">
                <a:effectLst/>
              </a:rPr>
              <a:t>LabVIEW</a:t>
            </a:r>
            <a:r>
              <a:rPr lang="zh-CN" altLang="en-US" sz="1400" dirty="0">
                <a:effectLst/>
              </a:rPr>
              <a:t>或</a:t>
            </a:r>
            <a:r>
              <a:rPr lang="en-US" altLang="zh-CN" sz="1400" dirty="0">
                <a:effectLst/>
              </a:rPr>
              <a:t>Python</a:t>
            </a:r>
            <a:r>
              <a:rPr lang="zh-CN" altLang="en-US" sz="1400" dirty="0">
                <a:effectLst/>
              </a:rPr>
              <a:t>编写自动控制脚本。</a:t>
            </a:r>
          </a:p>
          <a:p>
            <a:pPr>
              <a:buNone/>
            </a:pPr>
            <a:r>
              <a:rPr lang="zh-CN" altLang="en-US" sz="1400" dirty="0">
                <a:effectLst/>
              </a:rPr>
              <a:t>○ 目标：将原来需人工记录的</a:t>
            </a:r>
            <a:r>
              <a:rPr lang="en-US" altLang="zh-CN" sz="1400" dirty="0">
                <a:effectLst/>
              </a:rPr>
              <a:t>5</a:t>
            </a:r>
            <a:r>
              <a:rPr lang="zh-CN" altLang="en-US" sz="1400" dirty="0">
                <a:effectLst/>
              </a:rPr>
              <a:t>个参数，实现自动采集</a:t>
            </a:r>
            <a:r>
              <a:rPr lang="en-US" altLang="zh-CN" sz="1400" dirty="0">
                <a:effectLst/>
              </a:rPr>
              <a:t>+</a:t>
            </a:r>
            <a:r>
              <a:rPr lang="zh-CN" altLang="en-US" sz="1400" dirty="0">
                <a:effectLst/>
              </a:rPr>
              <a:t>异常报警。</a:t>
            </a:r>
          </a:p>
          <a:p>
            <a:pPr>
              <a:buNone/>
            </a:pPr>
            <a:r>
              <a:rPr lang="zh-CN" altLang="en-US" sz="1400" dirty="0">
                <a:effectLst/>
              </a:rPr>
              <a:t>● </a:t>
            </a:r>
            <a:r>
              <a:rPr lang="zh-CN" altLang="en-US" sz="1400" b="1" dirty="0">
                <a:effectLst/>
              </a:rPr>
              <a:t>刻意挑战</a:t>
            </a:r>
            <a:r>
              <a:rPr lang="zh-CN" altLang="en-US" sz="1400" dirty="0">
                <a:effectLst/>
              </a:rPr>
              <a:t>：</a:t>
            </a:r>
          </a:p>
          <a:p>
            <a:pPr>
              <a:buNone/>
            </a:pPr>
            <a:r>
              <a:rPr lang="zh-CN" altLang="en-US" sz="1400" dirty="0">
                <a:effectLst/>
              </a:rPr>
              <a:t>○ 设计“无人值守测试流程”，提升测试效率</a:t>
            </a:r>
            <a:r>
              <a:rPr lang="en-US" altLang="zh-CN" sz="1400" dirty="0">
                <a:effectLst/>
              </a:rPr>
              <a:t>30%</a:t>
            </a:r>
            <a:r>
              <a:rPr lang="zh-CN" altLang="en-US" sz="1400" dirty="0">
                <a:effectLst/>
              </a:rPr>
              <a:t>以上。</a:t>
            </a:r>
          </a:p>
        </p:txBody>
      </p:sp>
    </p:spTree>
    <p:extLst>
      <p:ext uri="{BB962C8B-B14F-4D97-AF65-F5344CB8AC3E}">
        <p14:creationId xmlns:p14="http://schemas.microsoft.com/office/powerpoint/2010/main" val="25961949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15526EB-6AD8-E541-ADFE-9EA759FFE114}"/>
              </a:ext>
            </a:extLst>
          </p:cNvPr>
          <p:cNvSpPr txBox="1"/>
          <p:nvPr/>
        </p:nvSpPr>
        <p:spPr>
          <a:xfrm>
            <a:off x="162560" y="92710"/>
            <a:ext cx="898144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sz="1600" b="1" dirty="0"/>
              <a:t>三、获取及时反馈：建立反馈闭环</a:t>
            </a:r>
          </a:p>
          <a:p>
            <a:pPr>
              <a:buNone/>
            </a:pPr>
            <a:r>
              <a:rPr lang="zh-CN" altLang="en-US" sz="1600" dirty="0">
                <a:effectLst/>
              </a:rPr>
              <a:t>刻意练习的核心是</a:t>
            </a:r>
            <a:r>
              <a:rPr lang="zh-CN" altLang="en-US" sz="1600" b="1" dirty="0">
                <a:effectLst/>
              </a:rPr>
              <a:t>反馈</a:t>
            </a:r>
            <a:r>
              <a:rPr lang="en-US" altLang="zh-CN" sz="1600" b="1" dirty="0">
                <a:effectLst/>
              </a:rPr>
              <a:t>+</a:t>
            </a:r>
            <a:r>
              <a:rPr lang="zh-CN" altLang="en-US" sz="1600" b="1" dirty="0">
                <a:effectLst/>
              </a:rPr>
              <a:t>修正</a:t>
            </a:r>
            <a:r>
              <a:rPr lang="zh-CN" altLang="en-US" sz="1600" dirty="0">
                <a:effectLst/>
              </a:rPr>
              <a:t>，建议：</a:t>
            </a:r>
          </a:p>
          <a:p>
            <a:pPr>
              <a:buNone/>
            </a:pPr>
            <a:r>
              <a:rPr lang="zh-CN" altLang="en-US" sz="1600" dirty="0">
                <a:effectLst/>
              </a:rPr>
              <a:t>● </a:t>
            </a:r>
            <a:r>
              <a:rPr lang="zh-CN" altLang="en-US" sz="1600" b="1" dirty="0">
                <a:effectLst/>
              </a:rPr>
              <a:t>导师反馈</a:t>
            </a:r>
            <a:r>
              <a:rPr lang="zh-CN" altLang="en-US" sz="1600" dirty="0">
                <a:effectLst/>
              </a:rPr>
              <a:t>：定期请资深工程师或主管评审你的测试方案、报告。</a:t>
            </a:r>
          </a:p>
          <a:p>
            <a:pPr>
              <a:buNone/>
            </a:pPr>
            <a:r>
              <a:rPr lang="zh-CN" altLang="en-US" sz="1600" dirty="0">
                <a:effectLst/>
              </a:rPr>
              <a:t>● </a:t>
            </a:r>
            <a:r>
              <a:rPr lang="zh-CN" altLang="en-US" sz="1600" b="1" dirty="0">
                <a:effectLst/>
              </a:rPr>
              <a:t>数据反馈</a:t>
            </a:r>
            <a:r>
              <a:rPr lang="zh-CN" altLang="en-US" sz="1600" dirty="0">
                <a:effectLst/>
              </a:rPr>
              <a:t>：用历史测试数据对比，看本次测试是否更精准、更全面。</a:t>
            </a:r>
          </a:p>
          <a:p>
            <a:pPr>
              <a:buNone/>
            </a:pPr>
            <a:r>
              <a:rPr lang="zh-CN" altLang="en-US" sz="1600" dirty="0">
                <a:effectLst/>
              </a:rPr>
              <a:t>● </a:t>
            </a:r>
            <a:r>
              <a:rPr lang="zh-CN" altLang="en-US" sz="1600" b="1" dirty="0">
                <a:effectLst/>
              </a:rPr>
              <a:t>同行评审</a:t>
            </a:r>
            <a:r>
              <a:rPr lang="zh-CN" altLang="en-US" sz="1600" dirty="0">
                <a:effectLst/>
              </a:rPr>
              <a:t>：与同事交换测试报告，互相挑错。</a:t>
            </a:r>
          </a:p>
          <a:p>
            <a:pPr>
              <a:buNone/>
            </a:pPr>
            <a:r>
              <a:rPr lang="zh-CN" altLang="en-US" sz="1600" dirty="0">
                <a:effectLst/>
              </a:rPr>
              <a:t>● </a:t>
            </a:r>
            <a:r>
              <a:rPr lang="zh-CN" altLang="en-US" sz="1600" b="1" dirty="0">
                <a:effectLst/>
              </a:rPr>
              <a:t>自我复盘</a:t>
            </a:r>
            <a:r>
              <a:rPr lang="zh-CN" altLang="en-US" sz="1600" dirty="0">
                <a:effectLst/>
              </a:rPr>
              <a:t>：每次测试后写</a:t>
            </a:r>
            <a:r>
              <a:rPr lang="en-US" altLang="zh-CN" sz="1600" dirty="0">
                <a:effectLst/>
              </a:rPr>
              <a:t>《</a:t>
            </a:r>
            <a:r>
              <a:rPr lang="zh-CN" altLang="en-US" sz="1600" dirty="0">
                <a:effectLst/>
              </a:rPr>
              <a:t>测试复盘记录</a:t>
            </a:r>
            <a:r>
              <a:rPr lang="en-US" altLang="zh-CN" sz="1600" dirty="0">
                <a:effectLst/>
              </a:rPr>
              <a:t>》</a:t>
            </a:r>
            <a:r>
              <a:rPr lang="zh-CN" altLang="en-US" sz="1600" dirty="0">
                <a:effectLst/>
              </a:rPr>
              <a:t>，包括：</a:t>
            </a:r>
          </a:p>
          <a:p>
            <a:pPr>
              <a:buNone/>
            </a:pPr>
            <a:r>
              <a:rPr lang="zh-CN" altLang="en-US" sz="1600" dirty="0">
                <a:effectLst/>
              </a:rPr>
              <a:t>○ 哪些做得好？</a:t>
            </a:r>
          </a:p>
          <a:p>
            <a:pPr>
              <a:buNone/>
            </a:pPr>
            <a:r>
              <a:rPr lang="zh-CN" altLang="en-US" sz="1600" dirty="0">
                <a:effectLst/>
              </a:rPr>
              <a:t>○ 哪些可以改进？</a:t>
            </a:r>
          </a:p>
          <a:p>
            <a:pPr>
              <a:buNone/>
            </a:pPr>
            <a:r>
              <a:rPr lang="zh-CN" altLang="en-US" sz="1600" dirty="0">
                <a:effectLst/>
              </a:rPr>
              <a:t>○ 下次如何优化？</a:t>
            </a:r>
            <a:endParaRPr lang="en-US" altLang="zh-CN" sz="1600" dirty="0">
              <a:effectLst/>
            </a:endParaRPr>
          </a:p>
          <a:p>
            <a:pPr>
              <a:buNone/>
            </a:pPr>
            <a:endParaRPr lang="en-US" altLang="zh-CN" sz="1600" dirty="0"/>
          </a:p>
          <a:p>
            <a:r>
              <a:rPr lang="zh-CN" altLang="en-US" sz="1600" b="1" dirty="0"/>
              <a:t>四、持续跳出舒适区</a:t>
            </a:r>
          </a:p>
          <a:p>
            <a:r>
              <a:rPr lang="zh-CN" altLang="en-US" sz="1600" dirty="0"/>
              <a:t>● </a:t>
            </a:r>
            <a:r>
              <a:rPr lang="zh-CN" altLang="en-US" sz="1600" b="1" dirty="0"/>
              <a:t>挑战更高复杂度</a:t>
            </a:r>
            <a:r>
              <a:rPr lang="zh-CN" altLang="en-US" sz="1600" dirty="0"/>
              <a:t>：从单一功能测试 → 系统级可靠性测试（如环境应力筛选</a:t>
            </a:r>
            <a:r>
              <a:rPr lang="en-US" altLang="zh-CN" sz="1600" dirty="0"/>
              <a:t>ESS</a:t>
            </a:r>
            <a:r>
              <a:rPr lang="zh-CN" altLang="en-US" sz="1600" dirty="0"/>
              <a:t>）。</a:t>
            </a:r>
          </a:p>
          <a:p>
            <a:r>
              <a:rPr lang="zh-CN" altLang="en-US" sz="1600" dirty="0"/>
              <a:t>● </a:t>
            </a:r>
            <a:r>
              <a:rPr lang="zh-CN" altLang="en-US" sz="1600" b="1" dirty="0"/>
              <a:t>跨领域学习</a:t>
            </a:r>
            <a:r>
              <a:rPr lang="zh-CN" altLang="en-US" sz="1600" dirty="0"/>
              <a:t>：学习电机原理、控制算法、材料疲劳等知识，提升综合判断力。</a:t>
            </a:r>
          </a:p>
          <a:p>
            <a:r>
              <a:rPr lang="zh-CN" altLang="en-US" sz="1600" dirty="0"/>
              <a:t>● </a:t>
            </a:r>
            <a:r>
              <a:rPr lang="zh-CN" altLang="en-US" sz="1600" b="1" dirty="0"/>
              <a:t>参与标准制定或认证过程</a:t>
            </a:r>
            <a:r>
              <a:rPr lang="zh-CN" altLang="en-US" sz="1600" dirty="0"/>
              <a:t>：了解测试背后的逻辑，而不仅是执行。</a:t>
            </a:r>
          </a:p>
          <a:p>
            <a:pPr>
              <a:buNone/>
            </a:pPr>
            <a:endParaRPr lang="zh-CN" altLang="en-US" sz="16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539513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D1F255E-2BC3-DF96-D783-1161C7ABBB2E}"/>
              </a:ext>
            </a:extLst>
          </p:cNvPr>
          <p:cNvSpPr txBox="1"/>
          <p:nvPr/>
        </p:nvSpPr>
        <p:spPr>
          <a:xfrm>
            <a:off x="477520" y="31317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effectLst/>
              </a:rPr>
              <a:t>五、建立刻意练习习惯（建议）</a:t>
            </a:r>
            <a:endParaRPr lang="zh-CN" altLang="en-US" b="1" dirty="0"/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A4718FF8-9A81-7929-2752-7EA017C0CA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825410"/>
              </p:ext>
            </p:extLst>
          </p:nvPr>
        </p:nvGraphicFramePr>
        <p:xfrm>
          <a:off x="729510" y="940595"/>
          <a:ext cx="7774410" cy="265455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921442">
                  <a:extLst>
                    <a:ext uri="{9D8B030D-6E8A-4147-A177-3AD203B41FA5}">
                      <a16:colId xmlns:a16="http://schemas.microsoft.com/office/drawing/2014/main" val="4121113898"/>
                    </a:ext>
                  </a:extLst>
                </a:gridCol>
                <a:gridCol w="2921048">
                  <a:extLst>
                    <a:ext uri="{9D8B030D-6E8A-4147-A177-3AD203B41FA5}">
                      <a16:colId xmlns:a16="http://schemas.microsoft.com/office/drawing/2014/main" val="248013187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4152264583"/>
                    </a:ext>
                  </a:extLst>
                </a:gridCol>
              </a:tblGrid>
              <a:tr h="34933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 dirty="0">
                          <a:effectLst/>
                        </a:rPr>
                        <a:t>频率</a:t>
                      </a:r>
                    </a:p>
                  </a:txBody>
                  <a:tcPr marL="83683" marR="83683" marT="41841" marB="41841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>
                          <a:effectLst/>
                        </a:rPr>
                        <a:t>练习内容</a:t>
                      </a:r>
                    </a:p>
                  </a:txBody>
                  <a:tcPr marL="83683" marR="83683" marT="41841" marB="41841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 dirty="0">
                          <a:effectLst/>
                        </a:rPr>
                        <a:t>示例</a:t>
                      </a:r>
                    </a:p>
                  </a:txBody>
                  <a:tcPr marL="83683" marR="83683" marT="41841" marB="41841" anchor="ctr"/>
                </a:tc>
                <a:extLst>
                  <a:ext uri="{0D108BD9-81ED-4DB2-BD59-A6C34878D82A}">
                    <a16:rowId xmlns:a16="http://schemas.microsoft.com/office/drawing/2014/main" val="4228394187"/>
                  </a:ext>
                </a:extLst>
              </a:tr>
              <a:tr h="6807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effectLst/>
                        </a:rPr>
                        <a:t>每日</a:t>
                      </a:r>
                    </a:p>
                  </a:txBody>
                  <a:tcPr marL="83683" marR="83683" marT="41841" marB="418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 dirty="0">
                          <a:effectLst/>
                        </a:rPr>
                        <a:t>记录测试异常，思考根本原因</a:t>
                      </a:r>
                    </a:p>
                  </a:txBody>
                  <a:tcPr marL="83683" marR="83683" marT="41841" marB="418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effectLst/>
                        </a:rPr>
                        <a:t>“今天电钻温升异常，是散热设计问题还是测试环境问题？”</a:t>
                      </a:r>
                    </a:p>
                  </a:txBody>
                  <a:tcPr marL="83683" marR="83683" marT="41841" marB="41841" anchor="ctr"/>
                </a:tc>
                <a:extLst>
                  <a:ext uri="{0D108BD9-81ED-4DB2-BD59-A6C34878D82A}">
                    <a16:rowId xmlns:a16="http://schemas.microsoft.com/office/drawing/2014/main" val="1850009993"/>
                  </a:ext>
                </a:extLst>
              </a:tr>
              <a:tr h="4330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effectLst/>
                        </a:rPr>
                        <a:t>每周</a:t>
                      </a:r>
                    </a:p>
                  </a:txBody>
                  <a:tcPr marL="83683" marR="83683" marT="41841" marB="418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effectLst/>
                        </a:rPr>
                        <a:t>精读</a:t>
                      </a:r>
                      <a:r>
                        <a:rPr lang="en-US" altLang="zh-CN" sz="1600">
                          <a:effectLst/>
                        </a:rPr>
                        <a:t>1</a:t>
                      </a:r>
                      <a:r>
                        <a:rPr lang="zh-CN" altLang="en-US" sz="1600">
                          <a:effectLst/>
                        </a:rPr>
                        <a:t>个标准或技术文档</a:t>
                      </a:r>
                    </a:p>
                  </a:txBody>
                  <a:tcPr marL="83683" marR="83683" marT="41841" marB="418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effectLst/>
                        </a:rPr>
                        <a:t>IEC 61000-3-2 </a:t>
                      </a:r>
                      <a:r>
                        <a:rPr lang="zh-CN" altLang="en-US" sz="1600">
                          <a:effectLst/>
                        </a:rPr>
                        <a:t>谐波电流发射限值</a:t>
                      </a:r>
                    </a:p>
                  </a:txBody>
                  <a:tcPr marL="83683" marR="83683" marT="41841" marB="41841" anchor="ctr"/>
                </a:tc>
                <a:extLst>
                  <a:ext uri="{0D108BD9-81ED-4DB2-BD59-A6C34878D82A}">
                    <a16:rowId xmlns:a16="http://schemas.microsoft.com/office/drawing/2014/main" val="4039504055"/>
                  </a:ext>
                </a:extLst>
              </a:tr>
              <a:tr h="62134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effectLst/>
                        </a:rPr>
                        <a:t>每月</a:t>
                      </a:r>
                    </a:p>
                  </a:txBody>
                  <a:tcPr marL="83683" marR="83683" marT="41841" marB="418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 dirty="0">
                          <a:effectLst/>
                        </a:rPr>
                        <a:t>完成</a:t>
                      </a:r>
                      <a:r>
                        <a:rPr lang="en-US" altLang="zh-CN" sz="1600" dirty="0">
                          <a:effectLst/>
                        </a:rPr>
                        <a:t>1</a:t>
                      </a:r>
                      <a:r>
                        <a:rPr lang="zh-CN" altLang="en-US" sz="1600" dirty="0">
                          <a:effectLst/>
                        </a:rPr>
                        <a:t>次完整刻意练习项目</a:t>
                      </a:r>
                    </a:p>
                  </a:txBody>
                  <a:tcPr marL="83683" marR="83683" marT="41841" marB="418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effectLst/>
                        </a:rPr>
                        <a:t>如：独立完成一款新产品的全项安全测试方案设计与执行</a:t>
                      </a:r>
                    </a:p>
                  </a:txBody>
                  <a:tcPr marL="83683" marR="83683" marT="41841" marB="41841" anchor="ctr"/>
                </a:tc>
                <a:extLst>
                  <a:ext uri="{0D108BD9-81ED-4DB2-BD59-A6C34878D82A}">
                    <a16:rowId xmlns:a16="http://schemas.microsoft.com/office/drawing/2014/main" val="2903735346"/>
                  </a:ext>
                </a:extLst>
              </a:tr>
              <a:tr h="5613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effectLst/>
                        </a:rPr>
                        <a:t>每季度</a:t>
                      </a:r>
                    </a:p>
                  </a:txBody>
                  <a:tcPr marL="83683" marR="83683" marT="41841" marB="418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effectLst/>
                        </a:rPr>
                        <a:t>输出</a:t>
                      </a:r>
                      <a:r>
                        <a:rPr lang="en-US" altLang="zh-CN" sz="1600">
                          <a:effectLst/>
                        </a:rPr>
                        <a:t>1</a:t>
                      </a:r>
                      <a:r>
                        <a:rPr lang="zh-CN" altLang="en-US" sz="1600">
                          <a:effectLst/>
                        </a:rPr>
                        <a:t>篇技术总结或改进建议</a:t>
                      </a:r>
                    </a:p>
                  </a:txBody>
                  <a:tcPr marL="83683" marR="83683" marT="41841" marB="4184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 dirty="0">
                          <a:effectLst/>
                        </a:rPr>
                        <a:t>《</a:t>
                      </a:r>
                      <a:r>
                        <a:rPr lang="zh-CN" altLang="en-US" sz="1600" dirty="0">
                          <a:effectLst/>
                        </a:rPr>
                        <a:t>提升电动工具</a:t>
                      </a:r>
                      <a:r>
                        <a:rPr lang="en-US" altLang="zh-CN" sz="1600" dirty="0">
                          <a:effectLst/>
                        </a:rPr>
                        <a:t>EMC</a:t>
                      </a:r>
                      <a:r>
                        <a:rPr lang="zh-CN" altLang="en-US" sz="1600" dirty="0">
                          <a:effectLst/>
                        </a:rPr>
                        <a:t>测试效率的</a:t>
                      </a:r>
                      <a:r>
                        <a:rPr lang="en-US" altLang="zh-CN" sz="1600" dirty="0">
                          <a:effectLst/>
                        </a:rPr>
                        <a:t>3</a:t>
                      </a:r>
                      <a:r>
                        <a:rPr lang="zh-CN" altLang="en-US" sz="1600" dirty="0">
                          <a:effectLst/>
                        </a:rPr>
                        <a:t>个优化点</a:t>
                      </a:r>
                      <a:r>
                        <a:rPr lang="en-US" altLang="zh-CN" sz="1600" dirty="0">
                          <a:effectLst/>
                        </a:rPr>
                        <a:t>》</a:t>
                      </a:r>
                    </a:p>
                  </a:txBody>
                  <a:tcPr marL="83683" marR="83683" marT="41841" marB="41841" anchor="ctr"/>
                </a:tc>
                <a:extLst>
                  <a:ext uri="{0D108BD9-81ED-4DB2-BD59-A6C34878D82A}">
                    <a16:rowId xmlns:a16="http://schemas.microsoft.com/office/drawing/2014/main" val="75879684"/>
                  </a:ext>
                </a:extLst>
              </a:tr>
            </a:tbl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540FA16A-D71E-5B6B-45A0-08542CFC16FC}"/>
              </a:ext>
            </a:extLst>
          </p:cNvPr>
          <p:cNvSpPr txBox="1"/>
          <p:nvPr/>
        </p:nvSpPr>
        <p:spPr>
          <a:xfrm>
            <a:off x="579120" y="3753108"/>
            <a:ext cx="831088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sz="1600" b="1" dirty="0"/>
              <a:t>✅ 总结：电动工具测试工程师的刻意练习心法</a:t>
            </a:r>
          </a:p>
          <a:p>
            <a:pPr>
              <a:buNone/>
            </a:pPr>
            <a:r>
              <a:rPr lang="zh-CN" altLang="en-US" sz="1600" b="1" dirty="0">
                <a:effectLst/>
              </a:rPr>
              <a:t>刻意练习 </a:t>
            </a:r>
            <a:r>
              <a:rPr lang="en-US" altLang="zh-CN" sz="1600" b="1" dirty="0">
                <a:effectLst/>
              </a:rPr>
              <a:t>= </a:t>
            </a:r>
            <a:r>
              <a:rPr lang="zh-CN" altLang="en-US" sz="1600" b="1" dirty="0">
                <a:effectLst/>
              </a:rPr>
              <a:t>明确目标 </a:t>
            </a:r>
            <a:r>
              <a:rPr lang="en-US" altLang="zh-CN" sz="1600" b="1" dirty="0">
                <a:effectLst/>
              </a:rPr>
              <a:t>+ </a:t>
            </a:r>
            <a:r>
              <a:rPr lang="zh-CN" altLang="en-US" sz="1600" b="1" dirty="0">
                <a:effectLst/>
              </a:rPr>
              <a:t>分解技能 </a:t>
            </a:r>
            <a:r>
              <a:rPr lang="en-US" altLang="zh-CN" sz="1600" b="1" dirty="0">
                <a:effectLst/>
              </a:rPr>
              <a:t>+ </a:t>
            </a:r>
            <a:r>
              <a:rPr lang="zh-CN" altLang="en-US" sz="1600" b="1" dirty="0">
                <a:effectLst/>
              </a:rPr>
              <a:t>专注训练 </a:t>
            </a:r>
            <a:r>
              <a:rPr lang="en-US" altLang="zh-CN" sz="1600" b="1" dirty="0">
                <a:effectLst/>
              </a:rPr>
              <a:t>+ </a:t>
            </a:r>
            <a:r>
              <a:rPr lang="zh-CN" altLang="en-US" sz="1600" b="1" dirty="0">
                <a:effectLst/>
              </a:rPr>
              <a:t>即时反馈 </a:t>
            </a:r>
            <a:r>
              <a:rPr lang="en-US" altLang="zh-CN" sz="1600" b="1" dirty="0">
                <a:effectLst/>
              </a:rPr>
              <a:t>+ </a:t>
            </a:r>
            <a:r>
              <a:rPr lang="zh-CN" altLang="en-US" sz="1600" b="1" dirty="0">
                <a:effectLst/>
              </a:rPr>
              <a:t>持续修正</a:t>
            </a:r>
            <a:endParaRPr lang="zh-CN" altLang="en-US" sz="1600" dirty="0">
              <a:effectLst/>
            </a:endParaRPr>
          </a:p>
          <a:p>
            <a:pPr>
              <a:buNone/>
            </a:pPr>
            <a:r>
              <a:rPr lang="zh-CN" altLang="en-US" sz="1600" dirty="0">
                <a:effectLst/>
              </a:rPr>
              <a:t>通过系统性刻意练习，你将从“执行测试的工程师”成长为“能设计测试、预判风险、推动产品优化的专家型工程师”。</a:t>
            </a:r>
          </a:p>
        </p:txBody>
      </p:sp>
    </p:spTree>
    <p:extLst>
      <p:ext uri="{BB962C8B-B14F-4D97-AF65-F5344CB8AC3E}">
        <p14:creationId xmlns:p14="http://schemas.microsoft.com/office/powerpoint/2010/main" val="28456093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13801" y="1056632"/>
            <a:ext cx="3403811" cy="30210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0" b="1" dirty="0">
                <a:solidFill>
                  <a:srgbClr val="223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3596600" y="2164842"/>
            <a:ext cx="5547400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常见问题解答</a:t>
            </a:r>
            <a:endParaRPr lang="en-US" sz="144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4848" y="343471"/>
            <a:ext cx="295880" cy="318052"/>
          </a:xfrm>
          <a:custGeom>
            <a:avLst/>
            <a:gdLst/>
            <a:ahLst/>
            <a:cxnLst/>
            <a:rect l="l" t="t" r="r" b="b"/>
            <a:pathLst>
              <a:path w="295880" h="318052">
                <a:moveTo>
                  <a:pt x="0" y="0"/>
                </a:moveTo>
                <a:moveTo>
                  <a:pt x="0" y="0"/>
                </a:moveTo>
                <a:lnTo>
                  <a:pt x="295880" y="0"/>
                </a:lnTo>
                <a:lnTo>
                  <a:pt x="295880" y="318052"/>
                </a:lnTo>
                <a:lnTo>
                  <a:pt x="0" y="318052"/>
                </a:lnTo>
                <a:close/>
              </a:path>
            </a:pathLst>
          </a:custGeom>
          <a:solidFill>
            <a:srgbClr val="013A8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449937" y="191601"/>
            <a:ext cx="8694063" cy="56925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013A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r>
              <a:rPr lang="zh-CN" altLang="en-US" sz="2304" b="1" dirty="0">
                <a:solidFill>
                  <a:srgbClr val="013A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、</a:t>
            </a:r>
            <a:r>
              <a:rPr lang="en-US" sz="2304" b="1" dirty="0" err="1">
                <a:solidFill>
                  <a:srgbClr val="013A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困惑解析</a:t>
            </a:r>
            <a:endParaRPr lang="en-US" sz="144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1957" y="1602774"/>
            <a:ext cx="673993" cy="673993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1673" y="1974190"/>
            <a:ext cx="792040" cy="792040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3669" y="2486254"/>
            <a:ext cx="792040" cy="792040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524153" y="1211908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1364B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刻意练习的定义</a:t>
            </a:r>
            <a:endParaRPr lang="en-US" sz="1440" dirty="0"/>
          </a:p>
        </p:txBody>
      </p:sp>
      <p:sp>
        <p:nvSpPr>
          <p:cNvPr id="9" name="Text 3"/>
          <p:cNvSpPr/>
          <p:nvPr/>
        </p:nvSpPr>
        <p:spPr>
          <a:xfrm>
            <a:off x="569873" y="1606929"/>
            <a:ext cx="2971800" cy="105413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刻意练习并非简单的重复，而是有目的、有计划地挑战自我，通过持续专注和反馈调整，实现技能的快速提升。</a:t>
            </a:r>
            <a:endParaRPr lang="en-US" dirty="0"/>
          </a:p>
        </p:txBody>
      </p:sp>
      <p:sp>
        <p:nvSpPr>
          <p:cNvPr id="10" name="Text 4"/>
          <p:cNvSpPr/>
          <p:nvPr/>
        </p:nvSpPr>
        <p:spPr>
          <a:xfrm>
            <a:off x="4850484" y="1067127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1364B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误区与真相</a:t>
            </a:r>
            <a:endParaRPr lang="en-US" sz="1440" dirty="0"/>
          </a:p>
        </p:txBody>
      </p:sp>
      <p:sp>
        <p:nvSpPr>
          <p:cNvPr id="11" name="Text 5"/>
          <p:cNvSpPr/>
          <p:nvPr/>
        </p:nvSpPr>
        <p:spPr>
          <a:xfrm>
            <a:off x="4850484" y="1425550"/>
            <a:ext cx="2971800" cy="105413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许多人误以为长时间学习就是进步，实则不然。刻意练习强调质量而非数量，关键在于有效突破舒适区，实现质的飞跃。</a:t>
            </a:r>
            <a:endParaRPr lang="en-US" dirty="0"/>
          </a:p>
        </p:txBody>
      </p:sp>
      <p:sp>
        <p:nvSpPr>
          <p:cNvPr id="12" name="Text 6"/>
          <p:cNvSpPr/>
          <p:nvPr/>
        </p:nvSpPr>
        <p:spPr>
          <a:xfrm>
            <a:off x="907625" y="2814523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1364B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动力来源</a:t>
            </a:r>
            <a:endParaRPr lang="en-US" sz="1440" dirty="0"/>
          </a:p>
        </p:txBody>
      </p:sp>
      <p:sp>
        <p:nvSpPr>
          <p:cNvPr id="13" name="Text 7"/>
          <p:cNvSpPr/>
          <p:nvPr/>
        </p:nvSpPr>
        <p:spPr>
          <a:xfrm>
            <a:off x="953345" y="3183941"/>
            <a:ext cx="2971800" cy="105413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面对刻意练习的挑战，内在动机是关键。将目标细化，找到个人兴趣与练习的结合点，让每一次努力都充满意义。</a:t>
            </a:r>
            <a:endParaRPr lang="en-US" dirty="0"/>
          </a:p>
        </p:txBody>
      </p:sp>
      <p:sp>
        <p:nvSpPr>
          <p:cNvPr id="14" name="Text 8"/>
          <p:cNvSpPr/>
          <p:nvPr/>
        </p:nvSpPr>
        <p:spPr>
          <a:xfrm>
            <a:off x="5698866" y="2629814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1364B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实践策略</a:t>
            </a:r>
            <a:endParaRPr lang="en-US" sz="1440" dirty="0"/>
          </a:p>
        </p:txBody>
      </p:sp>
      <p:sp>
        <p:nvSpPr>
          <p:cNvPr id="15" name="Text 9"/>
          <p:cNvSpPr/>
          <p:nvPr/>
        </p:nvSpPr>
        <p:spPr>
          <a:xfrm>
            <a:off x="5698866" y="2999232"/>
            <a:ext cx="2971800" cy="105413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设定明确目标，分解步骤，定期自我评估并调整方法。利用好每一分每一秒，让刻意练习成为日常习惯，逐步积累成就。</a:t>
            </a:r>
            <a:endParaRPr lang="en-US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3039" y="2564991"/>
            <a:ext cx="984320" cy="984320"/>
          </a:xfrm>
          <a:prstGeom prst="rect">
            <a:avLst/>
          </a:prstGeom>
        </p:spPr>
      </p:pic>
      <p:sp>
        <p:nvSpPr>
          <p:cNvPr id="17" name="Shape 10"/>
          <p:cNvSpPr/>
          <p:nvPr/>
        </p:nvSpPr>
        <p:spPr>
          <a:xfrm>
            <a:off x="4657662" y="3577133"/>
            <a:ext cx="841489" cy="182880"/>
          </a:xfrm>
          <a:custGeom>
            <a:avLst/>
            <a:gdLst/>
            <a:ahLst/>
            <a:cxnLst/>
            <a:rect l="l" t="t" r="r" b="b"/>
            <a:pathLst>
              <a:path w="841489" h="182880">
                <a:moveTo>
                  <a:pt x="420744" y="0"/>
                </a:moveTo>
                <a:moveTo>
                  <a:pt x="420744" y="0"/>
                </a:moveTo>
                <a:cubicBezTo>
                  <a:pt x="652960" y="0"/>
                  <a:pt x="841489" y="40973"/>
                  <a:pt x="841489" y="91440"/>
                </a:cubicBezTo>
                <a:cubicBezTo>
                  <a:pt x="841489" y="141907"/>
                  <a:pt x="652960" y="182880"/>
                  <a:pt x="420744" y="182880"/>
                </a:cubicBezTo>
                <a:cubicBezTo>
                  <a:pt x="188529" y="182880"/>
                  <a:pt x="0" y="141907"/>
                  <a:pt x="0" y="91440"/>
                </a:cubicBezTo>
                <a:cubicBezTo>
                  <a:pt x="0" y="40973"/>
                  <a:pt x="188529" y="0"/>
                  <a:pt x="420744" y="0"/>
                </a:cubicBezTo>
                <a:close/>
              </a:path>
            </a:pathLst>
          </a:custGeom>
          <a:solidFill>
            <a:srgbClr val="1364BD">
              <a:alpha val="1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1114" y="2887346"/>
            <a:ext cx="229882" cy="229882"/>
          </a:xfrm>
          <a:prstGeom prst="rect">
            <a:avLst/>
          </a:prstGeom>
        </p:spPr>
      </p:pic>
      <p:sp>
        <p:nvSpPr>
          <p:cNvPr id="19" name="Shape 11"/>
          <p:cNvSpPr/>
          <p:nvPr/>
        </p:nvSpPr>
        <p:spPr>
          <a:xfrm>
            <a:off x="4061233" y="3344875"/>
            <a:ext cx="596429" cy="182880"/>
          </a:xfrm>
          <a:custGeom>
            <a:avLst/>
            <a:gdLst/>
            <a:ahLst/>
            <a:cxnLst/>
            <a:rect l="l" t="t" r="r" b="b"/>
            <a:pathLst>
              <a:path w="596429" h="182880">
                <a:moveTo>
                  <a:pt x="298214" y="0"/>
                </a:moveTo>
                <a:moveTo>
                  <a:pt x="298214" y="0"/>
                </a:moveTo>
                <a:cubicBezTo>
                  <a:pt x="462803" y="0"/>
                  <a:pt x="596429" y="40973"/>
                  <a:pt x="596429" y="91440"/>
                </a:cubicBezTo>
                <a:cubicBezTo>
                  <a:pt x="596429" y="141907"/>
                  <a:pt x="462803" y="182880"/>
                  <a:pt x="298214" y="182880"/>
                </a:cubicBezTo>
                <a:cubicBezTo>
                  <a:pt x="133625" y="182880"/>
                  <a:pt x="0" y="141907"/>
                  <a:pt x="0" y="91440"/>
                </a:cubicBezTo>
                <a:cubicBezTo>
                  <a:pt x="0" y="40973"/>
                  <a:pt x="133625" y="0"/>
                  <a:pt x="298214" y="0"/>
                </a:cubicBezTo>
                <a:close/>
              </a:path>
            </a:pathLst>
          </a:custGeom>
          <a:solidFill>
            <a:srgbClr val="1364BD">
              <a:alpha val="1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9733" y="2720509"/>
            <a:ext cx="229882" cy="229882"/>
          </a:xfrm>
          <a:prstGeom prst="rect">
            <a:avLst/>
          </a:prstGeom>
        </p:spPr>
      </p:pic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9507" y="2189258"/>
            <a:ext cx="251275" cy="251275"/>
          </a:xfrm>
          <a:prstGeom prst="rect">
            <a:avLst/>
          </a:prstGeom>
        </p:spPr>
      </p:pic>
      <p:pic>
        <p:nvPicPr>
          <p:cNvPr id="22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33157" y="1806542"/>
            <a:ext cx="18288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4848" y="343471"/>
            <a:ext cx="295880" cy="318052"/>
          </a:xfrm>
          <a:custGeom>
            <a:avLst/>
            <a:gdLst/>
            <a:ahLst/>
            <a:cxnLst/>
            <a:rect l="l" t="t" r="r" b="b"/>
            <a:pathLst>
              <a:path w="295880" h="318052">
                <a:moveTo>
                  <a:pt x="0" y="0"/>
                </a:moveTo>
                <a:moveTo>
                  <a:pt x="0" y="0"/>
                </a:moveTo>
                <a:lnTo>
                  <a:pt x="295880" y="0"/>
                </a:lnTo>
                <a:lnTo>
                  <a:pt x="295880" y="318052"/>
                </a:lnTo>
                <a:lnTo>
                  <a:pt x="0" y="318052"/>
                </a:lnTo>
                <a:close/>
              </a:path>
            </a:pathLst>
          </a:custGeom>
          <a:solidFill>
            <a:srgbClr val="013A8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449937" y="191601"/>
            <a:ext cx="8694063" cy="56925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013A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r>
              <a:rPr lang="zh-CN" altLang="en-US" sz="2304" b="1" dirty="0">
                <a:solidFill>
                  <a:srgbClr val="013A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、</a:t>
            </a:r>
            <a:r>
              <a:rPr lang="en-US" sz="2304" b="1" dirty="0" err="1">
                <a:solidFill>
                  <a:srgbClr val="013A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应对策略</a:t>
            </a:r>
            <a:endParaRPr lang="en-US" sz="1440" dirty="0"/>
          </a:p>
        </p:txBody>
      </p:sp>
      <p:pic>
        <p:nvPicPr>
          <p:cNvPr id="5" name="Image 0" descr="https://sgw-dx.xf-yun.com/api/v1/sparkdesk/_19052329831_pKxSgr1732469938250-09039228063584401.png?authorization=c2ltcGxlLWp3dCBhaz1zcGFya2Rlc2s4MDAwMDAwMDAwMDE7ZXhwPTMzMDkyNjk5Mzg7YWxnbz1obWFjLXNoYTI1NjtzaWc9YWhXT3VPTUdMNHBUZzZHaGlkZGdYK2JGZDFuT0hyRVBEV3lXZGNPN1M5WT0=&amp;x_location=7YfmxI7B7uKO7jlRxIftd60XeLD="/>
          <p:cNvPicPr>
            <a:picLocks noChangeAspect="1"/>
          </p:cNvPicPr>
          <p:nvPr/>
        </p:nvPicPr>
        <p:blipFill>
          <a:blip r:embed="rId4"/>
          <a:srcRect l="24812" t="10078" b="12403"/>
          <a:stretch/>
        </p:blipFill>
        <p:spPr>
          <a:xfrm>
            <a:off x="320729" y="969829"/>
            <a:ext cx="3291116" cy="302152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3759212" y="713593"/>
            <a:ext cx="2930340" cy="413959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设定明确目标</a:t>
            </a:r>
            <a:endParaRPr lang="en-US" sz="1440" dirty="0"/>
          </a:p>
        </p:txBody>
      </p:sp>
      <p:sp>
        <p:nvSpPr>
          <p:cNvPr id="7" name="Text 3"/>
          <p:cNvSpPr/>
          <p:nvPr/>
        </p:nvSpPr>
        <p:spPr>
          <a:xfrm>
            <a:off x="3769585" y="944543"/>
            <a:ext cx="5053726" cy="623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 err="1">
                <a:solidFill>
                  <a:srgbClr val="969DA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刻意练习要求我们设定具体、可衡量的目标，这是进步的第一步</a:t>
            </a:r>
            <a:r>
              <a:rPr lang="en-US" sz="1400" dirty="0">
                <a:solidFill>
                  <a:srgbClr val="969DA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。</a:t>
            </a:r>
            <a:r>
              <a:rPr lang="zh-CN" altLang="en-US" sz="1400" dirty="0">
                <a:solidFill>
                  <a:srgbClr val="969DA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首先</a:t>
            </a:r>
            <a:r>
              <a:rPr lang="en-US" sz="1400" dirty="0" err="1">
                <a:solidFill>
                  <a:srgbClr val="969DA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应明确学习目标，以驱动持续的自我提升和成长</a:t>
            </a:r>
            <a:r>
              <a:rPr lang="en-US" sz="1400" dirty="0">
                <a:solidFill>
                  <a:srgbClr val="969DA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。</a:t>
            </a:r>
            <a:endParaRPr lang="en-US" dirty="0"/>
          </a:p>
        </p:txBody>
      </p:sp>
      <p:sp>
        <p:nvSpPr>
          <p:cNvPr id="8" name="Text 4"/>
          <p:cNvSpPr/>
          <p:nvPr/>
        </p:nvSpPr>
        <p:spPr>
          <a:xfrm>
            <a:off x="3759212" y="1734023"/>
            <a:ext cx="2930340" cy="413959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分阶段练习</a:t>
            </a:r>
            <a:endParaRPr lang="en-US" sz="1440" dirty="0"/>
          </a:p>
        </p:txBody>
      </p:sp>
      <p:sp>
        <p:nvSpPr>
          <p:cNvPr id="9" name="Text 5"/>
          <p:cNvSpPr/>
          <p:nvPr/>
        </p:nvSpPr>
        <p:spPr>
          <a:xfrm>
            <a:off x="3769585" y="1965829"/>
            <a:ext cx="5053686" cy="623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 err="1">
                <a:solidFill>
                  <a:srgbClr val="969DA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将大目标分解为小步骤，通过阶段性的刻意练习逐步实现。这种方法有助于系统地掌握知识，有效提高学习效率</a:t>
            </a:r>
            <a:r>
              <a:rPr lang="en-US" sz="1400" dirty="0">
                <a:solidFill>
                  <a:srgbClr val="969DA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。</a:t>
            </a:r>
            <a:endParaRPr lang="en-US" dirty="0"/>
          </a:p>
        </p:txBody>
      </p:sp>
      <p:sp>
        <p:nvSpPr>
          <p:cNvPr id="10" name="Text 6"/>
          <p:cNvSpPr/>
          <p:nvPr/>
        </p:nvSpPr>
        <p:spPr>
          <a:xfrm>
            <a:off x="3759212" y="2754453"/>
            <a:ext cx="2930340" cy="413959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及时反馈调整</a:t>
            </a:r>
            <a:endParaRPr lang="en-US" sz="1440" dirty="0"/>
          </a:p>
        </p:txBody>
      </p:sp>
      <p:sp>
        <p:nvSpPr>
          <p:cNvPr id="11" name="Text 7"/>
          <p:cNvSpPr/>
          <p:nvPr/>
        </p:nvSpPr>
        <p:spPr>
          <a:xfrm>
            <a:off x="3769585" y="2987214"/>
            <a:ext cx="5053686" cy="623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 err="1">
                <a:solidFill>
                  <a:srgbClr val="969DA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在练习过程中寻求及时反馈，并根据反馈进行调整是关键。应积极求教于师长或同伴，不断优化学习方法和策略</a:t>
            </a:r>
            <a:r>
              <a:rPr lang="en-US" sz="1400" dirty="0">
                <a:solidFill>
                  <a:srgbClr val="969DA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。</a:t>
            </a:r>
            <a:endParaRPr lang="en-US" dirty="0"/>
          </a:p>
        </p:txBody>
      </p:sp>
      <p:sp>
        <p:nvSpPr>
          <p:cNvPr id="12" name="Text 8"/>
          <p:cNvSpPr/>
          <p:nvPr/>
        </p:nvSpPr>
        <p:spPr>
          <a:xfrm>
            <a:off x="3759212" y="3774883"/>
            <a:ext cx="2930340" cy="413959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70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专注与坚持</a:t>
            </a:r>
            <a:endParaRPr lang="en-US" sz="1440" dirty="0"/>
          </a:p>
        </p:txBody>
      </p:sp>
      <p:sp>
        <p:nvSpPr>
          <p:cNvPr id="13" name="Text 9"/>
          <p:cNvSpPr/>
          <p:nvPr/>
        </p:nvSpPr>
        <p:spPr>
          <a:xfrm>
            <a:off x="3759444" y="4008599"/>
            <a:ext cx="5053686" cy="623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 err="1">
                <a:solidFill>
                  <a:srgbClr val="969DA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刻意练习需要高度的专注力和坚持不懈的精神。应培养良好的学习习惯，保持对目标的持续追求和热情</a:t>
            </a:r>
            <a:r>
              <a:rPr lang="en-US" sz="1400" dirty="0">
                <a:solidFill>
                  <a:srgbClr val="969DA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。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893848" cy="51435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70523" y="1984251"/>
            <a:ext cx="4313208" cy="1461183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6480" b="1" dirty="0">
                <a:solidFill>
                  <a:srgbClr val="1364BD">
                    <a:alpha val="1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THANKS</a:t>
            </a:r>
            <a:endParaRPr lang="en-US" sz="1440" dirty="0"/>
          </a:p>
        </p:txBody>
      </p:sp>
      <p:sp>
        <p:nvSpPr>
          <p:cNvPr id="5" name="Text 1"/>
          <p:cNvSpPr/>
          <p:nvPr/>
        </p:nvSpPr>
        <p:spPr>
          <a:xfrm>
            <a:off x="670523" y="1548917"/>
            <a:ext cx="4313208" cy="1461183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6480" b="1" dirty="0">
                <a:solidFill>
                  <a:srgbClr val="7CCD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感谢观看</a:t>
            </a:r>
            <a:endParaRPr lang="en-US" sz="144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3316</Words>
  <Application>Microsoft Office PowerPoint</Application>
  <PresentationFormat>全屏显示(16:9)</PresentationFormat>
  <Paragraphs>283</Paragraphs>
  <Slides>32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7" baseType="lpstr">
      <vt:lpstr>Microsoft Yahei</vt:lpstr>
      <vt:lpstr>Microsoft Yahei</vt:lpstr>
      <vt:lpstr>Arial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 K</cp:lastModifiedBy>
  <cp:revision>10</cp:revision>
  <dcterms:created xsi:type="dcterms:W3CDTF">2025-03-19T06:07:11Z</dcterms:created>
  <dcterms:modified xsi:type="dcterms:W3CDTF">2025-11-20T01:42:47Z</dcterms:modified>
</cp:coreProperties>
</file>