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54"/>
  </p:notesMasterIdLst>
  <p:handoutMasterIdLst>
    <p:handoutMasterId r:id="rId55"/>
  </p:handoutMasterIdLst>
  <p:sldIdLst>
    <p:sldId id="256" r:id="rId2"/>
    <p:sldId id="522" r:id="rId3"/>
    <p:sldId id="523" r:id="rId4"/>
    <p:sldId id="730" r:id="rId5"/>
    <p:sldId id="714" r:id="rId6"/>
    <p:sldId id="731" r:id="rId7"/>
    <p:sldId id="732" r:id="rId8"/>
    <p:sldId id="733" r:id="rId9"/>
    <p:sldId id="734" r:id="rId10"/>
    <p:sldId id="735" r:id="rId11"/>
    <p:sldId id="738" r:id="rId12"/>
    <p:sldId id="740" r:id="rId13"/>
    <p:sldId id="741" r:id="rId14"/>
    <p:sldId id="742" r:id="rId15"/>
    <p:sldId id="743" r:id="rId16"/>
    <p:sldId id="744" r:id="rId17"/>
    <p:sldId id="747" r:id="rId18"/>
    <p:sldId id="749" r:id="rId19"/>
    <p:sldId id="750" r:id="rId20"/>
    <p:sldId id="784" r:id="rId21"/>
    <p:sldId id="752" r:id="rId22"/>
    <p:sldId id="785" r:id="rId23"/>
    <p:sldId id="753" r:id="rId24"/>
    <p:sldId id="754" r:id="rId25"/>
    <p:sldId id="755" r:id="rId26"/>
    <p:sldId id="756" r:id="rId27"/>
    <p:sldId id="786" r:id="rId28"/>
    <p:sldId id="757" r:id="rId29"/>
    <p:sldId id="758" r:id="rId30"/>
    <p:sldId id="759" r:id="rId31"/>
    <p:sldId id="760" r:id="rId32"/>
    <p:sldId id="761" r:id="rId33"/>
    <p:sldId id="763" r:id="rId34"/>
    <p:sldId id="770" r:id="rId35"/>
    <p:sldId id="787" r:id="rId36"/>
    <p:sldId id="788" r:id="rId37"/>
    <p:sldId id="698" r:id="rId38"/>
    <p:sldId id="718" r:id="rId39"/>
    <p:sldId id="719" r:id="rId40"/>
    <p:sldId id="720" r:id="rId41"/>
    <p:sldId id="721" r:id="rId42"/>
    <p:sldId id="693" r:id="rId43"/>
    <p:sldId id="697" r:id="rId44"/>
    <p:sldId id="713" r:id="rId45"/>
    <p:sldId id="709" r:id="rId46"/>
    <p:sldId id="710" r:id="rId47"/>
    <p:sldId id="712" r:id="rId48"/>
    <p:sldId id="723" r:id="rId49"/>
    <p:sldId id="724" r:id="rId50"/>
    <p:sldId id="789" r:id="rId51"/>
    <p:sldId id="790" r:id="rId52"/>
    <p:sldId id="449" r:id="rId53"/>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7AC3CCA-C797-4891-BE02-D94E43425B78}" styleName="中度样式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浅色样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294" autoAdjust="0"/>
    <p:restoredTop sz="93913" autoAdjust="0"/>
  </p:normalViewPr>
  <p:slideViewPr>
    <p:cSldViewPr>
      <p:cViewPr>
        <p:scale>
          <a:sx n="70" d="100"/>
          <a:sy n="70" d="100"/>
        </p:scale>
        <p:origin x="-1068" y="-72"/>
      </p:cViewPr>
      <p:guideLst>
        <p:guide orient="horz" pos="2160"/>
        <p:guide pos="2880"/>
      </p:guideLst>
    </p:cSldViewPr>
  </p:slideViewPr>
  <p:notesTextViewPr>
    <p:cViewPr>
      <p:scale>
        <a:sx n="1" d="1"/>
        <a:sy n="1" d="1"/>
      </p:scale>
      <p:origin x="0" y="0"/>
    </p:cViewPr>
  </p:notesTextViewPr>
  <p:notesViewPr>
    <p:cSldViewPr>
      <p:cViewPr varScale="1">
        <p:scale>
          <a:sx n="55" d="100"/>
          <a:sy n="55" d="100"/>
        </p:scale>
        <p:origin x="-2856" y="-7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image" Target="../media/image54.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image" Target="../media/image5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A60D7A-DDED-4DD1-BAC6-F68190A84E7B}" type="datetimeFigureOut">
              <a:rPr lang="zh-CN" altLang="en-US" smtClean="0"/>
              <a:pPr/>
              <a:t>2013/4/23</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4432BAB-CC09-471B-A3E8-D77A5D4F0A11}"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DD8DF5-9199-406F-B03B-9DED9407D3E7}" type="datetimeFigureOut">
              <a:rPr lang="zh-CN" altLang="en-US" smtClean="0"/>
              <a:pPr/>
              <a:t>2013/4/23</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31ED7F-7F74-44F3-9A23-E1A61AD81891}" type="slidenum">
              <a:rPr lang="zh-CN" altLang="en-US" smtClean="0"/>
              <a:pPr/>
              <a:t>‹#›</a:t>
            </a:fld>
            <a:endParaRPr lang="zh-CN" altLang="en-US"/>
          </a:p>
        </p:txBody>
      </p:sp>
    </p:spTree>
    <p:extLst>
      <p:ext uri="{BB962C8B-B14F-4D97-AF65-F5344CB8AC3E}">
        <p14:creationId xmlns:p14="http://schemas.microsoft.com/office/powerpoint/2010/main" xmlns="" val="4052786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9AB620-F791-44CF-B2A8-E6B2EBFC8F74}" type="slidenum">
              <a:rPr lang="zh-CN" altLang="en-US"/>
              <a:pPr/>
              <a:t>6</a:t>
            </a:fld>
            <a:endParaRPr lang="en-US" altLang="zh-CN"/>
          </a:p>
        </p:txBody>
      </p:sp>
      <p:sp>
        <p:nvSpPr>
          <p:cNvPr id="2342914" name="Rectangle 2"/>
          <p:cNvSpPr>
            <a:spLocks noGrp="1" noRot="1" noChangeAspect="1" noChangeArrowheads="1" noTextEdit="1"/>
          </p:cNvSpPr>
          <p:nvPr>
            <p:ph type="sldImg"/>
          </p:nvPr>
        </p:nvSpPr>
        <p:spPr>
          <a:ln/>
        </p:spPr>
      </p:sp>
      <p:sp>
        <p:nvSpPr>
          <p:cNvPr id="2342915" name="Rectangle 3"/>
          <p:cNvSpPr>
            <a:spLocks noGrp="1" noChangeArrowheads="1"/>
          </p:cNvSpPr>
          <p:nvPr>
            <p:ph type="body" idx="1"/>
          </p:nvPr>
        </p:nvSpPr>
        <p:spPr/>
        <p:txBody>
          <a:bodyPr/>
          <a:lstStyle/>
          <a:p>
            <a:r>
              <a:rPr lang="en-US" altLang="zh-CN"/>
              <a:t>These are the primary end user products that are available with enterprise edition:</a:t>
            </a:r>
          </a:p>
          <a:p>
            <a:endParaRPr lang="en-US" altLang="zh-CN"/>
          </a:p>
          <a:p>
            <a:r>
              <a:rPr lang="en-US" altLang="zh-CN" u="sng"/>
              <a:t>Interactive Dashboards</a:t>
            </a:r>
            <a:r>
              <a:rPr lang="en-US" altLang="zh-CN"/>
              <a:t> provides any knowledge worker with intuitive, interactive access to information that is actionable and dynamically personalized based on the individual's role and identity. In the Oracle BI Dashboard environment, the end user is working with live reports, prompts, charts, tables, pivot tables, graphics, and tickers in a pure Web architecture. The user has full capability for drilling, navigating, modifying, and interacting with these results. Oracle BI Dashboard can also aggregate content from a wide variety of other sources, including the Internet, shared file servers, and document repositories</a:t>
            </a:r>
          </a:p>
          <a:p>
            <a:endParaRPr lang="en-US" altLang="zh-CN"/>
          </a:p>
          <a:p>
            <a:r>
              <a:rPr lang="en-US" altLang="zh-CN" u="sng"/>
              <a:t>Answers</a:t>
            </a:r>
            <a:r>
              <a:rPr lang="en-US" altLang="zh-CN"/>
              <a:t> provides true end user ad hoc capabilities in a pure Web architecture. Users interact with a logical view of the information—completely hidden from data structure complexity while simultaneously preventing runaway queries—and can easily create charts, pivot tables, reports, and visually appealing dashboards, all of which are fully interactive and drillable and can be saved, shared, modified, formatted, or embedded in the user's personalized Oracle BI Dashboard. The results are new levels of business user self-sufficiency in an environment that is fully secure and controlled by IT. </a:t>
            </a:r>
          </a:p>
          <a:p>
            <a:endParaRPr lang="en-US" altLang="zh-CN"/>
          </a:p>
          <a:p>
            <a:r>
              <a:rPr lang="en-US" altLang="zh-CN" u="sng"/>
              <a:t>Delivers</a:t>
            </a:r>
            <a:r>
              <a:rPr lang="en-US" altLang="zh-CN"/>
              <a:t> is a proactive intelligence solution that provides business activity monitoring and alerting that can reach users via multiple channels such as email, dashboards, and mobile devices. Oracle BI Delivers includes a full Web-based self-service alert creation and subscription portal. This next-generation product can initiate and pass contextual information to other alerts to execute a multi-step, multi-person, and multi-application analytical workflow. Furthermore, it can dynamically determine recipients and personalize content to reach the right users at the right time with the right information.</a:t>
            </a:r>
          </a:p>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7"/>
          <p:cNvSpPr>
            <a:spLocks noGrp="1" noChangeArrowheads="1"/>
          </p:cNvSpPr>
          <p:nvPr>
            <p:ph type="sldNum" sz="quarter" idx="5"/>
          </p:nvPr>
        </p:nvSpPr>
        <p:spPr>
          <a:ln/>
        </p:spPr>
        <p:txBody>
          <a:bodyPr/>
          <a:lstStyle/>
          <a:p>
            <a:fld id="{3C802328-4EE3-4844-AE45-90BF155E29E0}" type="slidenum">
              <a:rPr lang="zh-CN" altLang="en-US"/>
              <a:pPr/>
              <a:t>7</a:t>
            </a:fld>
            <a:endParaRPr lang="en-US" altLang="zh-CN"/>
          </a:p>
        </p:txBody>
      </p:sp>
      <p:sp>
        <p:nvSpPr>
          <p:cNvPr id="5" name="Shape 4"/>
          <p:cNvSpPr txBox="1">
            <a:spLocks noGrp="1" noChangeArrowheads="1"/>
          </p:cNvSpPr>
          <p:nvPr/>
        </p:nvSpPr>
        <p:spPr bwMode="auto">
          <a:xfrm>
            <a:off x="3886200" y="8686800"/>
            <a:ext cx="2971800" cy="457200"/>
          </a:xfrm>
          <a:prstGeom prst="rect">
            <a:avLst/>
          </a:prstGeom>
          <a:noFill/>
          <a:ln w="9525">
            <a:noFill/>
            <a:miter lim="800000"/>
            <a:headEnd/>
            <a:tailEnd/>
          </a:ln>
        </p:spPr>
        <p:txBody>
          <a:bodyPr lIns="19044" tIns="0" rIns="19044" bIns="0" anchor="b"/>
          <a:lstStyle/>
          <a:p>
            <a:pPr algn="r" eaLnBrk="0" hangingPunct="0">
              <a:lnSpc>
                <a:spcPct val="100000"/>
              </a:lnSpc>
              <a:spcBef>
                <a:spcPct val="0"/>
              </a:spcBef>
              <a:buClrTx/>
              <a:buFontTx/>
              <a:buNone/>
            </a:pPr>
            <a:fld id="{D2E80D01-15AC-48B7-AB2E-BA0B3D5623C7}" type="slidenum">
              <a:rPr lang="en-US" altLang="ja-JP" sz="1000" b="0">
                <a:latin typeface="Times New Roman" pitchFamily="18" charset="0"/>
                <a:cs typeface="Times New Roman" pitchFamily="18" charset="0"/>
              </a:rPr>
              <a:pPr algn="r" eaLnBrk="0" hangingPunct="0">
                <a:lnSpc>
                  <a:spcPct val="100000"/>
                </a:lnSpc>
                <a:spcBef>
                  <a:spcPct val="0"/>
                </a:spcBef>
                <a:buClrTx/>
                <a:buFontTx/>
                <a:buNone/>
              </a:pPr>
              <a:t>7</a:t>
            </a:fld>
            <a:endParaRPr lang="en-US" altLang="ja-JP" sz="1000" b="0">
              <a:latin typeface="Times New Roman" pitchFamily="18" charset="0"/>
              <a:cs typeface="Times New Roman" pitchFamily="18" charset="0"/>
            </a:endParaRPr>
          </a:p>
        </p:txBody>
      </p:sp>
      <p:sp>
        <p:nvSpPr>
          <p:cNvPr id="2383875" name="Rectangle 18433"/>
          <p:cNvSpPr>
            <a:spLocks noGrp="1" noRot="1" noChangeAspect="1" noChangeArrowheads="1" noTextEdit="1"/>
          </p:cNvSpPr>
          <p:nvPr>
            <p:ph type="sldImg"/>
          </p:nvPr>
        </p:nvSpPr>
        <p:spPr>
          <a:xfrm>
            <a:off x="1154113" y="692150"/>
            <a:ext cx="4552950" cy="3414713"/>
          </a:xfrm>
          <a:noFill/>
          <a:ln w="12700" algn="ctr">
            <a:solidFill>
              <a:schemeClr val="tx1"/>
            </a:solidFill>
          </a:ln>
        </p:spPr>
      </p:sp>
      <p:sp>
        <p:nvSpPr>
          <p:cNvPr id="1678339" name="Rectangle 1678338"/>
          <p:cNvSpPr>
            <a:spLocks noGrp="1" noChangeArrowheads="1"/>
          </p:cNvSpPr>
          <p:nvPr>
            <p:ph type="body" idx="1"/>
          </p:nvPr>
        </p:nvSpPr>
        <p:spPr>
          <a:xfrm>
            <a:off x="915988" y="4341813"/>
            <a:ext cx="5026025" cy="4114800"/>
          </a:xfrm>
          <a:noFill/>
          <a:ln/>
        </p:spPr>
        <p:txBody>
          <a:bodyPr lIns="93632" tIns="47609" rIns="93632" bIns="47609"/>
          <a:lstStyle/>
          <a:p>
            <a:pPr defTabSz="949325">
              <a:lnSpc>
                <a:spcPct val="67000"/>
              </a:lnSpc>
              <a:spcBef>
                <a:spcPct val="40000"/>
              </a:spcBef>
            </a:pPr>
            <a:r>
              <a:rPr lang="en-US" altLang="zh-CN" sz="900" b="0"/>
              <a:t>Many customers today have very strong business requirements in the reporting area around the e-Business Suite.  These include:</a:t>
            </a:r>
            <a:endParaRPr lang="en-US" altLang="zh-CN">
              <a:latin typeface="Calibri" pitchFamily="34" charset="0"/>
            </a:endParaRPr>
          </a:p>
          <a:p>
            <a:pPr defTabSz="949325">
              <a:lnSpc>
                <a:spcPct val="67000"/>
              </a:lnSpc>
              <a:spcBef>
                <a:spcPct val="40000"/>
              </a:spcBef>
            </a:pPr>
            <a:endParaRPr lang="en-US" altLang="zh-CN" sz="1000" b="0"/>
          </a:p>
          <a:p>
            <a:pPr defTabSz="949325">
              <a:lnSpc>
                <a:spcPct val="67000"/>
              </a:lnSpc>
              <a:spcBef>
                <a:spcPct val="40000"/>
              </a:spcBef>
            </a:pPr>
            <a:r>
              <a:rPr lang="en-US" altLang="zh-CN" sz="1000" b="0" i="1"/>
              <a:t>High Fidelity Reports:  </a:t>
            </a:r>
          </a:p>
          <a:p>
            <a:pPr marL="931863" lvl="2" indent="0" defTabSz="949325">
              <a:lnSpc>
                <a:spcPct val="67000"/>
              </a:lnSpc>
              <a:spcBef>
                <a:spcPct val="40000"/>
              </a:spcBef>
            </a:pPr>
            <a:r>
              <a:rPr lang="en-US" altLang="zh-CN" sz="900"/>
              <a:t>These reports are rich in images, charts, multiple fonts </a:t>
            </a:r>
            <a:r>
              <a:rPr lang="en-US" altLang="zh-CN" sz="700"/>
              <a:t>and color are a very desirable feature for reports when they are to be distributed in and outside the company.</a:t>
            </a:r>
          </a:p>
          <a:p>
            <a:pPr defTabSz="949325">
              <a:lnSpc>
                <a:spcPct val="67000"/>
              </a:lnSpc>
              <a:spcBef>
                <a:spcPct val="40000"/>
              </a:spcBef>
            </a:pPr>
            <a:r>
              <a:rPr lang="en-US" altLang="zh-CN" sz="1000" b="0" i="1"/>
              <a:t>Partner Reports</a:t>
            </a:r>
          </a:p>
          <a:p>
            <a:pPr marL="931863" lvl="2" indent="0" defTabSz="949325">
              <a:lnSpc>
                <a:spcPct val="67000"/>
              </a:lnSpc>
              <a:spcBef>
                <a:spcPct val="40000"/>
              </a:spcBef>
            </a:pPr>
            <a:r>
              <a:rPr lang="en-US" altLang="zh-CN" sz="700"/>
              <a:t>These include Invoices, Purchase Orders and Checks, which require </a:t>
            </a:r>
            <a:r>
              <a:rPr lang="en-US" altLang="zh-CN" sz="700">
                <a:latin typeface="Times New Roman" pitchFamily="18" charset="0"/>
              </a:rPr>
              <a:t>‘</a:t>
            </a:r>
            <a:r>
              <a:rPr lang="en-US" altLang="zh-CN" sz="700"/>
              <a:t>rich</a:t>
            </a:r>
            <a:r>
              <a:rPr lang="en-US" altLang="zh-CN" sz="700">
                <a:latin typeface="Times New Roman" pitchFamily="18" charset="0"/>
              </a:rPr>
              <a:t>’</a:t>
            </a:r>
            <a:r>
              <a:rPr lang="en-US" altLang="zh-CN" sz="700"/>
              <a:t> content and are currently highly customized.</a:t>
            </a:r>
          </a:p>
          <a:p>
            <a:pPr defTabSz="949325">
              <a:lnSpc>
                <a:spcPct val="67000"/>
              </a:lnSpc>
              <a:spcBef>
                <a:spcPct val="40000"/>
              </a:spcBef>
            </a:pPr>
            <a:r>
              <a:rPr lang="en-US" altLang="zh-CN" sz="1000" b="0" i="1"/>
              <a:t>Financial Statements</a:t>
            </a:r>
          </a:p>
          <a:p>
            <a:pPr marL="931863" lvl="2" indent="0" defTabSz="949325">
              <a:lnSpc>
                <a:spcPct val="67000"/>
              </a:lnSpc>
              <a:spcBef>
                <a:spcPct val="40000"/>
              </a:spcBef>
            </a:pPr>
            <a:r>
              <a:rPr lang="en-US" altLang="zh-CN" sz="700"/>
              <a:t>Financial statements need to be presented to shareholders and upper management in a high fidelity format; your accounts would rather see them in Microsoft Excel.</a:t>
            </a:r>
          </a:p>
          <a:p>
            <a:pPr defTabSz="949325">
              <a:lnSpc>
                <a:spcPct val="67000"/>
              </a:lnSpc>
              <a:spcBef>
                <a:spcPct val="40000"/>
              </a:spcBef>
            </a:pPr>
            <a:r>
              <a:rPr lang="en-US" altLang="zh-CN" sz="1000" b="0" i="1"/>
              <a:t>Government Forms</a:t>
            </a:r>
          </a:p>
          <a:p>
            <a:pPr marL="931863" lvl="2" indent="0" defTabSz="949325">
              <a:lnSpc>
                <a:spcPct val="67000"/>
              </a:lnSpc>
              <a:spcBef>
                <a:spcPct val="40000"/>
              </a:spcBef>
            </a:pPr>
            <a:r>
              <a:rPr lang="en-US" altLang="zh-CN" sz="700"/>
              <a:t>Many government agencies now demand that you interact with them in a specific format e.g. tax forms.</a:t>
            </a:r>
          </a:p>
          <a:p>
            <a:pPr defTabSz="949325">
              <a:lnSpc>
                <a:spcPct val="67000"/>
              </a:lnSpc>
              <a:spcBef>
                <a:spcPct val="40000"/>
              </a:spcBef>
            </a:pPr>
            <a:r>
              <a:rPr lang="en-US" altLang="zh-CN" sz="1000" b="0" i="1"/>
              <a:t>Marketing Materials</a:t>
            </a:r>
          </a:p>
          <a:p>
            <a:pPr marL="931863" lvl="2" indent="0" defTabSz="949325">
              <a:lnSpc>
                <a:spcPct val="67000"/>
              </a:lnSpc>
              <a:spcBef>
                <a:spcPct val="40000"/>
              </a:spcBef>
            </a:pPr>
            <a:r>
              <a:rPr lang="en-US" altLang="zh-CN" sz="700"/>
              <a:t>The marketing materials generated by companies require rich personalized content.</a:t>
            </a:r>
          </a:p>
          <a:p>
            <a:pPr defTabSz="949325">
              <a:lnSpc>
                <a:spcPct val="67000"/>
              </a:lnSpc>
              <a:spcBef>
                <a:spcPct val="40000"/>
              </a:spcBef>
            </a:pPr>
            <a:r>
              <a:rPr lang="en-US" altLang="zh-CN" sz="1000" b="0" i="1"/>
              <a:t>Contracts</a:t>
            </a:r>
          </a:p>
          <a:p>
            <a:pPr marL="931863" lvl="2" indent="0" defTabSz="949325">
              <a:lnSpc>
                <a:spcPct val="67000"/>
              </a:lnSpc>
              <a:spcBef>
                <a:spcPct val="40000"/>
              </a:spcBef>
            </a:pPr>
            <a:r>
              <a:rPr lang="en-US" altLang="zh-CN" sz="700"/>
              <a:t>Interacting with your customers and suppliers often requires written contracts that need to be presented in a high fidelity format.</a:t>
            </a:r>
          </a:p>
          <a:p>
            <a:pPr defTabSz="949325">
              <a:lnSpc>
                <a:spcPct val="67000"/>
              </a:lnSpc>
              <a:spcBef>
                <a:spcPct val="40000"/>
              </a:spcBef>
            </a:pPr>
            <a:r>
              <a:rPr lang="en-US" altLang="zh-CN" sz="1000" b="0" i="1"/>
              <a:t>Checks</a:t>
            </a:r>
          </a:p>
          <a:p>
            <a:pPr marL="931863" lvl="2" indent="0" defTabSz="949325">
              <a:lnSpc>
                <a:spcPct val="67000"/>
              </a:lnSpc>
              <a:spcBef>
                <a:spcPct val="40000"/>
              </a:spcBef>
            </a:pPr>
            <a:r>
              <a:rPr lang="en-US" altLang="zh-CN" sz="700"/>
              <a:t>The checks you send to employees and suppliers require a specific format and even ink so that their banks are able to process them.</a:t>
            </a:r>
          </a:p>
          <a:p>
            <a:pPr defTabSz="949325">
              <a:lnSpc>
                <a:spcPct val="67000"/>
              </a:lnSpc>
              <a:spcBef>
                <a:spcPct val="40000"/>
              </a:spcBef>
            </a:pPr>
            <a:r>
              <a:rPr lang="en-US" altLang="zh-CN" sz="1000" b="0" i="1"/>
              <a:t>Labels</a:t>
            </a:r>
          </a:p>
          <a:p>
            <a:pPr marL="931863" lvl="2" indent="0" defTabSz="949325">
              <a:lnSpc>
                <a:spcPct val="67000"/>
              </a:lnSpc>
              <a:spcBef>
                <a:spcPct val="40000"/>
              </a:spcBef>
            </a:pPr>
            <a:r>
              <a:rPr lang="en-US" altLang="zh-CN" sz="700"/>
              <a:t>Any company generating product will need to label it often including a barcode.</a:t>
            </a:r>
          </a:p>
          <a:p>
            <a:pPr defTabSz="949325">
              <a:lnSpc>
                <a:spcPct val="67000"/>
              </a:lnSpc>
              <a:spcBef>
                <a:spcPct val="40000"/>
              </a:spcBef>
            </a:pPr>
            <a:r>
              <a:rPr lang="en-US" altLang="zh-CN" sz="1000" b="0" i="1"/>
              <a:t>XML</a:t>
            </a:r>
          </a:p>
          <a:p>
            <a:pPr marL="931863" lvl="2" indent="0" defTabSz="949325">
              <a:lnSpc>
                <a:spcPct val="67000"/>
              </a:lnSpc>
              <a:spcBef>
                <a:spcPct val="40000"/>
              </a:spcBef>
            </a:pPr>
            <a:r>
              <a:rPr lang="en-US" altLang="zh-CN" sz="700"/>
              <a:t>B2B interaction requires XML as the format and this may require a transformation of one xml format to another.</a:t>
            </a:r>
          </a:p>
          <a:p>
            <a:pPr defTabSz="949325">
              <a:lnSpc>
                <a:spcPct val="67000"/>
              </a:lnSpc>
              <a:spcBef>
                <a:spcPct val="40000"/>
              </a:spcBef>
            </a:pPr>
            <a:r>
              <a:rPr lang="en-US" altLang="zh-CN" sz="1000" b="0" i="1"/>
              <a:t>EFT/EDI</a:t>
            </a:r>
          </a:p>
          <a:p>
            <a:pPr marL="931863" lvl="2" indent="0" defTabSz="949325">
              <a:lnSpc>
                <a:spcPct val="67000"/>
              </a:lnSpc>
              <a:spcBef>
                <a:spcPct val="40000"/>
              </a:spcBef>
            </a:pPr>
            <a:r>
              <a:rPr lang="en-US" altLang="zh-CN" sz="700"/>
              <a:t>Electronic File Transfer (EFT) and (EDI) are formats used to communicate with your banks and partners.</a:t>
            </a:r>
            <a:endParaRPr lang="en-US" altLang="zh-CN" sz="900" b="1" i="1"/>
          </a:p>
          <a:p>
            <a:pPr defTabSz="949325">
              <a:lnSpc>
                <a:spcPct val="67000"/>
              </a:lnSpc>
              <a:spcBef>
                <a:spcPct val="40000"/>
              </a:spcBef>
            </a:pPr>
            <a:r>
              <a:rPr lang="en-US" altLang="zh-CN" sz="1000" b="0" i="1"/>
              <a:t>Multiple Destinations</a:t>
            </a:r>
          </a:p>
          <a:p>
            <a:pPr marL="931863" lvl="2" indent="0" defTabSz="949325">
              <a:lnSpc>
                <a:spcPct val="67000"/>
              </a:lnSpc>
              <a:spcBef>
                <a:spcPct val="40000"/>
              </a:spcBef>
            </a:pPr>
            <a:r>
              <a:rPr lang="en-US" altLang="zh-CN" sz="700"/>
              <a:t>Of course all of these documents then need to be delivered to a report consumer be that via email, fax or printer.</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0C018A-7EFD-4D06-81CC-26763389E51E}" type="slidenum">
              <a:rPr lang="zh-CN" altLang="en-US"/>
              <a:pPr/>
              <a:t>8</a:t>
            </a:fld>
            <a:endParaRPr lang="en-US" altLang="zh-CN"/>
          </a:p>
        </p:txBody>
      </p:sp>
      <p:sp>
        <p:nvSpPr>
          <p:cNvPr id="2385922" name="Rectangle 2"/>
          <p:cNvSpPr>
            <a:spLocks noGrp="1" noRot="1" noChangeAspect="1" noChangeArrowheads="1" noTextEdit="1"/>
          </p:cNvSpPr>
          <p:nvPr>
            <p:ph type="sldImg"/>
          </p:nvPr>
        </p:nvSpPr>
        <p:spPr>
          <a:ln/>
        </p:spPr>
      </p:sp>
      <p:sp>
        <p:nvSpPr>
          <p:cNvPr id="2385923" name="Rectangle 3"/>
          <p:cNvSpPr>
            <a:spLocks noGrp="1" noChangeArrowheads="1"/>
          </p:cNvSpPr>
          <p:nvPr>
            <p:ph type="body" idx="1"/>
          </p:nvPr>
        </p:nvSpPr>
        <p:spPr/>
        <p:txBody>
          <a:bodyPr/>
          <a:lstStyle/>
          <a:p>
            <a:r>
              <a:rPr lang="en-US" altLang="zh-CN"/>
              <a:t>Continuing on…</a:t>
            </a:r>
          </a:p>
          <a:p>
            <a:endParaRPr lang="en-US" altLang="zh-CN"/>
          </a:p>
          <a:p>
            <a:r>
              <a:rPr lang="en-US" altLang="zh-CN" u="sng"/>
              <a:t>Reporting and Publishing</a:t>
            </a:r>
            <a:r>
              <a:rPr lang="en-US" altLang="zh-CN"/>
              <a:t> products provide developers with precision control over report format, layout, and output—enabling the creation and distribution of "pixel-perfect" reports, regardless of graphical complexity. The Reporting and Publishing components are fully integrated with the Oracle Business Intelligence Suite EE platform products and share common dashboarding, metadata, security, calculation, caching, and intelligent request generation services. </a:t>
            </a:r>
          </a:p>
          <a:p>
            <a:endParaRPr lang="en-US" altLang="zh-CN"/>
          </a:p>
          <a:p>
            <a:r>
              <a:rPr lang="en-US" altLang="zh-CN"/>
              <a:t>BIEE also includes options for deploying a full analytic solution to mobile users, so sales or field service professionals, for example, would have access to the exact same information, tailored to their role, through the exact same Interactive Dashboard and Answers interfaces – regardless of whether they are offline or online.  Each user carries with them the data they need, and data synchronization is based on patented technology that enables incremental data syncs to speed sync times. </a:t>
            </a:r>
          </a:p>
          <a:p>
            <a:endParaRPr lang="en-US" altLang="zh-CN"/>
          </a:p>
          <a:p>
            <a:r>
              <a:rPr lang="en-US" altLang="zh-CN"/>
              <a:t>Lastly, OBIEE includes powerful add-ins to Excel and Powerpoint to enable full analysis and reporting within the MS Office environment.  This provides the benefit of leveraging that same Common Enterprise Information Model for a single source of truth, yet enabling users to leverage that data for analysis and presentation using Excel and PowerPoint.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4A0693-373A-4EB9-815F-85BE49836C16}" type="slidenum">
              <a:rPr lang="zh-CN" altLang="en-US"/>
              <a:pPr/>
              <a:t>9</a:t>
            </a:fld>
            <a:endParaRPr lang="en-US" altLang="zh-CN"/>
          </a:p>
        </p:txBody>
      </p:sp>
      <p:sp>
        <p:nvSpPr>
          <p:cNvPr id="2347010" name="Rectangle 2"/>
          <p:cNvSpPr>
            <a:spLocks noGrp="1" noRot="1" noChangeAspect="1" noChangeArrowheads="1" noTextEdit="1"/>
          </p:cNvSpPr>
          <p:nvPr>
            <p:ph type="sldImg"/>
          </p:nvPr>
        </p:nvSpPr>
        <p:spPr>
          <a:xfrm>
            <a:off x="1144588" y="685800"/>
            <a:ext cx="4572000" cy="3429000"/>
          </a:xfrm>
          <a:ln/>
        </p:spPr>
      </p:sp>
      <p:sp>
        <p:nvSpPr>
          <p:cNvPr id="2347011" name="Rectangle 3"/>
          <p:cNvSpPr>
            <a:spLocks noGrp="1" noChangeArrowheads="1"/>
          </p:cNvSpPr>
          <p:nvPr>
            <p:ph type="body" idx="1"/>
          </p:nvPr>
        </p:nvSpPr>
        <p:spPr>
          <a:xfrm>
            <a:off x="685800" y="4344988"/>
            <a:ext cx="5486400" cy="4113212"/>
          </a:xfrm>
        </p:spPr>
        <p:txBody>
          <a:bodyPr/>
          <a:lstStyle/>
          <a:p>
            <a:endParaRPr lang="en-A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DDCB66-56F7-4249-A7CB-99A3A1B18C07}" type="slidenum">
              <a:rPr lang="zh-CN" altLang="en-US"/>
              <a:pPr/>
              <a:t>10</a:t>
            </a:fld>
            <a:endParaRPr lang="en-US" altLang="zh-CN"/>
          </a:p>
        </p:txBody>
      </p:sp>
      <p:sp>
        <p:nvSpPr>
          <p:cNvPr id="2349058" name="Rectangle 2"/>
          <p:cNvSpPr>
            <a:spLocks noGrp="1" noRot="1" noChangeAspect="1" noChangeArrowheads="1" noTextEdit="1"/>
          </p:cNvSpPr>
          <p:nvPr>
            <p:ph type="sldImg"/>
          </p:nvPr>
        </p:nvSpPr>
        <p:spPr>
          <a:xfrm>
            <a:off x="1143000" y="684213"/>
            <a:ext cx="4573588" cy="3430587"/>
          </a:xfrm>
          <a:ln/>
        </p:spPr>
      </p:sp>
      <p:sp>
        <p:nvSpPr>
          <p:cNvPr id="2349059" name="Rectangle 3"/>
          <p:cNvSpPr>
            <a:spLocks noGrp="1" noChangeArrowheads="1"/>
          </p:cNvSpPr>
          <p:nvPr>
            <p:ph type="body" idx="1"/>
          </p:nvPr>
        </p:nvSpPr>
        <p:spPr>
          <a:xfrm>
            <a:off x="914400" y="4343400"/>
            <a:ext cx="5029200" cy="4116388"/>
          </a:xfrm>
        </p:spPr>
        <p:txBody>
          <a:bodyPr lIns="89890" tIns="44945" rIns="89890" bIns="44945"/>
          <a:lstStyle/>
          <a:p>
            <a:r>
              <a:rPr lang="en-US" altLang="zh-CN"/>
              <a:t>The heart of Oracle BI EE is the Oracle BI Server. The BI Server is able to semantically integrate information from a variety of different sources into a single, simplified, enterprise-wide view of information. Through a combination of a distributed query engine and a logical, semantic model of the data, the BI Server enables you to represent multiple physical data sources as a single, simplified data structure to end user tools.  This simplified view can then be queried by all end user tools through a simple SQL-based interface. So to end users the BI server looks like just another SQL data source. </a:t>
            </a:r>
          </a:p>
          <a:p>
            <a:endParaRPr lang="en-US" altLang="zh-CN"/>
          </a:p>
          <a:p>
            <a:r>
              <a:rPr lang="en-US" altLang="zh-CN"/>
              <a:t>With the BI Server, organizations can simultaneously access and derive insight from across multiple heterogeneous data sources, including:</a:t>
            </a:r>
          </a:p>
          <a:p>
            <a:pPr>
              <a:buFontTx/>
              <a:buChar char="•"/>
            </a:pPr>
            <a:r>
              <a:rPr lang="en-US" altLang="zh-CN"/>
              <a:t>Historical data sources in data warehouses</a:t>
            </a:r>
          </a:p>
          <a:p>
            <a:pPr>
              <a:buFontTx/>
              <a:buChar char="•"/>
            </a:pPr>
            <a:r>
              <a:rPr lang="en-US" altLang="zh-CN"/>
              <a:t>Real-time data stored in operational data sources and OLTP systems</a:t>
            </a:r>
          </a:p>
          <a:p>
            <a:pPr>
              <a:buFontTx/>
              <a:buChar char="•"/>
            </a:pPr>
            <a:r>
              <a:rPr lang="en-US" altLang="zh-CN"/>
              <a:t>Data stored in multi-dimensional sources such as SAP BW and the Oracle OLAP Option</a:t>
            </a:r>
          </a:p>
          <a:p>
            <a:pPr>
              <a:buFontTx/>
              <a:buChar char="•"/>
            </a:pPr>
            <a:r>
              <a:rPr lang="en-US" altLang="zh-CN"/>
              <a:t>Data stored in Files, Excel, XML</a:t>
            </a:r>
          </a:p>
          <a:p>
            <a:endParaRPr lang="en-US" altLang="zh-CN"/>
          </a:p>
          <a:p>
            <a:r>
              <a:rPr lang="en-US" altLang="zh-CN"/>
              <a:t>The BI Server also includes it’s own advanced calculation engine, so regardless of the calculation capabilities of the underlying data sources, organizations can get the intelligence they need. And calculations can be defined in the metadata that cut across data from multiple sources. For example, you may want to offer users a metric “% of quota” that compares closed revenue from a financial system with quota assignments in an Access database.  This calculation would be defined in the BI server metadata and made available as a column that end users can select and embed into any analysis. So even complex calculations, like time-series calculations, can be defined and made available for end users, presented as a single element to select in the business model.</a:t>
            </a:r>
          </a:p>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07348F-10FE-4909-A6D0-F303F0410E1C}" type="slidenum">
              <a:rPr lang="zh-CN" altLang="en-US" smtClean="0"/>
              <a:pPr/>
              <a:t>11</a:t>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07348F-10FE-4909-A6D0-F303F0410E1C}" type="slidenum">
              <a:rPr lang="zh-CN" altLang="en-US" smtClean="0"/>
              <a:pPr/>
              <a:t>12</a:t>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07348F-10FE-4909-A6D0-F303F0410E1C}" type="slidenum">
              <a:rPr lang="zh-CN" altLang="en-US" smtClean="0"/>
              <a:pPr/>
              <a:t>13</a:t>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07348F-10FE-4909-A6D0-F303F0410E1C}" type="slidenum">
              <a:rPr lang="zh-CN" altLang="en-US" smtClean="0"/>
              <a:pPr/>
              <a:t>14</a:t>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07348F-10FE-4909-A6D0-F303F0410E1C}" type="slidenum">
              <a:rPr lang="zh-CN" altLang="en-US" smtClean="0"/>
              <a:pPr/>
              <a:t>15</a:t>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07348F-10FE-4909-A6D0-F303F0410E1C}" type="slidenum">
              <a:rPr lang="zh-CN" altLang="en-US" smtClean="0"/>
              <a:pPr/>
              <a:t>17</a:t>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5893E4-D8FF-462E-A125-1DD26B245E3E}" type="slidenum">
              <a:rPr lang="zh-CN" altLang="en-US"/>
              <a:pPr/>
              <a:t>18</a:t>
            </a:fld>
            <a:endParaRPr lang="en-US" altLang="zh-CN"/>
          </a:p>
        </p:txBody>
      </p:sp>
      <p:sp>
        <p:nvSpPr>
          <p:cNvPr id="2351106" name="Rectangle 2"/>
          <p:cNvSpPr>
            <a:spLocks noGrp="1" noRot="1" noChangeAspect="1" noChangeArrowheads="1" noTextEdit="1"/>
          </p:cNvSpPr>
          <p:nvPr>
            <p:ph type="sldImg"/>
          </p:nvPr>
        </p:nvSpPr>
        <p:spPr>
          <a:ln/>
        </p:spPr>
      </p:sp>
      <p:sp>
        <p:nvSpPr>
          <p:cNvPr id="2351107" name="Rectangle 3"/>
          <p:cNvSpPr>
            <a:spLocks noGrp="1" noChangeArrowheads="1"/>
          </p:cNvSpPr>
          <p:nvPr>
            <p:ph type="body" idx="1"/>
          </p:nvPr>
        </p:nvSpPr>
        <p:spPr/>
        <p:txBody>
          <a:bodyPr/>
          <a:lstStyle/>
          <a:p>
            <a:r>
              <a:rPr lang="en-US" altLang="zh-CN"/>
              <a:t>Speaker notes:</a:t>
            </a:r>
          </a:p>
          <a:p>
            <a:endParaRPr lang="en-US" altLang="zh-CN"/>
          </a:p>
          <a:p>
            <a:r>
              <a:rPr lang="en-US" altLang="zh-CN"/>
              <a:t>The Enterprise Information Model is designed to make query and reporting easier for end-users.</a:t>
            </a:r>
          </a:p>
          <a:p>
            <a:r>
              <a:rPr lang="en-US" altLang="zh-CN"/>
              <a:t>It includes a presentation layer, which provides role-based views of information for different types of users across your organization.</a:t>
            </a:r>
          </a:p>
          <a:p>
            <a:r>
              <a:rPr lang="en-US" altLang="zh-CN"/>
              <a:t>It includes a Semantic Object Layer, which provides consistent definitions of business measures, metrics and calculations.</a:t>
            </a:r>
          </a:p>
          <a:p>
            <a:r>
              <a:rPr lang="en-US" altLang="zh-CN"/>
              <a:t>And it includes a Physical Layer that maps your physical data sources into a single schema that can be accessed and leveraged across a wide variety of applications.  This mapping can occur across a wide variety of data sources – relational multidimensional, etc.</a:t>
            </a:r>
          </a:p>
          <a:p>
            <a:endParaRPr lang="en-US" altLang="zh-CN"/>
          </a:p>
          <a:p>
            <a:r>
              <a:rPr lang="en-US" altLang="zh-CN"/>
              <a:t>This approach enables pervasive BI – while ensuring consistency, security, reuse and flexibility.</a:t>
            </a:r>
          </a:p>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A8C23C-7A0C-40E3-AC29-5436A13B7438}" type="slidenum">
              <a:rPr lang="zh-CN" altLang="en-US"/>
              <a:pPr/>
              <a:t>19</a:t>
            </a:fld>
            <a:endParaRPr lang="en-US" altLang="zh-CN"/>
          </a:p>
        </p:txBody>
      </p:sp>
      <p:sp>
        <p:nvSpPr>
          <p:cNvPr id="2402306" name="Rectangle 2"/>
          <p:cNvSpPr>
            <a:spLocks noGrp="1" noRot="1" noChangeAspect="1" noChangeArrowheads="1" noTextEdit="1"/>
          </p:cNvSpPr>
          <p:nvPr>
            <p:ph type="sldImg"/>
          </p:nvPr>
        </p:nvSpPr>
        <p:spPr>
          <a:xfrm>
            <a:off x="1143000" y="684213"/>
            <a:ext cx="4573588" cy="3430587"/>
          </a:xfrm>
          <a:ln/>
        </p:spPr>
      </p:sp>
      <p:sp>
        <p:nvSpPr>
          <p:cNvPr id="2402307" name="Rectangle 3"/>
          <p:cNvSpPr>
            <a:spLocks noGrp="1" noChangeArrowheads="1"/>
          </p:cNvSpPr>
          <p:nvPr>
            <p:ph type="body" idx="1"/>
          </p:nvPr>
        </p:nvSpPr>
        <p:spPr>
          <a:xfrm>
            <a:off x="914400" y="4343400"/>
            <a:ext cx="5029200" cy="4116388"/>
          </a:xfrm>
        </p:spPr>
        <p:txBody>
          <a:bodyPr lIns="89881" tIns="44940" rIns="89881" bIns="44940"/>
          <a:lstStyle/>
          <a:p>
            <a:r>
              <a:rPr lang="en-US" altLang="zh-CN"/>
              <a:t>The heart of Oracle BI EE is the Oracle BI Server. The BI Server is able to semantically integrate information from a variety of different sources into a single, simplified, enterprise-wide view of information. Through a combination of a distributed query engine and a logical, semantic model of the data, the BI Server enables you to represent multiple physical data sources as a single, simplified data structure to end user tools.  This simplified view can then be queried by all end user tools through a simple SQL-based interface. So to end users the BI server looks like just another SQL data source. </a:t>
            </a:r>
          </a:p>
          <a:p>
            <a:endParaRPr lang="en-US" altLang="zh-CN"/>
          </a:p>
          <a:p>
            <a:r>
              <a:rPr lang="en-US" altLang="zh-CN"/>
              <a:t>With the BI Server, organizations can simultaneously access and derive insight from across multiple heterogeneous data sources, including:</a:t>
            </a:r>
          </a:p>
          <a:p>
            <a:pPr>
              <a:buFontTx/>
              <a:buChar char="•"/>
            </a:pPr>
            <a:r>
              <a:rPr lang="en-US" altLang="zh-CN"/>
              <a:t>Historical data sources in data warehouses</a:t>
            </a:r>
          </a:p>
          <a:p>
            <a:pPr>
              <a:buFontTx/>
              <a:buChar char="•"/>
            </a:pPr>
            <a:r>
              <a:rPr lang="en-US" altLang="zh-CN"/>
              <a:t>Real-time data stored in operational data sources and OLTP systems</a:t>
            </a:r>
          </a:p>
          <a:p>
            <a:pPr>
              <a:buFontTx/>
              <a:buChar char="•"/>
            </a:pPr>
            <a:r>
              <a:rPr lang="en-US" altLang="zh-CN"/>
              <a:t>Data stored in multi-dimensional sources such as SAP BW and the Oracle OLAP Option</a:t>
            </a:r>
          </a:p>
          <a:p>
            <a:pPr>
              <a:buFontTx/>
              <a:buChar char="•"/>
            </a:pPr>
            <a:r>
              <a:rPr lang="en-US" altLang="zh-CN"/>
              <a:t>Data stored in Files, Excel, XML</a:t>
            </a:r>
          </a:p>
          <a:p>
            <a:endParaRPr lang="en-US" altLang="zh-CN"/>
          </a:p>
          <a:p>
            <a:r>
              <a:rPr lang="en-US" altLang="zh-CN"/>
              <a:t>The BI Server also includes it’s own advanced calculation engine, so regardless of the calculation capabilities of the underlying data sources, organizations can get the intelligence they need. And calculations can be defined in the metadata that cut across data from multiple sources. For example, you may want to offer users a metric “% of quota” that compares closed revenue from a financial system with quota assignments in an Access database.  This calculation would be defined in the BI server metadata and made available as a column that end users can select and embed into any analysis. So even complex calculations, like time-series calculations, can be defined and made available for end users, presented as a single element to select in the business model.</a:t>
            </a:r>
          </a:p>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07348F-10FE-4909-A6D0-F303F0410E1C}" type="slidenum">
              <a:rPr lang="zh-CN" altLang="en-US" smtClean="0"/>
              <a:pPr/>
              <a:t>21</a:t>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07348F-10FE-4909-A6D0-F303F0410E1C}" type="slidenum">
              <a:rPr lang="zh-CN" altLang="en-US" smtClean="0"/>
              <a:pPr/>
              <a:t>23</a:t>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07348F-10FE-4909-A6D0-F303F0410E1C}" type="slidenum">
              <a:rPr lang="zh-CN" altLang="en-US" smtClean="0"/>
              <a:pPr/>
              <a:t>24</a:t>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07348F-10FE-4909-A6D0-F303F0410E1C}" type="slidenum">
              <a:rPr lang="zh-CN" altLang="en-US" smtClean="0"/>
              <a:pPr/>
              <a:t>25</a:t>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07348F-10FE-4909-A6D0-F303F0410E1C}" type="slidenum">
              <a:rPr lang="zh-CN" altLang="en-US" smtClean="0"/>
              <a:pPr/>
              <a:t>26</a:t>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07348F-10FE-4909-A6D0-F303F0410E1C}" type="slidenum">
              <a:rPr lang="zh-CN" altLang="en-US" smtClean="0"/>
              <a:pPr/>
              <a:t>28</a:t>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07348F-10FE-4909-A6D0-F303F0410E1C}" type="slidenum">
              <a:rPr lang="zh-CN" altLang="en-US" smtClean="0"/>
              <a:pPr/>
              <a:t>29</a:t>
            </a:fld>
            <a:endParaRPr lang="en-US"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07348F-10FE-4909-A6D0-F303F0410E1C}" type="slidenum">
              <a:rPr lang="zh-CN" altLang="en-US" smtClean="0"/>
              <a:pPr/>
              <a:t>30</a:t>
            </a:fld>
            <a:endParaRPr lang="en-US"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07348F-10FE-4909-A6D0-F303F0410E1C}" type="slidenum">
              <a:rPr lang="zh-CN" altLang="en-US" smtClean="0"/>
              <a:pPr/>
              <a:t>31</a:t>
            </a:fld>
            <a:endParaRPr lang="en-US"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07348F-10FE-4909-A6D0-F303F0410E1C}" type="slidenum">
              <a:rPr lang="zh-CN" altLang="en-US" smtClean="0"/>
              <a:pPr/>
              <a:t>32</a:t>
            </a:fld>
            <a:endParaRPr lang="en-US"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07348F-10FE-4909-A6D0-F303F0410E1C}" type="slidenum">
              <a:rPr lang="zh-CN" altLang="en-US" smtClean="0"/>
              <a:pPr/>
              <a:t>33</a:t>
            </a:fld>
            <a:endParaRPr lang="en-US"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07348F-10FE-4909-A6D0-F303F0410E1C}" type="slidenum">
              <a:rPr lang="zh-CN" altLang="en-US" smtClean="0"/>
              <a:pPr/>
              <a:t>34</a:t>
            </a:fld>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07348F-10FE-4909-A6D0-F303F0410E1C}" type="slidenum">
              <a:rPr lang="zh-CN" altLang="en-US" smtClean="0"/>
              <a:pPr/>
              <a:t>35</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4" name="Line 4"/>
          <p:cNvSpPr>
            <a:spLocks noChangeShapeType="1"/>
          </p:cNvSpPr>
          <p:nvPr/>
        </p:nvSpPr>
        <p:spPr bwMode="auto">
          <a:xfrm>
            <a:off x="0" y="3984625"/>
            <a:ext cx="9144000" cy="1588"/>
          </a:xfrm>
          <a:prstGeom prst="line">
            <a:avLst/>
          </a:prstGeom>
          <a:noFill/>
          <a:ln w="12700">
            <a:solidFill>
              <a:srgbClr val="ABAFB2"/>
            </a:solidFill>
            <a:round/>
            <a:headEnd/>
            <a:tailEnd/>
          </a:ln>
        </p:spPr>
        <p:txBody>
          <a:bodyPr wrap="none" anchor="ctr"/>
          <a:lstStyle/>
          <a:p>
            <a:pPr eaLnBrk="0" hangingPunct="0">
              <a:defRPr/>
            </a:pPr>
            <a:endParaRPr lang="zh-CN" altLang="en-US">
              <a:ea typeface="+mn-ea"/>
            </a:endParaRPr>
          </a:p>
        </p:txBody>
      </p:sp>
      <p:pic>
        <p:nvPicPr>
          <p:cNvPr id="5" name="图片 9" descr="123.jpg"/>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3135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9330" name="Rectangle 2"/>
          <p:cNvSpPr>
            <a:spLocks noGrp="1" noChangeArrowheads="1"/>
          </p:cNvSpPr>
          <p:nvPr>
            <p:ph type="ctrTitle"/>
          </p:nvPr>
        </p:nvSpPr>
        <p:spPr>
          <a:xfrm>
            <a:off x="666750" y="4140200"/>
            <a:ext cx="6856413" cy="1673225"/>
          </a:xfrm>
          <a:ln w="12700"/>
        </p:spPr>
        <p:txBody>
          <a:bodyPr tIns="45720" bIns="45720" anchor="t"/>
          <a:lstStyle>
            <a:lvl1pPr>
              <a:lnSpc>
                <a:spcPct val="90000"/>
              </a:lnSpc>
              <a:defRPr sz="3200" b="0"/>
            </a:lvl1pPr>
          </a:lstStyle>
          <a:p>
            <a:r>
              <a:rPr lang="zh-CN" altLang="en-US" smtClean="0"/>
              <a:t>单击此处编辑母版标题样式</a:t>
            </a:r>
            <a:endParaRPr lang="en-US" altLang="zh-CN" dirty="0"/>
          </a:p>
        </p:txBody>
      </p:sp>
      <p:sp>
        <p:nvSpPr>
          <p:cNvPr id="99331" name="Rectangle 3"/>
          <p:cNvSpPr>
            <a:spLocks noGrp="1" noChangeArrowheads="1"/>
          </p:cNvSpPr>
          <p:nvPr>
            <p:ph type="subTitle" idx="1"/>
          </p:nvPr>
        </p:nvSpPr>
        <p:spPr>
          <a:xfrm>
            <a:off x="684213" y="3546475"/>
            <a:ext cx="7559675" cy="274638"/>
          </a:xfrm>
          <a:ln w="12700"/>
        </p:spPr>
        <p:txBody>
          <a:bodyPr wrap="none" anchor="b"/>
          <a:lstStyle>
            <a:lvl1pPr>
              <a:lnSpc>
                <a:spcPct val="90000"/>
              </a:lnSpc>
              <a:spcBef>
                <a:spcPct val="0"/>
              </a:spcBef>
              <a:spcAft>
                <a:spcPct val="0"/>
              </a:spcAft>
              <a:buNone/>
              <a:defRPr sz="1600">
                <a:solidFill>
                  <a:srgbClr val="263C6B"/>
                </a:solidFill>
              </a:defRPr>
            </a:lvl1pPr>
          </a:lstStyle>
          <a:p>
            <a:r>
              <a:rPr lang="zh-CN" altLang="en-US" smtClean="0"/>
              <a:t>单击此处编辑母版副标题样式</a:t>
            </a:r>
            <a:endParaRPr lang="en-US" altLang="zh-CN" dirty="0"/>
          </a:p>
        </p:txBody>
      </p:sp>
    </p:spTree>
    <p:extLst>
      <p:ext uri="{BB962C8B-B14F-4D97-AF65-F5344CB8AC3E}">
        <p14:creationId xmlns:p14="http://schemas.microsoft.com/office/powerpoint/2010/main" xmlns="" val="226013967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263875" y="104518"/>
            <a:ext cx="6840000" cy="540000"/>
          </a:xfrm>
        </p:spPr>
        <p:txBody>
          <a:bodyPr/>
          <a:lstStyle>
            <a:lvl1pPr>
              <a:defRPr sz="2400"/>
            </a:lvl1pPr>
          </a:lstStyle>
          <a:p>
            <a:r>
              <a:rPr lang="zh-CN" altLang="en-US" smtClean="0"/>
              <a:t>单击此处编辑母版标题样式</a:t>
            </a:r>
            <a:endParaRPr lang="zh-CN" altLang="en-US" dirty="0"/>
          </a:p>
        </p:txBody>
      </p:sp>
      <p:sp>
        <p:nvSpPr>
          <p:cNvPr id="3" name="内容占位符 2"/>
          <p:cNvSpPr>
            <a:spLocks noGrp="1"/>
          </p:cNvSpPr>
          <p:nvPr>
            <p:ph idx="1"/>
          </p:nvPr>
        </p:nvSpPr>
        <p:spPr>
          <a:xfrm>
            <a:off x="263875" y="838833"/>
            <a:ext cx="8640000" cy="5184000"/>
          </a:xfrm>
        </p:spPr>
        <p:txBody>
          <a:bodyPr/>
          <a:lstStyle>
            <a:lvl1pPr>
              <a:buNone/>
              <a:defRPr/>
            </a:lvl1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Tree>
    <p:extLst>
      <p:ext uri="{BB962C8B-B14F-4D97-AF65-F5344CB8AC3E}">
        <p14:creationId xmlns:p14="http://schemas.microsoft.com/office/powerpoint/2010/main" xmlns="" val="73888963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xmlns="" val="3366961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4213" y="1406525"/>
            <a:ext cx="3849687" cy="44053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86300" y="1406525"/>
            <a:ext cx="3849688" cy="44053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2332860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3168463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4259922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海捷">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456171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xmlns="" val="31651509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smtClean="0"/>
              <a:t>单击图标添加图片</a:t>
            </a: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xmlns="" val="239822734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82610479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73838" y="528638"/>
            <a:ext cx="1962150" cy="52832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84213" y="528638"/>
            <a:ext cx="5737225" cy="52832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3773882676"/>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684213" y="528638"/>
            <a:ext cx="7843837" cy="530225"/>
          </a:xfrm>
        </p:spPr>
        <p:txBody>
          <a:bodyPr/>
          <a:lstStyle/>
          <a:p>
            <a:r>
              <a:rPr lang="zh-CN" altLang="en-US" smtClean="0"/>
              <a:t>单击此处编辑母版标题样式</a:t>
            </a:r>
            <a:endParaRPr lang="zh-CN" altLang="en-US" dirty="0"/>
          </a:p>
        </p:txBody>
      </p:sp>
      <p:sp>
        <p:nvSpPr>
          <p:cNvPr id="3" name="文本占位符 2"/>
          <p:cNvSpPr>
            <a:spLocks noGrp="1"/>
          </p:cNvSpPr>
          <p:nvPr>
            <p:ph type="body" sz="half" idx="1"/>
          </p:nvPr>
        </p:nvSpPr>
        <p:spPr>
          <a:xfrm>
            <a:off x="684213" y="1406525"/>
            <a:ext cx="3849687" cy="440531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86300" y="1406525"/>
            <a:ext cx="3849688" cy="21256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686300" y="3684588"/>
            <a:ext cx="3849688" cy="212725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36449025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文本与图表">
    <p:spTree>
      <p:nvGrpSpPr>
        <p:cNvPr id="1" name=""/>
        <p:cNvGrpSpPr/>
        <p:nvPr/>
      </p:nvGrpSpPr>
      <p:grpSpPr>
        <a:xfrm>
          <a:off x="0" y="0"/>
          <a:ext cx="0" cy="0"/>
          <a:chOff x="0" y="0"/>
          <a:chExt cx="0" cy="0"/>
        </a:xfrm>
      </p:grpSpPr>
      <p:sp>
        <p:nvSpPr>
          <p:cNvPr id="3" name="文本占位符 2"/>
          <p:cNvSpPr>
            <a:spLocks noGrp="1"/>
          </p:cNvSpPr>
          <p:nvPr>
            <p:ph type="body" sz="half" idx="1"/>
          </p:nvPr>
        </p:nvSpPr>
        <p:spPr>
          <a:xfrm>
            <a:off x="684213" y="1406525"/>
            <a:ext cx="3849687" cy="440531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图表占位符 3"/>
          <p:cNvSpPr>
            <a:spLocks noGrp="1"/>
          </p:cNvSpPr>
          <p:nvPr>
            <p:ph type="chart" sz="half" idx="2"/>
          </p:nvPr>
        </p:nvSpPr>
        <p:spPr>
          <a:xfrm>
            <a:off x="4686300" y="1406525"/>
            <a:ext cx="3849688" cy="4405313"/>
          </a:xfrm>
        </p:spPr>
        <p:txBody>
          <a:bodyPr>
            <a:normAutofit/>
          </a:bodyPr>
          <a:lstStyle/>
          <a:p>
            <a:pPr lvl="0"/>
            <a:r>
              <a:rPr lang="zh-CN" altLang="en-US" noProof="0" smtClean="0"/>
              <a:t>单击图标添加图表</a:t>
            </a:r>
          </a:p>
        </p:txBody>
      </p:sp>
      <p:sp>
        <p:nvSpPr>
          <p:cNvPr id="5" name="标题 4"/>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4551034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684213" y="528638"/>
            <a:ext cx="7843837" cy="530225"/>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84213" y="1406525"/>
            <a:ext cx="3849687" cy="440531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86300" y="1406525"/>
            <a:ext cx="3849688" cy="440531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26140030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684213" y="528638"/>
            <a:ext cx="7843837" cy="530225"/>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684213" y="1406525"/>
            <a:ext cx="7851775" cy="4405313"/>
          </a:xfrm>
        </p:spPr>
        <p:txBody>
          <a:bodyPr>
            <a:normAutofit/>
          </a:bodyPr>
          <a:lstStyle/>
          <a:p>
            <a:pPr lvl="0"/>
            <a:r>
              <a:rPr lang="zh-CN" altLang="en-US" noProof="0" smtClean="0"/>
              <a:t>单击图标添加表格</a:t>
            </a:r>
          </a:p>
        </p:txBody>
      </p:sp>
    </p:spTree>
    <p:extLst>
      <p:ext uri="{BB962C8B-B14F-4D97-AF65-F5344CB8AC3E}">
        <p14:creationId xmlns:p14="http://schemas.microsoft.com/office/powerpoint/2010/main" xmlns="" val="18238169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a:xfrm>
            <a:off x="457200" y="6356350"/>
            <a:ext cx="2133600" cy="365125"/>
          </a:xfrm>
          <a:prstGeom prst="rect">
            <a:avLst/>
          </a:prstGeom>
        </p:spPr>
        <p:txBody>
          <a:bodyPr/>
          <a:lstStyle>
            <a:lvl1pPr>
              <a:defRPr/>
            </a:lvl1pPr>
          </a:lstStyle>
          <a:p>
            <a:pPr>
              <a:defRPr/>
            </a:pPr>
            <a:fld id="{FEA292A8-2AAD-4180-8F24-0DC4663C14FC}" type="datetimeFigureOut">
              <a:rPr lang="zh-CN" altLang="en-US"/>
              <a:pPr>
                <a:defRPr/>
              </a:pPr>
              <a:t>2013/4/23</a:t>
            </a:fld>
            <a:endParaRPr lang="zh-CN" altLang="en-US"/>
          </a:p>
        </p:txBody>
      </p:sp>
      <p:sp>
        <p:nvSpPr>
          <p:cNvPr id="4" name="页脚占位符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zh-CN" altLang="en-US"/>
          </a:p>
        </p:txBody>
      </p:sp>
    </p:spTree>
    <p:extLst>
      <p:ext uri="{BB962C8B-B14F-4D97-AF65-F5344CB8AC3E}">
        <p14:creationId xmlns:p14="http://schemas.microsoft.com/office/powerpoint/2010/main" xmlns="" val="5798931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 name="Line 47"/>
          <p:cNvSpPr>
            <a:spLocks noChangeShapeType="1"/>
          </p:cNvSpPr>
          <p:nvPr/>
        </p:nvSpPr>
        <p:spPr bwMode="auto">
          <a:xfrm>
            <a:off x="0" y="690563"/>
            <a:ext cx="9144000" cy="1587"/>
          </a:xfrm>
          <a:prstGeom prst="line">
            <a:avLst/>
          </a:prstGeom>
          <a:noFill/>
          <a:ln w="12700">
            <a:solidFill>
              <a:srgbClr val="ABAFB2"/>
            </a:solidFill>
            <a:round/>
            <a:headEnd/>
            <a:tailEnd/>
          </a:ln>
        </p:spPr>
        <p:txBody>
          <a:bodyPr wrap="none" anchor="ctr"/>
          <a:lstStyle/>
          <a:p>
            <a:pPr eaLnBrk="0" hangingPunct="0">
              <a:defRPr/>
            </a:pPr>
            <a:endParaRPr lang="zh-CN" altLang="en-US">
              <a:ea typeface="+mn-ea"/>
            </a:endParaRPr>
          </a:p>
        </p:txBody>
      </p:sp>
      <p:sp>
        <p:nvSpPr>
          <p:cNvPr id="1027" name="Rectangle 4"/>
          <p:cNvSpPr>
            <a:spLocks noGrp="1" noChangeArrowheads="1"/>
          </p:cNvSpPr>
          <p:nvPr>
            <p:ph type="body" idx="1"/>
          </p:nvPr>
        </p:nvSpPr>
        <p:spPr bwMode="auto">
          <a:xfrm>
            <a:off x="260350" y="847725"/>
            <a:ext cx="8640763" cy="51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ltLang="zh-CN" smtClean="0"/>
          </a:p>
        </p:txBody>
      </p:sp>
      <p:sp>
        <p:nvSpPr>
          <p:cNvPr id="1028" name="Rectangle 9"/>
          <p:cNvSpPr>
            <a:spLocks noGrp="1" noChangeArrowheads="1"/>
          </p:cNvSpPr>
          <p:nvPr>
            <p:ph type="title"/>
          </p:nvPr>
        </p:nvSpPr>
        <p:spPr bwMode="auto">
          <a:xfrm>
            <a:off x="260350" y="134938"/>
            <a:ext cx="6840538" cy="541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91440" bIns="0" numCol="1" anchor="b" anchorCtr="0" compatLnSpc="1">
            <a:prstTxWarp prst="textNoShape">
              <a:avLst/>
            </a:prstTxWarp>
          </a:bodyPr>
          <a:lstStyle/>
          <a:p>
            <a:pPr lvl="0"/>
            <a:r>
              <a:rPr lang="zh-CN" altLang="en-US" dirty="0" smtClean="0"/>
              <a:t>单击此处编辑母版标题样式</a:t>
            </a:r>
            <a:endParaRPr lang="en-US" altLang="zh-CN" dirty="0" smtClean="0"/>
          </a:p>
        </p:txBody>
      </p:sp>
      <p:sp>
        <p:nvSpPr>
          <p:cNvPr id="98328" name="Rectangle 24"/>
          <p:cNvSpPr>
            <a:spLocks noChangeArrowheads="1"/>
          </p:cNvSpPr>
          <p:nvPr/>
        </p:nvSpPr>
        <p:spPr bwMode="auto">
          <a:xfrm>
            <a:off x="487363" y="6397625"/>
            <a:ext cx="971550" cy="228600"/>
          </a:xfrm>
          <a:prstGeom prst="rect">
            <a:avLst/>
          </a:prstGeom>
          <a:noFill/>
          <a:ln w="12700">
            <a:noFill/>
            <a:miter lim="800000"/>
            <a:headEnd/>
            <a:tailEnd/>
          </a:ln>
          <a:effectLst/>
        </p:spPr>
        <p:txBody>
          <a:bodyPr wrap="none" anchor="ctr"/>
          <a:lstStyle/>
          <a:p>
            <a:pPr defTabSz="873125" eaLnBrk="0" hangingPunct="0">
              <a:defRPr/>
            </a:pPr>
            <a:r>
              <a:rPr lang="en-US" altLang="zh-CN" sz="1200">
                <a:solidFill>
                  <a:schemeClr val="bg1"/>
                </a:solidFill>
              </a:rPr>
              <a:t>5/08/2009</a:t>
            </a:r>
          </a:p>
        </p:txBody>
      </p:sp>
      <p:sp>
        <p:nvSpPr>
          <p:cNvPr id="98329" name="Rectangle 25"/>
          <p:cNvSpPr>
            <a:spLocks noChangeArrowheads="1"/>
          </p:cNvSpPr>
          <p:nvPr/>
        </p:nvSpPr>
        <p:spPr bwMode="auto">
          <a:xfrm>
            <a:off x="4160838" y="6400800"/>
            <a:ext cx="457200" cy="228600"/>
          </a:xfrm>
          <a:prstGeom prst="rect">
            <a:avLst/>
          </a:prstGeom>
          <a:noFill/>
          <a:ln w="12700">
            <a:noFill/>
            <a:miter lim="800000"/>
            <a:headEnd/>
            <a:tailEnd/>
          </a:ln>
          <a:effectLst/>
        </p:spPr>
        <p:txBody>
          <a:bodyPr wrap="none" lIns="0" tIns="0" rIns="0" bIns="0" anchor="ctr"/>
          <a:lstStyle/>
          <a:p>
            <a:pPr algn="ctr" defTabSz="873125" eaLnBrk="0" hangingPunct="0">
              <a:defRPr/>
            </a:pPr>
            <a:fld id="{E99CB57E-EE7F-4E5D-A939-D6043A020A12}" type="slidenum">
              <a:rPr lang="en-US" altLang="zh-CN" sz="1200">
                <a:solidFill>
                  <a:schemeClr val="bg1"/>
                </a:solidFill>
              </a:rPr>
              <a:pPr algn="ctr" defTabSz="873125" eaLnBrk="0" hangingPunct="0">
                <a:defRPr/>
              </a:pPr>
              <a:t>‹#›</a:t>
            </a:fld>
            <a:endParaRPr lang="en-US" altLang="zh-CN" sz="1200" dirty="0">
              <a:solidFill>
                <a:schemeClr val="bg1"/>
              </a:solidFill>
            </a:endParaRPr>
          </a:p>
        </p:txBody>
      </p:sp>
      <p:sp>
        <p:nvSpPr>
          <p:cNvPr id="9" name="Line 8"/>
          <p:cNvSpPr>
            <a:spLocks noChangeShapeType="1"/>
          </p:cNvSpPr>
          <p:nvPr/>
        </p:nvSpPr>
        <p:spPr bwMode="auto">
          <a:xfrm>
            <a:off x="395288" y="692150"/>
            <a:ext cx="8402637" cy="0"/>
          </a:xfrm>
          <a:prstGeom prst="line">
            <a:avLst/>
          </a:prstGeom>
          <a:noFill/>
          <a:ln w="9525">
            <a:solidFill>
              <a:srgbClr val="C0C0C0"/>
            </a:solidFill>
            <a:round/>
            <a:headEnd/>
            <a:tailEnd/>
          </a:ln>
          <a:extLst>
            <a:ext uri="{909E8E84-426E-40DD-AFC4-6F175D3DCCD1}">
              <a14:hiddenFill xmlns:a14="http://schemas.microsoft.com/office/drawing/2010/main" xmlns="">
                <a:noFill/>
              </a14:hiddenFill>
            </a:ext>
          </a:extLst>
        </p:spPr>
        <p:txBody>
          <a:bodyPr/>
          <a:lstStyle/>
          <a:p>
            <a:endParaRPr lang="zh-CN" altLang="en-US"/>
          </a:p>
        </p:txBody>
      </p:sp>
      <p:pic>
        <p:nvPicPr>
          <p:cNvPr id="11" name="图片 10" descr="说明: Catch2(12-17-16-49-22)"/>
          <p:cNvPicPr/>
          <p:nvPr/>
        </p:nvPicPr>
        <p:blipFill>
          <a:blip r:embed="rId18" cstate="print">
            <a:extLst>
              <a:ext uri="{28A0092B-C50C-407E-A947-70E740481C1C}">
                <a14:useLocalDpi xmlns:a14="http://schemas.microsoft.com/office/drawing/2010/main" xmlns="" val="0"/>
              </a:ext>
            </a:extLst>
          </a:blip>
          <a:srcRect/>
          <a:stretch>
            <a:fillRect/>
          </a:stretch>
        </p:blipFill>
        <p:spPr bwMode="auto">
          <a:xfrm>
            <a:off x="7286644" y="214290"/>
            <a:ext cx="1656729" cy="298450"/>
          </a:xfrm>
          <a:prstGeom prst="rect">
            <a:avLst/>
          </a:prstGeom>
          <a:noFill/>
          <a:ln>
            <a:noFill/>
          </a:ln>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60" r:id="rId16"/>
  </p:sldLayoutIdLst>
  <p:timing>
    <p:tnLst>
      <p:par>
        <p:cTn id="1" dur="indefinite" restart="never" nodeType="tmRoot"/>
      </p:par>
    </p:tnLst>
  </p:timing>
  <p:txStyles>
    <p:titleStyle>
      <a:lvl1pPr algn="l" rtl="0" eaLnBrk="1" fontAlgn="base" hangingPunct="1">
        <a:spcBef>
          <a:spcPct val="0"/>
        </a:spcBef>
        <a:spcAft>
          <a:spcPct val="0"/>
        </a:spcAft>
        <a:defRPr sz="2000">
          <a:solidFill>
            <a:srgbClr val="263C6B"/>
          </a:solidFill>
          <a:latin typeface="+mj-lt"/>
          <a:ea typeface="+mj-ea"/>
          <a:cs typeface="+mj-cs"/>
        </a:defRPr>
      </a:lvl1pPr>
      <a:lvl2pPr algn="l" rtl="0" eaLnBrk="1" fontAlgn="base" hangingPunct="1">
        <a:spcBef>
          <a:spcPct val="0"/>
        </a:spcBef>
        <a:spcAft>
          <a:spcPct val="0"/>
        </a:spcAft>
        <a:defRPr>
          <a:solidFill>
            <a:srgbClr val="263C6B"/>
          </a:solidFill>
          <a:latin typeface="微软雅黑" pitchFamily="34" charset="-122"/>
          <a:ea typeface="微软雅黑" pitchFamily="34" charset="-122"/>
        </a:defRPr>
      </a:lvl2pPr>
      <a:lvl3pPr algn="l" rtl="0" eaLnBrk="1" fontAlgn="base" hangingPunct="1">
        <a:spcBef>
          <a:spcPct val="0"/>
        </a:spcBef>
        <a:spcAft>
          <a:spcPct val="0"/>
        </a:spcAft>
        <a:defRPr>
          <a:solidFill>
            <a:srgbClr val="263C6B"/>
          </a:solidFill>
          <a:latin typeface="微软雅黑" pitchFamily="34" charset="-122"/>
          <a:ea typeface="微软雅黑" pitchFamily="34" charset="-122"/>
        </a:defRPr>
      </a:lvl3pPr>
      <a:lvl4pPr algn="l" rtl="0" eaLnBrk="1" fontAlgn="base" hangingPunct="1">
        <a:spcBef>
          <a:spcPct val="0"/>
        </a:spcBef>
        <a:spcAft>
          <a:spcPct val="0"/>
        </a:spcAft>
        <a:defRPr>
          <a:solidFill>
            <a:srgbClr val="263C6B"/>
          </a:solidFill>
          <a:latin typeface="微软雅黑" pitchFamily="34" charset="-122"/>
          <a:ea typeface="微软雅黑" pitchFamily="34" charset="-122"/>
        </a:defRPr>
      </a:lvl4pPr>
      <a:lvl5pPr algn="l" rtl="0" eaLnBrk="1" fontAlgn="base" hangingPunct="1">
        <a:spcBef>
          <a:spcPct val="0"/>
        </a:spcBef>
        <a:spcAft>
          <a:spcPct val="0"/>
        </a:spcAft>
        <a:defRPr>
          <a:solidFill>
            <a:srgbClr val="263C6B"/>
          </a:solidFill>
          <a:latin typeface="微软雅黑" pitchFamily="34" charset="-122"/>
          <a:ea typeface="微软雅黑" pitchFamily="34" charset="-122"/>
        </a:defRPr>
      </a:lvl5pPr>
      <a:lvl6pPr marL="457200" algn="l" rtl="0" eaLnBrk="1" fontAlgn="base" hangingPunct="1">
        <a:spcBef>
          <a:spcPct val="0"/>
        </a:spcBef>
        <a:spcAft>
          <a:spcPct val="0"/>
        </a:spcAft>
        <a:defRPr sz="2200" b="1">
          <a:solidFill>
            <a:srgbClr val="263C6B"/>
          </a:solidFill>
          <a:latin typeface="Arial" charset="0"/>
        </a:defRPr>
      </a:lvl6pPr>
      <a:lvl7pPr marL="914400" algn="l" rtl="0" eaLnBrk="1" fontAlgn="base" hangingPunct="1">
        <a:spcBef>
          <a:spcPct val="0"/>
        </a:spcBef>
        <a:spcAft>
          <a:spcPct val="0"/>
        </a:spcAft>
        <a:defRPr sz="2200" b="1">
          <a:solidFill>
            <a:srgbClr val="263C6B"/>
          </a:solidFill>
          <a:latin typeface="Arial" charset="0"/>
        </a:defRPr>
      </a:lvl7pPr>
      <a:lvl8pPr marL="1371600" algn="l" rtl="0" eaLnBrk="1" fontAlgn="base" hangingPunct="1">
        <a:spcBef>
          <a:spcPct val="0"/>
        </a:spcBef>
        <a:spcAft>
          <a:spcPct val="0"/>
        </a:spcAft>
        <a:defRPr sz="2200" b="1">
          <a:solidFill>
            <a:srgbClr val="263C6B"/>
          </a:solidFill>
          <a:latin typeface="Arial" charset="0"/>
        </a:defRPr>
      </a:lvl8pPr>
      <a:lvl9pPr marL="1828800" algn="l" rtl="0" eaLnBrk="1" fontAlgn="base" hangingPunct="1">
        <a:spcBef>
          <a:spcPct val="0"/>
        </a:spcBef>
        <a:spcAft>
          <a:spcPct val="0"/>
        </a:spcAft>
        <a:defRPr sz="2200" b="1">
          <a:solidFill>
            <a:srgbClr val="263C6B"/>
          </a:solidFill>
          <a:latin typeface="Arial" charset="0"/>
        </a:defRPr>
      </a:lvl9pPr>
    </p:titleStyle>
    <p:bodyStyle>
      <a:lvl1pPr marL="342900" indent="-342900" algn="l" rtl="0" eaLnBrk="1" fontAlgn="base" hangingPunct="1">
        <a:lnSpc>
          <a:spcPct val="93000"/>
        </a:lnSpc>
        <a:spcBef>
          <a:spcPct val="31000"/>
        </a:spcBef>
        <a:spcAft>
          <a:spcPct val="31000"/>
        </a:spcAft>
        <a:buChar char="•"/>
        <a:defRPr sz="2400">
          <a:solidFill>
            <a:srgbClr val="000000"/>
          </a:solidFill>
          <a:latin typeface="+mn-lt"/>
          <a:ea typeface="+mn-ea"/>
          <a:cs typeface="+mn-cs"/>
        </a:defRPr>
      </a:lvl1pPr>
      <a:lvl2pPr marL="228600" indent="-227013" algn="l" rtl="0" eaLnBrk="1" fontAlgn="base" hangingPunct="1">
        <a:lnSpc>
          <a:spcPct val="93000"/>
        </a:lnSpc>
        <a:spcBef>
          <a:spcPct val="31000"/>
        </a:spcBef>
        <a:spcAft>
          <a:spcPct val="31000"/>
        </a:spcAft>
        <a:buClr>
          <a:srgbClr val="003366"/>
        </a:buClr>
        <a:buSzPct val="81000"/>
        <a:buFont typeface="Times New Roman" pitchFamily="18" charset="0"/>
        <a:buBlip>
          <a:blip r:embed="rId19"/>
        </a:buBlip>
        <a:defRPr sz="2000">
          <a:solidFill>
            <a:srgbClr val="000000"/>
          </a:solidFill>
          <a:latin typeface="+mn-lt"/>
          <a:ea typeface="宋体" charset="-122"/>
        </a:defRPr>
      </a:lvl2pPr>
      <a:lvl3pPr marL="457200" indent="-227013" algn="l" rtl="0" eaLnBrk="1" fontAlgn="base" hangingPunct="1">
        <a:lnSpc>
          <a:spcPct val="93000"/>
        </a:lnSpc>
        <a:spcBef>
          <a:spcPct val="31000"/>
        </a:spcBef>
        <a:spcAft>
          <a:spcPct val="31000"/>
        </a:spcAft>
        <a:buClr>
          <a:srgbClr val="263C6B"/>
        </a:buClr>
        <a:buFont typeface="Times New Roman" pitchFamily="18" charset="0"/>
        <a:buChar char="–"/>
        <a:defRPr>
          <a:solidFill>
            <a:srgbClr val="000000"/>
          </a:solidFill>
          <a:latin typeface="+mn-lt"/>
          <a:ea typeface="宋体" charset="-122"/>
        </a:defRPr>
      </a:lvl3pPr>
      <a:lvl4pPr marL="685800" indent="-227013" algn="l" rtl="0" eaLnBrk="1" fontAlgn="base" hangingPunct="1">
        <a:lnSpc>
          <a:spcPct val="93000"/>
        </a:lnSpc>
        <a:spcBef>
          <a:spcPct val="31000"/>
        </a:spcBef>
        <a:spcAft>
          <a:spcPct val="31000"/>
        </a:spcAft>
        <a:buClr>
          <a:srgbClr val="808080"/>
        </a:buClr>
        <a:buSzPct val="95000"/>
        <a:buFont typeface="Arial" charset="0"/>
        <a:buChar char="&gt;"/>
        <a:defRPr sz="1600">
          <a:solidFill>
            <a:srgbClr val="000000"/>
          </a:solidFill>
          <a:latin typeface="+mn-lt"/>
          <a:ea typeface="宋体" charset="-122"/>
        </a:defRPr>
      </a:lvl4pPr>
      <a:lvl5pPr marL="911225" indent="-223838" algn="l" rtl="0" eaLnBrk="1" fontAlgn="base" hangingPunct="1">
        <a:lnSpc>
          <a:spcPct val="93000"/>
        </a:lnSpc>
        <a:spcBef>
          <a:spcPct val="31000"/>
        </a:spcBef>
        <a:spcAft>
          <a:spcPct val="31000"/>
        </a:spcAft>
        <a:buClr>
          <a:srgbClr val="263C6B"/>
        </a:buClr>
        <a:buFont typeface="Times New Roman" pitchFamily="18" charset="0"/>
        <a:buChar char="–"/>
        <a:defRPr sz="1600">
          <a:solidFill>
            <a:srgbClr val="000000"/>
          </a:solidFill>
          <a:latin typeface="+mn-lt"/>
          <a:ea typeface="宋体" charset="-122"/>
        </a:defRPr>
      </a:lvl5pPr>
      <a:lvl6pPr marL="1368425" indent="-223838" algn="l" rtl="0" eaLnBrk="1" fontAlgn="base" hangingPunct="1">
        <a:lnSpc>
          <a:spcPct val="93000"/>
        </a:lnSpc>
        <a:spcBef>
          <a:spcPct val="31000"/>
        </a:spcBef>
        <a:spcAft>
          <a:spcPct val="31000"/>
        </a:spcAft>
        <a:buClr>
          <a:srgbClr val="263C6B"/>
        </a:buClr>
        <a:buFont typeface="Times New Roman" pitchFamily="18" charset="0"/>
        <a:buChar char="–"/>
        <a:defRPr>
          <a:solidFill>
            <a:srgbClr val="000000"/>
          </a:solidFill>
          <a:latin typeface="+mn-lt"/>
        </a:defRPr>
      </a:lvl6pPr>
      <a:lvl7pPr marL="1825625" indent="-223838" algn="l" rtl="0" eaLnBrk="1" fontAlgn="base" hangingPunct="1">
        <a:lnSpc>
          <a:spcPct val="93000"/>
        </a:lnSpc>
        <a:spcBef>
          <a:spcPct val="31000"/>
        </a:spcBef>
        <a:spcAft>
          <a:spcPct val="31000"/>
        </a:spcAft>
        <a:buClr>
          <a:srgbClr val="263C6B"/>
        </a:buClr>
        <a:buFont typeface="Times New Roman" pitchFamily="18" charset="0"/>
        <a:buChar char="–"/>
        <a:defRPr>
          <a:solidFill>
            <a:srgbClr val="000000"/>
          </a:solidFill>
          <a:latin typeface="+mn-lt"/>
        </a:defRPr>
      </a:lvl7pPr>
      <a:lvl8pPr marL="2282825" indent="-223838" algn="l" rtl="0" eaLnBrk="1" fontAlgn="base" hangingPunct="1">
        <a:lnSpc>
          <a:spcPct val="93000"/>
        </a:lnSpc>
        <a:spcBef>
          <a:spcPct val="31000"/>
        </a:spcBef>
        <a:spcAft>
          <a:spcPct val="31000"/>
        </a:spcAft>
        <a:buClr>
          <a:srgbClr val="263C6B"/>
        </a:buClr>
        <a:buFont typeface="Times New Roman" pitchFamily="18" charset="0"/>
        <a:buChar char="–"/>
        <a:defRPr>
          <a:solidFill>
            <a:srgbClr val="000000"/>
          </a:solidFill>
          <a:latin typeface="+mn-lt"/>
        </a:defRPr>
      </a:lvl8pPr>
      <a:lvl9pPr marL="2740025" indent="-223838" algn="l" rtl="0" eaLnBrk="1" fontAlgn="base" hangingPunct="1">
        <a:lnSpc>
          <a:spcPct val="93000"/>
        </a:lnSpc>
        <a:spcBef>
          <a:spcPct val="31000"/>
        </a:spcBef>
        <a:spcAft>
          <a:spcPct val="31000"/>
        </a:spcAft>
        <a:buClr>
          <a:srgbClr val="263C6B"/>
        </a:buClr>
        <a:buFont typeface="Times New Roman" pitchFamily="18" charset="0"/>
        <a:buChar char="–"/>
        <a:defRPr>
          <a:solidFill>
            <a:srgbClr val="000000"/>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18" Type="http://schemas.openxmlformats.org/officeDocument/2006/relationships/image" Target="../media/image21.png"/><Relationship Id="rId26" Type="http://schemas.openxmlformats.org/officeDocument/2006/relationships/image" Target="../media/image29.png"/><Relationship Id="rId3" Type="http://schemas.openxmlformats.org/officeDocument/2006/relationships/image" Target="../media/image6.png"/><Relationship Id="rId21" Type="http://schemas.openxmlformats.org/officeDocument/2006/relationships/image" Target="../media/image24.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0.png"/><Relationship Id="rId25" Type="http://schemas.openxmlformats.org/officeDocument/2006/relationships/image" Target="../media/image28.png"/><Relationship Id="rId2" Type="http://schemas.openxmlformats.org/officeDocument/2006/relationships/image" Target="../media/image5.png"/><Relationship Id="rId16" Type="http://schemas.openxmlformats.org/officeDocument/2006/relationships/image" Target="../media/image19.png"/><Relationship Id="rId20" Type="http://schemas.openxmlformats.org/officeDocument/2006/relationships/image" Target="../media/image23.png"/><Relationship Id="rId1" Type="http://schemas.openxmlformats.org/officeDocument/2006/relationships/slideLayout" Target="../slideLayouts/slideLayout9.xml"/><Relationship Id="rId6" Type="http://schemas.openxmlformats.org/officeDocument/2006/relationships/image" Target="../media/image9.png"/><Relationship Id="rId11" Type="http://schemas.openxmlformats.org/officeDocument/2006/relationships/image" Target="../media/image14.png"/><Relationship Id="rId24" Type="http://schemas.openxmlformats.org/officeDocument/2006/relationships/image" Target="../media/image27.png"/><Relationship Id="rId5" Type="http://schemas.openxmlformats.org/officeDocument/2006/relationships/image" Target="../media/image8.png"/><Relationship Id="rId15" Type="http://schemas.openxmlformats.org/officeDocument/2006/relationships/image" Target="../media/image18.png"/><Relationship Id="rId23" Type="http://schemas.openxmlformats.org/officeDocument/2006/relationships/image" Target="../media/image26.png"/><Relationship Id="rId10" Type="http://schemas.openxmlformats.org/officeDocument/2006/relationships/image" Target="../media/image13.png"/><Relationship Id="rId19" Type="http://schemas.openxmlformats.org/officeDocument/2006/relationships/image" Target="../media/image22.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 Id="rId22" Type="http://schemas.openxmlformats.org/officeDocument/2006/relationships/image" Target="../media/image25.png"/></Relationships>
</file>

<file path=ppt/slides/_rels/slide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jpeg"/><Relationship Id="rId7" Type="http://schemas.openxmlformats.org/officeDocument/2006/relationships/image" Target="../media/image3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jpeg"/><Relationship Id="rId9" Type="http://schemas.openxmlformats.org/officeDocument/2006/relationships/image" Target="../media/image36.png"/></Relationships>
</file>

<file path=ppt/slides/_rels/slide7.xml.rels><?xml version="1.0" encoding="UTF-8" standalone="yes"?>
<Relationships xmlns="http://schemas.openxmlformats.org/package/2006/relationships"><Relationship Id="rId8" Type="http://schemas.openxmlformats.org/officeDocument/2006/relationships/image" Target="../media/image42.jpeg"/><Relationship Id="rId13" Type="http://schemas.openxmlformats.org/officeDocument/2006/relationships/image" Target="../media/image47.png"/><Relationship Id="rId3" Type="http://schemas.openxmlformats.org/officeDocument/2006/relationships/image" Target="../media/image37.png"/><Relationship Id="rId7" Type="http://schemas.openxmlformats.org/officeDocument/2006/relationships/image" Target="../media/image41.jpeg"/><Relationship Id="rId12" Type="http://schemas.openxmlformats.org/officeDocument/2006/relationships/image" Target="../media/image4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0.png"/><Relationship Id="rId11" Type="http://schemas.openxmlformats.org/officeDocument/2006/relationships/image" Target="../media/image45.jpeg"/><Relationship Id="rId5" Type="http://schemas.openxmlformats.org/officeDocument/2006/relationships/image" Target="../media/image39.jpeg"/><Relationship Id="rId10" Type="http://schemas.openxmlformats.org/officeDocument/2006/relationships/image" Target="../media/image44.png"/><Relationship Id="rId4" Type="http://schemas.openxmlformats.org/officeDocument/2006/relationships/image" Target="../media/image38.jpeg"/><Relationship Id="rId9" Type="http://schemas.openxmlformats.org/officeDocument/2006/relationships/image" Target="../media/image43.jpeg"/><Relationship Id="rId14" Type="http://schemas.openxmlformats.org/officeDocument/2006/relationships/image" Target="../media/image48.png"/></Relationships>
</file>

<file path=ppt/slides/_rels/slide8.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image" Target="../media/image60.png"/><Relationship Id="rId3" Type="http://schemas.openxmlformats.org/officeDocument/2006/relationships/notesSlide" Target="../notesSlides/notesSlide5.xml"/><Relationship Id="rId7" Type="http://schemas.openxmlformats.org/officeDocument/2006/relationships/oleObject" Target="../embeddings/oleObject4.bin"/><Relationship Id="rId12" Type="http://schemas.openxmlformats.org/officeDocument/2006/relationships/image" Target="../media/image59.jpe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3.bin"/><Relationship Id="rId11" Type="http://schemas.openxmlformats.org/officeDocument/2006/relationships/image" Target="../media/image58.jpeg"/><Relationship Id="rId5" Type="http://schemas.openxmlformats.org/officeDocument/2006/relationships/oleObject" Target="../embeddings/oleObject2.bin"/><Relationship Id="rId15" Type="http://schemas.openxmlformats.org/officeDocument/2006/relationships/image" Target="../media/image61.png"/><Relationship Id="rId10" Type="http://schemas.openxmlformats.org/officeDocument/2006/relationships/image" Target="../media/image57.png"/><Relationship Id="rId4" Type="http://schemas.openxmlformats.org/officeDocument/2006/relationships/oleObject" Target="../embeddings/oleObject1.bin"/><Relationship Id="rId9" Type="http://schemas.openxmlformats.org/officeDocument/2006/relationships/oleObject" Target="../embeddings/oleObject6.bin"/><Relationship Id="rId14" Type="http://schemas.openxmlformats.org/officeDocument/2006/relationships/oleObject" Target="../embeddings/oleObject7.bin"/></Relationships>
</file>

<file path=ppt/slides/_rels/slide1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64.png"/></Relationships>
</file>

<file path=ppt/slides/_rels/slide1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biee.oracle.com:9704/analytics/saw.dll"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1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10.bin"/><Relationship Id="rId13" Type="http://schemas.openxmlformats.org/officeDocument/2006/relationships/image" Target="../media/image71.png"/><Relationship Id="rId3" Type="http://schemas.openxmlformats.org/officeDocument/2006/relationships/notesSlide" Target="../notesSlides/notesSlide12.xml"/><Relationship Id="rId7" Type="http://schemas.openxmlformats.org/officeDocument/2006/relationships/oleObject" Target="../embeddings/oleObject9.bin"/><Relationship Id="rId12" Type="http://schemas.openxmlformats.org/officeDocument/2006/relationships/oleObject" Target="../embeddings/oleObject14.bin"/><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oleObject" Target="../embeddings/oleObject8.bin"/><Relationship Id="rId11" Type="http://schemas.openxmlformats.org/officeDocument/2006/relationships/oleObject" Target="../embeddings/oleObject13.bin"/><Relationship Id="rId5" Type="http://schemas.openxmlformats.org/officeDocument/2006/relationships/image" Target="../media/image60.png"/><Relationship Id="rId15" Type="http://schemas.openxmlformats.org/officeDocument/2006/relationships/image" Target="../media/image73.png"/><Relationship Id="rId10" Type="http://schemas.openxmlformats.org/officeDocument/2006/relationships/oleObject" Target="../embeddings/oleObject12.bin"/><Relationship Id="rId4" Type="http://schemas.openxmlformats.org/officeDocument/2006/relationships/image" Target="../media/image70.png"/><Relationship Id="rId9" Type="http://schemas.openxmlformats.org/officeDocument/2006/relationships/oleObject" Target="../embeddings/oleObject11.bin"/><Relationship Id="rId14" Type="http://schemas.openxmlformats.org/officeDocument/2006/relationships/image" Target="../media/image72.png"/></Relationships>
</file>

<file path=ppt/slides/_rels/slide19.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74.png"/><Relationship Id="rId7" Type="http://schemas.openxmlformats.org/officeDocument/2006/relationships/image" Target="../media/image78.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 Id="rId9" Type="http://schemas.openxmlformats.org/officeDocument/2006/relationships/image" Target="../media/image80.png"/></Relationships>
</file>

<file path=ppt/slides/_rels/slide2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 Id="rId4" Type="http://schemas.openxmlformats.org/officeDocument/2006/relationships/image" Target="../media/image83.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95.png"/></Relationships>
</file>

<file path=ppt/slides/_rels/slide3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97.png"/><Relationship Id="rId7" Type="http://schemas.openxmlformats.org/officeDocument/2006/relationships/image" Target="../media/image101.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98.png"/></Relationships>
</file>

<file path=ppt/slides/_rels/slide3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104.png"/><Relationship Id="rId4" Type="http://schemas.openxmlformats.org/officeDocument/2006/relationships/image" Target="../media/image10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7.xml"/><Relationship Id="rId4" Type="http://schemas.openxmlformats.org/officeDocument/2006/relationships/image" Target="../media/image116.png"/></Relationships>
</file>

<file path=ppt/slides/_rels/slide47.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7.xml"/><Relationship Id="rId4" Type="http://schemas.openxmlformats.org/officeDocument/2006/relationships/image" Target="../media/image119.png"/></Relationships>
</file>

<file path=ppt/slides/_rels/slide48.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7"/>
          <p:cNvSpPr>
            <a:spLocks noGrp="1"/>
          </p:cNvSpPr>
          <p:nvPr>
            <p:ph type="ctrTitle"/>
          </p:nvPr>
        </p:nvSpPr>
        <p:spPr>
          <a:xfrm>
            <a:off x="5572132" y="4143380"/>
            <a:ext cx="2958598" cy="562429"/>
          </a:xfrm>
        </p:spPr>
        <p:txBody>
          <a:bodyPr/>
          <a:lstStyle/>
          <a:p>
            <a:r>
              <a:rPr lang="zh-CN" altLang="en-US" sz="2400" b="1" dirty="0" smtClean="0"/>
              <a:t>数据 演绎 价值</a:t>
            </a:r>
            <a:r>
              <a:rPr lang="en-US" altLang="zh-CN" sz="2400" b="1" dirty="0" smtClean="0"/>
              <a:t/>
            </a:r>
            <a:br>
              <a:rPr lang="en-US" altLang="zh-CN" sz="2400" b="1" dirty="0" smtClean="0"/>
            </a:br>
            <a:endParaRPr lang="zh-CN" altLang="en-US" sz="1600" b="1" dirty="0"/>
          </a:p>
        </p:txBody>
      </p:sp>
      <p:sp>
        <p:nvSpPr>
          <p:cNvPr id="3" name="矩形 2"/>
          <p:cNvSpPr/>
          <p:nvPr/>
        </p:nvSpPr>
        <p:spPr>
          <a:xfrm>
            <a:off x="357158" y="3500438"/>
            <a:ext cx="5328592" cy="400110"/>
          </a:xfrm>
          <a:prstGeom prst="rect">
            <a:avLst/>
          </a:prstGeom>
        </p:spPr>
        <p:txBody>
          <a:bodyPr wrap="square">
            <a:spAutoFit/>
          </a:bodyPr>
          <a:lstStyle/>
          <a:p>
            <a:r>
              <a:rPr lang="zh-CN" altLang="en-US" sz="2000" kern="0" dirty="0" smtClean="0">
                <a:solidFill>
                  <a:srgbClr val="263C6B"/>
                </a:solidFill>
                <a:latin typeface="微软雅黑"/>
                <a:ea typeface="微软雅黑"/>
                <a:cs typeface="+mj-cs"/>
              </a:rPr>
              <a:t>海捷</a:t>
            </a:r>
            <a:r>
              <a:rPr lang="en-US" altLang="zh-CN" sz="2000" kern="0" dirty="0" smtClean="0">
                <a:solidFill>
                  <a:srgbClr val="263C6B"/>
                </a:solidFill>
                <a:latin typeface="微软雅黑"/>
                <a:ea typeface="微软雅黑"/>
                <a:cs typeface="+mj-cs"/>
              </a:rPr>
              <a:t>-</a:t>
            </a:r>
            <a:r>
              <a:rPr lang="en-US" altLang="zh-CN" sz="2000" kern="0" dirty="0" smtClean="0">
                <a:solidFill>
                  <a:srgbClr val="263C6B"/>
                </a:solidFill>
                <a:latin typeface="微软雅黑"/>
                <a:ea typeface="微软雅黑"/>
                <a:cs typeface="+mj-cs"/>
              </a:rPr>
              <a:t>BIEE</a:t>
            </a:r>
            <a:r>
              <a:rPr lang="zh-CN" altLang="en-US" sz="2000" kern="0" dirty="0" smtClean="0">
                <a:solidFill>
                  <a:srgbClr val="263C6B"/>
                </a:solidFill>
                <a:latin typeface="微软雅黑"/>
                <a:ea typeface="微软雅黑"/>
                <a:cs typeface="+mj-cs"/>
              </a:rPr>
              <a:t>培训</a:t>
            </a:r>
            <a:endParaRPr lang="zh-CN" altLang="en-US" sz="2000" kern="0" dirty="0">
              <a:solidFill>
                <a:srgbClr val="263C6B"/>
              </a:solidFill>
              <a:latin typeface="微软雅黑"/>
              <a:ea typeface="微软雅黑"/>
              <a:cs typeface="+mj-cs"/>
            </a:endParaRPr>
          </a:p>
        </p:txBody>
      </p:sp>
    </p:spTree>
    <p:extLst>
      <p:ext uri="{BB962C8B-B14F-4D97-AF65-F5344CB8AC3E}">
        <p14:creationId xmlns:p14="http://schemas.microsoft.com/office/powerpoint/2010/main" xmlns="" val="17583441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3"/>
          <p:cNvSpPr>
            <a:spLocks noGrp="1" noChangeArrowheads="1"/>
          </p:cNvSpPr>
          <p:nvPr>
            <p:ph type="title"/>
          </p:nvPr>
        </p:nvSpPr>
        <p:spPr>
          <a:xfrm>
            <a:off x="287338" y="44624"/>
            <a:ext cx="7597775" cy="6477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91440" bIns="0" numCol="1" anchor="b" anchorCtr="0" compatLnSpc="1">
            <a:prstTxWarp prst="textNoShape">
              <a:avLst/>
            </a:prstTxWarp>
          </a:bodyPr>
          <a:lstStyle/>
          <a:p>
            <a:r>
              <a:rPr lang="zh-CN" altLang="en-US" sz="1800" b="0" dirty="0">
                <a:latin typeface="微软雅黑" pitchFamily="34" charset="-122"/>
                <a:ea typeface="微软雅黑" pitchFamily="34" charset="-122"/>
              </a:rPr>
              <a:t>目录</a:t>
            </a:r>
          </a:p>
        </p:txBody>
      </p:sp>
      <p:sp>
        <p:nvSpPr>
          <p:cNvPr id="29" name="Text Box 3"/>
          <p:cNvSpPr txBox="1">
            <a:spLocks noChangeArrowheads="1"/>
          </p:cNvSpPr>
          <p:nvPr/>
        </p:nvSpPr>
        <p:spPr bwMode="gray">
          <a:xfrm>
            <a:off x="287338" y="1006128"/>
            <a:ext cx="1223962" cy="406400"/>
          </a:xfrm>
          <a:prstGeom prst="rect">
            <a:avLst/>
          </a:prstGeom>
          <a:solidFill>
            <a:srgbClr val="002060"/>
          </a:solidFill>
          <a:ln w="9525" algn="ctr">
            <a:solidFill>
              <a:srgbClr val="346A6C"/>
            </a:solidFill>
            <a:miter lim="800000"/>
            <a:headEnd/>
            <a:tailEnd/>
          </a:ln>
          <a:effectLst/>
        </p:spPr>
        <p:txBody>
          <a:bodyPr lIns="91427" tIns="45714" rIns="91427" bIns="45714">
            <a:spAutoFit/>
          </a:bodyPr>
          <a:lstStyle/>
          <a:p>
            <a:pPr algn="l" eaLnBrk="1" hangingPunct="1">
              <a:spcBef>
                <a:spcPct val="50000"/>
              </a:spcBef>
              <a:buSzTx/>
              <a:buFont typeface="Wingdings" pitchFamily="2" charset="2"/>
              <a:buNone/>
            </a:pPr>
            <a:r>
              <a:rPr kumimoji="1" lang="zh-CN" altLang="en-US" sz="2000">
                <a:solidFill>
                  <a:schemeClr val="bg1"/>
                </a:solidFill>
                <a:ea typeface="黑体" pitchFamily="49" charset="-122"/>
              </a:rPr>
              <a:t>第一部分</a:t>
            </a:r>
          </a:p>
        </p:txBody>
      </p:sp>
      <p:sp>
        <p:nvSpPr>
          <p:cNvPr id="30" name="Text Box 4"/>
          <p:cNvSpPr txBox="1">
            <a:spLocks noChangeArrowheads="1"/>
          </p:cNvSpPr>
          <p:nvPr/>
        </p:nvSpPr>
        <p:spPr bwMode="auto">
          <a:xfrm>
            <a:off x="1835696" y="980728"/>
            <a:ext cx="4824412" cy="396875"/>
          </a:xfrm>
          <a:prstGeom prst="rect">
            <a:avLst/>
          </a:prstGeom>
          <a:noFill/>
          <a:ln>
            <a:noFill/>
          </a:ln>
          <a:effectLst/>
          <a:extLst>
            <a:ext uri="{909E8E84-426E-40DD-AFC4-6F175D3DCCD1}">
              <a14:hiddenFill xmlns:a14="http://schemas.microsoft.com/office/drawing/2010/main" xmlns="">
                <a:solidFill>
                  <a:srgbClr val="008000"/>
                </a:solidFill>
              </a14:hiddenFill>
            </a:ext>
            <a:ext uri="{91240B29-F687-4F45-9708-019B960494DF}">
              <a14:hiddenLine xmlns:a14="http://schemas.microsoft.com/office/drawing/2010/main" xmlns="" w="9525" algn="ctr">
                <a:solidFill>
                  <a:schemeClr val="bg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7" tIns="45714" rIns="91427" bIns="45714">
            <a:spAutoFit/>
          </a:bodyPr>
          <a:lstStyle/>
          <a:p>
            <a:pPr>
              <a:spcBef>
                <a:spcPct val="50000"/>
              </a:spcBef>
            </a:pPr>
            <a:r>
              <a:rPr kumimoji="1" lang="en-US" altLang="zh-CN" sz="2000" dirty="0" smtClean="0">
                <a:ea typeface="黑体" pitchFamily="49" charset="-122"/>
              </a:rPr>
              <a:t>OBIEE</a:t>
            </a:r>
            <a:r>
              <a:rPr lang="zh-CN" altLang="en-US" sz="2000" dirty="0" smtClean="0"/>
              <a:t>产品</a:t>
            </a:r>
            <a:r>
              <a:rPr lang="zh-CN" altLang="en-US" sz="2000" dirty="0" smtClean="0"/>
              <a:t>介绍</a:t>
            </a:r>
            <a:endParaRPr kumimoji="1" lang="zh-CN" altLang="en-US" sz="2000" dirty="0">
              <a:ea typeface="黑体" pitchFamily="49" charset="-122"/>
            </a:endParaRPr>
          </a:p>
        </p:txBody>
      </p:sp>
      <p:sp>
        <p:nvSpPr>
          <p:cNvPr id="31" name="Line 5"/>
          <p:cNvSpPr>
            <a:spLocks noChangeShapeType="1"/>
          </p:cNvSpPr>
          <p:nvPr/>
        </p:nvSpPr>
        <p:spPr bwMode="auto">
          <a:xfrm>
            <a:off x="287338" y="1483966"/>
            <a:ext cx="8278812" cy="0"/>
          </a:xfrm>
          <a:prstGeom prst="line">
            <a:avLst/>
          </a:prstGeom>
          <a:noFill/>
          <a:ln w="12700">
            <a:solidFill>
              <a:srgbClr val="346A6C"/>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zh-CN" altLang="en-US"/>
          </a:p>
        </p:txBody>
      </p:sp>
      <p:sp>
        <p:nvSpPr>
          <p:cNvPr id="34" name="Text Box 3"/>
          <p:cNvSpPr txBox="1">
            <a:spLocks noChangeArrowheads="1"/>
          </p:cNvSpPr>
          <p:nvPr/>
        </p:nvSpPr>
        <p:spPr bwMode="gray">
          <a:xfrm>
            <a:off x="287338" y="2254953"/>
            <a:ext cx="1223962" cy="406400"/>
          </a:xfrm>
          <a:prstGeom prst="rect">
            <a:avLst/>
          </a:prstGeom>
          <a:solidFill>
            <a:srgbClr val="002060"/>
          </a:solidFill>
          <a:ln w="9525" algn="ctr">
            <a:solidFill>
              <a:srgbClr val="346A6C"/>
            </a:solidFill>
            <a:miter lim="800000"/>
            <a:headEnd/>
            <a:tailEnd/>
          </a:ln>
          <a:effectLst/>
        </p:spPr>
        <p:txBody>
          <a:bodyPr lIns="91427" tIns="45714" rIns="91427" bIns="45714">
            <a:spAutoFit/>
          </a:bodyPr>
          <a:lstStyle>
            <a:defPPr>
              <a:defRPr lang="zh-CN"/>
            </a:defPPr>
            <a:lvl1pPr>
              <a:spcBef>
                <a:spcPct val="50000"/>
              </a:spcBef>
              <a:buSzTx/>
              <a:buFont typeface="Wingdings" pitchFamily="2" charset="2"/>
              <a:buNone/>
              <a:defRPr kumimoji="1" sz="2000">
                <a:solidFill>
                  <a:schemeClr val="bg1"/>
                </a:solidFill>
                <a:ea typeface="黑体" pitchFamily="49" charset="-122"/>
              </a:defRPr>
            </a:lvl1pPr>
          </a:lstStyle>
          <a:p>
            <a:r>
              <a:rPr lang="zh-CN" altLang="en-US" dirty="0"/>
              <a:t>第二部分</a:t>
            </a:r>
          </a:p>
        </p:txBody>
      </p:sp>
      <p:sp>
        <p:nvSpPr>
          <p:cNvPr id="35" name="Text Box 4"/>
          <p:cNvSpPr txBox="1">
            <a:spLocks noChangeArrowheads="1"/>
          </p:cNvSpPr>
          <p:nvPr/>
        </p:nvSpPr>
        <p:spPr bwMode="auto">
          <a:xfrm>
            <a:off x="1835696" y="2229553"/>
            <a:ext cx="4824412" cy="396875"/>
          </a:xfrm>
          <a:prstGeom prst="rect">
            <a:avLst/>
          </a:prstGeom>
          <a:noFill/>
          <a:ln>
            <a:noFill/>
          </a:ln>
          <a:effectLst/>
          <a:extLst>
            <a:ext uri="{909E8E84-426E-40DD-AFC4-6F175D3DCCD1}">
              <a14:hiddenFill xmlns:a14="http://schemas.microsoft.com/office/drawing/2010/main" xmlns="">
                <a:solidFill>
                  <a:srgbClr val="008000"/>
                </a:solidFill>
              </a14:hiddenFill>
            </a:ext>
            <a:ext uri="{91240B29-F687-4F45-9708-019B960494DF}">
              <a14:hiddenLine xmlns:a14="http://schemas.microsoft.com/office/drawing/2010/main" xmlns="" w="9525" algn="ctr">
                <a:solidFill>
                  <a:schemeClr val="bg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7" tIns="45714" rIns="91427" bIns="45714">
            <a:spAutoFit/>
          </a:bodyPr>
          <a:lstStyle/>
          <a:p>
            <a:pPr>
              <a:spcBef>
                <a:spcPct val="50000"/>
              </a:spcBef>
            </a:pPr>
            <a:r>
              <a:rPr kumimoji="1" lang="zh-CN" altLang="en-US" sz="2000" dirty="0" smtClean="0">
                <a:ea typeface="黑体" pitchFamily="49" charset="-122"/>
              </a:rPr>
              <a:t>报表开发</a:t>
            </a:r>
            <a:endParaRPr kumimoji="1" lang="zh-CN" altLang="en-US" sz="2000" dirty="0">
              <a:ea typeface="黑体" pitchFamily="49" charset="-122"/>
            </a:endParaRPr>
          </a:p>
        </p:txBody>
      </p:sp>
      <p:sp>
        <p:nvSpPr>
          <p:cNvPr id="36" name="Line 5"/>
          <p:cNvSpPr>
            <a:spLocks noChangeShapeType="1"/>
          </p:cNvSpPr>
          <p:nvPr/>
        </p:nvSpPr>
        <p:spPr bwMode="auto">
          <a:xfrm>
            <a:off x="287338" y="2732791"/>
            <a:ext cx="8278812" cy="0"/>
          </a:xfrm>
          <a:prstGeom prst="line">
            <a:avLst/>
          </a:prstGeom>
          <a:noFill/>
          <a:ln w="12700">
            <a:solidFill>
              <a:srgbClr val="346A6C"/>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zh-CN" altLang="en-US"/>
          </a:p>
        </p:txBody>
      </p:sp>
      <p:sp>
        <p:nvSpPr>
          <p:cNvPr id="39" name="Text Box 3"/>
          <p:cNvSpPr txBox="1">
            <a:spLocks noChangeArrowheads="1"/>
          </p:cNvSpPr>
          <p:nvPr/>
        </p:nvSpPr>
        <p:spPr bwMode="gray">
          <a:xfrm>
            <a:off x="276204" y="3526408"/>
            <a:ext cx="1223962" cy="406400"/>
          </a:xfrm>
          <a:prstGeom prst="rect">
            <a:avLst/>
          </a:prstGeom>
          <a:solidFill>
            <a:srgbClr val="002060"/>
          </a:solidFill>
          <a:ln w="9525" algn="ctr">
            <a:solidFill>
              <a:srgbClr val="346A6C"/>
            </a:solidFill>
            <a:miter lim="800000"/>
            <a:headEnd/>
            <a:tailEnd/>
          </a:ln>
          <a:effectLst/>
        </p:spPr>
        <p:txBody>
          <a:bodyPr lIns="91427" tIns="45714" rIns="91427" bIns="45714">
            <a:spAutoFit/>
          </a:bodyPr>
          <a:lstStyle>
            <a:defPPr>
              <a:defRPr lang="zh-CN"/>
            </a:defPPr>
            <a:lvl1pPr>
              <a:spcBef>
                <a:spcPct val="50000"/>
              </a:spcBef>
              <a:buSzTx/>
              <a:buFont typeface="Wingdings" pitchFamily="2" charset="2"/>
              <a:buNone/>
              <a:defRPr kumimoji="1" sz="2000">
                <a:solidFill>
                  <a:schemeClr val="bg1"/>
                </a:solidFill>
                <a:ea typeface="黑体" pitchFamily="49" charset="-122"/>
              </a:defRPr>
            </a:lvl1pPr>
          </a:lstStyle>
          <a:p>
            <a:r>
              <a:rPr lang="zh-CN" altLang="en-US" dirty="0"/>
              <a:t>第三部分</a:t>
            </a:r>
          </a:p>
        </p:txBody>
      </p:sp>
      <p:sp>
        <p:nvSpPr>
          <p:cNvPr id="41" name="Line 5"/>
          <p:cNvSpPr>
            <a:spLocks noChangeShapeType="1"/>
          </p:cNvSpPr>
          <p:nvPr/>
        </p:nvSpPr>
        <p:spPr bwMode="auto">
          <a:xfrm>
            <a:off x="253628" y="4004246"/>
            <a:ext cx="8278812" cy="0"/>
          </a:xfrm>
          <a:prstGeom prst="line">
            <a:avLst/>
          </a:prstGeom>
          <a:noFill/>
          <a:ln w="12700">
            <a:solidFill>
              <a:srgbClr val="346A6C"/>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zh-CN" altLang="en-US"/>
          </a:p>
        </p:txBody>
      </p:sp>
      <p:sp>
        <p:nvSpPr>
          <p:cNvPr id="12" name="Text Box 3"/>
          <p:cNvSpPr txBox="1">
            <a:spLocks noChangeArrowheads="1"/>
          </p:cNvSpPr>
          <p:nvPr/>
        </p:nvSpPr>
        <p:spPr bwMode="gray">
          <a:xfrm>
            <a:off x="293716" y="4879988"/>
            <a:ext cx="1223962" cy="406400"/>
          </a:xfrm>
          <a:prstGeom prst="rect">
            <a:avLst/>
          </a:prstGeom>
          <a:solidFill>
            <a:srgbClr val="002060"/>
          </a:solidFill>
          <a:ln w="9525" algn="ctr">
            <a:solidFill>
              <a:srgbClr val="346A6C"/>
            </a:solidFill>
            <a:miter lim="800000"/>
            <a:headEnd/>
            <a:tailEnd/>
          </a:ln>
          <a:effectLst/>
        </p:spPr>
        <p:txBody>
          <a:bodyPr lIns="91427" tIns="45714" rIns="91427" bIns="45714">
            <a:spAutoFit/>
          </a:bodyPr>
          <a:lstStyle>
            <a:defPPr>
              <a:defRPr lang="zh-CN"/>
            </a:defPPr>
            <a:lvl1pPr>
              <a:spcBef>
                <a:spcPct val="50000"/>
              </a:spcBef>
              <a:buSzTx/>
              <a:buFont typeface="Wingdings" pitchFamily="2" charset="2"/>
              <a:buNone/>
              <a:defRPr kumimoji="1" sz="2000">
                <a:solidFill>
                  <a:schemeClr val="bg1"/>
                </a:solidFill>
                <a:ea typeface="黑体" pitchFamily="49" charset="-122"/>
              </a:defRPr>
            </a:lvl1pPr>
          </a:lstStyle>
          <a:p>
            <a:r>
              <a:rPr lang="zh-CN" altLang="en-US" dirty="0" smtClean="0"/>
              <a:t>第四部分</a:t>
            </a:r>
            <a:endParaRPr lang="zh-CN" altLang="en-US" dirty="0"/>
          </a:p>
        </p:txBody>
      </p:sp>
      <p:sp>
        <p:nvSpPr>
          <p:cNvPr id="13" name="Text Box 4"/>
          <p:cNvSpPr txBox="1">
            <a:spLocks noChangeArrowheads="1"/>
          </p:cNvSpPr>
          <p:nvPr/>
        </p:nvSpPr>
        <p:spPr bwMode="auto">
          <a:xfrm>
            <a:off x="1875784" y="4854588"/>
            <a:ext cx="4824412" cy="396875"/>
          </a:xfrm>
          <a:prstGeom prst="rect">
            <a:avLst/>
          </a:prstGeom>
          <a:noFill/>
          <a:ln>
            <a:noFill/>
          </a:ln>
          <a:effectLst/>
          <a:extLst>
            <a:ext uri="{909E8E84-426E-40DD-AFC4-6F175D3DCCD1}">
              <a14:hiddenFill xmlns:a14="http://schemas.microsoft.com/office/drawing/2010/main" xmlns="">
                <a:solidFill>
                  <a:srgbClr val="008000"/>
                </a:solidFill>
              </a14:hiddenFill>
            </a:ext>
            <a:ext uri="{91240B29-F687-4F45-9708-019B960494DF}">
              <a14:hiddenLine xmlns:a14="http://schemas.microsoft.com/office/drawing/2010/main" xmlns="" w="9525" algn="ctr">
                <a:solidFill>
                  <a:schemeClr val="bg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7" tIns="45714" rIns="91427" bIns="45714">
            <a:spAutoFit/>
          </a:bodyPr>
          <a:lstStyle/>
          <a:p>
            <a:pPr>
              <a:spcBef>
                <a:spcPct val="50000"/>
              </a:spcBef>
            </a:pPr>
            <a:r>
              <a:rPr kumimoji="1" lang="zh-CN" altLang="en-US" sz="2000" dirty="0" smtClean="0">
                <a:ea typeface="黑体" pitchFamily="49" charset="-122"/>
              </a:rPr>
              <a:t>其他</a:t>
            </a:r>
            <a:r>
              <a:rPr kumimoji="1" lang="zh-CN" altLang="en-US" sz="2000" dirty="0" smtClean="0">
                <a:ea typeface="黑体" pitchFamily="49" charset="-122"/>
              </a:rPr>
              <a:t>功能</a:t>
            </a:r>
            <a:endParaRPr kumimoji="1" lang="zh-CN" altLang="en-US" sz="2000" dirty="0">
              <a:ea typeface="黑体" pitchFamily="49" charset="-122"/>
            </a:endParaRPr>
          </a:p>
        </p:txBody>
      </p:sp>
      <p:sp>
        <p:nvSpPr>
          <p:cNvPr id="14" name="Line 5"/>
          <p:cNvSpPr>
            <a:spLocks noChangeShapeType="1"/>
          </p:cNvSpPr>
          <p:nvPr/>
        </p:nvSpPr>
        <p:spPr bwMode="auto">
          <a:xfrm>
            <a:off x="293716" y="5357826"/>
            <a:ext cx="8278812" cy="0"/>
          </a:xfrm>
          <a:prstGeom prst="line">
            <a:avLst/>
          </a:prstGeom>
          <a:noFill/>
          <a:ln w="12700">
            <a:solidFill>
              <a:srgbClr val="346A6C"/>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zh-CN" altLang="en-US"/>
          </a:p>
        </p:txBody>
      </p:sp>
      <p:sp>
        <p:nvSpPr>
          <p:cNvPr id="15" name="Text Box 4"/>
          <p:cNvSpPr txBox="1">
            <a:spLocks noChangeArrowheads="1"/>
          </p:cNvSpPr>
          <p:nvPr/>
        </p:nvSpPr>
        <p:spPr bwMode="auto">
          <a:xfrm>
            <a:off x="1928794" y="3500438"/>
            <a:ext cx="4824412" cy="396875"/>
          </a:xfrm>
          <a:prstGeom prst="rect">
            <a:avLst/>
          </a:prstGeom>
          <a:noFill/>
          <a:ln>
            <a:noFill/>
          </a:ln>
          <a:effectLst/>
          <a:extLst>
            <a:ext uri="{909E8E84-426E-40DD-AFC4-6F175D3DCCD1}">
              <a14:hiddenFill xmlns:a14="http://schemas.microsoft.com/office/drawing/2010/main" xmlns="">
                <a:solidFill>
                  <a:srgbClr val="008000"/>
                </a:solidFill>
              </a14:hiddenFill>
            </a:ext>
            <a:ext uri="{91240B29-F687-4F45-9708-019B960494DF}">
              <a14:hiddenLine xmlns:a14="http://schemas.microsoft.com/office/drawing/2010/main" xmlns="" w="9525" algn="ctr">
                <a:solidFill>
                  <a:schemeClr val="bg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7" tIns="45714" rIns="91427" bIns="45714">
            <a:spAutoFit/>
          </a:bodyPr>
          <a:lstStyle/>
          <a:p>
            <a:pPr>
              <a:spcBef>
                <a:spcPct val="50000"/>
              </a:spcBef>
            </a:pPr>
            <a:r>
              <a:rPr lang="en-US" altLang="zh-CN" sz="2000" dirty="0" smtClean="0">
                <a:solidFill>
                  <a:srgbClr val="000000"/>
                </a:solidFill>
                <a:latin typeface="Arial" pitchFamily="34" charset="0"/>
                <a:ea typeface="宋体" pitchFamily="2" charset="-122"/>
              </a:rPr>
              <a:t>Publisher</a:t>
            </a:r>
            <a:endParaRPr kumimoji="1" lang="zh-CN" altLang="en-US" sz="2000" dirty="0">
              <a:ea typeface="黑体" pitchFamily="49" charset="-122"/>
            </a:endParaRPr>
          </a:p>
        </p:txBody>
      </p:sp>
    </p:spTree>
    <p:extLst>
      <p:ext uri="{BB962C8B-B14F-4D97-AF65-F5344CB8AC3E}">
        <p14:creationId xmlns:p14="http://schemas.microsoft.com/office/powerpoint/2010/main" xmlns="" val="2451277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3"/>
          <p:cNvSpPr>
            <a:spLocks noGrp="1" noChangeArrowheads="1"/>
          </p:cNvSpPr>
          <p:nvPr>
            <p:ph type="title"/>
          </p:nvPr>
        </p:nvSpPr>
        <p:spPr>
          <a:xfrm>
            <a:off x="287338" y="44624"/>
            <a:ext cx="7597775" cy="6477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91440" bIns="0" numCol="1" anchor="b" anchorCtr="0" compatLnSpc="1">
            <a:prstTxWarp prst="textNoShape">
              <a:avLst/>
            </a:prstTxWarp>
          </a:bodyPr>
          <a:lstStyle/>
          <a:p>
            <a:r>
              <a:rPr lang="zh-CN" altLang="en-US" sz="1800" b="0" dirty="0">
                <a:latin typeface="微软雅黑" pitchFamily="34" charset="-122"/>
                <a:ea typeface="微软雅黑" pitchFamily="34" charset="-122"/>
              </a:rPr>
              <a:t>目录</a:t>
            </a:r>
          </a:p>
        </p:txBody>
      </p:sp>
      <p:sp>
        <p:nvSpPr>
          <p:cNvPr id="29" name="Text Box 3"/>
          <p:cNvSpPr txBox="1">
            <a:spLocks noChangeArrowheads="1"/>
          </p:cNvSpPr>
          <p:nvPr/>
        </p:nvSpPr>
        <p:spPr bwMode="gray">
          <a:xfrm>
            <a:off x="287338" y="2806328"/>
            <a:ext cx="1223962" cy="406400"/>
          </a:xfrm>
          <a:prstGeom prst="rect">
            <a:avLst/>
          </a:prstGeom>
          <a:solidFill>
            <a:srgbClr val="002060"/>
          </a:solidFill>
          <a:ln w="9525" algn="ctr">
            <a:solidFill>
              <a:srgbClr val="346A6C"/>
            </a:solidFill>
            <a:miter lim="800000"/>
            <a:headEnd/>
            <a:tailEnd/>
          </a:ln>
          <a:effectLst/>
        </p:spPr>
        <p:txBody>
          <a:bodyPr lIns="91427" tIns="45714" rIns="91427" bIns="45714">
            <a:spAutoFit/>
          </a:bodyPr>
          <a:lstStyle/>
          <a:p>
            <a:pPr algn="l" eaLnBrk="1" hangingPunct="1">
              <a:spcBef>
                <a:spcPct val="50000"/>
              </a:spcBef>
              <a:buSzTx/>
              <a:buFont typeface="Wingdings" pitchFamily="2" charset="2"/>
              <a:buNone/>
            </a:pPr>
            <a:r>
              <a:rPr kumimoji="1" lang="zh-CN" altLang="en-US" sz="2000">
                <a:solidFill>
                  <a:schemeClr val="bg1"/>
                </a:solidFill>
                <a:ea typeface="黑体" pitchFamily="49" charset="-122"/>
              </a:rPr>
              <a:t>第一部分</a:t>
            </a:r>
          </a:p>
        </p:txBody>
      </p:sp>
      <p:sp>
        <p:nvSpPr>
          <p:cNvPr id="31" name="Line 5"/>
          <p:cNvSpPr>
            <a:spLocks noChangeShapeType="1"/>
          </p:cNvSpPr>
          <p:nvPr/>
        </p:nvSpPr>
        <p:spPr bwMode="auto">
          <a:xfrm>
            <a:off x="287338" y="3284166"/>
            <a:ext cx="8278812" cy="0"/>
          </a:xfrm>
          <a:prstGeom prst="line">
            <a:avLst/>
          </a:prstGeom>
          <a:noFill/>
          <a:ln w="12700">
            <a:solidFill>
              <a:srgbClr val="346A6C"/>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zh-CN" altLang="en-US"/>
          </a:p>
        </p:txBody>
      </p:sp>
      <p:sp>
        <p:nvSpPr>
          <p:cNvPr id="6" name="Text Box 4"/>
          <p:cNvSpPr txBox="1">
            <a:spLocks noChangeArrowheads="1"/>
          </p:cNvSpPr>
          <p:nvPr/>
        </p:nvSpPr>
        <p:spPr bwMode="auto">
          <a:xfrm>
            <a:off x="1714480" y="2786058"/>
            <a:ext cx="4824412" cy="396875"/>
          </a:xfrm>
          <a:prstGeom prst="rect">
            <a:avLst/>
          </a:prstGeom>
          <a:noFill/>
          <a:ln>
            <a:noFill/>
          </a:ln>
          <a:effectLst/>
          <a:extLst>
            <a:ext uri="{909E8E84-426E-40DD-AFC4-6F175D3DCCD1}">
              <a14:hiddenFill xmlns:a14="http://schemas.microsoft.com/office/drawing/2010/main" xmlns="">
                <a:solidFill>
                  <a:srgbClr val="008000"/>
                </a:solidFill>
              </a14:hiddenFill>
            </a:ext>
            <a:ext uri="{91240B29-F687-4F45-9708-019B960494DF}">
              <a14:hiddenLine xmlns:a14="http://schemas.microsoft.com/office/drawing/2010/main" xmlns="" w="9525" algn="ctr">
                <a:solidFill>
                  <a:schemeClr val="bg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7" tIns="45714" rIns="91427" bIns="45714">
            <a:spAutoFit/>
          </a:bodyPr>
          <a:lstStyle/>
          <a:p>
            <a:pPr>
              <a:spcBef>
                <a:spcPct val="50000"/>
              </a:spcBef>
            </a:pPr>
            <a:r>
              <a:rPr kumimoji="1" lang="en-US" altLang="zh-CN" sz="2000" dirty="0" smtClean="0">
                <a:ea typeface="黑体" pitchFamily="49" charset="-122"/>
              </a:rPr>
              <a:t>OBIEE</a:t>
            </a:r>
            <a:r>
              <a:rPr lang="zh-CN" altLang="en-US" sz="2000" dirty="0" smtClean="0"/>
              <a:t>产品</a:t>
            </a:r>
            <a:r>
              <a:rPr lang="zh-CN" altLang="en-US" sz="2000" dirty="0" smtClean="0"/>
              <a:t>介绍</a:t>
            </a:r>
            <a:endParaRPr kumimoji="1" lang="zh-CN" altLang="en-US" sz="2000" dirty="0">
              <a:ea typeface="黑体" pitchFamily="49" charset="-122"/>
            </a:endParaRPr>
          </a:p>
        </p:txBody>
      </p:sp>
    </p:spTree>
    <p:extLst>
      <p:ext uri="{BB962C8B-B14F-4D97-AF65-F5344CB8AC3E}">
        <p14:creationId xmlns:p14="http://schemas.microsoft.com/office/powerpoint/2010/main" xmlns="" val="15136566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500034" y="785794"/>
            <a:ext cx="8186105" cy="4500594"/>
          </a:xfrm>
          <a:prstGeom prst="rect">
            <a:avLst/>
          </a:prstGeom>
          <a:noFill/>
          <a:ln w="9525">
            <a:noFill/>
            <a:miter lim="800000"/>
            <a:headEnd/>
            <a:tailEnd/>
          </a:ln>
          <a:effectLst/>
        </p:spPr>
      </p:pic>
      <p:sp>
        <p:nvSpPr>
          <p:cNvPr id="6" name="标题 1"/>
          <p:cNvSpPr txBox="1">
            <a:spLocks/>
          </p:cNvSpPr>
          <p:nvPr/>
        </p:nvSpPr>
        <p:spPr bwMode="auto">
          <a:xfrm>
            <a:off x="0" y="0"/>
            <a:ext cx="7429500" cy="725488"/>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eaLnBrk="0" fontAlgn="base" hangingPunct="0">
              <a:spcBef>
                <a:spcPct val="0"/>
              </a:spcBef>
              <a:spcAft>
                <a:spcPct val="0"/>
              </a:spcAft>
            </a:pPr>
            <a:r>
              <a:rPr lang="en-US" altLang="zh-CN" kern="0" dirty="0" smtClean="0">
                <a:solidFill>
                  <a:srgbClr val="263C6B"/>
                </a:solidFill>
                <a:latin typeface="+mj-lt"/>
                <a:ea typeface="+mj-ea"/>
                <a:cs typeface="Arial" charset="0"/>
              </a:rPr>
              <a:t>BI</a:t>
            </a:r>
            <a:r>
              <a:rPr lang="zh-CN" altLang="en-US" kern="0" dirty="0" smtClean="0">
                <a:solidFill>
                  <a:srgbClr val="263C6B"/>
                </a:solidFill>
                <a:latin typeface="+mj-lt"/>
                <a:ea typeface="+mj-ea"/>
                <a:cs typeface="Arial" charset="0"/>
              </a:rPr>
              <a:t>系统架构 </a:t>
            </a:r>
            <a:endParaRPr lang="en-US" altLang="zh-CN" kern="0" dirty="0" smtClean="0">
              <a:solidFill>
                <a:srgbClr val="263C6B"/>
              </a:solidFill>
              <a:latin typeface="+mj-lt"/>
              <a:ea typeface="+mj-ea"/>
              <a:cs typeface="Arial" charset="0"/>
            </a:endParaRPr>
          </a:p>
        </p:txBody>
      </p:sp>
      <p:grpSp>
        <p:nvGrpSpPr>
          <p:cNvPr id="9" name="组合 8"/>
          <p:cNvGrpSpPr/>
          <p:nvPr/>
        </p:nvGrpSpPr>
        <p:grpSpPr>
          <a:xfrm>
            <a:off x="4857752" y="785794"/>
            <a:ext cx="1571636" cy="5143536"/>
            <a:chOff x="4857752" y="785794"/>
            <a:chExt cx="1571636" cy="5143536"/>
          </a:xfrm>
        </p:grpSpPr>
        <p:sp>
          <p:nvSpPr>
            <p:cNvPr id="7" name="圆角矩形 6"/>
            <p:cNvSpPr/>
            <p:nvPr/>
          </p:nvSpPr>
          <p:spPr bwMode="auto">
            <a:xfrm>
              <a:off x="4857752" y="785794"/>
              <a:ext cx="928694" cy="3571900"/>
            </a:xfrm>
            <a:prstGeom prst="roundRect">
              <a:avLst>
                <a:gd name="adj" fmla="val 4772"/>
              </a:avLst>
            </a:prstGeom>
            <a:noFill/>
            <a:ln w="444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ndParaRPr>
            </a:p>
          </p:txBody>
        </p:sp>
        <p:sp>
          <p:nvSpPr>
            <p:cNvPr id="8" name="矩形标注 7"/>
            <p:cNvSpPr/>
            <p:nvPr/>
          </p:nvSpPr>
          <p:spPr bwMode="auto">
            <a:xfrm>
              <a:off x="4929190" y="5357826"/>
              <a:ext cx="1500198" cy="571504"/>
            </a:xfrm>
            <a:prstGeom prst="wedgeRectCallout">
              <a:avLst>
                <a:gd name="adj1" fmla="val -15602"/>
                <a:gd name="adj2" fmla="val -231230"/>
              </a:avLst>
            </a:prstGeom>
            <a:noFill/>
            <a:ln w="349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dirty="0" smtClean="0">
                  <a:ln>
                    <a:noFill/>
                  </a:ln>
                  <a:solidFill>
                    <a:schemeClr val="tx1"/>
                  </a:solidFill>
                  <a:effectLst/>
                  <a:latin typeface="Arial" charset="0"/>
                </a:rPr>
                <a:t>BIEE11g</a:t>
              </a:r>
              <a:endParaRPr kumimoji="0" lang="zh-CN" altLang="en-US" sz="1800" b="0" i="0" u="none" strike="noStrike" cap="none" normalizeH="0" baseline="0" dirty="0" smtClean="0">
                <a:ln>
                  <a:noFill/>
                </a:ln>
                <a:solidFill>
                  <a:schemeClr val="tx1"/>
                </a:solidFill>
                <a:effectLst/>
                <a:latin typeface="Arial"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3"/>
          <p:cNvSpPr>
            <a:spLocks noGrp="1" noChangeArrowheads="1"/>
          </p:cNvSpPr>
          <p:nvPr>
            <p:ph type="title"/>
          </p:nvPr>
        </p:nvSpPr>
        <p:spPr>
          <a:xfrm>
            <a:off x="287338" y="44624"/>
            <a:ext cx="7597775" cy="6477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91440" bIns="0" numCol="1" anchor="b" anchorCtr="0" compatLnSpc="1">
            <a:prstTxWarp prst="textNoShape">
              <a:avLst/>
            </a:prstTxWarp>
          </a:bodyPr>
          <a:lstStyle/>
          <a:p>
            <a:r>
              <a:rPr lang="en-US" altLang="zh-CN" sz="1800" b="0" dirty="0" smtClean="0">
                <a:latin typeface="微软雅黑" pitchFamily="34" charset="-122"/>
                <a:ea typeface="微软雅黑" pitchFamily="34" charset="-122"/>
              </a:rPr>
              <a:t>Oracle Business Intelligence 11g</a:t>
            </a:r>
            <a:endParaRPr lang="zh-CN" altLang="en-US" sz="1800" b="0" dirty="0">
              <a:latin typeface="微软雅黑" pitchFamily="34" charset="-122"/>
              <a:ea typeface="微软雅黑" pitchFamily="34" charset="-122"/>
            </a:endParaRPr>
          </a:p>
        </p:txBody>
      </p:sp>
      <p:grpSp>
        <p:nvGrpSpPr>
          <p:cNvPr id="8" name="Group 1"/>
          <p:cNvGrpSpPr>
            <a:grpSpLocks/>
          </p:cNvGrpSpPr>
          <p:nvPr/>
        </p:nvGrpSpPr>
        <p:grpSpPr bwMode="auto">
          <a:xfrm>
            <a:off x="306388" y="4868863"/>
            <a:ext cx="8482012" cy="1500187"/>
            <a:chOff x="306387" y="4869021"/>
            <a:chExt cx="8482013" cy="1500645"/>
          </a:xfrm>
        </p:grpSpPr>
        <p:sp>
          <p:nvSpPr>
            <p:cNvPr id="9" name="AutoShape 11"/>
            <p:cNvSpPr>
              <a:spLocks noChangeArrowheads="1"/>
            </p:cNvSpPr>
            <p:nvPr/>
          </p:nvSpPr>
          <p:spPr bwMode="ltGray">
            <a:xfrm>
              <a:off x="306387" y="4869021"/>
              <a:ext cx="8482013" cy="1088571"/>
            </a:xfrm>
            <a:prstGeom prst="roundRect">
              <a:avLst>
                <a:gd name="adj" fmla="val 8147"/>
              </a:avLst>
            </a:prstGeom>
            <a:solidFill>
              <a:schemeClr val="accent1"/>
            </a:solidFill>
            <a:ln>
              <a:headEnd/>
              <a:tailEnd/>
            </a:ln>
          </p:spPr>
          <p:style>
            <a:lnRef idx="0">
              <a:schemeClr val="accent2"/>
            </a:lnRef>
            <a:fillRef idx="3">
              <a:schemeClr val="accent2"/>
            </a:fillRef>
            <a:effectRef idx="3">
              <a:schemeClr val="accent2"/>
            </a:effectRef>
            <a:fontRef idx="minor">
              <a:schemeClr val="lt1"/>
            </a:fontRef>
          </p:style>
          <p:txBody>
            <a:bodyPr wrap="none" lIns="91435" tIns="45718" rIns="91435" bIns="45718" anchor="ctr"/>
            <a:lstStyle/>
            <a:p>
              <a:pPr>
                <a:lnSpc>
                  <a:spcPct val="100000"/>
                </a:lnSpc>
                <a:spcBef>
                  <a:spcPct val="0"/>
                </a:spcBef>
                <a:buClrTx/>
                <a:defRPr/>
              </a:pPr>
              <a:endParaRPr lang="zh-CN" altLang="zh-CN" sz="2400">
                <a:solidFill>
                  <a:schemeClr val="bg1"/>
                </a:solidFill>
                <a:effectLst>
                  <a:outerShdw blurRad="38100" dist="38100" dir="2700000" algn="tl">
                    <a:srgbClr val="C0C0C0"/>
                  </a:outerShdw>
                </a:effectLst>
                <a:ea typeface="宋体" pitchFamily="2" charset="-122"/>
                <a:cs typeface="Arial" pitchFamily="34" charset="0"/>
              </a:endParaRPr>
            </a:p>
          </p:txBody>
        </p:sp>
        <p:grpSp>
          <p:nvGrpSpPr>
            <p:cNvPr id="10" name="Group 126"/>
            <p:cNvGrpSpPr>
              <a:grpSpLocks/>
            </p:cNvGrpSpPr>
            <p:nvPr/>
          </p:nvGrpSpPr>
          <p:grpSpPr bwMode="auto">
            <a:xfrm>
              <a:off x="333685" y="5125761"/>
              <a:ext cx="8343888" cy="1243905"/>
              <a:chOff x="333685" y="4699769"/>
              <a:chExt cx="8343888" cy="1243905"/>
            </a:xfrm>
          </p:grpSpPr>
          <p:pic>
            <p:nvPicPr>
              <p:cNvPr id="11" name="Picture 9"/>
              <p:cNvPicPr>
                <a:picLocks noChangeAspect="1" noChangeArrowheads="1"/>
              </p:cNvPicPr>
              <p:nvPr/>
            </p:nvPicPr>
            <p:blipFill>
              <a:blip r:embed="rId2"/>
              <a:srcRect/>
              <a:stretch>
                <a:fillRect/>
              </a:stretch>
            </p:blipFill>
            <p:spPr bwMode="auto">
              <a:xfrm>
                <a:off x="5717526" y="4699769"/>
                <a:ext cx="1243905" cy="1243905"/>
              </a:xfrm>
              <a:prstGeom prst="rect">
                <a:avLst/>
              </a:prstGeom>
              <a:noFill/>
              <a:ln w="9525" algn="ctr">
                <a:noFill/>
                <a:miter lim="800000"/>
                <a:headEnd/>
                <a:tailEnd/>
              </a:ln>
            </p:spPr>
          </p:pic>
          <p:pic>
            <p:nvPicPr>
              <p:cNvPr id="12" name="Picture 5"/>
              <p:cNvPicPr>
                <a:picLocks noChangeAspect="1" noChangeArrowheads="1"/>
              </p:cNvPicPr>
              <p:nvPr/>
            </p:nvPicPr>
            <p:blipFill>
              <a:blip r:embed="rId3"/>
              <a:srcRect/>
              <a:stretch>
                <a:fillRect/>
              </a:stretch>
            </p:blipFill>
            <p:spPr bwMode="auto">
              <a:xfrm>
                <a:off x="2554673" y="4724787"/>
                <a:ext cx="587015" cy="903098"/>
              </a:xfrm>
              <a:prstGeom prst="rect">
                <a:avLst/>
              </a:prstGeom>
              <a:noFill/>
              <a:ln w="9525">
                <a:noFill/>
                <a:miter lim="800000"/>
                <a:headEnd/>
                <a:tailEnd/>
              </a:ln>
            </p:spPr>
          </p:pic>
          <p:pic>
            <p:nvPicPr>
              <p:cNvPr id="13" name="Picture 9"/>
              <p:cNvPicPr>
                <a:picLocks noChangeAspect="1" noChangeArrowheads="1"/>
              </p:cNvPicPr>
              <p:nvPr/>
            </p:nvPicPr>
            <p:blipFill>
              <a:blip r:embed="rId4"/>
              <a:srcRect/>
              <a:stretch>
                <a:fillRect/>
              </a:stretch>
            </p:blipFill>
            <p:spPr bwMode="auto">
              <a:xfrm>
                <a:off x="4611599" y="4889656"/>
                <a:ext cx="901386" cy="901386"/>
              </a:xfrm>
              <a:prstGeom prst="rect">
                <a:avLst/>
              </a:prstGeom>
              <a:noFill/>
              <a:ln w="9525" algn="ctr">
                <a:noFill/>
                <a:miter lim="800000"/>
                <a:headEnd/>
                <a:tailEnd/>
              </a:ln>
            </p:spPr>
          </p:pic>
          <p:pic>
            <p:nvPicPr>
              <p:cNvPr id="14" name="Picture 9"/>
              <p:cNvPicPr>
                <a:picLocks noChangeAspect="1" noChangeArrowheads="1"/>
              </p:cNvPicPr>
              <p:nvPr/>
            </p:nvPicPr>
            <p:blipFill>
              <a:blip r:embed="rId4"/>
              <a:srcRect/>
              <a:stretch>
                <a:fillRect/>
              </a:stretch>
            </p:blipFill>
            <p:spPr bwMode="auto">
              <a:xfrm>
                <a:off x="333685" y="4905597"/>
                <a:ext cx="901386" cy="901386"/>
              </a:xfrm>
              <a:prstGeom prst="rect">
                <a:avLst/>
              </a:prstGeom>
              <a:noFill/>
              <a:ln w="9525" algn="ctr">
                <a:noFill/>
                <a:miter lim="800000"/>
                <a:headEnd/>
                <a:tailEnd/>
              </a:ln>
            </p:spPr>
          </p:pic>
          <p:pic>
            <p:nvPicPr>
              <p:cNvPr id="15" name="Picture 9"/>
              <p:cNvPicPr>
                <a:picLocks noChangeAspect="1" noChangeArrowheads="1"/>
              </p:cNvPicPr>
              <p:nvPr/>
            </p:nvPicPr>
            <p:blipFill>
              <a:blip r:embed="rId5"/>
              <a:srcRect/>
              <a:stretch>
                <a:fillRect/>
              </a:stretch>
            </p:blipFill>
            <p:spPr bwMode="auto">
              <a:xfrm>
                <a:off x="1553013" y="4958528"/>
                <a:ext cx="699252" cy="699252"/>
              </a:xfrm>
              <a:prstGeom prst="rect">
                <a:avLst/>
              </a:prstGeom>
              <a:noFill/>
              <a:ln w="9525" algn="ctr">
                <a:noFill/>
                <a:miter lim="800000"/>
                <a:headEnd/>
                <a:tailEnd/>
              </a:ln>
            </p:spPr>
          </p:pic>
          <p:pic>
            <p:nvPicPr>
              <p:cNvPr id="16" name="Picture 9"/>
              <p:cNvPicPr>
                <a:picLocks noChangeAspect="1" noChangeArrowheads="1"/>
              </p:cNvPicPr>
              <p:nvPr/>
            </p:nvPicPr>
            <p:blipFill>
              <a:blip r:embed="rId6"/>
              <a:srcRect/>
              <a:stretch>
                <a:fillRect/>
              </a:stretch>
            </p:blipFill>
            <p:spPr bwMode="auto">
              <a:xfrm>
                <a:off x="3411234" y="4825132"/>
                <a:ext cx="901386" cy="901386"/>
              </a:xfrm>
              <a:prstGeom prst="rect">
                <a:avLst/>
              </a:prstGeom>
              <a:noFill/>
              <a:ln w="9525" algn="ctr">
                <a:noFill/>
                <a:miter lim="800000"/>
                <a:headEnd/>
                <a:tailEnd/>
              </a:ln>
            </p:spPr>
          </p:pic>
          <p:pic>
            <p:nvPicPr>
              <p:cNvPr id="17" name="Picture 9"/>
              <p:cNvPicPr>
                <a:picLocks noChangeAspect="1" noChangeArrowheads="1"/>
              </p:cNvPicPr>
              <p:nvPr/>
            </p:nvPicPr>
            <p:blipFill>
              <a:blip r:embed="rId7"/>
              <a:srcRect/>
              <a:stretch>
                <a:fillRect/>
              </a:stretch>
            </p:blipFill>
            <p:spPr bwMode="auto">
              <a:xfrm>
                <a:off x="7048664" y="4901838"/>
                <a:ext cx="755942" cy="755942"/>
              </a:xfrm>
              <a:prstGeom prst="rect">
                <a:avLst/>
              </a:prstGeom>
              <a:noFill/>
              <a:ln w="9525" algn="ctr">
                <a:noFill/>
                <a:miter lim="800000"/>
                <a:headEnd/>
                <a:tailEnd/>
              </a:ln>
            </p:spPr>
          </p:pic>
          <p:pic>
            <p:nvPicPr>
              <p:cNvPr id="18" name="Picture 9"/>
              <p:cNvPicPr>
                <a:picLocks noChangeAspect="1" noChangeArrowheads="1"/>
              </p:cNvPicPr>
              <p:nvPr/>
            </p:nvPicPr>
            <p:blipFill>
              <a:blip r:embed="rId8"/>
              <a:srcRect/>
              <a:stretch>
                <a:fillRect/>
              </a:stretch>
            </p:blipFill>
            <p:spPr bwMode="auto">
              <a:xfrm>
                <a:off x="7841819" y="4857948"/>
                <a:ext cx="835754" cy="835754"/>
              </a:xfrm>
              <a:prstGeom prst="rect">
                <a:avLst/>
              </a:prstGeom>
              <a:noFill/>
              <a:ln w="9525" algn="ctr">
                <a:noFill/>
                <a:miter lim="800000"/>
                <a:headEnd/>
                <a:tailEnd/>
              </a:ln>
            </p:spPr>
          </p:pic>
        </p:grpSp>
      </p:grpSp>
      <p:grpSp>
        <p:nvGrpSpPr>
          <p:cNvPr id="19" name="AutoShape 11"/>
          <p:cNvGrpSpPr>
            <a:grpSpLocks/>
          </p:cNvGrpSpPr>
          <p:nvPr/>
        </p:nvGrpSpPr>
        <p:grpSpPr bwMode="auto">
          <a:xfrm>
            <a:off x="244475" y="2535238"/>
            <a:ext cx="8601075" cy="2262187"/>
            <a:chOff x="154" y="1597"/>
            <a:chExt cx="5418" cy="1425"/>
          </a:xfrm>
        </p:grpSpPr>
        <p:pic>
          <p:nvPicPr>
            <p:cNvPr id="20" name="AutoShape 11"/>
            <p:cNvPicPr>
              <a:picLocks noChangeArrowheads="1"/>
            </p:cNvPicPr>
            <p:nvPr/>
          </p:nvPicPr>
          <p:blipFill>
            <a:blip r:embed="rId9"/>
            <a:srcRect/>
            <a:stretch>
              <a:fillRect/>
            </a:stretch>
          </p:blipFill>
          <p:spPr bwMode="ltGray">
            <a:xfrm>
              <a:off x="154" y="1597"/>
              <a:ext cx="5418" cy="1425"/>
            </a:xfrm>
            <a:prstGeom prst="rect">
              <a:avLst/>
            </a:prstGeom>
            <a:noFill/>
            <a:ln w="9525">
              <a:noFill/>
              <a:miter lim="800000"/>
              <a:headEnd/>
              <a:tailEnd/>
            </a:ln>
          </p:spPr>
        </p:pic>
        <p:sp>
          <p:nvSpPr>
            <p:cNvPr id="21" name="Text Box 17"/>
            <p:cNvSpPr txBox="1">
              <a:spLocks noChangeArrowheads="1"/>
            </p:cNvSpPr>
            <p:nvPr/>
          </p:nvSpPr>
          <p:spPr bwMode="auto">
            <a:xfrm>
              <a:off x="225" y="1654"/>
              <a:ext cx="5279" cy="1290"/>
            </a:xfrm>
            <a:prstGeom prst="rect">
              <a:avLst/>
            </a:prstGeom>
            <a:solidFill>
              <a:schemeClr val="accent1"/>
            </a:solidFill>
            <a:ln w="9525">
              <a:noFill/>
              <a:miter lim="800000"/>
              <a:headEnd/>
              <a:tailEnd/>
            </a:ln>
          </p:spPr>
          <p:txBody>
            <a:bodyPr wrap="none" lIns="91435" tIns="45718" rIns="91435" bIns="45718"/>
            <a:lstStyle/>
            <a:p>
              <a:pPr>
                <a:lnSpc>
                  <a:spcPct val="100000"/>
                </a:lnSpc>
                <a:spcBef>
                  <a:spcPct val="0"/>
                </a:spcBef>
                <a:buClrTx/>
                <a:defRPr/>
              </a:pPr>
              <a:endParaRPr lang="zh-CN" altLang="zh-CN" sz="2400">
                <a:solidFill>
                  <a:schemeClr val="bg1"/>
                </a:solidFill>
                <a:effectLst>
                  <a:outerShdw blurRad="38100" dist="38100" dir="2700000" algn="tl">
                    <a:srgbClr val="000000"/>
                  </a:outerShdw>
                </a:effectLst>
                <a:latin typeface="Arial" pitchFamily="34" charset="0"/>
                <a:ea typeface="宋体" pitchFamily="2" charset="-122"/>
              </a:endParaRPr>
            </a:p>
          </p:txBody>
        </p:sp>
      </p:grpSp>
      <p:sp>
        <p:nvSpPr>
          <p:cNvPr id="23" name="AutoShape 24"/>
          <p:cNvSpPr>
            <a:spLocks noChangeArrowheads="1"/>
          </p:cNvSpPr>
          <p:nvPr/>
        </p:nvSpPr>
        <p:spPr bwMode="auto">
          <a:xfrm>
            <a:off x="547688" y="2851150"/>
            <a:ext cx="7983537" cy="304800"/>
          </a:xfrm>
          <a:prstGeom prst="roundRect">
            <a:avLst>
              <a:gd name="adj" fmla="val 0"/>
            </a:avLst>
          </a:prstGeom>
          <a:solidFill>
            <a:schemeClr val="tx2"/>
          </a:solidFill>
          <a:ln w="12700">
            <a:noFill/>
            <a:round/>
            <a:headEnd/>
            <a:tailEnd/>
          </a:ln>
        </p:spPr>
        <p:txBody>
          <a:bodyPr wrap="none" lIns="92075" tIns="46038" rIns="92075" bIns="46038" anchor="ctr"/>
          <a:lstStyle/>
          <a:p>
            <a:pPr eaLnBrk="0" hangingPunct="0">
              <a:lnSpc>
                <a:spcPct val="100000"/>
              </a:lnSpc>
              <a:spcBef>
                <a:spcPct val="0"/>
              </a:spcBef>
              <a:buClrTx/>
            </a:pPr>
            <a:r>
              <a:rPr lang="zh-CN" altLang="en-US" sz="1600">
                <a:solidFill>
                  <a:schemeClr val="bg1"/>
                </a:solidFill>
              </a:rPr>
              <a:t>通用企业信息模型</a:t>
            </a:r>
            <a:endParaRPr lang="en-US" altLang="zh-CN" sz="1600">
              <a:solidFill>
                <a:schemeClr val="bg1"/>
              </a:solidFill>
            </a:endParaRPr>
          </a:p>
        </p:txBody>
      </p:sp>
      <p:sp>
        <p:nvSpPr>
          <p:cNvPr id="24" name="Rectangle 55"/>
          <p:cNvSpPr>
            <a:spLocks noChangeArrowheads="1"/>
          </p:cNvSpPr>
          <p:nvPr/>
        </p:nvSpPr>
        <p:spPr bwMode="auto">
          <a:xfrm>
            <a:off x="550863" y="3155950"/>
            <a:ext cx="7983537" cy="1292225"/>
          </a:xfrm>
          <a:prstGeom prst="rect">
            <a:avLst/>
          </a:prstGeom>
          <a:solidFill>
            <a:schemeClr val="bg1"/>
          </a:solidFill>
          <a:ln w="12700" algn="ctr">
            <a:noFill/>
            <a:miter lim="800000"/>
            <a:headEnd/>
            <a:tailEnd/>
          </a:ln>
        </p:spPr>
        <p:txBody>
          <a:bodyPr wrap="none" lIns="91435" tIns="45718" rIns="91435" bIns="45718" anchor="ctr"/>
          <a:lstStyle/>
          <a:p>
            <a:pPr marL="744538" indent="-109538" algn="l">
              <a:lnSpc>
                <a:spcPct val="100000"/>
              </a:lnSpc>
              <a:spcBef>
                <a:spcPct val="0"/>
              </a:spcBef>
              <a:buClrTx/>
            </a:pPr>
            <a:endParaRPr lang="zh-CN" altLang="zh-CN" sz="1200" b="0">
              <a:solidFill>
                <a:schemeClr val="bg1"/>
              </a:solidFill>
              <a:cs typeface="Times New Roman" pitchFamily="18" charset="0"/>
            </a:endParaRPr>
          </a:p>
        </p:txBody>
      </p:sp>
      <p:sp>
        <p:nvSpPr>
          <p:cNvPr id="25" name="Rectangle 57"/>
          <p:cNvSpPr>
            <a:spLocks noChangeArrowheads="1"/>
          </p:cNvSpPr>
          <p:nvPr/>
        </p:nvSpPr>
        <p:spPr bwMode="auto">
          <a:xfrm>
            <a:off x="1066800" y="3213100"/>
            <a:ext cx="7267575" cy="1165225"/>
          </a:xfrm>
          <a:prstGeom prst="rect">
            <a:avLst/>
          </a:prstGeom>
          <a:noFill/>
          <a:ln w="3175" algn="ctr">
            <a:noFill/>
            <a:miter lim="800000"/>
            <a:headEnd/>
            <a:tailEnd/>
          </a:ln>
        </p:spPr>
        <p:txBody>
          <a:bodyPr wrap="none" lIns="91435" tIns="45718" rIns="91435" bIns="45718" anchor="ctr"/>
          <a:lstStyle/>
          <a:p>
            <a:pPr marL="109538" indent="-109538" algn="l">
              <a:lnSpc>
                <a:spcPct val="100000"/>
              </a:lnSpc>
              <a:spcBef>
                <a:spcPct val="0"/>
              </a:spcBef>
              <a:buClrTx/>
              <a:buSzPct val="90000"/>
              <a:buFont typeface="Times" pitchFamily="18" charset="0"/>
              <a:buChar char="•"/>
            </a:pPr>
            <a:r>
              <a:rPr lang="zh-CN" altLang="en-US" sz="1400" b="0">
                <a:solidFill>
                  <a:schemeClr val="tx1"/>
                </a:solidFill>
                <a:cs typeface="Times New Roman" pitchFamily="18" charset="0"/>
              </a:rPr>
              <a:t>跨所有数据源的通用的元数据基础</a:t>
            </a:r>
            <a:endParaRPr lang="en-US" altLang="zh-CN" sz="1400" b="0">
              <a:solidFill>
                <a:schemeClr val="tx1"/>
              </a:solidFill>
              <a:cs typeface="Times New Roman" pitchFamily="18" charset="0"/>
            </a:endParaRPr>
          </a:p>
          <a:p>
            <a:pPr marL="109538" indent="-109538" algn="l">
              <a:lnSpc>
                <a:spcPct val="100000"/>
              </a:lnSpc>
              <a:spcBef>
                <a:spcPct val="0"/>
              </a:spcBef>
              <a:buClrTx/>
              <a:buSzPct val="90000"/>
              <a:buFont typeface="Times" pitchFamily="18" charset="0"/>
              <a:buChar char="•"/>
            </a:pPr>
            <a:r>
              <a:rPr lang="zh-CN" altLang="en-US" sz="1400" b="0">
                <a:solidFill>
                  <a:schemeClr val="tx1"/>
                </a:solidFill>
                <a:cs typeface="Times New Roman" pitchFamily="18" charset="0"/>
              </a:rPr>
              <a:t>通用的安全机制、访问控制、认证、审计追踪等</a:t>
            </a:r>
            <a:endParaRPr lang="en-US" altLang="zh-CN" sz="1400" b="0">
              <a:solidFill>
                <a:schemeClr val="tx1"/>
              </a:solidFill>
              <a:cs typeface="Times New Roman" pitchFamily="18" charset="0"/>
            </a:endParaRPr>
          </a:p>
          <a:p>
            <a:pPr marL="109538" indent="-109538" algn="l">
              <a:lnSpc>
                <a:spcPct val="100000"/>
              </a:lnSpc>
              <a:spcBef>
                <a:spcPct val="10000"/>
              </a:spcBef>
              <a:buClrTx/>
              <a:buSzPct val="90000"/>
              <a:buFont typeface="Times" pitchFamily="18" charset="0"/>
              <a:buChar char="•"/>
            </a:pPr>
            <a:r>
              <a:rPr lang="zh-CN" altLang="en-US" sz="1400" b="0">
                <a:solidFill>
                  <a:schemeClr val="tx1"/>
                </a:solidFill>
                <a:cs typeface="Times New Roman" pitchFamily="18" charset="0"/>
              </a:rPr>
              <a:t>通用的查询生成，优化数据访问服务</a:t>
            </a:r>
            <a:endParaRPr lang="en-US" altLang="zh-CN" sz="1400" b="0">
              <a:solidFill>
                <a:schemeClr val="tx1"/>
              </a:solidFill>
              <a:cs typeface="Times New Roman" pitchFamily="18" charset="0"/>
            </a:endParaRPr>
          </a:p>
          <a:p>
            <a:pPr marL="109538" indent="-109538" algn="l">
              <a:lnSpc>
                <a:spcPct val="100000"/>
              </a:lnSpc>
              <a:spcBef>
                <a:spcPct val="10000"/>
              </a:spcBef>
              <a:buClrTx/>
              <a:buSzPct val="90000"/>
              <a:buFont typeface="Times" pitchFamily="18" charset="0"/>
              <a:buChar char="•"/>
            </a:pPr>
            <a:r>
              <a:rPr lang="zh-CN" altLang="en-US" sz="1400" b="0">
                <a:solidFill>
                  <a:schemeClr val="tx1"/>
                </a:solidFill>
                <a:cs typeface="Times New Roman" pitchFamily="18" charset="0"/>
              </a:rPr>
              <a:t>通用的集群、负载管理及部署</a:t>
            </a:r>
            <a:endParaRPr lang="en-US" altLang="zh-CN" sz="1400" b="0">
              <a:solidFill>
                <a:schemeClr val="tx1"/>
              </a:solidFill>
              <a:cs typeface="Times New Roman" pitchFamily="18" charset="0"/>
            </a:endParaRPr>
          </a:p>
          <a:p>
            <a:pPr marL="109538" indent="-109538" algn="l">
              <a:lnSpc>
                <a:spcPct val="100000"/>
              </a:lnSpc>
              <a:spcBef>
                <a:spcPct val="10000"/>
              </a:spcBef>
              <a:buClrTx/>
              <a:buSzPct val="90000"/>
              <a:buFont typeface="Times" pitchFamily="18" charset="0"/>
              <a:buChar char="•"/>
            </a:pPr>
            <a:r>
              <a:rPr lang="zh-CN" altLang="en-US" sz="1400" b="0">
                <a:solidFill>
                  <a:schemeClr val="tx1"/>
                </a:solidFill>
                <a:cs typeface="Times New Roman" pitchFamily="18" charset="0"/>
              </a:rPr>
              <a:t>通用的系统及运营生命周期管理</a:t>
            </a:r>
            <a:endParaRPr lang="en-US" altLang="zh-CN" sz="1400" b="0">
              <a:solidFill>
                <a:schemeClr val="tx1"/>
              </a:solidFill>
              <a:cs typeface="Times New Roman" pitchFamily="18" charset="0"/>
            </a:endParaRPr>
          </a:p>
        </p:txBody>
      </p:sp>
      <p:pic>
        <p:nvPicPr>
          <p:cNvPr id="26" name="Picture 3"/>
          <p:cNvPicPr>
            <a:picLocks noChangeAspect="1" noChangeArrowheads="1"/>
          </p:cNvPicPr>
          <p:nvPr/>
        </p:nvPicPr>
        <p:blipFill>
          <a:blip r:embed="rId10"/>
          <a:srcRect/>
          <a:stretch>
            <a:fillRect/>
          </a:stretch>
        </p:blipFill>
        <p:spPr bwMode="auto">
          <a:xfrm>
            <a:off x="7234238" y="3028950"/>
            <a:ext cx="1443037" cy="1443038"/>
          </a:xfrm>
          <a:prstGeom prst="rect">
            <a:avLst/>
          </a:prstGeom>
          <a:noFill/>
          <a:ln w="9525">
            <a:noFill/>
            <a:miter lim="800000"/>
            <a:headEnd/>
            <a:tailEnd/>
          </a:ln>
        </p:spPr>
      </p:pic>
      <p:grpSp>
        <p:nvGrpSpPr>
          <p:cNvPr id="27" name="Group 29"/>
          <p:cNvGrpSpPr>
            <a:grpSpLocks/>
          </p:cNvGrpSpPr>
          <p:nvPr/>
        </p:nvGrpSpPr>
        <p:grpSpPr bwMode="auto">
          <a:xfrm>
            <a:off x="333375" y="5126038"/>
            <a:ext cx="8343900" cy="1243012"/>
            <a:chOff x="333685" y="4699769"/>
            <a:chExt cx="8343888" cy="1243905"/>
          </a:xfrm>
        </p:grpSpPr>
        <p:pic>
          <p:nvPicPr>
            <p:cNvPr id="32" name="Picture 9"/>
            <p:cNvPicPr>
              <a:picLocks noChangeAspect="1" noChangeArrowheads="1"/>
            </p:cNvPicPr>
            <p:nvPr/>
          </p:nvPicPr>
          <p:blipFill>
            <a:blip r:embed="rId11"/>
            <a:srcRect/>
            <a:stretch>
              <a:fillRect/>
            </a:stretch>
          </p:blipFill>
          <p:spPr bwMode="auto">
            <a:xfrm>
              <a:off x="5717526" y="4699769"/>
              <a:ext cx="1243905" cy="1243905"/>
            </a:xfrm>
            <a:prstGeom prst="rect">
              <a:avLst/>
            </a:prstGeom>
            <a:noFill/>
            <a:ln w="9525" algn="ctr">
              <a:noFill/>
              <a:miter lim="800000"/>
              <a:headEnd/>
              <a:tailEnd/>
            </a:ln>
          </p:spPr>
        </p:pic>
        <p:pic>
          <p:nvPicPr>
            <p:cNvPr id="33" name="Picture 5"/>
            <p:cNvPicPr>
              <a:picLocks noChangeAspect="1" noChangeArrowheads="1"/>
            </p:cNvPicPr>
            <p:nvPr/>
          </p:nvPicPr>
          <p:blipFill>
            <a:blip r:embed="rId3"/>
            <a:srcRect/>
            <a:stretch>
              <a:fillRect/>
            </a:stretch>
          </p:blipFill>
          <p:spPr bwMode="auto">
            <a:xfrm>
              <a:off x="2554673" y="4724787"/>
              <a:ext cx="587015" cy="903098"/>
            </a:xfrm>
            <a:prstGeom prst="rect">
              <a:avLst/>
            </a:prstGeom>
            <a:noFill/>
            <a:ln w="9525">
              <a:noFill/>
              <a:miter lim="800000"/>
              <a:headEnd/>
              <a:tailEnd/>
            </a:ln>
          </p:spPr>
        </p:pic>
        <p:pic>
          <p:nvPicPr>
            <p:cNvPr id="34" name="Picture 9"/>
            <p:cNvPicPr>
              <a:picLocks noChangeAspect="1" noChangeArrowheads="1"/>
            </p:cNvPicPr>
            <p:nvPr/>
          </p:nvPicPr>
          <p:blipFill>
            <a:blip r:embed="rId12"/>
            <a:srcRect/>
            <a:stretch>
              <a:fillRect/>
            </a:stretch>
          </p:blipFill>
          <p:spPr bwMode="auto">
            <a:xfrm>
              <a:off x="4611599" y="4898282"/>
              <a:ext cx="901386" cy="901386"/>
            </a:xfrm>
            <a:prstGeom prst="rect">
              <a:avLst/>
            </a:prstGeom>
            <a:noFill/>
            <a:ln w="9525" algn="ctr">
              <a:noFill/>
              <a:miter lim="800000"/>
              <a:headEnd/>
              <a:tailEnd/>
            </a:ln>
          </p:spPr>
        </p:pic>
        <p:pic>
          <p:nvPicPr>
            <p:cNvPr id="35" name="Picture 9"/>
            <p:cNvPicPr>
              <a:picLocks noChangeAspect="1" noChangeArrowheads="1"/>
            </p:cNvPicPr>
            <p:nvPr/>
          </p:nvPicPr>
          <p:blipFill>
            <a:blip r:embed="rId12"/>
            <a:srcRect/>
            <a:stretch>
              <a:fillRect/>
            </a:stretch>
          </p:blipFill>
          <p:spPr bwMode="auto">
            <a:xfrm>
              <a:off x="333685" y="4905597"/>
              <a:ext cx="901386" cy="901386"/>
            </a:xfrm>
            <a:prstGeom prst="rect">
              <a:avLst/>
            </a:prstGeom>
            <a:noFill/>
            <a:ln w="9525" algn="ctr">
              <a:noFill/>
              <a:miter lim="800000"/>
              <a:headEnd/>
              <a:tailEnd/>
            </a:ln>
          </p:spPr>
        </p:pic>
        <p:pic>
          <p:nvPicPr>
            <p:cNvPr id="36" name="Picture 9"/>
            <p:cNvPicPr>
              <a:picLocks noChangeAspect="1" noChangeArrowheads="1"/>
            </p:cNvPicPr>
            <p:nvPr/>
          </p:nvPicPr>
          <p:blipFill>
            <a:blip r:embed="rId5"/>
            <a:srcRect/>
            <a:stretch>
              <a:fillRect/>
            </a:stretch>
          </p:blipFill>
          <p:spPr bwMode="auto">
            <a:xfrm>
              <a:off x="1553013" y="4958528"/>
              <a:ext cx="699252" cy="699252"/>
            </a:xfrm>
            <a:prstGeom prst="rect">
              <a:avLst/>
            </a:prstGeom>
            <a:noFill/>
            <a:ln w="9525" algn="ctr">
              <a:noFill/>
              <a:miter lim="800000"/>
              <a:headEnd/>
              <a:tailEnd/>
            </a:ln>
          </p:spPr>
        </p:pic>
        <p:pic>
          <p:nvPicPr>
            <p:cNvPr id="37" name="Picture 9"/>
            <p:cNvPicPr>
              <a:picLocks noChangeAspect="1" noChangeArrowheads="1"/>
            </p:cNvPicPr>
            <p:nvPr/>
          </p:nvPicPr>
          <p:blipFill>
            <a:blip r:embed="rId13"/>
            <a:srcRect/>
            <a:stretch>
              <a:fillRect/>
            </a:stretch>
          </p:blipFill>
          <p:spPr bwMode="auto">
            <a:xfrm>
              <a:off x="3411234" y="4825132"/>
              <a:ext cx="901386" cy="901386"/>
            </a:xfrm>
            <a:prstGeom prst="rect">
              <a:avLst/>
            </a:prstGeom>
            <a:noFill/>
            <a:ln w="9525" algn="ctr">
              <a:noFill/>
              <a:miter lim="800000"/>
              <a:headEnd/>
              <a:tailEnd/>
            </a:ln>
          </p:spPr>
        </p:pic>
        <p:pic>
          <p:nvPicPr>
            <p:cNvPr id="38" name="Picture 9"/>
            <p:cNvPicPr>
              <a:picLocks noChangeAspect="1" noChangeArrowheads="1"/>
            </p:cNvPicPr>
            <p:nvPr/>
          </p:nvPicPr>
          <p:blipFill>
            <a:blip r:embed="rId14"/>
            <a:srcRect/>
            <a:stretch>
              <a:fillRect/>
            </a:stretch>
          </p:blipFill>
          <p:spPr bwMode="auto">
            <a:xfrm>
              <a:off x="7048663" y="4901838"/>
              <a:ext cx="755944" cy="755942"/>
            </a:xfrm>
            <a:prstGeom prst="rect">
              <a:avLst/>
            </a:prstGeom>
            <a:noFill/>
            <a:ln w="9525" algn="ctr">
              <a:noFill/>
              <a:miter lim="800000"/>
              <a:headEnd/>
              <a:tailEnd/>
            </a:ln>
          </p:spPr>
        </p:pic>
        <p:pic>
          <p:nvPicPr>
            <p:cNvPr id="39" name="Picture 9"/>
            <p:cNvPicPr>
              <a:picLocks noChangeAspect="1" noChangeArrowheads="1"/>
            </p:cNvPicPr>
            <p:nvPr/>
          </p:nvPicPr>
          <p:blipFill>
            <a:blip r:embed="rId15"/>
            <a:srcRect/>
            <a:stretch>
              <a:fillRect/>
            </a:stretch>
          </p:blipFill>
          <p:spPr bwMode="auto">
            <a:xfrm>
              <a:off x="7841819" y="4857948"/>
              <a:ext cx="835754" cy="835754"/>
            </a:xfrm>
            <a:prstGeom prst="rect">
              <a:avLst/>
            </a:prstGeom>
            <a:noFill/>
            <a:ln w="9525" algn="ctr">
              <a:noFill/>
              <a:miter lim="800000"/>
              <a:headEnd/>
              <a:tailEnd/>
            </a:ln>
          </p:spPr>
        </p:pic>
      </p:grpSp>
      <p:sp>
        <p:nvSpPr>
          <p:cNvPr id="40" name="Text Box 32"/>
          <p:cNvSpPr txBox="1">
            <a:spLocks noChangeArrowheads="1"/>
          </p:cNvSpPr>
          <p:nvPr/>
        </p:nvSpPr>
        <p:spPr bwMode="auto">
          <a:xfrm>
            <a:off x="2130425" y="1384300"/>
            <a:ext cx="461963" cy="406400"/>
          </a:xfrm>
          <a:prstGeom prst="rect">
            <a:avLst/>
          </a:prstGeom>
          <a:noFill/>
          <a:ln w="9525" algn="ctr">
            <a:noFill/>
            <a:miter lim="800000"/>
            <a:headEnd/>
            <a:tailEnd/>
          </a:ln>
        </p:spPr>
        <p:txBody>
          <a:bodyPr wrap="none" lIns="0" tIns="0" rIns="0" bIns="0">
            <a:spAutoFit/>
          </a:bodyPr>
          <a:lstStyle/>
          <a:p>
            <a:pPr eaLnBrk="0" hangingPunct="0">
              <a:lnSpc>
                <a:spcPct val="85000"/>
              </a:lnSpc>
              <a:buClr>
                <a:srgbClr val="FD0000"/>
              </a:buClr>
              <a:defRPr/>
            </a:pPr>
            <a:r>
              <a:rPr lang="zh-CN" altLang="en-US" sz="1200" dirty="0">
                <a:solidFill>
                  <a:schemeClr val="bg1">
                    <a:lumMod val="50000"/>
                  </a:schemeClr>
                </a:solidFill>
                <a:latin typeface="Arial Narrow" pitchFamily="34" charset="0"/>
                <a:ea typeface="宋体" pitchFamily="2" charset="-122"/>
              </a:rPr>
              <a:t>交互式</a:t>
            </a:r>
            <a:endParaRPr lang="en-US" altLang="zh-CN" sz="1200" dirty="0">
              <a:solidFill>
                <a:schemeClr val="bg1">
                  <a:lumMod val="50000"/>
                </a:schemeClr>
              </a:solidFill>
              <a:latin typeface="Arial Narrow" pitchFamily="34" charset="0"/>
              <a:ea typeface="宋体" pitchFamily="2" charset="-122"/>
            </a:endParaRPr>
          </a:p>
          <a:p>
            <a:pPr eaLnBrk="0" hangingPunct="0">
              <a:lnSpc>
                <a:spcPct val="85000"/>
              </a:lnSpc>
              <a:buClr>
                <a:srgbClr val="FD0000"/>
              </a:buClr>
              <a:defRPr/>
            </a:pPr>
            <a:r>
              <a:rPr lang="zh-CN" altLang="en-US" sz="1200" dirty="0">
                <a:solidFill>
                  <a:schemeClr val="bg1">
                    <a:lumMod val="50000"/>
                  </a:schemeClr>
                </a:solidFill>
                <a:latin typeface="Arial Narrow" pitchFamily="34" charset="0"/>
                <a:ea typeface="宋体" pitchFamily="2" charset="-122"/>
              </a:rPr>
              <a:t>仪表盘</a:t>
            </a:r>
            <a:endParaRPr lang="en-US" altLang="zh-CN" sz="1200" dirty="0">
              <a:solidFill>
                <a:schemeClr val="bg1">
                  <a:lumMod val="50000"/>
                </a:schemeClr>
              </a:solidFill>
              <a:latin typeface="Arial Narrow" pitchFamily="34" charset="0"/>
              <a:ea typeface="宋体" pitchFamily="2" charset="-122"/>
            </a:endParaRPr>
          </a:p>
        </p:txBody>
      </p:sp>
      <p:sp>
        <p:nvSpPr>
          <p:cNvPr id="41" name="Text Box 35"/>
          <p:cNvSpPr txBox="1">
            <a:spLocks noChangeArrowheads="1"/>
          </p:cNvSpPr>
          <p:nvPr/>
        </p:nvSpPr>
        <p:spPr bwMode="auto">
          <a:xfrm>
            <a:off x="3008313" y="1384300"/>
            <a:ext cx="461962" cy="406400"/>
          </a:xfrm>
          <a:prstGeom prst="rect">
            <a:avLst/>
          </a:prstGeom>
          <a:noFill/>
          <a:ln w="9525" algn="ctr">
            <a:noFill/>
            <a:miter lim="800000"/>
            <a:headEnd/>
            <a:tailEnd/>
          </a:ln>
        </p:spPr>
        <p:txBody>
          <a:bodyPr wrap="none" lIns="0" tIns="0" rIns="0" bIns="0">
            <a:spAutoFit/>
          </a:bodyPr>
          <a:lstStyle/>
          <a:p>
            <a:pPr eaLnBrk="0" hangingPunct="0">
              <a:lnSpc>
                <a:spcPct val="85000"/>
              </a:lnSpc>
              <a:buClr>
                <a:srgbClr val="FD0000"/>
              </a:buClr>
              <a:defRPr/>
            </a:pPr>
            <a:r>
              <a:rPr lang="zh-CN" altLang="en-US" sz="1200" dirty="0">
                <a:solidFill>
                  <a:schemeClr val="bg1">
                    <a:lumMod val="50000"/>
                  </a:schemeClr>
                </a:solidFill>
                <a:latin typeface="Arial Narrow" pitchFamily="34" charset="0"/>
                <a:ea typeface="宋体" pitchFamily="2" charset="-122"/>
              </a:rPr>
              <a:t>报表和</a:t>
            </a:r>
            <a:endParaRPr lang="en-US" altLang="zh-CN" sz="1200" dirty="0">
              <a:solidFill>
                <a:schemeClr val="bg1">
                  <a:lumMod val="50000"/>
                </a:schemeClr>
              </a:solidFill>
              <a:latin typeface="Arial Narrow" pitchFamily="34" charset="0"/>
              <a:ea typeface="宋体" pitchFamily="2" charset="-122"/>
            </a:endParaRPr>
          </a:p>
          <a:p>
            <a:pPr eaLnBrk="0" hangingPunct="0">
              <a:lnSpc>
                <a:spcPct val="85000"/>
              </a:lnSpc>
              <a:buClr>
                <a:srgbClr val="FD0000"/>
              </a:buClr>
              <a:defRPr/>
            </a:pPr>
            <a:r>
              <a:rPr lang="zh-CN" altLang="en-US" sz="1200" dirty="0">
                <a:solidFill>
                  <a:schemeClr val="bg1">
                    <a:lumMod val="50000"/>
                  </a:schemeClr>
                </a:solidFill>
                <a:latin typeface="Arial Narrow" pitchFamily="34" charset="0"/>
                <a:ea typeface="宋体" pitchFamily="2" charset="-122"/>
              </a:rPr>
              <a:t>发布器</a:t>
            </a:r>
            <a:endParaRPr lang="en-US" altLang="zh-CN" sz="1200" dirty="0">
              <a:solidFill>
                <a:schemeClr val="bg1">
                  <a:lumMod val="50000"/>
                </a:schemeClr>
              </a:solidFill>
              <a:latin typeface="Arial Narrow" pitchFamily="34" charset="0"/>
              <a:ea typeface="宋体" pitchFamily="2" charset="-122"/>
            </a:endParaRPr>
          </a:p>
        </p:txBody>
      </p:sp>
      <p:sp>
        <p:nvSpPr>
          <p:cNvPr id="42" name="Text Box 30"/>
          <p:cNvSpPr txBox="1">
            <a:spLocks noChangeArrowheads="1"/>
          </p:cNvSpPr>
          <p:nvPr/>
        </p:nvSpPr>
        <p:spPr bwMode="auto">
          <a:xfrm>
            <a:off x="3787775" y="1441450"/>
            <a:ext cx="469900" cy="314325"/>
          </a:xfrm>
          <a:prstGeom prst="rect">
            <a:avLst/>
          </a:prstGeom>
          <a:noFill/>
          <a:ln w="9525" algn="ctr">
            <a:noFill/>
            <a:miter lim="800000"/>
            <a:headEnd/>
            <a:tailEnd/>
          </a:ln>
        </p:spPr>
        <p:txBody>
          <a:bodyPr wrap="none" lIns="0" tIns="0" rIns="0" bIns="0">
            <a:spAutoFit/>
          </a:bodyPr>
          <a:lstStyle/>
          <a:p>
            <a:pPr eaLnBrk="0" hangingPunct="0">
              <a:lnSpc>
                <a:spcPct val="85000"/>
              </a:lnSpc>
              <a:buClr>
                <a:srgbClr val="FD0000"/>
              </a:buClr>
              <a:defRPr/>
            </a:pPr>
            <a:r>
              <a:rPr lang="en-US" altLang="zh-CN" sz="1200" dirty="0">
                <a:solidFill>
                  <a:schemeClr val="bg1">
                    <a:lumMod val="50000"/>
                  </a:schemeClr>
                </a:solidFill>
                <a:latin typeface="Arial Narrow" pitchFamily="34" charset="0"/>
                <a:ea typeface="宋体" pitchFamily="2" charset="-122"/>
              </a:rPr>
              <a:t>Ad-hoc </a:t>
            </a:r>
            <a:br>
              <a:rPr lang="en-US" altLang="zh-CN" sz="1200" dirty="0">
                <a:solidFill>
                  <a:schemeClr val="bg1">
                    <a:lumMod val="50000"/>
                  </a:schemeClr>
                </a:solidFill>
                <a:latin typeface="Arial Narrow" pitchFamily="34" charset="0"/>
                <a:ea typeface="宋体" pitchFamily="2" charset="-122"/>
              </a:rPr>
            </a:br>
            <a:r>
              <a:rPr lang="zh-CN" altLang="en-US" sz="1200" dirty="0">
                <a:solidFill>
                  <a:schemeClr val="bg1">
                    <a:lumMod val="50000"/>
                  </a:schemeClr>
                </a:solidFill>
                <a:latin typeface="Arial Narrow" pitchFamily="34" charset="0"/>
                <a:ea typeface="宋体" pitchFamily="2" charset="-122"/>
              </a:rPr>
              <a:t>分析</a:t>
            </a:r>
            <a:endParaRPr lang="en-US" altLang="zh-CN" sz="1200" dirty="0">
              <a:solidFill>
                <a:schemeClr val="bg1">
                  <a:lumMod val="50000"/>
                </a:schemeClr>
              </a:solidFill>
              <a:latin typeface="Arial Narrow" pitchFamily="34" charset="0"/>
              <a:ea typeface="宋体" pitchFamily="2" charset="-122"/>
            </a:endParaRPr>
          </a:p>
        </p:txBody>
      </p:sp>
      <p:sp>
        <p:nvSpPr>
          <p:cNvPr id="43" name="Text Box 37"/>
          <p:cNvSpPr txBox="1">
            <a:spLocks noChangeArrowheads="1"/>
          </p:cNvSpPr>
          <p:nvPr/>
        </p:nvSpPr>
        <p:spPr bwMode="auto">
          <a:xfrm>
            <a:off x="6064250" y="1427163"/>
            <a:ext cx="306388" cy="406400"/>
          </a:xfrm>
          <a:prstGeom prst="rect">
            <a:avLst/>
          </a:prstGeom>
          <a:noFill/>
          <a:ln w="9525" algn="ctr">
            <a:noFill/>
            <a:miter lim="800000"/>
            <a:headEnd/>
            <a:tailEnd/>
          </a:ln>
        </p:spPr>
        <p:txBody>
          <a:bodyPr wrap="none" lIns="0" tIns="0" rIns="0" bIns="0">
            <a:spAutoFit/>
          </a:bodyPr>
          <a:lstStyle/>
          <a:p>
            <a:pPr eaLnBrk="0" hangingPunct="0">
              <a:lnSpc>
                <a:spcPct val="85000"/>
              </a:lnSpc>
              <a:buClr>
                <a:srgbClr val="FD0000"/>
              </a:buClr>
              <a:defRPr/>
            </a:pPr>
            <a:r>
              <a:rPr lang="zh-CN" altLang="en-US" sz="1200" dirty="0">
                <a:solidFill>
                  <a:schemeClr val="bg1">
                    <a:lumMod val="50000"/>
                  </a:schemeClr>
                </a:solidFill>
                <a:latin typeface="Arial Narrow" pitchFamily="34" charset="0"/>
                <a:ea typeface="宋体" pitchFamily="2" charset="-122"/>
              </a:rPr>
              <a:t>检测</a:t>
            </a:r>
            <a:endParaRPr lang="en-US" altLang="zh-CN" sz="1200" dirty="0">
              <a:solidFill>
                <a:schemeClr val="bg1">
                  <a:lumMod val="50000"/>
                </a:schemeClr>
              </a:solidFill>
              <a:latin typeface="Arial Narrow" pitchFamily="34" charset="0"/>
              <a:ea typeface="宋体" pitchFamily="2" charset="-122"/>
            </a:endParaRPr>
          </a:p>
          <a:p>
            <a:pPr eaLnBrk="0" hangingPunct="0">
              <a:lnSpc>
                <a:spcPct val="85000"/>
              </a:lnSpc>
              <a:buClr>
                <a:srgbClr val="FD0000"/>
              </a:buClr>
              <a:defRPr/>
            </a:pPr>
            <a:r>
              <a:rPr lang="zh-CN" altLang="en-US" sz="1200" dirty="0">
                <a:solidFill>
                  <a:schemeClr val="bg1">
                    <a:lumMod val="50000"/>
                  </a:schemeClr>
                </a:solidFill>
                <a:latin typeface="Arial Narrow" pitchFamily="34" charset="0"/>
                <a:ea typeface="宋体" pitchFamily="2" charset="-122"/>
              </a:rPr>
              <a:t>警报</a:t>
            </a:r>
            <a:endParaRPr lang="en-US" altLang="zh-CN" sz="1200" dirty="0">
              <a:solidFill>
                <a:schemeClr val="bg1">
                  <a:lumMod val="50000"/>
                </a:schemeClr>
              </a:solidFill>
              <a:latin typeface="Arial Narrow" pitchFamily="34" charset="0"/>
              <a:ea typeface="宋体" pitchFamily="2" charset="-122"/>
            </a:endParaRPr>
          </a:p>
        </p:txBody>
      </p:sp>
      <p:sp>
        <p:nvSpPr>
          <p:cNvPr id="44" name="Text Box 41"/>
          <p:cNvSpPr txBox="1">
            <a:spLocks noChangeArrowheads="1"/>
          </p:cNvSpPr>
          <p:nvPr/>
        </p:nvSpPr>
        <p:spPr bwMode="auto">
          <a:xfrm>
            <a:off x="4397375" y="1370013"/>
            <a:ext cx="769938" cy="406400"/>
          </a:xfrm>
          <a:prstGeom prst="rect">
            <a:avLst/>
          </a:prstGeom>
          <a:noFill/>
          <a:ln w="9525" algn="ctr">
            <a:noFill/>
            <a:miter lim="800000"/>
            <a:headEnd/>
            <a:tailEnd/>
          </a:ln>
        </p:spPr>
        <p:txBody>
          <a:bodyPr wrap="none" lIns="0" tIns="0" rIns="0" bIns="0">
            <a:spAutoFit/>
          </a:bodyPr>
          <a:lstStyle/>
          <a:p>
            <a:pPr eaLnBrk="0" hangingPunct="0">
              <a:lnSpc>
                <a:spcPct val="85000"/>
              </a:lnSpc>
              <a:buClr>
                <a:srgbClr val="FD0000"/>
              </a:buClr>
              <a:defRPr/>
            </a:pPr>
            <a:r>
              <a:rPr lang="zh-CN" altLang="en-US" sz="1200" dirty="0">
                <a:solidFill>
                  <a:schemeClr val="bg1">
                    <a:lumMod val="50000"/>
                  </a:schemeClr>
                </a:solidFill>
                <a:latin typeface="Arial Narrow" pitchFamily="34" charset="0"/>
                <a:ea typeface="宋体" pitchFamily="2" charset="-122"/>
              </a:rPr>
              <a:t>与办公应用</a:t>
            </a:r>
            <a:endParaRPr lang="en-US" altLang="zh-CN" sz="1200" dirty="0">
              <a:solidFill>
                <a:schemeClr val="bg1">
                  <a:lumMod val="50000"/>
                </a:schemeClr>
              </a:solidFill>
              <a:latin typeface="Arial Narrow" pitchFamily="34" charset="0"/>
              <a:ea typeface="宋体" pitchFamily="2" charset="-122"/>
            </a:endParaRPr>
          </a:p>
          <a:p>
            <a:pPr eaLnBrk="0" hangingPunct="0">
              <a:lnSpc>
                <a:spcPct val="85000"/>
              </a:lnSpc>
              <a:buClr>
                <a:srgbClr val="FD0000"/>
              </a:buClr>
              <a:defRPr/>
            </a:pPr>
            <a:r>
              <a:rPr lang="zh-CN" altLang="en-US" sz="1200" dirty="0">
                <a:solidFill>
                  <a:schemeClr val="bg1">
                    <a:lumMod val="50000"/>
                  </a:schemeClr>
                </a:solidFill>
                <a:latin typeface="Arial Narrow" pitchFamily="34" charset="0"/>
                <a:ea typeface="宋体" pitchFamily="2" charset="-122"/>
              </a:rPr>
              <a:t>集成</a:t>
            </a:r>
            <a:endParaRPr lang="en-US" altLang="zh-CN" sz="1200" dirty="0">
              <a:solidFill>
                <a:schemeClr val="bg1">
                  <a:lumMod val="50000"/>
                </a:schemeClr>
              </a:solidFill>
              <a:latin typeface="Arial Narrow" pitchFamily="34" charset="0"/>
              <a:ea typeface="宋体" pitchFamily="2" charset="-122"/>
            </a:endParaRPr>
          </a:p>
        </p:txBody>
      </p:sp>
      <p:sp>
        <p:nvSpPr>
          <p:cNvPr id="45" name="Text Box 41"/>
          <p:cNvSpPr txBox="1">
            <a:spLocks noChangeArrowheads="1"/>
          </p:cNvSpPr>
          <p:nvPr/>
        </p:nvSpPr>
        <p:spPr bwMode="auto">
          <a:xfrm>
            <a:off x="5403850" y="1500188"/>
            <a:ext cx="307975" cy="157162"/>
          </a:xfrm>
          <a:prstGeom prst="rect">
            <a:avLst/>
          </a:prstGeom>
          <a:noFill/>
          <a:ln w="9525" algn="ctr">
            <a:noFill/>
            <a:miter lim="800000"/>
            <a:headEnd/>
            <a:tailEnd/>
          </a:ln>
        </p:spPr>
        <p:txBody>
          <a:bodyPr wrap="none" lIns="0" tIns="0" rIns="0" bIns="0">
            <a:spAutoFit/>
          </a:bodyPr>
          <a:lstStyle/>
          <a:p>
            <a:pPr eaLnBrk="0" hangingPunct="0">
              <a:lnSpc>
                <a:spcPct val="85000"/>
              </a:lnSpc>
              <a:buClr>
                <a:srgbClr val="FD0000"/>
              </a:buClr>
              <a:defRPr/>
            </a:pPr>
            <a:r>
              <a:rPr lang="zh-CN" altLang="en-US" sz="1200" dirty="0">
                <a:solidFill>
                  <a:schemeClr val="bg1">
                    <a:lumMod val="50000"/>
                  </a:schemeClr>
                </a:solidFill>
                <a:latin typeface="Arial Narrow" pitchFamily="34" charset="0"/>
                <a:ea typeface="宋体" pitchFamily="2" charset="-122"/>
              </a:rPr>
              <a:t>搜索</a:t>
            </a:r>
            <a:endParaRPr lang="en-US" altLang="zh-CN" sz="1200" dirty="0">
              <a:solidFill>
                <a:schemeClr val="bg1">
                  <a:lumMod val="50000"/>
                </a:schemeClr>
              </a:solidFill>
              <a:latin typeface="Arial Narrow" pitchFamily="34" charset="0"/>
              <a:ea typeface="宋体" pitchFamily="2" charset="-122"/>
            </a:endParaRPr>
          </a:p>
        </p:txBody>
      </p:sp>
      <p:sp>
        <p:nvSpPr>
          <p:cNvPr id="46" name="Text Box 41"/>
          <p:cNvSpPr txBox="1">
            <a:spLocks noChangeArrowheads="1"/>
          </p:cNvSpPr>
          <p:nvPr/>
        </p:nvSpPr>
        <p:spPr bwMode="auto">
          <a:xfrm>
            <a:off x="8202613" y="1500188"/>
            <a:ext cx="307975" cy="157162"/>
          </a:xfrm>
          <a:prstGeom prst="rect">
            <a:avLst/>
          </a:prstGeom>
          <a:noFill/>
          <a:ln w="9525" algn="ctr">
            <a:noFill/>
            <a:miter lim="800000"/>
            <a:headEnd/>
            <a:tailEnd/>
          </a:ln>
        </p:spPr>
        <p:txBody>
          <a:bodyPr wrap="none" lIns="0" tIns="0" rIns="0" bIns="0">
            <a:spAutoFit/>
          </a:bodyPr>
          <a:lstStyle/>
          <a:p>
            <a:pPr eaLnBrk="0" hangingPunct="0">
              <a:lnSpc>
                <a:spcPct val="85000"/>
              </a:lnSpc>
              <a:buClr>
                <a:srgbClr val="FD0000"/>
              </a:buClr>
              <a:defRPr/>
            </a:pPr>
            <a:r>
              <a:rPr lang="zh-CN" altLang="en-US" sz="1200" dirty="0">
                <a:solidFill>
                  <a:schemeClr val="bg1">
                    <a:lumMod val="50000"/>
                  </a:schemeClr>
                </a:solidFill>
                <a:latin typeface="Arial Narrow" pitchFamily="34" charset="0"/>
                <a:ea typeface="宋体" pitchFamily="2" charset="-122"/>
              </a:rPr>
              <a:t>嵌入</a:t>
            </a:r>
            <a:endParaRPr lang="en-US" altLang="zh-CN" sz="1200" dirty="0">
              <a:solidFill>
                <a:schemeClr val="bg1">
                  <a:lumMod val="50000"/>
                </a:schemeClr>
              </a:solidFill>
              <a:latin typeface="Arial Narrow" pitchFamily="34" charset="0"/>
              <a:ea typeface="宋体" pitchFamily="2" charset="-122"/>
            </a:endParaRPr>
          </a:p>
        </p:txBody>
      </p:sp>
      <p:sp>
        <p:nvSpPr>
          <p:cNvPr id="47" name="Text Box 32"/>
          <p:cNvSpPr txBox="1">
            <a:spLocks noChangeArrowheads="1"/>
          </p:cNvSpPr>
          <p:nvPr/>
        </p:nvSpPr>
        <p:spPr bwMode="auto">
          <a:xfrm>
            <a:off x="563563" y="1398588"/>
            <a:ext cx="307975" cy="406400"/>
          </a:xfrm>
          <a:prstGeom prst="rect">
            <a:avLst/>
          </a:prstGeom>
          <a:noFill/>
          <a:ln w="9525" algn="ctr">
            <a:noFill/>
            <a:miter lim="800000"/>
            <a:headEnd/>
            <a:tailEnd/>
          </a:ln>
        </p:spPr>
        <p:txBody>
          <a:bodyPr wrap="none" lIns="0" tIns="0" rIns="0" bIns="0">
            <a:spAutoFit/>
          </a:bodyPr>
          <a:lstStyle/>
          <a:p>
            <a:pPr eaLnBrk="0" hangingPunct="0">
              <a:lnSpc>
                <a:spcPct val="85000"/>
              </a:lnSpc>
              <a:buClr>
                <a:srgbClr val="FD0000"/>
              </a:buClr>
              <a:defRPr/>
            </a:pPr>
            <a:r>
              <a:rPr lang="zh-CN" altLang="en-US" sz="1200" dirty="0">
                <a:solidFill>
                  <a:schemeClr val="bg1">
                    <a:lumMod val="50000"/>
                  </a:schemeClr>
                </a:solidFill>
                <a:latin typeface="Arial Narrow" pitchFamily="34" charset="0"/>
                <a:ea typeface="宋体" pitchFamily="2" charset="-122"/>
              </a:rPr>
              <a:t>数据</a:t>
            </a:r>
            <a:endParaRPr lang="en-US" altLang="zh-CN" sz="1200" dirty="0">
              <a:solidFill>
                <a:schemeClr val="bg1">
                  <a:lumMod val="50000"/>
                </a:schemeClr>
              </a:solidFill>
              <a:latin typeface="Arial Narrow" pitchFamily="34" charset="0"/>
              <a:ea typeface="宋体" pitchFamily="2" charset="-122"/>
            </a:endParaRPr>
          </a:p>
          <a:p>
            <a:pPr eaLnBrk="0" hangingPunct="0">
              <a:lnSpc>
                <a:spcPct val="85000"/>
              </a:lnSpc>
              <a:buClr>
                <a:srgbClr val="FD0000"/>
              </a:buClr>
              <a:defRPr/>
            </a:pPr>
            <a:r>
              <a:rPr lang="zh-CN" altLang="en-US" sz="1200" dirty="0">
                <a:solidFill>
                  <a:schemeClr val="bg1">
                    <a:lumMod val="50000"/>
                  </a:schemeClr>
                </a:solidFill>
                <a:latin typeface="Arial Narrow" pitchFamily="34" charset="0"/>
                <a:ea typeface="宋体" pitchFamily="2" charset="-122"/>
              </a:rPr>
              <a:t>整合</a:t>
            </a:r>
            <a:endParaRPr lang="en-US" altLang="zh-CN" sz="1200" dirty="0">
              <a:solidFill>
                <a:schemeClr val="bg1">
                  <a:lumMod val="50000"/>
                </a:schemeClr>
              </a:solidFill>
              <a:latin typeface="Arial Narrow" pitchFamily="34" charset="0"/>
              <a:ea typeface="宋体" pitchFamily="2" charset="-122"/>
            </a:endParaRPr>
          </a:p>
        </p:txBody>
      </p:sp>
      <p:sp>
        <p:nvSpPr>
          <p:cNvPr id="48" name="Text Box 39"/>
          <p:cNvSpPr txBox="1">
            <a:spLocks noChangeArrowheads="1"/>
          </p:cNvSpPr>
          <p:nvPr/>
        </p:nvSpPr>
        <p:spPr bwMode="auto">
          <a:xfrm>
            <a:off x="7434263" y="1371600"/>
            <a:ext cx="307975" cy="406400"/>
          </a:xfrm>
          <a:prstGeom prst="rect">
            <a:avLst/>
          </a:prstGeom>
          <a:noFill/>
          <a:ln w="9525" algn="ctr">
            <a:noFill/>
            <a:miter lim="800000"/>
            <a:headEnd/>
            <a:tailEnd/>
          </a:ln>
        </p:spPr>
        <p:txBody>
          <a:bodyPr wrap="none" lIns="0" tIns="0" rIns="0" bIns="0">
            <a:spAutoFit/>
          </a:bodyPr>
          <a:lstStyle/>
          <a:p>
            <a:pPr eaLnBrk="0" hangingPunct="0">
              <a:lnSpc>
                <a:spcPct val="85000"/>
              </a:lnSpc>
              <a:buClr>
                <a:srgbClr val="FD0000"/>
              </a:buClr>
              <a:defRPr/>
            </a:pPr>
            <a:r>
              <a:rPr lang="zh-CN" altLang="en-US" sz="1200" dirty="0">
                <a:solidFill>
                  <a:schemeClr val="bg1">
                    <a:lumMod val="50000"/>
                  </a:schemeClr>
                </a:solidFill>
                <a:latin typeface="Arial Narrow" pitchFamily="34" charset="0"/>
                <a:ea typeface="宋体" pitchFamily="2" charset="-122"/>
              </a:rPr>
              <a:t>移动</a:t>
            </a:r>
            <a:endParaRPr lang="en-US" altLang="zh-CN" sz="1200" dirty="0">
              <a:solidFill>
                <a:schemeClr val="bg1">
                  <a:lumMod val="50000"/>
                </a:schemeClr>
              </a:solidFill>
              <a:latin typeface="Arial Narrow" pitchFamily="34" charset="0"/>
              <a:ea typeface="宋体" pitchFamily="2" charset="-122"/>
            </a:endParaRPr>
          </a:p>
          <a:p>
            <a:pPr eaLnBrk="0" hangingPunct="0">
              <a:lnSpc>
                <a:spcPct val="85000"/>
              </a:lnSpc>
              <a:buClr>
                <a:srgbClr val="FD0000"/>
              </a:buClr>
              <a:defRPr/>
            </a:pPr>
            <a:r>
              <a:rPr lang="zh-CN" altLang="en-US" sz="1200" dirty="0">
                <a:solidFill>
                  <a:schemeClr val="bg1">
                    <a:lumMod val="50000"/>
                  </a:schemeClr>
                </a:solidFill>
                <a:latin typeface="Arial Narrow" pitchFamily="34" charset="0"/>
                <a:ea typeface="宋体" pitchFamily="2" charset="-122"/>
              </a:rPr>
              <a:t>工具</a:t>
            </a:r>
            <a:endParaRPr lang="en-US" altLang="zh-CN" sz="1200" dirty="0">
              <a:solidFill>
                <a:schemeClr val="bg1">
                  <a:lumMod val="50000"/>
                </a:schemeClr>
              </a:solidFill>
              <a:latin typeface="Arial Narrow" pitchFamily="34" charset="0"/>
              <a:ea typeface="宋体" pitchFamily="2" charset="-122"/>
            </a:endParaRPr>
          </a:p>
        </p:txBody>
      </p:sp>
      <p:sp>
        <p:nvSpPr>
          <p:cNvPr id="49" name="Text Box 32"/>
          <p:cNvSpPr txBox="1">
            <a:spLocks noChangeArrowheads="1"/>
          </p:cNvSpPr>
          <p:nvPr/>
        </p:nvSpPr>
        <p:spPr bwMode="auto">
          <a:xfrm>
            <a:off x="1285875" y="1384300"/>
            <a:ext cx="461963" cy="406400"/>
          </a:xfrm>
          <a:prstGeom prst="rect">
            <a:avLst/>
          </a:prstGeom>
          <a:noFill/>
          <a:ln w="9525" algn="ctr">
            <a:noFill/>
            <a:miter lim="800000"/>
            <a:headEnd/>
            <a:tailEnd/>
          </a:ln>
        </p:spPr>
        <p:txBody>
          <a:bodyPr wrap="none" lIns="0" tIns="0" rIns="0" bIns="0">
            <a:spAutoFit/>
          </a:bodyPr>
          <a:lstStyle/>
          <a:p>
            <a:pPr eaLnBrk="0" hangingPunct="0">
              <a:lnSpc>
                <a:spcPct val="85000"/>
              </a:lnSpc>
              <a:buClr>
                <a:srgbClr val="FD0000"/>
              </a:buClr>
              <a:defRPr/>
            </a:pPr>
            <a:r>
              <a:rPr lang="zh-CN" altLang="en-US" sz="1200" dirty="0">
                <a:solidFill>
                  <a:schemeClr val="bg1">
                    <a:lumMod val="50000"/>
                  </a:schemeClr>
                </a:solidFill>
                <a:latin typeface="Arial Narrow" pitchFamily="34" charset="0"/>
                <a:ea typeface="宋体" pitchFamily="2" charset="-122"/>
              </a:rPr>
              <a:t>绩效</a:t>
            </a:r>
            <a:endParaRPr lang="en-US" altLang="zh-CN" sz="1200" dirty="0">
              <a:solidFill>
                <a:schemeClr val="bg1">
                  <a:lumMod val="50000"/>
                </a:schemeClr>
              </a:solidFill>
              <a:latin typeface="Arial Narrow" pitchFamily="34" charset="0"/>
              <a:ea typeface="宋体" pitchFamily="2" charset="-122"/>
            </a:endParaRPr>
          </a:p>
          <a:p>
            <a:pPr eaLnBrk="0" hangingPunct="0">
              <a:lnSpc>
                <a:spcPct val="85000"/>
              </a:lnSpc>
              <a:buClr>
                <a:srgbClr val="FD0000"/>
              </a:buClr>
              <a:defRPr/>
            </a:pPr>
            <a:r>
              <a:rPr lang="zh-CN" altLang="en-US" sz="1200" dirty="0">
                <a:solidFill>
                  <a:schemeClr val="bg1">
                    <a:lumMod val="50000"/>
                  </a:schemeClr>
                </a:solidFill>
                <a:latin typeface="Arial Narrow" pitchFamily="34" charset="0"/>
                <a:ea typeface="宋体" pitchFamily="2" charset="-122"/>
              </a:rPr>
              <a:t>记分卡</a:t>
            </a:r>
            <a:endParaRPr lang="en-US" altLang="zh-CN" sz="1200" dirty="0">
              <a:solidFill>
                <a:schemeClr val="bg1">
                  <a:lumMod val="50000"/>
                </a:schemeClr>
              </a:solidFill>
              <a:latin typeface="Arial Narrow" pitchFamily="34" charset="0"/>
              <a:ea typeface="宋体" pitchFamily="2" charset="-122"/>
            </a:endParaRPr>
          </a:p>
        </p:txBody>
      </p:sp>
      <p:sp>
        <p:nvSpPr>
          <p:cNvPr id="50" name="Text Box 37"/>
          <p:cNvSpPr txBox="1">
            <a:spLocks noChangeArrowheads="1"/>
          </p:cNvSpPr>
          <p:nvPr/>
        </p:nvSpPr>
        <p:spPr bwMode="auto">
          <a:xfrm>
            <a:off x="6805613" y="1493838"/>
            <a:ext cx="307975" cy="157162"/>
          </a:xfrm>
          <a:prstGeom prst="rect">
            <a:avLst/>
          </a:prstGeom>
          <a:noFill/>
          <a:ln w="9525" algn="ctr">
            <a:noFill/>
            <a:miter lim="800000"/>
            <a:headEnd/>
            <a:tailEnd/>
          </a:ln>
        </p:spPr>
        <p:txBody>
          <a:bodyPr wrap="none" lIns="0" tIns="0" rIns="0" bIns="0">
            <a:spAutoFit/>
          </a:bodyPr>
          <a:lstStyle/>
          <a:p>
            <a:pPr eaLnBrk="0" hangingPunct="0">
              <a:lnSpc>
                <a:spcPct val="85000"/>
              </a:lnSpc>
              <a:buClr>
                <a:srgbClr val="FD0000"/>
              </a:buClr>
              <a:defRPr/>
            </a:pPr>
            <a:r>
              <a:rPr lang="zh-CN" altLang="en-US" sz="1200" dirty="0">
                <a:solidFill>
                  <a:schemeClr val="bg1">
                    <a:lumMod val="50000"/>
                  </a:schemeClr>
                </a:solidFill>
                <a:latin typeface="Arial Narrow" pitchFamily="34" charset="0"/>
                <a:ea typeface="宋体" pitchFamily="2" charset="-122"/>
              </a:rPr>
              <a:t>协作</a:t>
            </a:r>
            <a:endParaRPr lang="en-US" altLang="zh-CN" sz="1200" dirty="0">
              <a:solidFill>
                <a:schemeClr val="bg1">
                  <a:lumMod val="50000"/>
                </a:schemeClr>
              </a:solidFill>
              <a:latin typeface="Arial Narrow" pitchFamily="34" charset="0"/>
              <a:ea typeface="宋体" pitchFamily="2" charset="-122"/>
            </a:endParaRPr>
          </a:p>
        </p:txBody>
      </p:sp>
      <p:sp>
        <p:nvSpPr>
          <p:cNvPr id="51" name="Rectangle 7"/>
          <p:cNvSpPr>
            <a:spLocks noChangeArrowheads="1"/>
          </p:cNvSpPr>
          <p:nvPr/>
        </p:nvSpPr>
        <p:spPr bwMode="auto">
          <a:xfrm>
            <a:off x="203200" y="4918075"/>
            <a:ext cx="1228725" cy="306388"/>
          </a:xfrm>
          <a:prstGeom prst="rect">
            <a:avLst/>
          </a:prstGeom>
          <a:noFill/>
          <a:ln w="9525">
            <a:noFill/>
            <a:miter lim="800000"/>
            <a:headEnd/>
            <a:tailEnd/>
          </a:ln>
        </p:spPr>
        <p:txBody>
          <a:bodyPr lIns="0" tIns="0" rIns="0" bIns="0">
            <a:spAutoFit/>
          </a:bodyPr>
          <a:lstStyle/>
          <a:p>
            <a:pPr eaLnBrk="0" hangingPunct="0">
              <a:lnSpc>
                <a:spcPts val="1200"/>
              </a:lnSpc>
              <a:spcBef>
                <a:spcPct val="0"/>
              </a:spcBef>
              <a:buClrTx/>
            </a:pPr>
            <a:r>
              <a:rPr lang="en-US" altLang="zh-CN" sz="1400">
                <a:solidFill>
                  <a:schemeClr val="bg1"/>
                </a:solidFill>
                <a:latin typeface="Arial Narrow" pitchFamily="34" charset="0"/>
              </a:rPr>
              <a:t>OLTP &amp; ODS</a:t>
            </a:r>
          </a:p>
          <a:p>
            <a:pPr eaLnBrk="0" hangingPunct="0">
              <a:lnSpc>
                <a:spcPts val="1200"/>
              </a:lnSpc>
              <a:spcBef>
                <a:spcPct val="0"/>
              </a:spcBef>
              <a:buClrTx/>
            </a:pPr>
            <a:r>
              <a:rPr lang="zh-CN" altLang="en-US" sz="1400">
                <a:solidFill>
                  <a:schemeClr val="bg1"/>
                </a:solidFill>
                <a:latin typeface="Arial Narrow" pitchFamily="34" charset="0"/>
              </a:rPr>
              <a:t>系统</a:t>
            </a:r>
            <a:endParaRPr lang="en-US" altLang="zh-CN" sz="1400">
              <a:solidFill>
                <a:schemeClr val="bg1"/>
              </a:solidFill>
              <a:latin typeface="Arial Narrow" pitchFamily="34" charset="0"/>
            </a:endParaRPr>
          </a:p>
        </p:txBody>
      </p:sp>
      <p:sp>
        <p:nvSpPr>
          <p:cNvPr id="52" name="Rectangle 8"/>
          <p:cNvSpPr>
            <a:spLocks noChangeArrowheads="1"/>
          </p:cNvSpPr>
          <p:nvPr/>
        </p:nvSpPr>
        <p:spPr bwMode="auto">
          <a:xfrm>
            <a:off x="1204913" y="4918075"/>
            <a:ext cx="1371600" cy="306388"/>
          </a:xfrm>
          <a:prstGeom prst="rect">
            <a:avLst/>
          </a:prstGeom>
          <a:noFill/>
          <a:ln w="9525">
            <a:noFill/>
            <a:miter lim="800000"/>
            <a:headEnd/>
            <a:tailEnd/>
          </a:ln>
        </p:spPr>
        <p:txBody>
          <a:bodyPr lIns="0" tIns="0" rIns="0" bIns="0">
            <a:spAutoFit/>
          </a:bodyPr>
          <a:lstStyle/>
          <a:p>
            <a:pPr eaLnBrk="0" hangingPunct="0">
              <a:lnSpc>
                <a:spcPts val="1200"/>
              </a:lnSpc>
              <a:spcBef>
                <a:spcPct val="0"/>
              </a:spcBef>
              <a:buClrTx/>
            </a:pPr>
            <a:r>
              <a:rPr lang="zh-CN" altLang="en-US" sz="1400">
                <a:solidFill>
                  <a:schemeClr val="bg1"/>
                </a:solidFill>
                <a:latin typeface="Arial Narrow" pitchFamily="34" charset="0"/>
              </a:rPr>
              <a:t>数据仓库</a:t>
            </a:r>
            <a:endParaRPr lang="en-US" altLang="zh-CN" sz="1400">
              <a:solidFill>
                <a:schemeClr val="bg1"/>
              </a:solidFill>
              <a:latin typeface="Arial Narrow" pitchFamily="34" charset="0"/>
            </a:endParaRPr>
          </a:p>
          <a:p>
            <a:pPr eaLnBrk="0" hangingPunct="0">
              <a:lnSpc>
                <a:spcPts val="1200"/>
              </a:lnSpc>
              <a:spcBef>
                <a:spcPct val="0"/>
              </a:spcBef>
              <a:buClrTx/>
            </a:pPr>
            <a:r>
              <a:rPr lang="zh-CN" altLang="en-US" sz="1400">
                <a:solidFill>
                  <a:schemeClr val="bg1"/>
                </a:solidFill>
                <a:latin typeface="Arial Narrow" pitchFamily="34" charset="0"/>
              </a:rPr>
              <a:t>数据集市</a:t>
            </a:r>
            <a:endParaRPr lang="en-US" altLang="zh-CN" sz="1400">
              <a:solidFill>
                <a:schemeClr val="bg1"/>
              </a:solidFill>
              <a:latin typeface="Arial Narrow" pitchFamily="34" charset="0"/>
            </a:endParaRPr>
          </a:p>
        </p:txBody>
      </p:sp>
      <p:sp>
        <p:nvSpPr>
          <p:cNvPr id="53" name="Rectangle 9"/>
          <p:cNvSpPr>
            <a:spLocks noChangeArrowheads="1"/>
          </p:cNvSpPr>
          <p:nvPr/>
        </p:nvSpPr>
        <p:spPr bwMode="auto">
          <a:xfrm>
            <a:off x="4333875" y="4918075"/>
            <a:ext cx="1452563" cy="609600"/>
          </a:xfrm>
          <a:prstGeom prst="rect">
            <a:avLst/>
          </a:prstGeom>
          <a:noFill/>
          <a:ln w="9525">
            <a:noFill/>
            <a:miter lim="800000"/>
            <a:headEnd/>
            <a:tailEnd/>
          </a:ln>
        </p:spPr>
        <p:txBody>
          <a:bodyPr lIns="0" tIns="0" rIns="0" bIns="0">
            <a:spAutoFit/>
          </a:bodyPr>
          <a:lstStyle/>
          <a:p>
            <a:pPr eaLnBrk="0" hangingPunct="0">
              <a:lnSpc>
                <a:spcPts val="1200"/>
              </a:lnSpc>
              <a:spcBef>
                <a:spcPct val="0"/>
              </a:spcBef>
              <a:buClrTx/>
            </a:pPr>
            <a:r>
              <a:rPr lang="zh-CN" altLang="en-US" sz="1400">
                <a:solidFill>
                  <a:schemeClr val="bg1"/>
                </a:solidFill>
                <a:latin typeface="Arial Narrow" pitchFamily="34" charset="0"/>
              </a:rPr>
              <a:t>成套</a:t>
            </a:r>
            <a:endParaRPr lang="en-US" altLang="zh-CN" sz="1400">
              <a:solidFill>
                <a:schemeClr val="bg1"/>
              </a:solidFill>
              <a:latin typeface="Arial Narrow" pitchFamily="34" charset="0"/>
            </a:endParaRPr>
          </a:p>
          <a:p>
            <a:pPr eaLnBrk="0" hangingPunct="0">
              <a:lnSpc>
                <a:spcPts val="1200"/>
              </a:lnSpc>
              <a:spcBef>
                <a:spcPct val="0"/>
              </a:spcBef>
              <a:buClrTx/>
            </a:pPr>
            <a:r>
              <a:rPr lang="zh-CN" altLang="en-US" sz="1400">
                <a:solidFill>
                  <a:schemeClr val="bg1"/>
                </a:solidFill>
                <a:latin typeface="Arial Narrow" pitchFamily="34" charset="0"/>
              </a:rPr>
              <a:t>应用软件</a:t>
            </a:r>
            <a:endParaRPr lang="en-US" altLang="zh-CN" sz="1400">
              <a:solidFill>
                <a:schemeClr val="bg1"/>
              </a:solidFill>
              <a:latin typeface="Arial Narrow" pitchFamily="34" charset="0"/>
            </a:endParaRPr>
          </a:p>
          <a:p>
            <a:pPr eaLnBrk="0" hangingPunct="0">
              <a:lnSpc>
                <a:spcPts val="1200"/>
              </a:lnSpc>
              <a:spcBef>
                <a:spcPct val="0"/>
              </a:spcBef>
              <a:buClrTx/>
            </a:pPr>
            <a:r>
              <a:rPr lang="en-US" altLang="zh-CN" sz="1400">
                <a:solidFill>
                  <a:schemeClr val="bg1"/>
                </a:solidFill>
                <a:latin typeface="Arial Narrow" pitchFamily="34" charset="0"/>
              </a:rPr>
              <a:t>(Oracle, SAP, Others)</a:t>
            </a:r>
          </a:p>
        </p:txBody>
      </p:sp>
      <p:sp>
        <p:nvSpPr>
          <p:cNvPr id="54" name="Rectangle 11"/>
          <p:cNvSpPr>
            <a:spLocks noChangeArrowheads="1"/>
          </p:cNvSpPr>
          <p:nvPr/>
        </p:nvSpPr>
        <p:spPr bwMode="auto">
          <a:xfrm>
            <a:off x="6873875" y="4918075"/>
            <a:ext cx="954088" cy="306388"/>
          </a:xfrm>
          <a:prstGeom prst="rect">
            <a:avLst/>
          </a:prstGeom>
          <a:noFill/>
          <a:ln w="9525">
            <a:noFill/>
            <a:miter lim="800000"/>
            <a:headEnd/>
            <a:tailEnd/>
          </a:ln>
        </p:spPr>
        <p:txBody>
          <a:bodyPr lIns="0" tIns="0" rIns="0" bIns="0">
            <a:spAutoFit/>
          </a:bodyPr>
          <a:lstStyle/>
          <a:p>
            <a:pPr eaLnBrk="0" hangingPunct="0">
              <a:lnSpc>
                <a:spcPts val="1200"/>
              </a:lnSpc>
              <a:spcBef>
                <a:spcPct val="0"/>
              </a:spcBef>
              <a:buClrTx/>
            </a:pPr>
            <a:r>
              <a:rPr lang="en-US" altLang="zh-CN" sz="1400">
                <a:solidFill>
                  <a:schemeClr val="bg1"/>
                </a:solidFill>
                <a:latin typeface="Arial Narrow" pitchFamily="34" charset="0"/>
              </a:rPr>
              <a:t>Excel</a:t>
            </a:r>
          </a:p>
          <a:p>
            <a:pPr eaLnBrk="0" hangingPunct="0">
              <a:lnSpc>
                <a:spcPts val="1200"/>
              </a:lnSpc>
              <a:spcBef>
                <a:spcPct val="0"/>
              </a:spcBef>
              <a:buClrTx/>
            </a:pPr>
            <a:r>
              <a:rPr lang="en-US" altLang="zh-CN" sz="1400">
                <a:solidFill>
                  <a:schemeClr val="bg1"/>
                </a:solidFill>
                <a:latin typeface="Arial Narrow" pitchFamily="34" charset="0"/>
              </a:rPr>
              <a:t>XML/Office</a:t>
            </a:r>
          </a:p>
        </p:txBody>
      </p:sp>
      <p:sp>
        <p:nvSpPr>
          <p:cNvPr id="55" name="Rectangle 12"/>
          <p:cNvSpPr>
            <a:spLocks noChangeArrowheads="1"/>
          </p:cNvSpPr>
          <p:nvPr/>
        </p:nvSpPr>
        <p:spPr bwMode="auto">
          <a:xfrm>
            <a:off x="7804150" y="4918075"/>
            <a:ext cx="860425" cy="306388"/>
          </a:xfrm>
          <a:prstGeom prst="rect">
            <a:avLst/>
          </a:prstGeom>
          <a:noFill/>
          <a:ln w="9525">
            <a:noFill/>
            <a:miter lim="800000"/>
            <a:headEnd/>
            <a:tailEnd/>
          </a:ln>
        </p:spPr>
        <p:txBody>
          <a:bodyPr lIns="0" tIns="0" rIns="0" bIns="0">
            <a:spAutoFit/>
          </a:bodyPr>
          <a:lstStyle/>
          <a:p>
            <a:pPr eaLnBrk="0" hangingPunct="0">
              <a:lnSpc>
                <a:spcPts val="1200"/>
              </a:lnSpc>
              <a:spcBef>
                <a:spcPct val="0"/>
              </a:spcBef>
              <a:buClrTx/>
            </a:pPr>
            <a:r>
              <a:rPr lang="zh-CN" altLang="en-US" sz="1400">
                <a:solidFill>
                  <a:schemeClr val="bg1"/>
                </a:solidFill>
                <a:latin typeface="Arial Narrow" pitchFamily="34" charset="0"/>
              </a:rPr>
              <a:t>业务</a:t>
            </a:r>
            <a:endParaRPr lang="en-US" altLang="zh-CN" sz="1400">
              <a:solidFill>
                <a:schemeClr val="bg1"/>
              </a:solidFill>
              <a:latin typeface="Arial Narrow" pitchFamily="34" charset="0"/>
            </a:endParaRPr>
          </a:p>
          <a:p>
            <a:pPr eaLnBrk="0" hangingPunct="0">
              <a:lnSpc>
                <a:spcPts val="1200"/>
              </a:lnSpc>
              <a:spcBef>
                <a:spcPct val="0"/>
              </a:spcBef>
              <a:buClrTx/>
            </a:pPr>
            <a:r>
              <a:rPr lang="zh-CN" altLang="en-US" sz="1400">
                <a:solidFill>
                  <a:schemeClr val="bg1"/>
                </a:solidFill>
                <a:latin typeface="Arial Narrow" pitchFamily="34" charset="0"/>
              </a:rPr>
              <a:t>流程</a:t>
            </a:r>
            <a:endParaRPr lang="en-US" altLang="zh-CN" sz="1400">
              <a:solidFill>
                <a:schemeClr val="bg1"/>
              </a:solidFill>
              <a:latin typeface="Arial Narrow" pitchFamily="34" charset="0"/>
            </a:endParaRPr>
          </a:p>
        </p:txBody>
      </p:sp>
      <p:sp>
        <p:nvSpPr>
          <p:cNvPr id="56" name="Rectangle 13"/>
          <p:cNvSpPr>
            <a:spLocks noChangeArrowheads="1"/>
          </p:cNvSpPr>
          <p:nvPr/>
        </p:nvSpPr>
        <p:spPr bwMode="auto">
          <a:xfrm>
            <a:off x="3535363" y="4918075"/>
            <a:ext cx="717550" cy="396875"/>
          </a:xfrm>
          <a:prstGeom prst="rect">
            <a:avLst/>
          </a:prstGeom>
          <a:noFill/>
          <a:ln w="9525">
            <a:noFill/>
            <a:miter lim="800000"/>
            <a:headEnd/>
            <a:tailEnd/>
          </a:ln>
        </p:spPr>
        <p:txBody>
          <a:bodyPr wrap="none">
            <a:spAutoFit/>
          </a:bodyPr>
          <a:lstStyle/>
          <a:p>
            <a:pPr eaLnBrk="0" hangingPunct="0">
              <a:lnSpc>
                <a:spcPts val="1200"/>
              </a:lnSpc>
              <a:spcBef>
                <a:spcPct val="0"/>
              </a:spcBef>
              <a:buClrTx/>
            </a:pPr>
            <a:r>
              <a:rPr lang="en-US" altLang="zh-CN" sz="1400">
                <a:solidFill>
                  <a:schemeClr val="bg1"/>
                </a:solidFill>
                <a:latin typeface="Arial Narrow" pitchFamily="34" charset="0"/>
              </a:rPr>
              <a:t>OLAP</a:t>
            </a:r>
          </a:p>
          <a:p>
            <a:pPr eaLnBrk="0" hangingPunct="0">
              <a:lnSpc>
                <a:spcPts val="1200"/>
              </a:lnSpc>
              <a:spcBef>
                <a:spcPct val="0"/>
              </a:spcBef>
              <a:buClrTx/>
            </a:pPr>
            <a:r>
              <a:rPr lang="zh-CN" altLang="en-US" sz="1400">
                <a:solidFill>
                  <a:schemeClr val="bg1"/>
                </a:solidFill>
                <a:latin typeface="Arial Narrow" pitchFamily="34" charset="0"/>
              </a:rPr>
              <a:t>数据源</a:t>
            </a:r>
            <a:endParaRPr lang="en-US" altLang="zh-CN" sz="1400">
              <a:solidFill>
                <a:schemeClr val="bg1"/>
              </a:solidFill>
              <a:latin typeface="Arial Narrow" pitchFamily="34" charset="0"/>
            </a:endParaRPr>
          </a:p>
        </p:txBody>
      </p:sp>
      <p:sp>
        <p:nvSpPr>
          <p:cNvPr id="57" name="Rectangle 8"/>
          <p:cNvSpPr>
            <a:spLocks noChangeArrowheads="1"/>
          </p:cNvSpPr>
          <p:nvPr/>
        </p:nvSpPr>
        <p:spPr bwMode="auto">
          <a:xfrm>
            <a:off x="2374900" y="4918075"/>
            <a:ext cx="1050925" cy="152400"/>
          </a:xfrm>
          <a:prstGeom prst="rect">
            <a:avLst/>
          </a:prstGeom>
          <a:noFill/>
          <a:ln w="9525">
            <a:noFill/>
            <a:miter lim="800000"/>
            <a:headEnd/>
            <a:tailEnd/>
          </a:ln>
        </p:spPr>
        <p:txBody>
          <a:bodyPr lIns="0" tIns="0" rIns="0" bIns="0">
            <a:spAutoFit/>
          </a:bodyPr>
          <a:lstStyle/>
          <a:p>
            <a:pPr eaLnBrk="0" hangingPunct="0">
              <a:lnSpc>
                <a:spcPts val="1200"/>
              </a:lnSpc>
              <a:spcBef>
                <a:spcPct val="0"/>
              </a:spcBef>
              <a:buClrTx/>
            </a:pPr>
            <a:r>
              <a:rPr lang="en-US" altLang="zh-CN" sz="1400">
                <a:solidFill>
                  <a:schemeClr val="bg1"/>
                </a:solidFill>
                <a:latin typeface="Arial Narrow" pitchFamily="34" charset="0"/>
              </a:rPr>
              <a:t>Exadata</a:t>
            </a:r>
          </a:p>
        </p:txBody>
      </p:sp>
      <p:sp>
        <p:nvSpPr>
          <p:cNvPr id="58" name="Rectangle 59"/>
          <p:cNvSpPr>
            <a:spLocks noChangeArrowheads="1"/>
          </p:cNvSpPr>
          <p:nvPr/>
        </p:nvSpPr>
        <p:spPr bwMode="auto">
          <a:xfrm>
            <a:off x="5786438" y="4918075"/>
            <a:ext cx="1174750" cy="396875"/>
          </a:xfrm>
          <a:prstGeom prst="rect">
            <a:avLst/>
          </a:prstGeom>
          <a:noFill/>
          <a:ln w="9525">
            <a:noFill/>
            <a:miter lim="800000"/>
            <a:headEnd/>
            <a:tailEnd/>
          </a:ln>
        </p:spPr>
        <p:txBody>
          <a:bodyPr>
            <a:spAutoFit/>
          </a:bodyPr>
          <a:lstStyle/>
          <a:p>
            <a:pPr eaLnBrk="0" hangingPunct="0">
              <a:lnSpc>
                <a:spcPts val="1200"/>
              </a:lnSpc>
              <a:spcBef>
                <a:spcPct val="0"/>
              </a:spcBef>
              <a:buClrTx/>
            </a:pPr>
            <a:r>
              <a:rPr lang="zh-CN" altLang="en-US" sz="1400">
                <a:solidFill>
                  <a:schemeClr val="bg1"/>
                </a:solidFill>
                <a:latin typeface="Arial Narrow" pitchFamily="34" charset="0"/>
              </a:rPr>
              <a:t>非结构化</a:t>
            </a:r>
            <a:r>
              <a:rPr lang="en-US" altLang="zh-CN" sz="1400">
                <a:solidFill>
                  <a:schemeClr val="bg1"/>
                </a:solidFill>
                <a:latin typeface="Arial Narrow" pitchFamily="34" charset="0"/>
              </a:rPr>
              <a:t> &amp;</a:t>
            </a:r>
          </a:p>
          <a:p>
            <a:pPr eaLnBrk="0" hangingPunct="0">
              <a:lnSpc>
                <a:spcPts val="1200"/>
              </a:lnSpc>
              <a:spcBef>
                <a:spcPct val="0"/>
              </a:spcBef>
              <a:buClrTx/>
            </a:pPr>
            <a:r>
              <a:rPr lang="zh-CN" altLang="en-US" sz="1400">
                <a:solidFill>
                  <a:schemeClr val="bg1"/>
                </a:solidFill>
                <a:latin typeface="Arial Narrow" pitchFamily="34" charset="0"/>
              </a:rPr>
              <a:t>半结构化</a:t>
            </a:r>
            <a:endParaRPr lang="en-US" altLang="zh-CN" sz="1400">
              <a:solidFill>
                <a:schemeClr val="bg1"/>
              </a:solidFill>
              <a:latin typeface="Arial Narrow" pitchFamily="34" charset="0"/>
            </a:endParaRPr>
          </a:p>
        </p:txBody>
      </p:sp>
      <p:grpSp>
        <p:nvGrpSpPr>
          <p:cNvPr id="59" name="Group 79"/>
          <p:cNvGrpSpPr>
            <a:grpSpLocks/>
          </p:cNvGrpSpPr>
          <p:nvPr/>
        </p:nvGrpSpPr>
        <p:grpSpPr bwMode="auto">
          <a:xfrm>
            <a:off x="212725" y="1285875"/>
            <a:ext cx="8632825" cy="1670050"/>
            <a:chOff x="213406" y="1286710"/>
            <a:chExt cx="8632093" cy="1670291"/>
          </a:xfrm>
        </p:grpSpPr>
        <p:sp>
          <p:nvSpPr>
            <p:cNvPr id="60" name="AutoShape 11"/>
            <p:cNvSpPr>
              <a:spLocks noChangeArrowheads="1"/>
            </p:cNvSpPr>
            <p:nvPr/>
          </p:nvSpPr>
          <p:spPr bwMode="ltGray">
            <a:xfrm>
              <a:off x="306388" y="1326017"/>
              <a:ext cx="8482013" cy="1095818"/>
            </a:xfrm>
            <a:prstGeom prst="roundRect">
              <a:avLst>
                <a:gd name="adj" fmla="val 8147"/>
              </a:avLst>
            </a:prstGeom>
            <a:solidFill>
              <a:schemeClr val="accent1"/>
            </a:solidFill>
            <a:ln>
              <a:headEnd/>
              <a:tailEnd/>
            </a:ln>
          </p:spPr>
          <p:style>
            <a:lnRef idx="0">
              <a:schemeClr val="accent2"/>
            </a:lnRef>
            <a:fillRef idx="3">
              <a:schemeClr val="accent2"/>
            </a:fillRef>
            <a:effectRef idx="3">
              <a:schemeClr val="accent2"/>
            </a:effectRef>
            <a:fontRef idx="minor">
              <a:schemeClr val="lt1"/>
            </a:fontRef>
          </p:style>
          <p:txBody>
            <a:bodyPr wrap="none" lIns="91435" tIns="45718" rIns="91435" bIns="45718" anchor="ctr"/>
            <a:lstStyle/>
            <a:p>
              <a:pPr>
                <a:lnSpc>
                  <a:spcPct val="100000"/>
                </a:lnSpc>
                <a:spcBef>
                  <a:spcPct val="0"/>
                </a:spcBef>
                <a:buClrTx/>
                <a:defRPr/>
              </a:pPr>
              <a:endParaRPr lang="zh-CN" altLang="zh-CN" sz="2800">
                <a:solidFill>
                  <a:schemeClr val="bg2"/>
                </a:solidFill>
                <a:effectLst>
                  <a:outerShdw blurRad="38100" dist="38100" dir="2700000" algn="tl">
                    <a:srgbClr val="C0C0C0"/>
                  </a:outerShdw>
                </a:effectLst>
                <a:ea typeface="宋体" pitchFamily="2" charset="-122"/>
                <a:cs typeface="Arial" pitchFamily="34" charset="0"/>
              </a:endParaRPr>
            </a:p>
          </p:txBody>
        </p:sp>
        <p:sp>
          <p:nvSpPr>
            <p:cNvPr id="61" name="Text Box 32"/>
            <p:cNvSpPr txBox="1">
              <a:spLocks noChangeArrowheads="1"/>
            </p:cNvSpPr>
            <p:nvPr/>
          </p:nvSpPr>
          <p:spPr bwMode="auto">
            <a:xfrm>
              <a:off x="2094434" y="1385149"/>
              <a:ext cx="533355" cy="468380"/>
            </a:xfrm>
            <a:prstGeom prst="rect">
              <a:avLst/>
            </a:prstGeom>
            <a:noFill/>
            <a:ln w="9525" algn="ctr">
              <a:noFill/>
              <a:miter lim="800000"/>
              <a:headEnd/>
              <a:tailEnd/>
            </a:ln>
          </p:spPr>
          <p:txBody>
            <a:bodyPr wrap="none" lIns="0" tIns="0" rIns="0" bIns="0">
              <a:spAutoFit/>
            </a:bodyPr>
            <a:lstStyle/>
            <a:p>
              <a:pPr eaLnBrk="0" hangingPunct="0">
                <a:lnSpc>
                  <a:spcPct val="85000"/>
                </a:lnSpc>
                <a:buClr>
                  <a:srgbClr val="FD0000"/>
                </a:buClr>
              </a:pPr>
              <a:r>
                <a:rPr lang="zh-CN" altLang="en-US" sz="1400">
                  <a:solidFill>
                    <a:schemeClr val="bg1"/>
                  </a:solidFill>
                  <a:latin typeface="Arial Narrow" pitchFamily="34" charset="0"/>
                </a:rPr>
                <a:t>交互式</a:t>
              </a:r>
              <a:endParaRPr lang="en-US" altLang="zh-CN" sz="1400">
                <a:solidFill>
                  <a:schemeClr val="bg1"/>
                </a:solidFill>
                <a:latin typeface="Arial Narrow" pitchFamily="34" charset="0"/>
              </a:endParaRPr>
            </a:p>
            <a:p>
              <a:pPr eaLnBrk="0" hangingPunct="0">
                <a:lnSpc>
                  <a:spcPct val="85000"/>
                </a:lnSpc>
                <a:buClr>
                  <a:srgbClr val="FD0000"/>
                </a:buClr>
              </a:pPr>
              <a:r>
                <a:rPr lang="zh-CN" altLang="en-US" sz="1400">
                  <a:solidFill>
                    <a:schemeClr val="bg1"/>
                  </a:solidFill>
                  <a:latin typeface="Arial Narrow" pitchFamily="34" charset="0"/>
                </a:rPr>
                <a:t>仪表盘</a:t>
              </a:r>
              <a:endParaRPr lang="en-US" altLang="zh-CN" sz="1400">
                <a:solidFill>
                  <a:schemeClr val="bg1"/>
                </a:solidFill>
                <a:latin typeface="Arial Narrow" pitchFamily="34" charset="0"/>
              </a:endParaRPr>
            </a:p>
          </p:txBody>
        </p:sp>
        <p:sp>
          <p:nvSpPr>
            <p:cNvPr id="62" name="Text Box 35"/>
            <p:cNvSpPr txBox="1">
              <a:spLocks noChangeArrowheads="1"/>
            </p:cNvSpPr>
            <p:nvPr/>
          </p:nvSpPr>
          <p:spPr bwMode="auto">
            <a:xfrm>
              <a:off x="2972247" y="1385149"/>
              <a:ext cx="533355" cy="468380"/>
            </a:xfrm>
            <a:prstGeom prst="rect">
              <a:avLst/>
            </a:prstGeom>
            <a:noFill/>
            <a:ln w="9525" algn="ctr">
              <a:noFill/>
              <a:miter lim="800000"/>
              <a:headEnd/>
              <a:tailEnd/>
            </a:ln>
          </p:spPr>
          <p:txBody>
            <a:bodyPr wrap="none" lIns="0" tIns="0" rIns="0" bIns="0">
              <a:spAutoFit/>
            </a:bodyPr>
            <a:lstStyle/>
            <a:p>
              <a:pPr eaLnBrk="0" hangingPunct="0">
                <a:lnSpc>
                  <a:spcPct val="85000"/>
                </a:lnSpc>
                <a:buClr>
                  <a:srgbClr val="FD0000"/>
                </a:buClr>
              </a:pPr>
              <a:r>
                <a:rPr lang="zh-CN" altLang="en-US" sz="1400">
                  <a:solidFill>
                    <a:schemeClr val="bg1"/>
                  </a:solidFill>
                  <a:latin typeface="Arial Narrow" pitchFamily="34" charset="0"/>
                </a:rPr>
                <a:t>报表和</a:t>
              </a:r>
              <a:endParaRPr lang="en-US" altLang="zh-CN" sz="1400">
                <a:solidFill>
                  <a:schemeClr val="bg1"/>
                </a:solidFill>
                <a:latin typeface="Arial Narrow" pitchFamily="34" charset="0"/>
              </a:endParaRPr>
            </a:p>
            <a:p>
              <a:pPr eaLnBrk="0" hangingPunct="0">
                <a:lnSpc>
                  <a:spcPct val="85000"/>
                </a:lnSpc>
                <a:buClr>
                  <a:srgbClr val="FD0000"/>
                </a:buClr>
              </a:pPr>
              <a:r>
                <a:rPr lang="zh-CN" altLang="en-US" sz="1400">
                  <a:solidFill>
                    <a:schemeClr val="bg1"/>
                  </a:solidFill>
                  <a:latin typeface="Arial Narrow" pitchFamily="34" charset="0"/>
                </a:rPr>
                <a:t>发布器</a:t>
              </a:r>
              <a:endParaRPr lang="en-US" altLang="zh-CN" sz="1400">
                <a:solidFill>
                  <a:schemeClr val="bg1"/>
                </a:solidFill>
                <a:latin typeface="Arial Narrow" pitchFamily="34" charset="0"/>
              </a:endParaRPr>
            </a:p>
          </p:txBody>
        </p:sp>
        <p:sp>
          <p:nvSpPr>
            <p:cNvPr id="63" name="Text Box 30"/>
            <p:cNvSpPr txBox="1">
              <a:spLocks noChangeArrowheads="1"/>
            </p:cNvSpPr>
            <p:nvPr/>
          </p:nvSpPr>
          <p:spPr bwMode="auto">
            <a:xfrm>
              <a:off x="3823075" y="1442307"/>
              <a:ext cx="396841" cy="362003"/>
            </a:xfrm>
            <a:prstGeom prst="rect">
              <a:avLst/>
            </a:prstGeom>
            <a:noFill/>
            <a:ln w="9525" algn="ctr">
              <a:noFill/>
              <a:miter lim="800000"/>
              <a:headEnd/>
              <a:tailEnd/>
            </a:ln>
          </p:spPr>
          <p:txBody>
            <a:bodyPr wrap="none" lIns="0" tIns="0" rIns="0" bIns="0">
              <a:spAutoFit/>
            </a:bodyPr>
            <a:lstStyle/>
            <a:p>
              <a:pPr eaLnBrk="0" hangingPunct="0">
                <a:lnSpc>
                  <a:spcPct val="85000"/>
                </a:lnSpc>
                <a:buClr>
                  <a:srgbClr val="FD0000"/>
                </a:buClr>
              </a:pPr>
              <a:r>
                <a:rPr lang="zh-CN" altLang="en-US" sz="1400">
                  <a:solidFill>
                    <a:schemeClr val="bg1"/>
                  </a:solidFill>
                  <a:latin typeface="Arial Narrow" pitchFamily="34" charset="0"/>
                </a:rPr>
                <a:t>即席 </a:t>
              </a:r>
              <a:br>
                <a:rPr lang="zh-CN" altLang="en-US" sz="1400">
                  <a:solidFill>
                    <a:schemeClr val="bg1"/>
                  </a:solidFill>
                  <a:latin typeface="Arial Narrow" pitchFamily="34" charset="0"/>
                </a:rPr>
              </a:br>
              <a:r>
                <a:rPr lang="zh-CN" altLang="en-US" sz="1400">
                  <a:solidFill>
                    <a:schemeClr val="bg1"/>
                  </a:solidFill>
                  <a:latin typeface="Arial Narrow" pitchFamily="34" charset="0"/>
                </a:rPr>
                <a:t>分析</a:t>
              </a:r>
              <a:endParaRPr lang="en-US" altLang="zh-CN" sz="1400">
                <a:solidFill>
                  <a:schemeClr val="bg1"/>
                </a:solidFill>
                <a:latin typeface="Arial Narrow" pitchFamily="34" charset="0"/>
              </a:endParaRPr>
            </a:p>
          </p:txBody>
        </p:sp>
        <p:pic>
          <p:nvPicPr>
            <p:cNvPr id="64" name="Picture 52"/>
            <p:cNvPicPr>
              <a:picLocks noChangeAspect="1" noChangeArrowheads="1"/>
            </p:cNvPicPr>
            <p:nvPr/>
          </p:nvPicPr>
          <p:blipFill>
            <a:blip r:embed="rId16"/>
            <a:srcRect/>
            <a:stretch>
              <a:fillRect/>
            </a:stretch>
          </p:blipFill>
          <p:spPr bwMode="auto">
            <a:xfrm>
              <a:off x="5925192" y="1832573"/>
              <a:ext cx="589380" cy="589380"/>
            </a:xfrm>
            <a:prstGeom prst="rect">
              <a:avLst/>
            </a:prstGeom>
            <a:noFill/>
            <a:ln w="9525">
              <a:noFill/>
              <a:miter lim="800000"/>
              <a:headEnd/>
              <a:tailEnd/>
            </a:ln>
          </p:spPr>
        </p:pic>
        <p:sp>
          <p:nvSpPr>
            <p:cNvPr id="65" name="Text Box 37"/>
            <p:cNvSpPr txBox="1">
              <a:spLocks noChangeArrowheads="1"/>
            </p:cNvSpPr>
            <p:nvPr/>
          </p:nvSpPr>
          <p:spPr bwMode="auto">
            <a:xfrm>
              <a:off x="6039037" y="1428018"/>
              <a:ext cx="355570" cy="468380"/>
            </a:xfrm>
            <a:prstGeom prst="rect">
              <a:avLst/>
            </a:prstGeom>
            <a:noFill/>
            <a:ln w="9525" algn="ctr">
              <a:noFill/>
              <a:miter lim="800000"/>
              <a:headEnd/>
              <a:tailEnd/>
            </a:ln>
          </p:spPr>
          <p:txBody>
            <a:bodyPr wrap="none" lIns="0" tIns="0" rIns="0" bIns="0">
              <a:spAutoFit/>
            </a:bodyPr>
            <a:lstStyle/>
            <a:p>
              <a:pPr eaLnBrk="0" hangingPunct="0">
                <a:lnSpc>
                  <a:spcPct val="85000"/>
                </a:lnSpc>
                <a:buClr>
                  <a:srgbClr val="FD0000"/>
                </a:buClr>
              </a:pPr>
              <a:r>
                <a:rPr lang="zh-CN" altLang="en-US" sz="1400">
                  <a:solidFill>
                    <a:schemeClr val="bg1"/>
                  </a:solidFill>
                  <a:latin typeface="Arial Narrow" pitchFamily="34" charset="0"/>
                </a:rPr>
                <a:t>检测</a:t>
              </a:r>
              <a:endParaRPr lang="en-US" altLang="zh-CN" sz="1400">
                <a:solidFill>
                  <a:schemeClr val="bg1"/>
                </a:solidFill>
                <a:latin typeface="Arial Narrow" pitchFamily="34" charset="0"/>
              </a:endParaRPr>
            </a:p>
            <a:p>
              <a:pPr eaLnBrk="0" hangingPunct="0">
                <a:lnSpc>
                  <a:spcPct val="85000"/>
                </a:lnSpc>
                <a:buClr>
                  <a:srgbClr val="FD0000"/>
                </a:buClr>
              </a:pPr>
              <a:r>
                <a:rPr lang="zh-CN" altLang="en-US" sz="1400">
                  <a:solidFill>
                    <a:schemeClr val="bg1"/>
                  </a:solidFill>
                  <a:latin typeface="Arial Narrow" pitchFamily="34" charset="0"/>
                </a:rPr>
                <a:t>警报</a:t>
              </a:r>
              <a:endParaRPr lang="en-US" altLang="zh-CN" sz="1400">
                <a:solidFill>
                  <a:schemeClr val="bg1"/>
                </a:solidFill>
                <a:latin typeface="Arial Narrow" pitchFamily="34" charset="0"/>
              </a:endParaRPr>
            </a:p>
          </p:txBody>
        </p:sp>
        <p:pic>
          <p:nvPicPr>
            <p:cNvPr id="66" name="Picture 25"/>
            <p:cNvPicPr>
              <a:picLocks noChangeAspect="1" noChangeArrowheads="1"/>
            </p:cNvPicPr>
            <p:nvPr/>
          </p:nvPicPr>
          <p:blipFill>
            <a:blip r:embed="rId17"/>
            <a:srcRect/>
            <a:stretch>
              <a:fillRect/>
            </a:stretch>
          </p:blipFill>
          <p:spPr bwMode="auto">
            <a:xfrm>
              <a:off x="4365203" y="1735393"/>
              <a:ext cx="806654" cy="806654"/>
            </a:xfrm>
            <a:prstGeom prst="rect">
              <a:avLst/>
            </a:prstGeom>
            <a:noFill/>
            <a:ln w="9525">
              <a:noFill/>
              <a:miter lim="800000"/>
              <a:headEnd/>
              <a:tailEnd/>
            </a:ln>
          </p:spPr>
        </p:pic>
        <p:sp>
          <p:nvSpPr>
            <p:cNvPr id="67" name="Text Box 41"/>
            <p:cNvSpPr txBox="1">
              <a:spLocks noChangeArrowheads="1"/>
            </p:cNvSpPr>
            <p:nvPr/>
          </p:nvSpPr>
          <p:spPr bwMode="auto">
            <a:xfrm>
              <a:off x="4337381" y="1370860"/>
              <a:ext cx="888925" cy="468380"/>
            </a:xfrm>
            <a:prstGeom prst="rect">
              <a:avLst/>
            </a:prstGeom>
            <a:noFill/>
            <a:ln w="9525" algn="ctr">
              <a:noFill/>
              <a:miter lim="800000"/>
              <a:headEnd/>
              <a:tailEnd/>
            </a:ln>
          </p:spPr>
          <p:txBody>
            <a:bodyPr wrap="none" lIns="0" tIns="0" rIns="0" bIns="0">
              <a:spAutoFit/>
            </a:bodyPr>
            <a:lstStyle/>
            <a:p>
              <a:pPr eaLnBrk="0" hangingPunct="0">
                <a:lnSpc>
                  <a:spcPct val="85000"/>
                </a:lnSpc>
                <a:buClr>
                  <a:srgbClr val="FD0000"/>
                </a:buClr>
              </a:pPr>
              <a:r>
                <a:rPr lang="zh-CN" altLang="en-US" sz="1400">
                  <a:solidFill>
                    <a:schemeClr val="bg1"/>
                  </a:solidFill>
                  <a:latin typeface="Arial Narrow" pitchFamily="34" charset="0"/>
                </a:rPr>
                <a:t>与办公应用</a:t>
              </a:r>
              <a:endParaRPr lang="en-US" altLang="zh-CN" sz="1400">
                <a:solidFill>
                  <a:schemeClr val="bg1"/>
                </a:solidFill>
                <a:latin typeface="Arial Narrow" pitchFamily="34" charset="0"/>
              </a:endParaRPr>
            </a:p>
            <a:p>
              <a:pPr eaLnBrk="0" hangingPunct="0">
                <a:lnSpc>
                  <a:spcPct val="85000"/>
                </a:lnSpc>
                <a:buClr>
                  <a:srgbClr val="FD0000"/>
                </a:buClr>
              </a:pPr>
              <a:r>
                <a:rPr lang="zh-CN" altLang="en-US" sz="1400">
                  <a:solidFill>
                    <a:schemeClr val="bg1"/>
                  </a:solidFill>
                  <a:latin typeface="Arial Narrow" pitchFamily="34" charset="0"/>
                </a:rPr>
                <a:t>集成</a:t>
              </a:r>
              <a:endParaRPr lang="en-US" altLang="zh-CN" sz="1400">
                <a:solidFill>
                  <a:schemeClr val="bg1"/>
                </a:solidFill>
                <a:latin typeface="Arial Narrow" pitchFamily="34" charset="0"/>
              </a:endParaRPr>
            </a:p>
          </p:txBody>
        </p:sp>
        <p:pic>
          <p:nvPicPr>
            <p:cNvPr id="68" name="Picture 54"/>
            <p:cNvPicPr>
              <a:picLocks noChangeAspect="1" noChangeArrowheads="1"/>
            </p:cNvPicPr>
            <p:nvPr/>
          </p:nvPicPr>
          <p:blipFill>
            <a:blip r:embed="rId18"/>
            <a:srcRect/>
            <a:stretch>
              <a:fillRect/>
            </a:stretch>
          </p:blipFill>
          <p:spPr bwMode="auto">
            <a:xfrm>
              <a:off x="5265029" y="1732998"/>
              <a:ext cx="883911" cy="883911"/>
            </a:xfrm>
            <a:prstGeom prst="rect">
              <a:avLst/>
            </a:prstGeom>
            <a:noFill/>
            <a:ln w="9525">
              <a:noFill/>
              <a:miter lim="800000"/>
              <a:headEnd/>
              <a:tailEnd/>
            </a:ln>
          </p:spPr>
        </p:pic>
        <p:sp>
          <p:nvSpPr>
            <p:cNvPr id="69" name="Text Box 41"/>
            <p:cNvSpPr txBox="1">
              <a:spLocks noChangeArrowheads="1"/>
            </p:cNvSpPr>
            <p:nvPr/>
          </p:nvSpPr>
          <p:spPr bwMode="auto">
            <a:xfrm>
              <a:off x="5380280" y="1501053"/>
              <a:ext cx="355570" cy="181002"/>
            </a:xfrm>
            <a:prstGeom prst="rect">
              <a:avLst/>
            </a:prstGeom>
            <a:noFill/>
            <a:ln w="9525" algn="ctr">
              <a:noFill/>
              <a:miter lim="800000"/>
              <a:headEnd/>
              <a:tailEnd/>
            </a:ln>
          </p:spPr>
          <p:txBody>
            <a:bodyPr wrap="none" lIns="0" tIns="0" rIns="0" bIns="0">
              <a:spAutoFit/>
            </a:bodyPr>
            <a:lstStyle/>
            <a:p>
              <a:pPr eaLnBrk="0" hangingPunct="0">
                <a:lnSpc>
                  <a:spcPct val="85000"/>
                </a:lnSpc>
                <a:buClr>
                  <a:srgbClr val="FD0000"/>
                </a:buClr>
              </a:pPr>
              <a:r>
                <a:rPr lang="zh-CN" altLang="en-US" sz="1400">
                  <a:solidFill>
                    <a:schemeClr val="bg1"/>
                  </a:solidFill>
                  <a:latin typeface="Arial Narrow" pitchFamily="34" charset="0"/>
                </a:rPr>
                <a:t>搜索</a:t>
              </a:r>
              <a:endParaRPr lang="en-US" altLang="zh-CN" sz="1400">
                <a:solidFill>
                  <a:schemeClr val="bg1"/>
                </a:solidFill>
                <a:latin typeface="Arial Narrow" pitchFamily="34" charset="0"/>
              </a:endParaRPr>
            </a:p>
          </p:txBody>
        </p:sp>
        <p:sp>
          <p:nvSpPr>
            <p:cNvPr id="70" name="Text Box 41"/>
            <p:cNvSpPr txBox="1">
              <a:spLocks noChangeArrowheads="1"/>
            </p:cNvSpPr>
            <p:nvPr/>
          </p:nvSpPr>
          <p:spPr bwMode="auto">
            <a:xfrm>
              <a:off x="8178806" y="1501053"/>
              <a:ext cx="355569" cy="181002"/>
            </a:xfrm>
            <a:prstGeom prst="rect">
              <a:avLst/>
            </a:prstGeom>
            <a:noFill/>
            <a:ln w="9525" algn="ctr">
              <a:noFill/>
              <a:miter lim="800000"/>
              <a:headEnd/>
              <a:tailEnd/>
            </a:ln>
          </p:spPr>
          <p:txBody>
            <a:bodyPr wrap="none" lIns="0" tIns="0" rIns="0" bIns="0">
              <a:spAutoFit/>
            </a:bodyPr>
            <a:lstStyle/>
            <a:p>
              <a:pPr eaLnBrk="0" hangingPunct="0">
                <a:lnSpc>
                  <a:spcPct val="85000"/>
                </a:lnSpc>
                <a:buClr>
                  <a:srgbClr val="FD0000"/>
                </a:buClr>
              </a:pPr>
              <a:r>
                <a:rPr lang="zh-CN" altLang="en-US" sz="1400">
                  <a:solidFill>
                    <a:schemeClr val="bg1"/>
                  </a:solidFill>
                  <a:latin typeface="Arial Narrow" pitchFamily="34" charset="0"/>
                </a:rPr>
                <a:t>嵌入</a:t>
              </a:r>
              <a:endParaRPr lang="en-US" altLang="zh-CN" sz="1400">
                <a:solidFill>
                  <a:schemeClr val="bg1"/>
                </a:solidFill>
                <a:latin typeface="Arial Narrow" pitchFamily="34" charset="0"/>
              </a:endParaRPr>
            </a:p>
          </p:txBody>
        </p:sp>
        <p:sp>
          <p:nvSpPr>
            <p:cNvPr id="71" name="Text Box 32"/>
            <p:cNvSpPr txBox="1">
              <a:spLocks noChangeArrowheads="1"/>
            </p:cNvSpPr>
            <p:nvPr/>
          </p:nvSpPr>
          <p:spPr bwMode="auto">
            <a:xfrm>
              <a:off x="540413" y="1399041"/>
              <a:ext cx="355580" cy="468309"/>
            </a:xfrm>
            <a:prstGeom prst="rect">
              <a:avLst/>
            </a:prstGeom>
            <a:noFill/>
            <a:ln w="9525" algn="ctr">
              <a:noFill/>
              <a:miter lim="800000"/>
              <a:headEnd/>
              <a:tailEnd/>
            </a:ln>
          </p:spPr>
          <p:txBody>
            <a:bodyPr wrap="none" lIns="0" tIns="0" rIns="0" bIns="0">
              <a:spAutoFit/>
            </a:bodyPr>
            <a:lstStyle/>
            <a:p>
              <a:pPr eaLnBrk="0" hangingPunct="0">
                <a:lnSpc>
                  <a:spcPct val="85000"/>
                </a:lnSpc>
                <a:buClr>
                  <a:srgbClr val="FD0000"/>
                </a:buClr>
              </a:pPr>
              <a:r>
                <a:rPr lang="zh-CN" altLang="en-US" sz="1400">
                  <a:solidFill>
                    <a:schemeClr val="bg1"/>
                  </a:solidFill>
                  <a:latin typeface="Arial Narrow" pitchFamily="34" charset="0"/>
                </a:rPr>
                <a:t>数据</a:t>
              </a:r>
              <a:endParaRPr lang="en-US" altLang="zh-CN" sz="1400">
                <a:solidFill>
                  <a:schemeClr val="bg1"/>
                </a:solidFill>
                <a:latin typeface="Arial Narrow" pitchFamily="34" charset="0"/>
              </a:endParaRPr>
            </a:p>
            <a:p>
              <a:pPr eaLnBrk="0" hangingPunct="0">
                <a:lnSpc>
                  <a:spcPct val="85000"/>
                </a:lnSpc>
                <a:buClr>
                  <a:srgbClr val="FD0000"/>
                </a:buClr>
              </a:pPr>
              <a:r>
                <a:rPr lang="zh-CN" altLang="en-US" sz="1400">
                  <a:solidFill>
                    <a:schemeClr val="bg1"/>
                  </a:solidFill>
                  <a:latin typeface="Arial Narrow" pitchFamily="34" charset="0"/>
                </a:rPr>
                <a:t>整合</a:t>
              </a:r>
              <a:endParaRPr lang="en-US" altLang="zh-CN" sz="1400">
                <a:solidFill>
                  <a:schemeClr val="bg1"/>
                </a:solidFill>
                <a:latin typeface="Arial Narrow" pitchFamily="34" charset="0"/>
              </a:endParaRPr>
            </a:p>
          </p:txBody>
        </p:sp>
        <p:sp>
          <p:nvSpPr>
            <p:cNvPr id="72" name="Text Box 39"/>
            <p:cNvSpPr txBox="1">
              <a:spLocks noChangeArrowheads="1"/>
            </p:cNvSpPr>
            <p:nvPr/>
          </p:nvSpPr>
          <p:spPr bwMode="auto">
            <a:xfrm>
              <a:off x="7410521" y="1372447"/>
              <a:ext cx="355570" cy="468380"/>
            </a:xfrm>
            <a:prstGeom prst="rect">
              <a:avLst/>
            </a:prstGeom>
            <a:noFill/>
            <a:ln w="9525" algn="ctr">
              <a:noFill/>
              <a:miter lim="800000"/>
              <a:headEnd/>
              <a:tailEnd/>
            </a:ln>
          </p:spPr>
          <p:txBody>
            <a:bodyPr wrap="none" lIns="0" tIns="0" rIns="0" bIns="0">
              <a:spAutoFit/>
            </a:bodyPr>
            <a:lstStyle/>
            <a:p>
              <a:pPr eaLnBrk="0" hangingPunct="0">
                <a:lnSpc>
                  <a:spcPct val="85000"/>
                </a:lnSpc>
                <a:buClr>
                  <a:srgbClr val="FD0000"/>
                </a:buClr>
              </a:pPr>
              <a:r>
                <a:rPr lang="zh-CN" altLang="en-US" sz="1400">
                  <a:solidFill>
                    <a:schemeClr val="bg1"/>
                  </a:solidFill>
                  <a:latin typeface="Arial Narrow" pitchFamily="34" charset="0"/>
                </a:rPr>
                <a:t>移动</a:t>
              </a:r>
              <a:endParaRPr lang="en-US" altLang="zh-CN" sz="1400">
                <a:solidFill>
                  <a:schemeClr val="bg1"/>
                </a:solidFill>
                <a:latin typeface="Arial Narrow" pitchFamily="34" charset="0"/>
              </a:endParaRPr>
            </a:p>
            <a:p>
              <a:pPr eaLnBrk="0" hangingPunct="0">
                <a:lnSpc>
                  <a:spcPct val="85000"/>
                </a:lnSpc>
                <a:buClr>
                  <a:srgbClr val="FD0000"/>
                </a:buClr>
              </a:pPr>
              <a:r>
                <a:rPr lang="zh-CN" altLang="en-US" sz="1400">
                  <a:solidFill>
                    <a:schemeClr val="bg1"/>
                  </a:solidFill>
                  <a:latin typeface="Arial Narrow" pitchFamily="34" charset="0"/>
                </a:rPr>
                <a:t>工具</a:t>
              </a:r>
              <a:endParaRPr lang="en-US" altLang="zh-CN" sz="1400">
                <a:solidFill>
                  <a:schemeClr val="bg1"/>
                </a:solidFill>
                <a:latin typeface="Arial Narrow" pitchFamily="34" charset="0"/>
              </a:endParaRPr>
            </a:p>
          </p:txBody>
        </p:sp>
        <p:sp>
          <p:nvSpPr>
            <p:cNvPr id="73" name="Text Box 32"/>
            <p:cNvSpPr txBox="1">
              <a:spLocks noChangeArrowheads="1"/>
            </p:cNvSpPr>
            <p:nvPr/>
          </p:nvSpPr>
          <p:spPr bwMode="auto">
            <a:xfrm>
              <a:off x="1249956" y="1385149"/>
              <a:ext cx="533354" cy="468380"/>
            </a:xfrm>
            <a:prstGeom prst="rect">
              <a:avLst/>
            </a:prstGeom>
            <a:noFill/>
            <a:ln w="9525" algn="ctr">
              <a:noFill/>
              <a:miter lim="800000"/>
              <a:headEnd/>
              <a:tailEnd/>
            </a:ln>
          </p:spPr>
          <p:txBody>
            <a:bodyPr wrap="none" lIns="0" tIns="0" rIns="0" bIns="0">
              <a:spAutoFit/>
            </a:bodyPr>
            <a:lstStyle/>
            <a:p>
              <a:pPr eaLnBrk="0" hangingPunct="0">
                <a:lnSpc>
                  <a:spcPct val="85000"/>
                </a:lnSpc>
                <a:buClr>
                  <a:srgbClr val="FD0000"/>
                </a:buClr>
              </a:pPr>
              <a:r>
                <a:rPr lang="zh-CN" altLang="en-US" sz="1400">
                  <a:solidFill>
                    <a:schemeClr val="bg1"/>
                  </a:solidFill>
                  <a:latin typeface="Arial Narrow" pitchFamily="34" charset="0"/>
                </a:rPr>
                <a:t>绩效</a:t>
              </a:r>
              <a:endParaRPr lang="en-US" altLang="zh-CN" sz="1400">
                <a:solidFill>
                  <a:schemeClr val="bg1"/>
                </a:solidFill>
                <a:latin typeface="Arial Narrow" pitchFamily="34" charset="0"/>
              </a:endParaRPr>
            </a:p>
            <a:p>
              <a:pPr eaLnBrk="0" hangingPunct="0">
                <a:lnSpc>
                  <a:spcPct val="85000"/>
                </a:lnSpc>
                <a:buClr>
                  <a:srgbClr val="FD0000"/>
                </a:buClr>
              </a:pPr>
              <a:r>
                <a:rPr lang="zh-CN" altLang="en-US" sz="1400">
                  <a:solidFill>
                    <a:schemeClr val="bg1"/>
                  </a:solidFill>
                  <a:latin typeface="Arial Narrow" pitchFamily="34" charset="0"/>
                </a:rPr>
                <a:t>记分卡</a:t>
              </a:r>
              <a:endParaRPr lang="en-US" altLang="zh-CN" sz="1400">
                <a:solidFill>
                  <a:schemeClr val="bg1"/>
                </a:solidFill>
                <a:latin typeface="Arial Narrow" pitchFamily="34" charset="0"/>
              </a:endParaRPr>
            </a:p>
          </p:txBody>
        </p:sp>
        <p:pic>
          <p:nvPicPr>
            <p:cNvPr id="74" name="Picture 3"/>
            <p:cNvPicPr>
              <a:picLocks noChangeAspect="1" noChangeArrowheads="1"/>
            </p:cNvPicPr>
            <p:nvPr/>
          </p:nvPicPr>
          <p:blipFill>
            <a:blip r:embed="rId19"/>
            <a:srcRect/>
            <a:stretch>
              <a:fillRect/>
            </a:stretch>
          </p:blipFill>
          <p:spPr bwMode="auto">
            <a:xfrm>
              <a:off x="213406" y="1657323"/>
              <a:ext cx="977640" cy="805116"/>
            </a:xfrm>
            <a:prstGeom prst="rect">
              <a:avLst/>
            </a:prstGeom>
            <a:noFill/>
            <a:ln w="9525">
              <a:noFill/>
              <a:miter lim="800000"/>
              <a:headEnd/>
              <a:tailEnd/>
            </a:ln>
          </p:spPr>
        </p:pic>
        <p:pic>
          <p:nvPicPr>
            <p:cNvPr id="75" name="Picture 2"/>
            <p:cNvPicPr>
              <a:picLocks noChangeAspect="1" noChangeArrowheads="1"/>
            </p:cNvPicPr>
            <p:nvPr/>
          </p:nvPicPr>
          <p:blipFill>
            <a:blip r:embed="rId20"/>
            <a:srcRect/>
            <a:stretch>
              <a:fillRect/>
            </a:stretch>
          </p:blipFill>
          <p:spPr bwMode="auto">
            <a:xfrm>
              <a:off x="3735774" y="1808940"/>
              <a:ext cx="698437" cy="698437"/>
            </a:xfrm>
            <a:prstGeom prst="rect">
              <a:avLst/>
            </a:prstGeom>
            <a:noFill/>
            <a:ln w="9525">
              <a:noFill/>
              <a:miter lim="800000"/>
              <a:headEnd/>
              <a:tailEnd/>
            </a:ln>
          </p:spPr>
        </p:pic>
        <p:pic>
          <p:nvPicPr>
            <p:cNvPr id="76" name="Picture 3"/>
            <p:cNvPicPr>
              <a:picLocks noChangeAspect="1" noChangeArrowheads="1"/>
            </p:cNvPicPr>
            <p:nvPr/>
          </p:nvPicPr>
          <p:blipFill>
            <a:blip r:embed="rId21"/>
            <a:srcRect/>
            <a:stretch>
              <a:fillRect/>
            </a:stretch>
          </p:blipFill>
          <p:spPr bwMode="auto">
            <a:xfrm>
              <a:off x="2796225" y="1774435"/>
              <a:ext cx="752285" cy="752285"/>
            </a:xfrm>
            <a:prstGeom prst="rect">
              <a:avLst/>
            </a:prstGeom>
            <a:noFill/>
            <a:ln w="9525">
              <a:noFill/>
              <a:miter lim="800000"/>
              <a:headEnd/>
              <a:tailEnd/>
            </a:ln>
          </p:spPr>
        </p:pic>
        <p:pic>
          <p:nvPicPr>
            <p:cNvPr id="77" name="Picture 5"/>
            <p:cNvPicPr>
              <a:picLocks noChangeAspect="1" noChangeArrowheads="1"/>
            </p:cNvPicPr>
            <p:nvPr/>
          </p:nvPicPr>
          <p:blipFill>
            <a:blip r:embed="rId22"/>
            <a:srcRect/>
            <a:stretch>
              <a:fillRect/>
            </a:stretch>
          </p:blipFill>
          <p:spPr bwMode="auto">
            <a:xfrm>
              <a:off x="1788152" y="1640661"/>
              <a:ext cx="1064882" cy="1064882"/>
            </a:xfrm>
            <a:prstGeom prst="rect">
              <a:avLst/>
            </a:prstGeom>
            <a:noFill/>
            <a:ln w="9525">
              <a:noFill/>
              <a:miter lim="800000"/>
              <a:headEnd/>
              <a:tailEnd/>
            </a:ln>
          </p:spPr>
        </p:pic>
        <p:pic>
          <p:nvPicPr>
            <p:cNvPr id="78" name="Picture 4"/>
            <p:cNvPicPr>
              <a:picLocks noChangeAspect="1" noChangeArrowheads="1"/>
            </p:cNvPicPr>
            <p:nvPr/>
          </p:nvPicPr>
          <p:blipFill>
            <a:blip r:embed="rId23" cstate="email">
              <a:extLst>
                <a:ext uri="{28A0092B-C50C-407E-A947-70E740481C1C}"/>
              </a:extLst>
            </a:blip>
            <a:stretch>
              <a:fillRect/>
            </a:stretch>
          </p:blipFill>
          <p:spPr bwMode="auto">
            <a:xfrm>
              <a:off x="1093692" y="1831586"/>
              <a:ext cx="845522" cy="517859"/>
            </a:xfrm>
            <a:prstGeom prst="rect">
              <a:avLst/>
            </a:prstGeom>
            <a:noFill/>
            <a:ln w="9525">
              <a:noFill/>
              <a:miter lim="800000"/>
              <a:headEnd/>
              <a:tailEnd/>
            </a:ln>
            <a:effectLst>
              <a:reflection blurRad="6350" stA="52000" endA="300" endPos="35000" dir="5400000" sy="-100000" algn="bl" rotWithShape="0"/>
            </a:effectLst>
            <a:scene3d>
              <a:camera prst="perspectiveContrastingRightFacing"/>
              <a:lightRig rig="threePt" dir="t"/>
            </a:scene3d>
          </p:spPr>
        </p:pic>
        <p:pic>
          <p:nvPicPr>
            <p:cNvPr id="79" name="Picture 99"/>
            <p:cNvPicPr>
              <a:picLocks noChangeAspect="1"/>
            </p:cNvPicPr>
            <p:nvPr/>
          </p:nvPicPr>
          <p:blipFill>
            <a:blip r:embed="rId24"/>
            <a:srcRect/>
            <a:stretch>
              <a:fillRect/>
            </a:stretch>
          </p:blipFill>
          <p:spPr bwMode="auto">
            <a:xfrm rot="-355820">
              <a:off x="7419991" y="1733734"/>
              <a:ext cx="466584" cy="699876"/>
            </a:xfrm>
            <a:prstGeom prst="rect">
              <a:avLst/>
            </a:prstGeom>
            <a:noFill/>
            <a:ln w="9525">
              <a:noFill/>
              <a:miter lim="800000"/>
              <a:headEnd/>
              <a:tailEnd/>
            </a:ln>
          </p:spPr>
        </p:pic>
        <p:pic>
          <p:nvPicPr>
            <p:cNvPr id="80" name="Picture 100"/>
            <p:cNvPicPr>
              <a:picLocks noChangeAspect="1"/>
            </p:cNvPicPr>
            <p:nvPr/>
          </p:nvPicPr>
          <p:blipFill>
            <a:blip r:embed="rId25"/>
            <a:srcRect/>
            <a:stretch>
              <a:fillRect/>
            </a:stretch>
          </p:blipFill>
          <p:spPr bwMode="auto">
            <a:xfrm>
              <a:off x="7971718" y="1724088"/>
              <a:ext cx="816888" cy="816888"/>
            </a:xfrm>
            <a:prstGeom prst="rect">
              <a:avLst/>
            </a:prstGeom>
            <a:noFill/>
            <a:ln w="9525">
              <a:noFill/>
              <a:miter lim="800000"/>
              <a:headEnd/>
              <a:tailEnd/>
            </a:ln>
          </p:spPr>
        </p:pic>
        <p:pic>
          <p:nvPicPr>
            <p:cNvPr id="81" name="Picture 52"/>
            <p:cNvPicPr>
              <a:picLocks noChangeAspect="1" noChangeArrowheads="1"/>
            </p:cNvPicPr>
            <p:nvPr/>
          </p:nvPicPr>
          <p:blipFill>
            <a:blip r:embed="rId26" cstate="email">
              <a:extLst>
                <a:ext uri="{28A0092B-C50C-407E-A947-70E740481C1C}"/>
              </a:extLst>
            </a:blip>
            <a:stretch>
              <a:fillRect/>
            </a:stretch>
          </p:blipFill>
          <p:spPr bwMode="auto">
            <a:xfrm>
              <a:off x="6678509" y="1729062"/>
              <a:ext cx="571860" cy="571860"/>
            </a:xfrm>
            <a:prstGeom prst="rect">
              <a:avLst/>
            </a:prstGeom>
            <a:noFill/>
            <a:ln w="9525">
              <a:noFill/>
              <a:miter lim="800000"/>
              <a:headEnd/>
              <a:tailEnd/>
            </a:ln>
            <a:effectLst>
              <a:reflection blurRad="6350" stA="52000" endA="300" endPos="35000" dir="5400000" sy="-100000" algn="bl" rotWithShape="0"/>
            </a:effectLst>
            <a:scene3d>
              <a:camera prst="perspectiveContrastingRightFacing"/>
              <a:lightRig rig="threePt" dir="t"/>
            </a:scene3d>
          </p:spPr>
        </p:pic>
        <p:sp>
          <p:nvSpPr>
            <p:cNvPr id="82" name="Text Box 37"/>
            <p:cNvSpPr txBox="1">
              <a:spLocks noChangeArrowheads="1"/>
            </p:cNvSpPr>
            <p:nvPr/>
          </p:nvSpPr>
          <p:spPr bwMode="auto">
            <a:xfrm>
              <a:off x="6781924" y="1494703"/>
              <a:ext cx="355570" cy="181001"/>
            </a:xfrm>
            <a:prstGeom prst="rect">
              <a:avLst/>
            </a:prstGeom>
            <a:noFill/>
            <a:ln w="9525" algn="ctr">
              <a:noFill/>
              <a:miter lim="800000"/>
              <a:headEnd/>
              <a:tailEnd/>
            </a:ln>
          </p:spPr>
          <p:txBody>
            <a:bodyPr wrap="none" lIns="0" tIns="0" rIns="0" bIns="0">
              <a:spAutoFit/>
            </a:bodyPr>
            <a:lstStyle/>
            <a:p>
              <a:pPr eaLnBrk="0" hangingPunct="0">
                <a:lnSpc>
                  <a:spcPct val="85000"/>
                </a:lnSpc>
                <a:buClr>
                  <a:srgbClr val="FD0000"/>
                </a:buClr>
              </a:pPr>
              <a:r>
                <a:rPr lang="zh-CN" altLang="en-US" sz="1400">
                  <a:solidFill>
                    <a:schemeClr val="bg1"/>
                  </a:solidFill>
                  <a:latin typeface="Arial Narrow" pitchFamily="34" charset="0"/>
                </a:rPr>
                <a:t>协作</a:t>
              </a:r>
              <a:endParaRPr lang="en-US" altLang="zh-CN" sz="1400">
                <a:solidFill>
                  <a:schemeClr val="bg1"/>
                </a:solidFill>
                <a:latin typeface="Arial Narrow" pitchFamily="34" charset="0"/>
              </a:endParaRPr>
            </a:p>
          </p:txBody>
        </p:sp>
      </p:grpSp>
      <p:sp>
        <p:nvSpPr>
          <p:cNvPr id="83" name="页脚占位符 3"/>
          <p:cNvSpPr txBox="1">
            <a:spLocks/>
          </p:cNvSpPr>
          <p:nvPr/>
        </p:nvSpPr>
        <p:spPr bwMode="auto">
          <a:xfrm>
            <a:off x="152400" y="6553200"/>
            <a:ext cx="8839200" cy="152400"/>
          </a:xfrm>
          <a:prstGeom prst="rect">
            <a:avLst/>
          </a:prstGeom>
          <a:noFill/>
          <a:ln w="9525">
            <a:noFill/>
            <a:miter lim="800000"/>
            <a:headEnd/>
            <a:tailEnd/>
          </a:ln>
        </p:spPr>
        <p:txBody>
          <a:bodyPr/>
          <a:lstStyle/>
          <a:p>
            <a:pPr algn="l"/>
            <a:r>
              <a:rPr lang="zh-CN" altLang="en-US" sz="1000" b="0"/>
              <a:t>版权</a:t>
            </a:r>
            <a:r>
              <a:rPr lang="zh-CN" altLang="en-US" sz="1000" b="0">
                <a:cs typeface="Times New Roman" pitchFamily="18" charset="0"/>
              </a:rPr>
              <a:t> © 20</a:t>
            </a:r>
            <a:r>
              <a:rPr lang="en-US" altLang="zh-CN" sz="1000" b="0">
                <a:cs typeface="Times New Roman" pitchFamily="18" charset="0"/>
              </a:rPr>
              <a:t>12</a:t>
            </a:r>
            <a:r>
              <a:rPr lang="zh-CN" altLang="en-US" sz="1000" b="0"/>
              <a:t>归 </a:t>
            </a:r>
            <a:r>
              <a:rPr lang="en-US" altLang="zh-CN" sz="1000" b="0"/>
              <a:t>Oracle</a:t>
            </a:r>
            <a:r>
              <a:rPr lang="zh-CN" altLang="en-US" sz="1000" b="0"/>
              <a:t>和所有。                                                                        </a:t>
            </a:r>
            <a:fld id="{A0F4C8C7-159C-4CC2-9BB3-8B3A9CCD5716}" type="slidenum">
              <a:rPr lang="zh-TW" altLang="en-US" sz="1000" b="0"/>
              <a:pPr algn="l"/>
              <a:t>5</a:t>
            </a:fld>
            <a:endParaRPr lang="en-US" altLang="zh-CN" sz="1000" b="0"/>
          </a:p>
        </p:txBody>
      </p:sp>
    </p:spTree>
    <p:extLst>
      <p:ext uri="{BB962C8B-B14F-4D97-AF65-F5344CB8AC3E}">
        <p14:creationId xmlns:p14="http://schemas.microsoft.com/office/powerpoint/2010/main" xmlns="" val="15136566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1890" name="Rectangle 2"/>
          <p:cNvSpPr>
            <a:spLocks noGrp="1" noChangeArrowheads="1"/>
          </p:cNvSpPr>
          <p:nvPr>
            <p:ph type="title"/>
          </p:nvPr>
        </p:nvSpPr>
        <p:spPr/>
        <p:txBody>
          <a:bodyPr/>
          <a:lstStyle/>
          <a:p>
            <a:r>
              <a:rPr lang="zh-CN" altLang="en-US">
                <a:ea typeface="宋体" pitchFamily="2" charset="-122"/>
              </a:rPr>
              <a:t>完善的洞察传递功能</a:t>
            </a:r>
            <a:br>
              <a:rPr lang="zh-CN" altLang="en-US">
                <a:ea typeface="宋体" pitchFamily="2" charset="-122"/>
              </a:rPr>
            </a:br>
            <a:r>
              <a:rPr lang="zh-CN" altLang="en-US" sz="2400">
                <a:solidFill>
                  <a:schemeClr val="accent1"/>
                </a:solidFill>
                <a:ea typeface="宋体" pitchFamily="2" charset="-122"/>
              </a:rPr>
              <a:t>旨在普及智能</a:t>
            </a:r>
          </a:p>
        </p:txBody>
      </p:sp>
      <p:sp>
        <p:nvSpPr>
          <p:cNvPr id="2341891" name="Text Box 3"/>
          <p:cNvSpPr txBox="1">
            <a:spLocks noChangeArrowheads="1"/>
          </p:cNvSpPr>
          <p:nvPr/>
        </p:nvSpPr>
        <p:spPr bwMode="auto">
          <a:xfrm>
            <a:off x="3629025" y="1608138"/>
            <a:ext cx="5210175" cy="1098550"/>
          </a:xfrm>
          <a:prstGeom prst="rect">
            <a:avLst/>
          </a:prstGeom>
          <a:noFill/>
          <a:ln w="9525" algn="ctr">
            <a:noFill/>
            <a:miter lim="800000"/>
            <a:headEnd/>
            <a:tailEnd/>
          </a:ln>
          <a:effectLst/>
        </p:spPr>
        <p:txBody>
          <a:bodyPr>
            <a:spAutoFit/>
          </a:bodyPr>
          <a:lstStyle/>
          <a:p>
            <a:pPr marL="225425" indent="-225425" algn="l">
              <a:lnSpc>
                <a:spcPct val="100000"/>
              </a:lnSpc>
              <a:spcBef>
                <a:spcPct val="20000"/>
              </a:spcBef>
              <a:buClr>
                <a:srgbClr val="000000"/>
              </a:buClr>
              <a:buSzPct val="100000"/>
            </a:pPr>
            <a:r>
              <a:rPr lang="zh-CN" altLang="en-US" sz="1500" i="0">
                <a:solidFill>
                  <a:srgbClr val="000000"/>
                </a:solidFill>
                <a:latin typeface="Arial" pitchFamily="34" charset="0"/>
                <a:ea typeface="宋体" pitchFamily="2" charset="-122"/>
              </a:rPr>
              <a:t>生动、直观、个性化的信息板</a:t>
            </a:r>
          </a:p>
          <a:p>
            <a:pPr marL="225425" indent="-225425" algn="l">
              <a:lnSpc>
                <a:spcPct val="100000"/>
              </a:lnSpc>
              <a:spcBef>
                <a:spcPct val="20000"/>
              </a:spcBef>
              <a:buClr>
                <a:srgbClr val="000000"/>
              </a:buClr>
              <a:buSzPct val="100000"/>
            </a:pPr>
            <a:r>
              <a:rPr lang="zh-CN" altLang="en-US" sz="1500" i="0">
                <a:solidFill>
                  <a:srgbClr val="000000"/>
                </a:solidFill>
                <a:latin typeface="Arial" pitchFamily="34" charset="0"/>
                <a:ea typeface="宋体" pitchFamily="2" charset="-122"/>
              </a:rPr>
              <a:t>强大的信息板到信息板导航，以及动态、事件驱动的指导性分析</a:t>
            </a:r>
          </a:p>
          <a:p>
            <a:pPr marL="225425" indent="-225425" algn="l">
              <a:lnSpc>
                <a:spcPct val="100000"/>
              </a:lnSpc>
              <a:spcBef>
                <a:spcPct val="20000"/>
              </a:spcBef>
              <a:buClr>
                <a:srgbClr val="000000"/>
              </a:buClr>
              <a:buSzPct val="100000"/>
            </a:pPr>
            <a:r>
              <a:rPr lang="zh-CN" altLang="en-US" sz="1500" i="0">
                <a:solidFill>
                  <a:srgbClr val="000000"/>
                </a:solidFill>
                <a:latin typeface="Arial" pitchFamily="34" charset="0"/>
                <a:ea typeface="宋体" pitchFamily="2" charset="-122"/>
              </a:rPr>
              <a:t>针对所有人的简单但强大的智能</a:t>
            </a:r>
          </a:p>
        </p:txBody>
      </p:sp>
      <p:sp>
        <p:nvSpPr>
          <p:cNvPr id="2341892" name="Text Box 4"/>
          <p:cNvSpPr txBox="1">
            <a:spLocks noChangeArrowheads="1"/>
          </p:cNvSpPr>
          <p:nvPr/>
        </p:nvSpPr>
        <p:spPr bwMode="auto">
          <a:xfrm>
            <a:off x="457200" y="1606550"/>
            <a:ext cx="1600200" cy="612775"/>
          </a:xfrm>
          <a:prstGeom prst="rect">
            <a:avLst/>
          </a:prstGeom>
          <a:noFill/>
          <a:ln w="9525" algn="ctr">
            <a:noFill/>
            <a:miter lim="800000"/>
            <a:headEnd/>
            <a:tailEnd/>
          </a:ln>
          <a:effectLst/>
        </p:spPr>
        <p:txBody>
          <a:bodyPr>
            <a:spAutoFit/>
          </a:bodyPr>
          <a:lstStyle/>
          <a:p>
            <a:pPr algn="l">
              <a:spcBef>
                <a:spcPct val="40000"/>
              </a:spcBef>
              <a:buClrTx/>
              <a:buFontTx/>
              <a:buNone/>
            </a:pPr>
            <a:r>
              <a:rPr lang="en-US" altLang="zh-CN" sz="1900" i="0">
                <a:solidFill>
                  <a:srgbClr val="000000"/>
                </a:solidFill>
                <a:latin typeface="Arial" pitchFamily="34" charset="0"/>
                <a:ea typeface="宋体" pitchFamily="2" charset="-122"/>
              </a:rPr>
              <a:t>Oracle </a:t>
            </a:r>
            <a:r>
              <a:rPr lang="zh-CN" altLang="en-US" sz="1900" i="0">
                <a:solidFill>
                  <a:srgbClr val="000000"/>
                </a:solidFill>
                <a:latin typeface="Arial" pitchFamily="34" charset="0"/>
                <a:ea typeface="宋体" pitchFamily="2" charset="-122"/>
              </a:rPr>
              <a:t>交互式信息板</a:t>
            </a:r>
          </a:p>
        </p:txBody>
      </p:sp>
      <p:sp>
        <p:nvSpPr>
          <p:cNvPr id="2341893" name="Text Box 5"/>
          <p:cNvSpPr txBox="1">
            <a:spLocks noChangeArrowheads="1"/>
          </p:cNvSpPr>
          <p:nvPr/>
        </p:nvSpPr>
        <p:spPr bwMode="auto">
          <a:xfrm>
            <a:off x="457200" y="5038725"/>
            <a:ext cx="1455738" cy="612775"/>
          </a:xfrm>
          <a:prstGeom prst="rect">
            <a:avLst/>
          </a:prstGeom>
          <a:noFill/>
          <a:ln w="9525" algn="ctr">
            <a:noFill/>
            <a:miter lim="800000"/>
            <a:headEnd/>
            <a:tailEnd/>
          </a:ln>
          <a:effectLst/>
        </p:spPr>
        <p:txBody>
          <a:bodyPr>
            <a:spAutoFit/>
          </a:bodyPr>
          <a:lstStyle/>
          <a:p>
            <a:pPr algn="l">
              <a:spcBef>
                <a:spcPct val="40000"/>
              </a:spcBef>
              <a:buClrTx/>
              <a:buFontTx/>
              <a:buNone/>
            </a:pPr>
            <a:r>
              <a:rPr lang="en-US" altLang="zh-CN" sz="1900" i="0">
                <a:solidFill>
                  <a:srgbClr val="000000"/>
                </a:solidFill>
                <a:latin typeface="Arial" pitchFamily="34" charset="0"/>
                <a:ea typeface="宋体" pitchFamily="2" charset="-122"/>
              </a:rPr>
              <a:t>Oracle Delivers</a:t>
            </a:r>
          </a:p>
        </p:txBody>
      </p:sp>
      <p:sp>
        <p:nvSpPr>
          <p:cNvPr id="2341894" name="Text Box 6"/>
          <p:cNvSpPr txBox="1">
            <a:spLocks noChangeArrowheads="1"/>
          </p:cNvSpPr>
          <p:nvPr/>
        </p:nvSpPr>
        <p:spPr bwMode="auto">
          <a:xfrm>
            <a:off x="3657600" y="4910138"/>
            <a:ext cx="5257800" cy="869950"/>
          </a:xfrm>
          <a:prstGeom prst="rect">
            <a:avLst/>
          </a:prstGeom>
          <a:noFill/>
          <a:ln w="9525" algn="ctr">
            <a:noFill/>
            <a:miter lim="800000"/>
            <a:headEnd/>
            <a:tailEnd/>
          </a:ln>
          <a:effectLst/>
        </p:spPr>
        <p:txBody>
          <a:bodyPr>
            <a:spAutoFit/>
          </a:bodyPr>
          <a:lstStyle/>
          <a:p>
            <a:pPr marL="225425" indent="-225425" algn="l">
              <a:lnSpc>
                <a:spcPct val="100000"/>
              </a:lnSpc>
              <a:spcBef>
                <a:spcPct val="20000"/>
              </a:spcBef>
              <a:buClr>
                <a:srgbClr val="000000"/>
              </a:buClr>
              <a:buSzPct val="100000"/>
            </a:pPr>
            <a:r>
              <a:rPr lang="zh-CN" altLang="en-US" sz="1500" i="0">
                <a:solidFill>
                  <a:srgbClr val="000000"/>
                </a:solidFill>
                <a:latin typeface="Arial" pitchFamily="34" charset="0"/>
                <a:ea typeface="宋体" pitchFamily="2" charset="-122"/>
              </a:rPr>
              <a:t>自动检测和警报以实现预先洞察</a:t>
            </a:r>
          </a:p>
          <a:p>
            <a:pPr marL="225425" indent="-225425" algn="l">
              <a:lnSpc>
                <a:spcPct val="100000"/>
              </a:lnSpc>
              <a:spcBef>
                <a:spcPct val="20000"/>
              </a:spcBef>
              <a:buClr>
                <a:srgbClr val="000000"/>
              </a:buClr>
              <a:buSzPct val="100000"/>
            </a:pPr>
            <a:r>
              <a:rPr lang="zh-CN" altLang="en-US" sz="1500" i="0">
                <a:solidFill>
                  <a:srgbClr val="000000"/>
                </a:solidFill>
                <a:latin typeface="Arial" pitchFamily="34" charset="0"/>
                <a:ea typeface="宋体" pitchFamily="2" charset="-122"/>
              </a:rPr>
              <a:t>将内容以多种格式发送给任何设备</a:t>
            </a:r>
          </a:p>
          <a:p>
            <a:pPr marL="225425" indent="-225425" algn="l">
              <a:lnSpc>
                <a:spcPct val="100000"/>
              </a:lnSpc>
              <a:spcBef>
                <a:spcPct val="20000"/>
              </a:spcBef>
              <a:buClr>
                <a:srgbClr val="000000"/>
              </a:buClr>
              <a:buSzPct val="100000"/>
            </a:pPr>
            <a:r>
              <a:rPr lang="zh-CN" altLang="en-US" sz="1500" i="0">
                <a:solidFill>
                  <a:srgbClr val="000000"/>
                </a:solidFill>
                <a:latin typeface="Arial" pitchFamily="34" charset="0"/>
                <a:ea typeface="宋体" pitchFamily="2" charset="-122"/>
              </a:rPr>
              <a:t>多步骤分析和分析工作流</a:t>
            </a:r>
          </a:p>
        </p:txBody>
      </p:sp>
      <p:grpSp>
        <p:nvGrpSpPr>
          <p:cNvPr id="2" name="Group 7"/>
          <p:cNvGrpSpPr>
            <a:grpSpLocks/>
          </p:cNvGrpSpPr>
          <p:nvPr/>
        </p:nvGrpSpPr>
        <p:grpSpPr bwMode="auto">
          <a:xfrm>
            <a:off x="2063750" y="4824413"/>
            <a:ext cx="1365250" cy="1042987"/>
            <a:chOff x="1339" y="2544"/>
            <a:chExt cx="1001" cy="763"/>
          </a:xfrm>
        </p:grpSpPr>
        <p:pic>
          <p:nvPicPr>
            <p:cNvPr id="2341896" name="Picture 8"/>
            <p:cNvPicPr>
              <a:picLocks noChangeAspect="1" noChangeArrowheads="1"/>
            </p:cNvPicPr>
            <p:nvPr/>
          </p:nvPicPr>
          <p:blipFill>
            <a:blip r:embed="rId3" cstate="print"/>
            <a:srcRect/>
            <a:stretch>
              <a:fillRect/>
            </a:stretch>
          </p:blipFill>
          <p:spPr bwMode="auto">
            <a:xfrm>
              <a:off x="1680" y="2627"/>
              <a:ext cx="660" cy="449"/>
            </a:xfrm>
            <a:prstGeom prst="rect">
              <a:avLst/>
            </a:prstGeom>
            <a:noFill/>
            <a:ln w="9525">
              <a:noFill/>
              <a:miter lim="800000"/>
              <a:headEnd/>
              <a:tailEnd/>
            </a:ln>
            <a:effectLst/>
          </p:spPr>
        </p:pic>
        <p:pic>
          <p:nvPicPr>
            <p:cNvPr id="2341897" name="Picture 9" descr="phonetext"/>
            <p:cNvPicPr>
              <a:picLocks noChangeAspect="1" noChangeArrowheads="1"/>
            </p:cNvPicPr>
            <p:nvPr/>
          </p:nvPicPr>
          <p:blipFill>
            <a:blip r:embed="rId4" cstate="print">
              <a:clrChange>
                <a:clrFrom>
                  <a:srgbClr val="D8D5F4"/>
                </a:clrFrom>
                <a:clrTo>
                  <a:srgbClr val="D8D5F4">
                    <a:alpha val="0"/>
                  </a:srgbClr>
                </a:clrTo>
              </a:clrChange>
            </a:blip>
            <a:srcRect/>
            <a:stretch>
              <a:fillRect/>
            </a:stretch>
          </p:blipFill>
          <p:spPr bwMode="auto">
            <a:xfrm>
              <a:off x="1339" y="2544"/>
              <a:ext cx="613" cy="763"/>
            </a:xfrm>
            <a:prstGeom prst="rect">
              <a:avLst/>
            </a:prstGeom>
            <a:noFill/>
            <a:ln w="9525">
              <a:noFill/>
              <a:miter lim="800000"/>
              <a:headEnd/>
              <a:tailEnd/>
            </a:ln>
          </p:spPr>
        </p:pic>
      </p:grpSp>
      <p:sp>
        <p:nvSpPr>
          <p:cNvPr id="2341898" name="Line 10"/>
          <p:cNvSpPr>
            <a:spLocks noChangeShapeType="1"/>
          </p:cNvSpPr>
          <p:nvPr/>
        </p:nvSpPr>
        <p:spPr bwMode="auto">
          <a:xfrm>
            <a:off x="533400" y="2949575"/>
            <a:ext cx="8077200" cy="0"/>
          </a:xfrm>
          <a:prstGeom prst="line">
            <a:avLst/>
          </a:prstGeom>
          <a:noFill/>
          <a:ln w="12700" cap="rnd">
            <a:solidFill>
              <a:schemeClr val="tx1"/>
            </a:solidFill>
            <a:prstDash val="sysDot"/>
            <a:round/>
            <a:headEnd/>
            <a:tailEnd/>
          </a:ln>
          <a:effectLst/>
        </p:spPr>
        <p:txBody>
          <a:bodyPr/>
          <a:lstStyle/>
          <a:p>
            <a:endParaRPr lang="zh-CN" altLang="en-US"/>
          </a:p>
        </p:txBody>
      </p:sp>
      <p:sp>
        <p:nvSpPr>
          <p:cNvPr id="2341899" name="Line 11"/>
          <p:cNvSpPr>
            <a:spLocks noChangeShapeType="1"/>
          </p:cNvSpPr>
          <p:nvPr/>
        </p:nvSpPr>
        <p:spPr bwMode="auto">
          <a:xfrm>
            <a:off x="533400" y="4522788"/>
            <a:ext cx="8077200" cy="0"/>
          </a:xfrm>
          <a:prstGeom prst="line">
            <a:avLst/>
          </a:prstGeom>
          <a:noFill/>
          <a:ln w="12700" cap="rnd">
            <a:solidFill>
              <a:schemeClr val="tx1"/>
            </a:solidFill>
            <a:prstDash val="sysDot"/>
            <a:round/>
            <a:headEnd/>
            <a:tailEnd/>
          </a:ln>
          <a:effectLst/>
        </p:spPr>
        <p:txBody>
          <a:bodyPr/>
          <a:lstStyle/>
          <a:p>
            <a:endParaRPr lang="zh-CN" altLang="en-US"/>
          </a:p>
        </p:txBody>
      </p:sp>
      <p:sp>
        <p:nvSpPr>
          <p:cNvPr id="2341900" name="Text Box 12"/>
          <p:cNvSpPr txBox="1">
            <a:spLocks noChangeArrowheads="1"/>
          </p:cNvSpPr>
          <p:nvPr/>
        </p:nvSpPr>
        <p:spPr bwMode="auto">
          <a:xfrm>
            <a:off x="457200" y="3335338"/>
            <a:ext cx="1371600" cy="612775"/>
          </a:xfrm>
          <a:prstGeom prst="rect">
            <a:avLst/>
          </a:prstGeom>
          <a:noFill/>
          <a:ln w="9525" algn="ctr">
            <a:noFill/>
            <a:miter lim="800000"/>
            <a:headEnd/>
            <a:tailEnd/>
          </a:ln>
          <a:effectLst/>
        </p:spPr>
        <p:txBody>
          <a:bodyPr>
            <a:spAutoFit/>
          </a:bodyPr>
          <a:lstStyle/>
          <a:p>
            <a:pPr algn="l">
              <a:spcBef>
                <a:spcPct val="40000"/>
              </a:spcBef>
              <a:buClrTx/>
              <a:buFontTx/>
              <a:buNone/>
            </a:pPr>
            <a:r>
              <a:rPr lang="en-US" altLang="zh-CN" sz="1900" i="0">
                <a:solidFill>
                  <a:srgbClr val="000000"/>
                </a:solidFill>
                <a:latin typeface="Arial" pitchFamily="34" charset="0"/>
                <a:ea typeface="宋体" pitchFamily="2" charset="-122"/>
              </a:rPr>
              <a:t>Oracle Answers</a:t>
            </a:r>
          </a:p>
        </p:txBody>
      </p:sp>
      <p:sp>
        <p:nvSpPr>
          <p:cNvPr id="2341901" name="Text Box 13"/>
          <p:cNvSpPr txBox="1">
            <a:spLocks noChangeArrowheads="1"/>
          </p:cNvSpPr>
          <p:nvPr/>
        </p:nvSpPr>
        <p:spPr bwMode="auto">
          <a:xfrm>
            <a:off x="3657600" y="3168650"/>
            <a:ext cx="5045075" cy="1098550"/>
          </a:xfrm>
          <a:prstGeom prst="rect">
            <a:avLst/>
          </a:prstGeom>
          <a:noFill/>
          <a:ln w="9525" algn="ctr">
            <a:noFill/>
            <a:miter lim="800000"/>
            <a:headEnd/>
            <a:tailEnd/>
          </a:ln>
          <a:effectLst/>
        </p:spPr>
        <p:txBody>
          <a:bodyPr>
            <a:spAutoFit/>
          </a:bodyPr>
          <a:lstStyle/>
          <a:p>
            <a:pPr marL="225425" indent="-225425" algn="l">
              <a:lnSpc>
                <a:spcPct val="100000"/>
              </a:lnSpc>
              <a:spcBef>
                <a:spcPct val="20000"/>
              </a:spcBef>
              <a:buClr>
                <a:srgbClr val="000000"/>
              </a:buClr>
              <a:buSzPct val="100000"/>
            </a:pPr>
            <a:r>
              <a:rPr lang="zh-CN" altLang="en-US" sz="1500" i="0">
                <a:solidFill>
                  <a:srgbClr val="000000"/>
                </a:solidFill>
                <a:latin typeface="Arial" pitchFamily="34" charset="0"/>
                <a:ea typeface="宋体" pitchFamily="2" charset="-122"/>
              </a:rPr>
              <a:t>完全通过 </a:t>
            </a:r>
            <a:r>
              <a:rPr lang="en-US" altLang="zh-CN" sz="1500" i="0">
                <a:solidFill>
                  <a:srgbClr val="000000"/>
                </a:solidFill>
                <a:latin typeface="Arial" pitchFamily="34" charset="0"/>
                <a:ea typeface="宋体" pitchFamily="2" charset="-122"/>
              </a:rPr>
              <a:t>Web UI </a:t>
            </a:r>
            <a:r>
              <a:rPr lang="zh-CN" altLang="en-US" sz="1500" i="0">
                <a:solidFill>
                  <a:srgbClr val="000000"/>
                </a:solidFill>
                <a:latin typeface="Arial" pitchFamily="34" charset="0"/>
                <a:ea typeface="宋体" pitchFamily="2" charset="-122"/>
              </a:rPr>
              <a:t>进行强大的即席分析</a:t>
            </a:r>
          </a:p>
          <a:p>
            <a:pPr marL="225425" indent="-225425" algn="l">
              <a:lnSpc>
                <a:spcPct val="100000"/>
              </a:lnSpc>
              <a:spcBef>
                <a:spcPct val="20000"/>
              </a:spcBef>
              <a:buClr>
                <a:srgbClr val="000000"/>
              </a:buClr>
              <a:buSzPct val="100000"/>
            </a:pPr>
            <a:r>
              <a:rPr lang="zh-CN" altLang="en-US" sz="1500" i="0">
                <a:solidFill>
                  <a:srgbClr val="000000"/>
                </a:solidFill>
                <a:latin typeface="Arial" pitchFamily="34" charset="0"/>
                <a:ea typeface="宋体" pitchFamily="2" charset="-122"/>
              </a:rPr>
              <a:t>创建和修改图表、数据透视表和信息板</a:t>
            </a:r>
          </a:p>
          <a:p>
            <a:pPr marL="225425" indent="-225425" algn="l">
              <a:lnSpc>
                <a:spcPct val="100000"/>
              </a:lnSpc>
              <a:spcBef>
                <a:spcPct val="20000"/>
              </a:spcBef>
              <a:buClr>
                <a:srgbClr val="000000"/>
              </a:buClr>
              <a:buSzPct val="100000"/>
            </a:pPr>
            <a:r>
              <a:rPr lang="zh-CN" altLang="en-US" sz="1500" i="0">
                <a:solidFill>
                  <a:srgbClr val="000000"/>
                </a:solidFill>
                <a:latin typeface="Arial" pitchFamily="34" charset="0"/>
                <a:ea typeface="宋体" pitchFamily="2" charset="-122"/>
              </a:rPr>
              <a:t>真正的业务用户可通过直观、简化的业务模型自给自足</a:t>
            </a:r>
          </a:p>
        </p:txBody>
      </p:sp>
      <p:pic>
        <p:nvPicPr>
          <p:cNvPr id="2341902" name="Picture 14" descr="Dashboard-Stand Alone"/>
          <p:cNvPicPr>
            <a:picLocks noChangeAspect="1" noChangeArrowheads="1"/>
          </p:cNvPicPr>
          <p:nvPr/>
        </p:nvPicPr>
        <p:blipFill>
          <a:blip r:embed="rId5" cstate="print"/>
          <a:srcRect/>
          <a:stretch>
            <a:fillRect/>
          </a:stretch>
        </p:blipFill>
        <p:spPr bwMode="auto">
          <a:xfrm>
            <a:off x="2209800" y="1528763"/>
            <a:ext cx="1371600" cy="1028700"/>
          </a:xfrm>
          <a:prstGeom prst="rect">
            <a:avLst/>
          </a:prstGeom>
          <a:noFill/>
        </p:spPr>
      </p:pic>
      <p:pic>
        <p:nvPicPr>
          <p:cNvPr id="2341903" name="Picture 15" descr="Answers"/>
          <p:cNvPicPr>
            <a:picLocks noChangeAspect="1" noChangeArrowheads="1"/>
          </p:cNvPicPr>
          <p:nvPr/>
        </p:nvPicPr>
        <p:blipFill>
          <a:blip r:embed="rId6" cstate="print"/>
          <a:srcRect/>
          <a:stretch>
            <a:fillRect/>
          </a:stretch>
        </p:blipFill>
        <p:spPr bwMode="auto">
          <a:xfrm>
            <a:off x="2209800" y="3127375"/>
            <a:ext cx="1371600" cy="1028700"/>
          </a:xfrm>
          <a:prstGeom prst="rect">
            <a:avLst/>
          </a:prstGeom>
          <a:noFill/>
        </p:spPr>
      </p:pic>
      <p:pic>
        <p:nvPicPr>
          <p:cNvPr id="2341905" name="Picture 17"/>
          <p:cNvPicPr>
            <a:picLocks noChangeAspect="1" noChangeArrowheads="1"/>
          </p:cNvPicPr>
          <p:nvPr/>
        </p:nvPicPr>
        <p:blipFill>
          <a:blip r:embed="rId7" cstate="print"/>
          <a:srcRect/>
          <a:stretch>
            <a:fillRect/>
          </a:stretch>
        </p:blipFill>
        <p:spPr bwMode="auto">
          <a:xfrm>
            <a:off x="1905000" y="1352550"/>
            <a:ext cx="7239000" cy="5505450"/>
          </a:xfrm>
          <a:prstGeom prst="rect">
            <a:avLst/>
          </a:prstGeom>
          <a:noFill/>
          <a:ln w="9525" algn="ctr">
            <a:noFill/>
            <a:miter lim="800000"/>
            <a:headEnd/>
            <a:tailEnd/>
          </a:ln>
          <a:effectLst/>
        </p:spPr>
      </p:pic>
      <p:pic>
        <p:nvPicPr>
          <p:cNvPr id="2341907" name="Picture 19"/>
          <p:cNvPicPr>
            <a:picLocks noChangeAspect="1" noChangeArrowheads="1"/>
          </p:cNvPicPr>
          <p:nvPr/>
        </p:nvPicPr>
        <p:blipFill>
          <a:blip r:embed="rId8" cstate="print"/>
          <a:srcRect/>
          <a:stretch>
            <a:fillRect/>
          </a:stretch>
        </p:blipFill>
        <p:spPr bwMode="auto">
          <a:xfrm>
            <a:off x="1981200" y="1447800"/>
            <a:ext cx="7162800" cy="5145088"/>
          </a:xfrm>
          <a:prstGeom prst="rect">
            <a:avLst/>
          </a:prstGeom>
          <a:noFill/>
          <a:ln w="9525" algn="ctr">
            <a:noFill/>
            <a:miter lim="800000"/>
            <a:headEnd/>
            <a:tailEnd/>
          </a:ln>
          <a:effectLst/>
        </p:spPr>
      </p:pic>
      <p:pic>
        <p:nvPicPr>
          <p:cNvPr id="2341908" name="Picture 20"/>
          <p:cNvPicPr>
            <a:picLocks noChangeAspect="1" noChangeArrowheads="1"/>
          </p:cNvPicPr>
          <p:nvPr/>
        </p:nvPicPr>
        <p:blipFill>
          <a:blip r:embed="rId9" cstate="print"/>
          <a:srcRect/>
          <a:stretch>
            <a:fillRect/>
          </a:stretch>
        </p:blipFill>
        <p:spPr bwMode="auto">
          <a:xfrm>
            <a:off x="1752600" y="1524000"/>
            <a:ext cx="7162800" cy="4824413"/>
          </a:xfrm>
          <a:prstGeom prst="rect">
            <a:avLst/>
          </a:prstGeom>
          <a:noFill/>
          <a:ln w="25400" algn="ctr">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41905"/>
                                        </p:tgtEl>
                                        <p:attrNameLst>
                                          <p:attrName>style.visibility</p:attrName>
                                        </p:attrNameLst>
                                      </p:cBhvr>
                                      <p:to>
                                        <p:strVal val="visible"/>
                                      </p:to>
                                    </p:set>
                                    <p:anim calcmode="lin" valueType="num">
                                      <p:cBhvr additive="base">
                                        <p:cTn id="7" dur="500" fill="hold"/>
                                        <p:tgtEl>
                                          <p:spTgt spid="2341905"/>
                                        </p:tgtEl>
                                        <p:attrNameLst>
                                          <p:attrName>ppt_x</p:attrName>
                                        </p:attrNameLst>
                                      </p:cBhvr>
                                      <p:tavLst>
                                        <p:tav tm="0">
                                          <p:val>
                                            <p:strVal val="#ppt_x"/>
                                          </p:val>
                                        </p:tav>
                                        <p:tav tm="100000">
                                          <p:val>
                                            <p:strVal val="#ppt_x"/>
                                          </p:val>
                                        </p:tav>
                                      </p:tavLst>
                                    </p:anim>
                                    <p:anim calcmode="lin" valueType="num">
                                      <p:cBhvr additive="base">
                                        <p:cTn id="8" dur="500" fill="hold"/>
                                        <p:tgtEl>
                                          <p:spTgt spid="2341905"/>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2341905"/>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341907"/>
                                        </p:tgtEl>
                                        <p:attrNameLst>
                                          <p:attrName>style.visibility</p:attrName>
                                        </p:attrNameLst>
                                      </p:cBhvr>
                                      <p:to>
                                        <p:strVal val="visible"/>
                                      </p:to>
                                    </p:set>
                                    <p:anim calcmode="lin" valueType="num">
                                      <p:cBhvr additive="base">
                                        <p:cTn id="13" dur="500" fill="hold"/>
                                        <p:tgtEl>
                                          <p:spTgt spid="2341907"/>
                                        </p:tgtEl>
                                        <p:attrNameLst>
                                          <p:attrName>ppt_x</p:attrName>
                                        </p:attrNameLst>
                                      </p:cBhvr>
                                      <p:tavLst>
                                        <p:tav tm="0">
                                          <p:val>
                                            <p:strVal val="#ppt_x"/>
                                          </p:val>
                                        </p:tav>
                                        <p:tav tm="100000">
                                          <p:val>
                                            <p:strVal val="#ppt_x"/>
                                          </p:val>
                                        </p:tav>
                                      </p:tavLst>
                                    </p:anim>
                                    <p:anim calcmode="lin" valueType="num">
                                      <p:cBhvr additive="base">
                                        <p:cTn id="14" dur="500" fill="hold"/>
                                        <p:tgtEl>
                                          <p:spTgt spid="2341907"/>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2341907"/>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341908"/>
                                        </p:tgtEl>
                                        <p:attrNameLst>
                                          <p:attrName>style.visibility</p:attrName>
                                        </p:attrNameLst>
                                      </p:cBhvr>
                                      <p:to>
                                        <p:strVal val="visible"/>
                                      </p:to>
                                    </p:set>
                                    <p:anim calcmode="lin" valueType="num">
                                      <p:cBhvr additive="base">
                                        <p:cTn id="19" dur="500" fill="hold"/>
                                        <p:tgtEl>
                                          <p:spTgt spid="2341908"/>
                                        </p:tgtEl>
                                        <p:attrNameLst>
                                          <p:attrName>ppt_x</p:attrName>
                                        </p:attrNameLst>
                                      </p:cBhvr>
                                      <p:tavLst>
                                        <p:tav tm="0">
                                          <p:val>
                                            <p:strVal val="#ppt_x"/>
                                          </p:val>
                                        </p:tav>
                                        <p:tav tm="100000">
                                          <p:val>
                                            <p:strVal val="#ppt_x"/>
                                          </p:val>
                                        </p:tav>
                                      </p:tavLst>
                                    </p:anim>
                                    <p:anim calcmode="lin" valueType="num">
                                      <p:cBhvr additive="base">
                                        <p:cTn id="20" dur="500" fill="hold"/>
                                        <p:tgtEl>
                                          <p:spTgt spid="234190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7314" name="Rectangle 1677313"/>
          <p:cNvPicPr>
            <a:picLocks noChangeAspect="1" noChangeArrowheads="1"/>
          </p:cNvPicPr>
          <p:nvPr/>
        </p:nvPicPr>
        <p:blipFill>
          <a:blip r:embed="rId3" cstate="print"/>
          <a:srcRect/>
          <a:stretch>
            <a:fillRect/>
          </a:stretch>
        </p:blipFill>
        <p:spPr bwMode="auto">
          <a:xfrm>
            <a:off x="228600" y="2554288"/>
            <a:ext cx="3954463" cy="3065462"/>
          </a:xfrm>
          <a:prstGeom prst="rect">
            <a:avLst/>
          </a:prstGeom>
          <a:noFill/>
          <a:ln w="6350" algn="ctr">
            <a:solidFill>
              <a:schemeClr val="tx1"/>
            </a:solidFill>
            <a:miter lim="800000"/>
            <a:headEnd/>
            <a:tailEnd/>
          </a:ln>
        </p:spPr>
      </p:pic>
      <p:pic>
        <p:nvPicPr>
          <p:cNvPr id="1677315" name="Rectangle 1677314"/>
          <p:cNvPicPr>
            <a:picLocks noChangeAspect="1" noChangeArrowheads="1"/>
          </p:cNvPicPr>
          <p:nvPr/>
        </p:nvPicPr>
        <p:blipFill>
          <a:blip r:embed="rId4" cstate="print"/>
          <a:srcRect/>
          <a:stretch>
            <a:fillRect/>
          </a:stretch>
        </p:blipFill>
        <p:spPr bwMode="auto">
          <a:xfrm>
            <a:off x="3048000" y="2344738"/>
            <a:ext cx="2951163" cy="4097337"/>
          </a:xfrm>
          <a:prstGeom prst="rect">
            <a:avLst/>
          </a:prstGeom>
          <a:noFill/>
          <a:ln w="6350" algn="ctr">
            <a:solidFill>
              <a:schemeClr val="tx1"/>
            </a:solidFill>
            <a:miter lim="800000"/>
            <a:headEnd/>
            <a:tailEnd/>
          </a:ln>
        </p:spPr>
      </p:pic>
      <p:pic>
        <p:nvPicPr>
          <p:cNvPr id="1677316" name="Rectangle 1677315"/>
          <p:cNvPicPr>
            <a:picLocks noChangeAspect="1" noChangeArrowheads="1"/>
          </p:cNvPicPr>
          <p:nvPr/>
        </p:nvPicPr>
        <p:blipFill>
          <a:blip r:embed="rId5" cstate="print"/>
          <a:srcRect/>
          <a:stretch>
            <a:fillRect/>
          </a:stretch>
        </p:blipFill>
        <p:spPr bwMode="auto">
          <a:xfrm>
            <a:off x="3657600" y="4106863"/>
            <a:ext cx="4370388" cy="2771775"/>
          </a:xfrm>
          <a:prstGeom prst="rect">
            <a:avLst/>
          </a:prstGeom>
          <a:noFill/>
          <a:ln w="6350" algn="ctr">
            <a:solidFill>
              <a:schemeClr val="tx1"/>
            </a:solidFill>
            <a:miter lim="800000"/>
            <a:headEnd/>
            <a:tailEnd/>
          </a:ln>
        </p:spPr>
      </p:pic>
      <p:pic>
        <p:nvPicPr>
          <p:cNvPr id="1677317" name="Rectangle 1677316"/>
          <p:cNvPicPr>
            <a:picLocks noChangeAspect="1" noChangeArrowheads="1"/>
          </p:cNvPicPr>
          <p:nvPr/>
        </p:nvPicPr>
        <p:blipFill>
          <a:blip r:embed="rId6" cstate="print"/>
          <a:srcRect/>
          <a:stretch>
            <a:fillRect/>
          </a:stretch>
        </p:blipFill>
        <p:spPr bwMode="auto">
          <a:xfrm>
            <a:off x="1295400" y="2216150"/>
            <a:ext cx="2890838" cy="4005263"/>
          </a:xfrm>
          <a:prstGeom prst="rect">
            <a:avLst/>
          </a:prstGeom>
          <a:noFill/>
          <a:ln w="6350" algn="ctr">
            <a:solidFill>
              <a:schemeClr val="tx1"/>
            </a:solidFill>
            <a:miter lim="800000"/>
            <a:headEnd/>
            <a:tailEnd/>
          </a:ln>
        </p:spPr>
      </p:pic>
      <p:pic>
        <p:nvPicPr>
          <p:cNvPr id="1677318" name="Rectangle 1677317"/>
          <p:cNvPicPr>
            <a:picLocks noChangeAspect="1" noChangeArrowheads="1"/>
          </p:cNvPicPr>
          <p:nvPr/>
        </p:nvPicPr>
        <p:blipFill>
          <a:blip r:embed="rId7" cstate="print"/>
          <a:srcRect/>
          <a:stretch>
            <a:fillRect/>
          </a:stretch>
        </p:blipFill>
        <p:spPr bwMode="auto">
          <a:xfrm>
            <a:off x="5881688" y="2173288"/>
            <a:ext cx="2965450" cy="3579812"/>
          </a:xfrm>
          <a:prstGeom prst="rect">
            <a:avLst/>
          </a:prstGeom>
          <a:noFill/>
          <a:ln w="6350" algn="ctr">
            <a:solidFill>
              <a:schemeClr val="tx1"/>
            </a:solidFill>
            <a:miter lim="800000"/>
            <a:headEnd/>
            <a:tailEnd/>
          </a:ln>
        </p:spPr>
      </p:pic>
      <p:pic>
        <p:nvPicPr>
          <p:cNvPr id="1677320" name="Rectangle 1677319"/>
          <p:cNvPicPr>
            <a:picLocks noChangeAspect="1" noChangeArrowheads="1"/>
          </p:cNvPicPr>
          <p:nvPr/>
        </p:nvPicPr>
        <p:blipFill>
          <a:blip r:embed="rId8" cstate="print"/>
          <a:srcRect/>
          <a:stretch>
            <a:fillRect/>
          </a:stretch>
        </p:blipFill>
        <p:spPr bwMode="auto">
          <a:xfrm>
            <a:off x="511175" y="2971800"/>
            <a:ext cx="2997200" cy="3962400"/>
          </a:xfrm>
          <a:prstGeom prst="rect">
            <a:avLst/>
          </a:prstGeom>
          <a:noFill/>
          <a:ln w="6350" algn="ctr">
            <a:solidFill>
              <a:schemeClr val="tx1"/>
            </a:solidFill>
            <a:miter lim="800000"/>
            <a:headEnd/>
            <a:tailEnd/>
          </a:ln>
        </p:spPr>
      </p:pic>
      <p:pic>
        <p:nvPicPr>
          <p:cNvPr id="1677321" name="Rectangle 1677320"/>
          <p:cNvPicPr>
            <a:picLocks noChangeAspect="1" noChangeArrowheads="1"/>
          </p:cNvPicPr>
          <p:nvPr/>
        </p:nvPicPr>
        <p:blipFill>
          <a:blip r:embed="rId9" cstate="print"/>
          <a:srcRect/>
          <a:stretch>
            <a:fillRect/>
          </a:stretch>
        </p:blipFill>
        <p:spPr bwMode="auto">
          <a:xfrm>
            <a:off x="2667000" y="3025775"/>
            <a:ext cx="4519613" cy="3806825"/>
          </a:xfrm>
          <a:prstGeom prst="rect">
            <a:avLst/>
          </a:prstGeom>
          <a:noFill/>
          <a:ln w="6350" algn="ctr">
            <a:solidFill>
              <a:schemeClr val="tx1"/>
            </a:solidFill>
            <a:miter lim="800000"/>
            <a:headEnd/>
            <a:tailEnd/>
          </a:ln>
        </p:spPr>
      </p:pic>
      <p:pic>
        <p:nvPicPr>
          <p:cNvPr id="1677323" name="Rectangle 1677322"/>
          <p:cNvPicPr>
            <a:picLocks noChangeAspect="1" noChangeArrowheads="1"/>
          </p:cNvPicPr>
          <p:nvPr/>
        </p:nvPicPr>
        <p:blipFill>
          <a:blip r:embed="rId10" cstate="print"/>
          <a:srcRect/>
          <a:stretch>
            <a:fillRect/>
          </a:stretch>
        </p:blipFill>
        <p:spPr bwMode="auto">
          <a:xfrm>
            <a:off x="1789113" y="3146425"/>
            <a:ext cx="3136900" cy="3654425"/>
          </a:xfrm>
          <a:prstGeom prst="rect">
            <a:avLst/>
          </a:prstGeom>
          <a:noFill/>
          <a:ln w="9525" algn="ctr">
            <a:solidFill>
              <a:schemeClr val="tx1"/>
            </a:solidFill>
            <a:miter lim="800000"/>
            <a:headEnd/>
            <a:tailEnd/>
          </a:ln>
        </p:spPr>
      </p:pic>
      <p:pic>
        <p:nvPicPr>
          <p:cNvPr id="1677324" name="Rectangle 1677323"/>
          <p:cNvPicPr>
            <a:picLocks noChangeAspect="1" noChangeArrowheads="1"/>
          </p:cNvPicPr>
          <p:nvPr/>
        </p:nvPicPr>
        <p:blipFill>
          <a:blip r:embed="rId11" cstate="print"/>
          <a:srcRect/>
          <a:stretch>
            <a:fillRect/>
          </a:stretch>
        </p:blipFill>
        <p:spPr bwMode="auto">
          <a:xfrm>
            <a:off x="3556000" y="3079750"/>
            <a:ext cx="4587875" cy="2963863"/>
          </a:xfrm>
          <a:prstGeom prst="rect">
            <a:avLst/>
          </a:prstGeom>
          <a:noFill/>
          <a:ln w="9525" algn="ctr">
            <a:solidFill>
              <a:schemeClr val="tx1"/>
            </a:solidFill>
            <a:miter lim="800000"/>
            <a:headEnd/>
            <a:tailEnd/>
          </a:ln>
        </p:spPr>
      </p:pic>
      <p:pic>
        <p:nvPicPr>
          <p:cNvPr id="1677325" name="Rectangle 1677324"/>
          <p:cNvPicPr>
            <a:picLocks noChangeAspect="1" noChangeArrowheads="1"/>
          </p:cNvPicPr>
          <p:nvPr/>
        </p:nvPicPr>
        <p:blipFill>
          <a:blip r:embed="rId12" cstate="print"/>
          <a:srcRect/>
          <a:stretch>
            <a:fillRect/>
          </a:stretch>
        </p:blipFill>
        <p:spPr bwMode="auto">
          <a:xfrm>
            <a:off x="1219200" y="4711700"/>
            <a:ext cx="5262563" cy="1868488"/>
          </a:xfrm>
          <a:prstGeom prst="rect">
            <a:avLst/>
          </a:prstGeom>
          <a:noFill/>
          <a:ln w="6350" algn="ctr">
            <a:solidFill>
              <a:schemeClr val="tx1"/>
            </a:solidFill>
            <a:miter lim="800000"/>
            <a:headEnd/>
            <a:tailEnd/>
          </a:ln>
        </p:spPr>
      </p:pic>
      <p:sp>
        <p:nvSpPr>
          <p:cNvPr id="2382860" name="Rectangle 12"/>
          <p:cNvSpPr>
            <a:spLocks noChangeArrowheads="1"/>
          </p:cNvSpPr>
          <p:nvPr/>
        </p:nvSpPr>
        <p:spPr bwMode="auto">
          <a:xfrm>
            <a:off x="889000" y="304800"/>
            <a:ext cx="7581900" cy="941388"/>
          </a:xfrm>
          <a:prstGeom prst="rect">
            <a:avLst/>
          </a:prstGeom>
          <a:noFill/>
          <a:ln w="9525">
            <a:noFill/>
            <a:miter lim="800000"/>
            <a:headEnd/>
            <a:tailEnd/>
          </a:ln>
          <a:effectLst/>
        </p:spPr>
        <p:txBody>
          <a:bodyPr lIns="0" tIns="0" rIns="0" bIns="0"/>
          <a:lstStyle/>
          <a:p>
            <a:pPr algn="l">
              <a:lnSpc>
                <a:spcPct val="100000"/>
              </a:lnSpc>
              <a:spcBef>
                <a:spcPct val="0"/>
              </a:spcBef>
              <a:buClrTx/>
              <a:buFontTx/>
              <a:buNone/>
            </a:pPr>
            <a:r>
              <a:rPr lang="zh-CN" altLang="en-US" sz="3200" i="0">
                <a:solidFill>
                  <a:srgbClr val="000000"/>
                </a:solidFill>
                <a:latin typeface="Arial" pitchFamily="34" charset="0"/>
                <a:ea typeface="宋体" pitchFamily="2" charset="-122"/>
              </a:rPr>
              <a:t>完善的洞察传递功能</a:t>
            </a:r>
            <a:br>
              <a:rPr lang="zh-CN" altLang="en-US" sz="3200" i="0">
                <a:solidFill>
                  <a:srgbClr val="000000"/>
                </a:solidFill>
                <a:latin typeface="Arial" pitchFamily="34" charset="0"/>
                <a:ea typeface="宋体" pitchFamily="2" charset="-122"/>
              </a:rPr>
            </a:br>
            <a:r>
              <a:rPr lang="zh-CN" altLang="en-US" sz="2400" i="0">
                <a:solidFill>
                  <a:srgbClr val="FD0000"/>
                </a:solidFill>
                <a:latin typeface="Arial" pitchFamily="34" charset="0"/>
                <a:ea typeface="宋体" pitchFamily="2" charset="-122"/>
              </a:rPr>
              <a:t>旨在普及智能</a:t>
            </a:r>
          </a:p>
        </p:txBody>
      </p:sp>
      <p:grpSp>
        <p:nvGrpSpPr>
          <p:cNvPr id="2" name="Group 13"/>
          <p:cNvGrpSpPr>
            <a:grpSpLocks/>
          </p:cNvGrpSpPr>
          <p:nvPr/>
        </p:nvGrpSpPr>
        <p:grpSpPr bwMode="auto">
          <a:xfrm>
            <a:off x="457200" y="1447800"/>
            <a:ext cx="8382000" cy="1403350"/>
            <a:chOff x="288" y="912"/>
            <a:chExt cx="5280" cy="884"/>
          </a:xfrm>
        </p:grpSpPr>
        <p:sp>
          <p:nvSpPr>
            <p:cNvPr id="2382862" name="Text Box 14"/>
            <p:cNvSpPr txBox="1">
              <a:spLocks noChangeArrowheads="1"/>
            </p:cNvSpPr>
            <p:nvPr/>
          </p:nvSpPr>
          <p:spPr bwMode="auto">
            <a:xfrm>
              <a:off x="2286" y="912"/>
              <a:ext cx="3282" cy="692"/>
            </a:xfrm>
            <a:prstGeom prst="rect">
              <a:avLst/>
            </a:prstGeom>
            <a:noFill/>
            <a:ln w="9525" algn="ctr">
              <a:noFill/>
              <a:miter lim="800000"/>
              <a:headEnd/>
              <a:tailEnd/>
            </a:ln>
            <a:effectLst/>
          </p:spPr>
          <p:txBody>
            <a:bodyPr>
              <a:spAutoFit/>
            </a:bodyPr>
            <a:lstStyle/>
            <a:p>
              <a:pPr marL="225425" indent="-225425" algn="l">
                <a:lnSpc>
                  <a:spcPct val="100000"/>
                </a:lnSpc>
                <a:spcBef>
                  <a:spcPct val="20000"/>
                </a:spcBef>
                <a:buClr>
                  <a:srgbClr val="000000"/>
                </a:buClr>
                <a:buSzPct val="100000"/>
              </a:pPr>
              <a:r>
                <a:rPr lang="zh-CN" altLang="en-US" sz="1500" i="0">
                  <a:solidFill>
                    <a:srgbClr val="000000"/>
                  </a:solidFill>
                  <a:latin typeface="Arial" pitchFamily="34" charset="0"/>
                  <a:ea typeface="宋体" pitchFamily="2" charset="-122"/>
                </a:rPr>
                <a:t>真正的“点对点”报告和发布 </a:t>
              </a:r>
            </a:p>
            <a:p>
              <a:pPr marL="225425" indent="-225425" algn="l">
                <a:lnSpc>
                  <a:spcPct val="100000"/>
                </a:lnSpc>
                <a:spcBef>
                  <a:spcPct val="20000"/>
                </a:spcBef>
                <a:buClr>
                  <a:srgbClr val="000000"/>
                </a:buClr>
                <a:buSzPct val="100000"/>
              </a:pPr>
              <a:r>
                <a:rPr lang="zh-CN" altLang="en-US" sz="1500" i="0">
                  <a:solidFill>
                    <a:srgbClr val="000000"/>
                  </a:solidFill>
                  <a:latin typeface="Arial" pitchFamily="34" charset="0"/>
                  <a:ea typeface="宋体" pitchFamily="2" charset="-122"/>
                </a:rPr>
                <a:t>使用熟悉工具（如 </a:t>
              </a:r>
              <a:r>
                <a:rPr lang="en-US" altLang="zh-CN" sz="1500" i="0">
                  <a:solidFill>
                    <a:srgbClr val="000000"/>
                  </a:solidFill>
                  <a:latin typeface="Arial" pitchFamily="34" charset="0"/>
                  <a:ea typeface="宋体" pitchFamily="2" charset="-122"/>
                </a:rPr>
                <a:t>Word</a:t>
              </a:r>
              <a:r>
                <a:rPr lang="zh-CN" altLang="en-US" sz="1500" i="0">
                  <a:solidFill>
                    <a:srgbClr val="000000"/>
                  </a:solidFill>
                  <a:latin typeface="Arial" pitchFamily="34" charset="0"/>
                  <a:ea typeface="宋体" pitchFamily="2" charset="-122"/>
                </a:rPr>
                <a:t>、</a:t>
              </a:r>
              <a:r>
                <a:rPr lang="en-US" altLang="zh-CN" sz="1500" i="0">
                  <a:solidFill>
                    <a:srgbClr val="000000"/>
                  </a:solidFill>
                  <a:latin typeface="Arial" pitchFamily="34" charset="0"/>
                  <a:ea typeface="宋体" pitchFamily="2" charset="-122"/>
                </a:rPr>
                <a:t>Adobe</a:t>
              </a:r>
              <a:r>
                <a:rPr lang="zh-CN" altLang="en-US" sz="1500" i="0">
                  <a:solidFill>
                    <a:srgbClr val="000000"/>
                  </a:solidFill>
                  <a:latin typeface="Arial" pitchFamily="34" charset="0"/>
                  <a:ea typeface="宋体" pitchFamily="2" charset="-122"/>
                </a:rPr>
                <a:t>）的报表布局</a:t>
              </a:r>
            </a:p>
            <a:p>
              <a:pPr marL="225425" indent="-225425" algn="l">
                <a:lnSpc>
                  <a:spcPct val="100000"/>
                </a:lnSpc>
                <a:spcBef>
                  <a:spcPct val="20000"/>
                </a:spcBef>
                <a:buClr>
                  <a:srgbClr val="000000"/>
                </a:buClr>
                <a:buSzPct val="100000"/>
              </a:pPr>
              <a:r>
                <a:rPr lang="zh-CN" altLang="en-US" sz="1500" i="0">
                  <a:solidFill>
                    <a:srgbClr val="000000"/>
                  </a:solidFill>
                  <a:latin typeface="Arial" pitchFamily="34" charset="0"/>
                  <a:ea typeface="宋体" pitchFamily="2" charset="-122"/>
                </a:rPr>
                <a:t>单一产品可满足所有文档需求 </a:t>
              </a:r>
              <a:r>
                <a:rPr lang="en-US" altLang="zh-CN" sz="1500" i="0">
                  <a:solidFill>
                    <a:srgbClr val="000000"/>
                  </a:solidFill>
                  <a:latin typeface="Arial" pitchFamily="34" charset="0"/>
                  <a:ea typeface="宋体" pitchFamily="2" charset="-122"/>
                </a:rPr>
                <a:t>— </a:t>
              </a:r>
              <a:r>
                <a:rPr lang="zh-CN" altLang="en-US" sz="1500" i="0">
                  <a:solidFill>
                    <a:srgbClr val="000000"/>
                  </a:solidFill>
                  <a:latin typeface="Arial" pitchFamily="34" charset="0"/>
                  <a:ea typeface="宋体" pitchFamily="2" charset="-122"/>
                </a:rPr>
                <a:t>发票、支票、财务报表、政府表单等</a:t>
              </a:r>
            </a:p>
          </p:txBody>
        </p:sp>
        <p:sp>
          <p:nvSpPr>
            <p:cNvPr id="2382863" name="Text Box 15"/>
            <p:cNvSpPr txBox="1">
              <a:spLocks noChangeArrowheads="1"/>
            </p:cNvSpPr>
            <p:nvPr/>
          </p:nvSpPr>
          <p:spPr bwMode="auto">
            <a:xfrm>
              <a:off x="288" y="1016"/>
              <a:ext cx="1008" cy="386"/>
            </a:xfrm>
            <a:prstGeom prst="rect">
              <a:avLst/>
            </a:prstGeom>
            <a:noFill/>
            <a:ln w="9525" algn="ctr">
              <a:noFill/>
              <a:miter lim="800000"/>
              <a:headEnd/>
              <a:tailEnd/>
            </a:ln>
            <a:effectLst/>
          </p:spPr>
          <p:txBody>
            <a:bodyPr>
              <a:spAutoFit/>
            </a:bodyPr>
            <a:lstStyle/>
            <a:p>
              <a:pPr algn="l">
                <a:spcBef>
                  <a:spcPct val="40000"/>
                </a:spcBef>
                <a:buClrTx/>
                <a:buFontTx/>
                <a:buNone/>
              </a:pPr>
              <a:r>
                <a:rPr lang="en-US" altLang="zh-CN" sz="1900" i="0">
                  <a:solidFill>
                    <a:srgbClr val="000000"/>
                  </a:solidFill>
                  <a:latin typeface="Arial" pitchFamily="34" charset="0"/>
                  <a:ea typeface="宋体" pitchFamily="2" charset="-122"/>
                </a:rPr>
                <a:t>Oracle BI Publisher</a:t>
              </a:r>
            </a:p>
          </p:txBody>
        </p:sp>
        <p:sp>
          <p:nvSpPr>
            <p:cNvPr id="2382864" name="Line 16"/>
            <p:cNvSpPr>
              <a:spLocks noChangeShapeType="1"/>
            </p:cNvSpPr>
            <p:nvPr/>
          </p:nvSpPr>
          <p:spPr bwMode="auto">
            <a:xfrm>
              <a:off x="336" y="1796"/>
              <a:ext cx="5088" cy="0"/>
            </a:xfrm>
            <a:prstGeom prst="line">
              <a:avLst/>
            </a:prstGeom>
            <a:noFill/>
            <a:ln w="12700" cap="rnd">
              <a:solidFill>
                <a:schemeClr val="tx1"/>
              </a:solidFill>
              <a:prstDash val="sysDot"/>
              <a:round/>
              <a:headEnd/>
              <a:tailEnd/>
            </a:ln>
            <a:effectLst/>
          </p:spPr>
          <p:txBody>
            <a:bodyPr/>
            <a:lstStyle/>
            <a:p>
              <a:endParaRPr lang="zh-CN" altLang="en-US"/>
            </a:p>
          </p:txBody>
        </p:sp>
        <p:pic>
          <p:nvPicPr>
            <p:cNvPr id="2382865" name="Picture 17"/>
            <p:cNvPicPr>
              <a:picLocks noChangeAspect="1" noChangeArrowheads="1"/>
            </p:cNvPicPr>
            <p:nvPr/>
          </p:nvPicPr>
          <p:blipFill>
            <a:blip r:embed="rId13" cstate="print"/>
            <a:srcRect/>
            <a:stretch>
              <a:fillRect/>
            </a:stretch>
          </p:blipFill>
          <p:spPr bwMode="auto">
            <a:xfrm>
              <a:off x="1344" y="960"/>
              <a:ext cx="1008" cy="581"/>
            </a:xfrm>
            <a:prstGeom prst="rect">
              <a:avLst/>
            </a:prstGeom>
            <a:noFill/>
          </p:spPr>
        </p:pic>
      </p:grpSp>
      <p:pic>
        <p:nvPicPr>
          <p:cNvPr id="2382866" name="Picture 18"/>
          <p:cNvPicPr>
            <a:picLocks noChangeAspect="1" noChangeArrowheads="1"/>
          </p:cNvPicPr>
          <p:nvPr/>
        </p:nvPicPr>
        <p:blipFill>
          <a:blip r:embed="rId14" cstate="print"/>
          <a:srcRect/>
          <a:stretch>
            <a:fillRect/>
          </a:stretch>
        </p:blipFill>
        <p:spPr bwMode="auto">
          <a:xfrm>
            <a:off x="2706688" y="2698750"/>
            <a:ext cx="3216275" cy="4113213"/>
          </a:xfrm>
          <a:prstGeom prst="rect">
            <a:avLst/>
          </a:prstGeom>
          <a:noFill/>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677314"/>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500"/>
                                  </p:stCondLst>
                                  <p:childTnLst>
                                    <p:set>
                                      <p:cBhvr>
                                        <p:cTn id="9" dur="1" fill="hold">
                                          <p:stCondLst>
                                            <p:cond delay="499"/>
                                          </p:stCondLst>
                                        </p:cTn>
                                        <p:tgtEl>
                                          <p:spTgt spid="1677315"/>
                                        </p:tgtEl>
                                        <p:attrNameLst>
                                          <p:attrName>style.visibility</p:attrName>
                                        </p:attrNameLst>
                                      </p:cBhvr>
                                      <p:to>
                                        <p:strVal val="visible"/>
                                      </p:to>
                                    </p:set>
                                  </p:childTnLst>
                                </p:cTn>
                              </p:par>
                            </p:childTnLst>
                          </p:cTn>
                        </p:par>
                        <p:par>
                          <p:cTn id="10" fill="hold">
                            <p:stCondLst>
                              <p:cond delay="1500"/>
                            </p:stCondLst>
                            <p:childTnLst>
                              <p:par>
                                <p:cTn id="11" presetID="1" presetClass="entr" presetSubtype="0" fill="hold" nodeType="afterEffect">
                                  <p:stCondLst>
                                    <p:cond delay="500"/>
                                  </p:stCondLst>
                                  <p:childTnLst>
                                    <p:set>
                                      <p:cBhvr>
                                        <p:cTn id="12" dur="1" fill="hold">
                                          <p:stCondLst>
                                            <p:cond delay="499"/>
                                          </p:stCondLst>
                                        </p:cTn>
                                        <p:tgtEl>
                                          <p:spTgt spid="1677316"/>
                                        </p:tgtEl>
                                        <p:attrNameLst>
                                          <p:attrName>style.visibility</p:attrName>
                                        </p:attrNameLst>
                                      </p:cBhvr>
                                      <p:to>
                                        <p:strVal val="visible"/>
                                      </p:to>
                                    </p:set>
                                  </p:childTnLst>
                                </p:cTn>
                              </p:par>
                            </p:childTnLst>
                          </p:cTn>
                        </p:par>
                        <p:par>
                          <p:cTn id="13" fill="hold">
                            <p:stCondLst>
                              <p:cond delay="2500"/>
                            </p:stCondLst>
                            <p:childTnLst>
                              <p:par>
                                <p:cTn id="14" presetID="1" presetClass="entr" presetSubtype="0" fill="hold" nodeType="afterEffect">
                                  <p:stCondLst>
                                    <p:cond delay="500"/>
                                  </p:stCondLst>
                                  <p:childTnLst>
                                    <p:set>
                                      <p:cBhvr>
                                        <p:cTn id="15" dur="1" fill="hold">
                                          <p:stCondLst>
                                            <p:cond delay="499"/>
                                          </p:stCondLst>
                                        </p:cTn>
                                        <p:tgtEl>
                                          <p:spTgt spid="1677317"/>
                                        </p:tgtEl>
                                        <p:attrNameLst>
                                          <p:attrName>style.visibility</p:attrName>
                                        </p:attrNameLst>
                                      </p:cBhvr>
                                      <p:to>
                                        <p:strVal val="visible"/>
                                      </p:to>
                                    </p:set>
                                  </p:childTnLst>
                                </p:cTn>
                              </p:par>
                            </p:childTnLst>
                          </p:cTn>
                        </p:par>
                        <p:par>
                          <p:cTn id="16" fill="hold">
                            <p:stCondLst>
                              <p:cond delay="3500"/>
                            </p:stCondLst>
                            <p:childTnLst>
                              <p:par>
                                <p:cTn id="17" presetID="1" presetClass="entr" presetSubtype="0" fill="hold" nodeType="afterEffect">
                                  <p:stCondLst>
                                    <p:cond delay="500"/>
                                  </p:stCondLst>
                                  <p:childTnLst>
                                    <p:set>
                                      <p:cBhvr>
                                        <p:cTn id="18" dur="1" fill="hold">
                                          <p:stCondLst>
                                            <p:cond delay="499"/>
                                          </p:stCondLst>
                                        </p:cTn>
                                        <p:tgtEl>
                                          <p:spTgt spid="1677318"/>
                                        </p:tgtEl>
                                        <p:attrNameLst>
                                          <p:attrName>style.visibility</p:attrName>
                                        </p:attrNameLst>
                                      </p:cBhvr>
                                      <p:to>
                                        <p:strVal val="visible"/>
                                      </p:to>
                                    </p:set>
                                  </p:childTnLst>
                                </p:cTn>
                              </p:par>
                            </p:childTnLst>
                          </p:cTn>
                        </p:par>
                        <p:par>
                          <p:cTn id="19" fill="hold">
                            <p:stCondLst>
                              <p:cond delay="4500"/>
                            </p:stCondLst>
                            <p:childTnLst>
                              <p:par>
                                <p:cTn id="20" presetID="1" presetClass="entr" presetSubtype="0" fill="hold" nodeType="afterEffect">
                                  <p:stCondLst>
                                    <p:cond delay="500"/>
                                  </p:stCondLst>
                                  <p:childTnLst>
                                    <p:set>
                                      <p:cBhvr>
                                        <p:cTn id="21" dur="1" fill="hold">
                                          <p:stCondLst>
                                            <p:cond delay="499"/>
                                          </p:stCondLst>
                                        </p:cTn>
                                        <p:tgtEl>
                                          <p:spTgt spid="1677320"/>
                                        </p:tgtEl>
                                        <p:attrNameLst>
                                          <p:attrName>style.visibility</p:attrName>
                                        </p:attrNameLst>
                                      </p:cBhvr>
                                      <p:to>
                                        <p:strVal val="visible"/>
                                      </p:to>
                                    </p:set>
                                  </p:childTnLst>
                                </p:cTn>
                              </p:par>
                            </p:childTnLst>
                          </p:cTn>
                        </p:par>
                        <p:par>
                          <p:cTn id="22" fill="hold">
                            <p:stCondLst>
                              <p:cond delay="5500"/>
                            </p:stCondLst>
                            <p:childTnLst>
                              <p:par>
                                <p:cTn id="23" presetID="1" presetClass="entr" presetSubtype="0" fill="hold" nodeType="afterEffect">
                                  <p:stCondLst>
                                    <p:cond delay="500"/>
                                  </p:stCondLst>
                                  <p:childTnLst>
                                    <p:set>
                                      <p:cBhvr>
                                        <p:cTn id="24" dur="1" fill="hold">
                                          <p:stCondLst>
                                            <p:cond delay="499"/>
                                          </p:stCondLst>
                                        </p:cTn>
                                        <p:tgtEl>
                                          <p:spTgt spid="1677321"/>
                                        </p:tgtEl>
                                        <p:attrNameLst>
                                          <p:attrName>style.visibility</p:attrName>
                                        </p:attrNameLst>
                                      </p:cBhvr>
                                      <p:to>
                                        <p:strVal val="visible"/>
                                      </p:to>
                                    </p:set>
                                  </p:childTnLst>
                                </p:cTn>
                              </p:par>
                            </p:childTnLst>
                          </p:cTn>
                        </p:par>
                        <p:par>
                          <p:cTn id="25" fill="hold">
                            <p:stCondLst>
                              <p:cond delay="6500"/>
                            </p:stCondLst>
                            <p:childTnLst>
                              <p:par>
                                <p:cTn id="26" presetID="1" presetClass="entr" presetSubtype="0" fill="hold" nodeType="afterEffect">
                                  <p:stCondLst>
                                    <p:cond delay="500"/>
                                  </p:stCondLst>
                                  <p:childTnLst>
                                    <p:set>
                                      <p:cBhvr>
                                        <p:cTn id="27" dur="1" fill="hold">
                                          <p:stCondLst>
                                            <p:cond delay="499"/>
                                          </p:stCondLst>
                                        </p:cTn>
                                        <p:tgtEl>
                                          <p:spTgt spid="1677323"/>
                                        </p:tgtEl>
                                        <p:attrNameLst>
                                          <p:attrName>style.visibility</p:attrName>
                                        </p:attrNameLst>
                                      </p:cBhvr>
                                      <p:to>
                                        <p:strVal val="visible"/>
                                      </p:to>
                                    </p:set>
                                  </p:childTnLst>
                                </p:cTn>
                              </p:par>
                            </p:childTnLst>
                          </p:cTn>
                        </p:par>
                        <p:par>
                          <p:cTn id="28" fill="hold">
                            <p:stCondLst>
                              <p:cond delay="7500"/>
                            </p:stCondLst>
                            <p:childTnLst>
                              <p:par>
                                <p:cTn id="29" presetID="1" presetClass="entr" presetSubtype="0" fill="hold" nodeType="afterEffect">
                                  <p:stCondLst>
                                    <p:cond delay="500"/>
                                  </p:stCondLst>
                                  <p:childTnLst>
                                    <p:set>
                                      <p:cBhvr>
                                        <p:cTn id="30" dur="1" fill="hold">
                                          <p:stCondLst>
                                            <p:cond delay="499"/>
                                          </p:stCondLst>
                                        </p:cTn>
                                        <p:tgtEl>
                                          <p:spTgt spid="1677324"/>
                                        </p:tgtEl>
                                        <p:attrNameLst>
                                          <p:attrName>style.visibility</p:attrName>
                                        </p:attrNameLst>
                                      </p:cBhvr>
                                      <p:to>
                                        <p:strVal val="visible"/>
                                      </p:to>
                                    </p:set>
                                  </p:childTnLst>
                                </p:cTn>
                              </p:par>
                            </p:childTnLst>
                          </p:cTn>
                        </p:par>
                        <p:par>
                          <p:cTn id="31" fill="hold">
                            <p:stCondLst>
                              <p:cond delay="8500"/>
                            </p:stCondLst>
                            <p:childTnLst>
                              <p:par>
                                <p:cTn id="32" presetID="1" presetClass="entr" presetSubtype="0" fill="hold" nodeType="afterEffect">
                                  <p:stCondLst>
                                    <p:cond delay="500"/>
                                  </p:stCondLst>
                                  <p:childTnLst>
                                    <p:set>
                                      <p:cBhvr>
                                        <p:cTn id="33" dur="1" fill="hold">
                                          <p:stCondLst>
                                            <p:cond delay="499"/>
                                          </p:stCondLst>
                                        </p:cTn>
                                        <p:tgtEl>
                                          <p:spTgt spid="1677325"/>
                                        </p:tgtEl>
                                        <p:attrNameLst>
                                          <p:attrName>style.visibility</p:attrName>
                                        </p:attrNameLst>
                                      </p:cBhvr>
                                      <p:to>
                                        <p:strVal val="visible"/>
                                      </p:to>
                                    </p:set>
                                  </p:childTnLst>
                                </p:cTn>
                              </p:par>
                            </p:childTnLst>
                          </p:cTn>
                        </p:par>
                        <p:par>
                          <p:cTn id="34" fill="hold">
                            <p:stCondLst>
                              <p:cond delay="9500"/>
                            </p:stCondLst>
                            <p:childTnLst>
                              <p:par>
                                <p:cTn id="35" presetID="2" presetClass="entr" presetSubtype="4" fill="hold" nodeType="afterEffect">
                                  <p:stCondLst>
                                    <p:cond delay="0"/>
                                  </p:stCondLst>
                                  <p:childTnLst>
                                    <p:set>
                                      <p:cBhvr>
                                        <p:cTn id="36" dur="1" fill="hold">
                                          <p:stCondLst>
                                            <p:cond delay="0"/>
                                          </p:stCondLst>
                                        </p:cTn>
                                        <p:tgtEl>
                                          <p:spTgt spid="2382866"/>
                                        </p:tgtEl>
                                        <p:attrNameLst>
                                          <p:attrName>style.visibility</p:attrName>
                                        </p:attrNameLst>
                                      </p:cBhvr>
                                      <p:to>
                                        <p:strVal val="visible"/>
                                      </p:to>
                                    </p:set>
                                    <p:anim calcmode="lin" valueType="num">
                                      <p:cBhvr additive="base">
                                        <p:cTn id="37" dur="500" fill="hold"/>
                                        <p:tgtEl>
                                          <p:spTgt spid="2382866"/>
                                        </p:tgtEl>
                                        <p:attrNameLst>
                                          <p:attrName>ppt_x</p:attrName>
                                        </p:attrNameLst>
                                      </p:cBhvr>
                                      <p:tavLst>
                                        <p:tav tm="0">
                                          <p:val>
                                            <p:strVal val="#ppt_x"/>
                                          </p:val>
                                        </p:tav>
                                        <p:tav tm="100000">
                                          <p:val>
                                            <p:strVal val="#ppt_x"/>
                                          </p:val>
                                        </p:tav>
                                      </p:tavLst>
                                    </p:anim>
                                    <p:anim calcmode="lin" valueType="num">
                                      <p:cBhvr additive="base">
                                        <p:cTn id="38" dur="500" fill="hold"/>
                                        <p:tgtEl>
                                          <p:spTgt spid="23828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4898" name="Rectangle 2"/>
          <p:cNvSpPr>
            <a:spLocks noGrp="1" noChangeArrowheads="1"/>
          </p:cNvSpPr>
          <p:nvPr>
            <p:ph type="title"/>
          </p:nvPr>
        </p:nvSpPr>
        <p:spPr/>
        <p:txBody>
          <a:bodyPr/>
          <a:lstStyle/>
          <a:p>
            <a:r>
              <a:rPr lang="zh-CN" altLang="en-US">
                <a:solidFill>
                  <a:srgbClr val="000000"/>
                </a:solidFill>
                <a:ea typeface="宋体" pitchFamily="2" charset="-122"/>
              </a:rPr>
              <a:t>完善的洞察传递功能</a:t>
            </a:r>
            <a:br>
              <a:rPr lang="zh-CN" altLang="en-US">
                <a:solidFill>
                  <a:srgbClr val="000000"/>
                </a:solidFill>
                <a:ea typeface="宋体" pitchFamily="2" charset="-122"/>
              </a:rPr>
            </a:br>
            <a:r>
              <a:rPr lang="zh-CN" altLang="en-US" sz="2400">
                <a:solidFill>
                  <a:srgbClr val="FD0000"/>
                </a:solidFill>
                <a:ea typeface="宋体" pitchFamily="2" charset="-122"/>
              </a:rPr>
              <a:t>旨在普及智能</a:t>
            </a:r>
          </a:p>
        </p:txBody>
      </p:sp>
      <p:grpSp>
        <p:nvGrpSpPr>
          <p:cNvPr id="2" name="Group 3"/>
          <p:cNvGrpSpPr>
            <a:grpSpLocks/>
          </p:cNvGrpSpPr>
          <p:nvPr/>
        </p:nvGrpSpPr>
        <p:grpSpPr bwMode="auto">
          <a:xfrm>
            <a:off x="457200" y="1447800"/>
            <a:ext cx="8382000" cy="1403350"/>
            <a:chOff x="288" y="912"/>
            <a:chExt cx="5280" cy="884"/>
          </a:xfrm>
        </p:grpSpPr>
        <p:sp>
          <p:nvSpPr>
            <p:cNvPr id="2384900" name="Text Box 4"/>
            <p:cNvSpPr txBox="1">
              <a:spLocks noChangeArrowheads="1"/>
            </p:cNvSpPr>
            <p:nvPr/>
          </p:nvSpPr>
          <p:spPr bwMode="auto">
            <a:xfrm>
              <a:off x="2286" y="912"/>
              <a:ext cx="3282" cy="692"/>
            </a:xfrm>
            <a:prstGeom prst="rect">
              <a:avLst/>
            </a:prstGeom>
            <a:noFill/>
            <a:ln w="9525" algn="ctr">
              <a:noFill/>
              <a:miter lim="800000"/>
              <a:headEnd/>
              <a:tailEnd/>
            </a:ln>
            <a:effectLst/>
          </p:spPr>
          <p:txBody>
            <a:bodyPr>
              <a:spAutoFit/>
            </a:bodyPr>
            <a:lstStyle/>
            <a:p>
              <a:pPr marL="225425" indent="-225425" algn="l">
                <a:lnSpc>
                  <a:spcPct val="100000"/>
                </a:lnSpc>
                <a:spcBef>
                  <a:spcPct val="20000"/>
                </a:spcBef>
                <a:buClr>
                  <a:srgbClr val="000000"/>
                </a:buClr>
                <a:buSzPct val="100000"/>
              </a:pPr>
              <a:r>
                <a:rPr lang="zh-CN" altLang="en-US" sz="1500" i="0">
                  <a:solidFill>
                    <a:srgbClr val="000000"/>
                  </a:solidFill>
                  <a:latin typeface="Arial" pitchFamily="34" charset="0"/>
                  <a:ea typeface="宋体" pitchFamily="2" charset="-122"/>
                </a:rPr>
                <a:t>真正的“点对点”报告和发布 </a:t>
              </a:r>
            </a:p>
            <a:p>
              <a:pPr marL="225425" indent="-225425" algn="l">
                <a:lnSpc>
                  <a:spcPct val="100000"/>
                </a:lnSpc>
                <a:spcBef>
                  <a:spcPct val="20000"/>
                </a:spcBef>
                <a:buClr>
                  <a:srgbClr val="000000"/>
                </a:buClr>
                <a:buSzPct val="100000"/>
              </a:pPr>
              <a:r>
                <a:rPr lang="zh-CN" altLang="en-US" sz="1500" i="0">
                  <a:solidFill>
                    <a:srgbClr val="000000"/>
                  </a:solidFill>
                  <a:latin typeface="Arial" pitchFamily="34" charset="0"/>
                  <a:ea typeface="宋体" pitchFamily="2" charset="-122"/>
                </a:rPr>
                <a:t>使用熟悉工具（如 </a:t>
              </a:r>
              <a:r>
                <a:rPr lang="en-US" altLang="zh-CN" sz="1500" i="0">
                  <a:solidFill>
                    <a:srgbClr val="000000"/>
                  </a:solidFill>
                  <a:latin typeface="Arial" pitchFamily="34" charset="0"/>
                  <a:ea typeface="宋体" pitchFamily="2" charset="-122"/>
                </a:rPr>
                <a:t>Word</a:t>
              </a:r>
              <a:r>
                <a:rPr lang="zh-CN" altLang="en-US" sz="1500" i="0">
                  <a:solidFill>
                    <a:srgbClr val="000000"/>
                  </a:solidFill>
                  <a:latin typeface="Arial" pitchFamily="34" charset="0"/>
                  <a:ea typeface="宋体" pitchFamily="2" charset="-122"/>
                </a:rPr>
                <a:t>、</a:t>
              </a:r>
              <a:r>
                <a:rPr lang="en-US" altLang="zh-CN" sz="1500" i="0">
                  <a:solidFill>
                    <a:srgbClr val="000000"/>
                  </a:solidFill>
                  <a:latin typeface="Arial" pitchFamily="34" charset="0"/>
                  <a:ea typeface="宋体" pitchFamily="2" charset="-122"/>
                </a:rPr>
                <a:t>Adobe</a:t>
              </a:r>
              <a:r>
                <a:rPr lang="zh-CN" altLang="en-US" sz="1500" i="0">
                  <a:solidFill>
                    <a:srgbClr val="000000"/>
                  </a:solidFill>
                  <a:latin typeface="Arial" pitchFamily="34" charset="0"/>
                  <a:ea typeface="宋体" pitchFamily="2" charset="-122"/>
                </a:rPr>
                <a:t>）的报表布局</a:t>
              </a:r>
            </a:p>
            <a:p>
              <a:pPr marL="225425" indent="-225425" algn="l">
                <a:lnSpc>
                  <a:spcPct val="100000"/>
                </a:lnSpc>
                <a:spcBef>
                  <a:spcPct val="20000"/>
                </a:spcBef>
                <a:buClr>
                  <a:srgbClr val="000000"/>
                </a:buClr>
                <a:buSzPct val="100000"/>
              </a:pPr>
              <a:r>
                <a:rPr lang="zh-CN" altLang="en-US" sz="1500" i="0">
                  <a:solidFill>
                    <a:srgbClr val="000000"/>
                  </a:solidFill>
                  <a:latin typeface="Arial" pitchFamily="34" charset="0"/>
                  <a:ea typeface="宋体" pitchFamily="2" charset="-122"/>
                </a:rPr>
                <a:t>单一产品可满足所有文档需求 </a:t>
              </a:r>
              <a:r>
                <a:rPr lang="en-US" altLang="zh-CN" sz="1500" i="0">
                  <a:solidFill>
                    <a:srgbClr val="000000"/>
                  </a:solidFill>
                  <a:latin typeface="Arial" pitchFamily="34" charset="0"/>
                  <a:ea typeface="宋体" pitchFamily="2" charset="-122"/>
                </a:rPr>
                <a:t>— </a:t>
              </a:r>
              <a:r>
                <a:rPr lang="zh-CN" altLang="en-US" sz="1500" i="0">
                  <a:solidFill>
                    <a:srgbClr val="000000"/>
                  </a:solidFill>
                  <a:latin typeface="Arial" pitchFamily="34" charset="0"/>
                  <a:ea typeface="宋体" pitchFamily="2" charset="-122"/>
                </a:rPr>
                <a:t>发票、支票、财务报表、政府表单等</a:t>
              </a:r>
            </a:p>
          </p:txBody>
        </p:sp>
        <p:sp>
          <p:nvSpPr>
            <p:cNvPr id="2384901" name="Text Box 5"/>
            <p:cNvSpPr txBox="1">
              <a:spLocks noChangeArrowheads="1"/>
            </p:cNvSpPr>
            <p:nvPr/>
          </p:nvSpPr>
          <p:spPr bwMode="auto">
            <a:xfrm>
              <a:off x="288" y="1016"/>
              <a:ext cx="1008" cy="386"/>
            </a:xfrm>
            <a:prstGeom prst="rect">
              <a:avLst/>
            </a:prstGeom>
            <a:noFill/>
            <a:ln w="9525" algn="ctr">
              <a:noFill/>
              <a:miter lim="800000"/>
              <a:headEnd/>
              <a:tailEnd/>
            </a:ln>
            <a:effectLst/>
          </p:spPr>
          <p:txBody>
            <a:bodyPr>
              <a:spAutoFit/>
            </a:bodyPr>
            <a:lstStyle/>
            <a:p>
              <a:pPr algn="l">
                <a:spcBef>
                  <a:spcPct val="40000"/>
                </a:spcBef>
                <a:buClrTx/>
                <a:buFontTx/>
                <a:buNone/>
              </a:pPr>
              <a:r>
                <a:rPr lang="en-US" altLang="zh-CN" sz="1900" i="0">
                  <a:solidFill>
                    <a:srgbClr val="000000"/>
                  </a:solidFill>
                  <a:latin typeface="Arial" pitchFamily="34" charset="0"/>
                  <a:ea typeface="宋体" pitchFamily="2" charset="-122"/>
                </a:rPr>
                <a:t>Oracle BI Publisher</a:t>
              </a:r>
            </a:p>
          </p:txBody>
        </p:sp>
        <p:sp>
          <p:nvSpPr>
            <p:cNvPr id="2384902" name="Line 6"/>
            <p:cNvSpPr>
              <a:spLocks noChangeShapeType="1"/>
            </p:cNvSpPr>
            <p:nvPr/>
          </p:nvSpPr>
          <p:spPr bwMode="auto">
            <a:xfrm>
              <a:off x="336" y="1796"/>
              <a:ext cx="5088" cy="0"/>
            </a:xfrm>
            <a:prstGeom prst="line">
              <a:avLst/>
            </a:prstGeom>
            <a:noFill/>
            <a:ln w="12700" cap="rnd">
              <a:solidFill>
                <a:schemeClr val="tx1"/>
              </a:solidFill>
              <a:prstDash val="sysDot"/>
              <a:round/>
              <a:headEnd/>
              <a:tailEnd/>
            </a:ln>
            <a:effectLst/>
          </p:spPr>
          <p:txBody>
            <a:bodyPr/>
            <a:lstStyle/>
            <a:p>
              <a:endParaRPr lang="zh-CN" altLang="en-US"/>
            </a:p>
          </p:txBody>
        </p:sp>
        <p:pic>
          <p:nvPicPr>
            <p:cNvPr id="2384903" name="Picture 7"/>
            <p:cNvPicPr>
              <a:picLocks noChangeAspect="1" noChangeArrowheads="1"/>
            </p:cNvPicPr>
            <p:nvPr/>
          </p:nvPicPr>
          <p:blipFill>
            <a:blip r:embed="rId3" cstate="print"/>
            <a:srcRect/>
            <a:stretch>
              <a:fillRect/>
            </a:stretch>
          </p:blipFill>
          <p:spPr bwMode="auto">
            <a:xfrm>
              <a:off x="1344" y="960"/>
              <a:ext cx="1008" cy="581"/>
            </a:xfrm>
            <a:prstGeom prst="rect">
              <a:avLst/>
            </a:prstGeom>
            <a:noFill/>
          </p:spPr>
        </p:pic>
      </p:grpSp>
      <p:grpSp>
        <p:nvGrpSpPr>
          <p:cNvPr id="3" name="Group 8"/>
          <p:cNvGrpSpPr>
            <a:grpSpLocks/>
          </p:cNvGrpSpPr>
          <p:nvPr/>
        </p:nvGrpSpPr>
        <p:grpSpPr bwMode="auto">
          <a:xfrm>
            <a:off x="457200" y="3048000"/>
            <a:ext cx="8458200" cy="1524000"/>
            <a:chOff x="288" y="1920"/>
            <a:chExt cx="5328" cy="960"/>
          </a:xfrm>
        </p:grpSpPr>
        <p:sp>
          <p:nvSpPr>
            <p:cNvPr id="2384905" name="Line 9"/>
            <p:cNvSpPr>
              <a:spLocks noChangeShapeType="1"/>
            </p:cNvSpPr>
            <p:nvPr/>
          </p:nvSpPr>
          <p:spPr bwMode="auto">
            <a:xfrm>
              <a:off x="336" y="2880"/>
              <a:ext cx="5088" cy="0"/>
            </a:xfrm>
            <a:prstGeom prst="line">
              <a:avLst/>
            </a:prstGeom>
            <a:noFill/>
            <a:ln w="12700" cap="rnd">
              <a:solidFill>
                <a:schemeClr val="tx1"/>
              </a:solidFill>
              <a:prstDash val="sysDot"/>
              <a:round/>
              <a:headEnd/>
              <a:tailEnd/>
            </a:ln>
            <a:effectLst/>
          </p:spPr>
          <p:txBody>
            <a:bodyPr/>
            <a:lstStyle/>
            <a:p>
              <a:endParaRPr lang="zh-CN" altLang="en-US"/>
            </a:p>
          </p:txBody>
        </p:sp>
        <p:sp>
          <p:nvSpPr>
            <p:cNvPr id="2384906" name="Text Box 10"/>
            <p:cNvSpPr txBox="1">
              <a:spLocks noChangeArrowheads="1"/>
            </p:cNvSpPr>
            <p:nvPr/>
          </p:nvSpPr>
          <p:spPr bwMode="auto">
            <a:xfrm>
              <a:off x="288" y="2061"/>
              <a:ext cx="1152" cy="550"/>
            </a:xfrm>
            <a:prstGeom prst="rect">
              <a:avLst/>
            </a:prstGeom>
            <a:noFill/>
            <a:ln w="9525" algn="ctr">
              <a:noFill/>
              <a:miter lim="800000"/>
              <a:headEnd/>
              <a:tailEnd/>
            </a:ln>
            <a:effectLst/>
          </p:spPr>
          <p:txBody>
            <a:bodyPr>
              <a:spAutoFit/>
            </a:bodyPr>
            <a:lstStyle/>
            <a:p>
              <a:pPr algn="l">
                <a:spcBef>
                  <a:spcPct val="40000"/>
                </a:spcBef>
                <a:buClrTx/>
                <a:buFontTx/>
                <a:buNone/>
              </a:pPr>
              <a:r>
                <a:rPr lang="en-US" altLang="zh-CN" sz="1900" i="0">
                  <a:solidFill>
                    <a:srgbClr val="000000"/>
                  </a:solidFill>
                  <a:latin typeface="Arial" pitchFamily="34" charset="0"/>
                  <a:ea typeface="宋体" pitchFamily="2" charset="-122"/>
                </a:rPr>
                <a:t>Oracle </a:t>
              </a:r>
              <a:r>
                <a:rPr lang="zh-CN" altLang="en-US" sz="1900" i="0">
                  <a:solidFill>
                    <a:srgbClr val="000000"/>
                  </a:solidFill>
                  <a:latin typeface="Arial" pitchFamily="34" charset="0"/>
                  <a:ea typeface="宋体" pitchFamily="2" charset="-122"/>
                </a:rPr>
                <a:t>离线分析</a:t>
              </a:r>
            </a:p>
          </p:txBody>
        </p:sp>
        <p:sp>
          <p:nvSpPr>
            <p:cNvPr id="2384907" name="Text Box 11"/>
            <p:cNvSpPr txBox="1">
              <a:spLocks noChangeArrowheads="1"/>
            </p:cNvSpPr>
            <p:nvPr/>
          </p:nvSpPr>
          <p:spPr bwMode="auto">
            <a:xfrm>
              <a:off x="2300" y="2016"/>
              <a:ext cx="3316" cy="692"/>
            </a:xfrm>
            <a:prstGeom prst="rect">
              <a:avLst/>
            </a:prstGeom>
            <a:noFill/>
            <a:ln w="9525" algn="ctr">
              <a:noFill/>
              <a:miter lim="800000"/>
              <a:headEnd/>
              <a:tailEnd/>
            </a:ln>
            <a:effectLst/>
          </p:spPr>
          <p:txBody>
            <a:bodyPr>
              <a:spAutoFit/>
            </a:bodyPr>
            <a:lstStyle/>
            <a:p>
              <a:pPr marL="225425" indent="-225425" algn="l">
                <a:lnSpc>
                  <a:spcPct val="100000"/>
                </a:lnSpc>
                <a:spcBef>
                  <a:spcPct val="20000"/>
                </a:spcBef>
                <a:buClr>
                  <a:srgbClr val="000000"/>
                </a:buClr>
                <a:buSzPct val="100000"/>
              </a:pPr>
              <a:r>
                <a:rPr lang="zh-CN" altLang="en-US" sz="1500" i="0">
                  <a:solidFill>
                    <a:srgbClr val="000000"/>
                  </a:solidFill>
                  <a:latin typeface="Arial" pitchFamily="34" charset="0"/>
                  <a:ea typeface="宋体" pitchFamily="2" charset="-122"/>
                </a:rPr>
                <a:t>针对移动专业人员的完整分析</a:t>
              </a:r>
            </a:p>
            <a:p>
              <a:pPr marL="225425" indent="-225425" algn="l">
                <a:lnSpc>
                  <a:spcPct val="100000"/>
                </a:lnSpc>
                <a:spcBef>
                  <a:spcPct val="20000"/>
                </a:spcBef>
                <a:buClr>
                  <a:srgbClr val="000000"/>
                </a:buClr>
                <a:buSzPct val="100000"/>
              </a:pPr>
              <a:r>
                <a:rPr lang="zh-CN" altLang="en-US" sz="1500" i="0">
                  <a:solidFill>
                    <a:srgbClr val="000000"/>
                  </a:solidFill>
                  <a:latin typeface="Arial" pitchFamily="34" charset="0"/>
                  <a:ea typeface="宋体" pitchFamily="2" charset="-122"/>
                </a:rPr>
                <a:t>无论在线或离线都具有相同的体验</a:t>
              </a:r>
            </a:p>
            <a:p>
              <a:pPr marL="225425" indent="-225425" algn="l">
                <a:lnSpc>
                  <a:spcPct val="100000"/>
                </a:lnSpc>
                <a:spcBef>
                  <a:spcPct val="20000"/>
                </a:spcBef>
                <a:buClr>
                  <a:srgbClr val="000000"/>
                </a:buClr>
                <a:buSzPct val="100000"/>
              </a:pPr>
              <a:r>
                <a:rPr lang="zh-CN" altLang="en-US" sz="1500" i="0">
                  <a:solidFill>
                    <a:srgbClr val="000000"/>
                  </a:solidFill>
                  <a:latin typeface="Arial" pitchFamily="34" charset="0"/>
                  <a:ea typeface="宋体" pitchFamily="2" charset="-122"/>
                </a:rPr>
                <a:t>完整和增量式数据同步支持使用最小的数据集快速更新</a:t>
              </a:r>
            </a:p>
          </p:txBody>
        </p:sp>
        <p:pic>
          <p:nvPicPr>
            <p:cNvPr id="2384908" name="Picture 12" descr="Picture1 copy"/>
            <p:cNvPicPr>
              <a:picLocks noChangeAspect="1" noChangeArrowheads="1"/>
            </p:cNvPicPr>
            <p:nvPr/>
          </p:nvPicPr>
          <p:blipFill>
            <a:blip r:embed="rId4" cstate="print"/>
            <a:srcRect/>
            <a:stretch>
              <a:fillRect/>
            </a:stretch>
          </p:blipFill>
          <p:spPr bwMode="auto">
            <a:xfrm>
              <a:off x="1440" y="1920"/>
              <a:ext cx="733" cy="833"/>
            </a:xfrm>
            <a:prstGeom prst="rect">
              <a:avLst/>
            </a:prstGeom>
            <a:noFill/>
          </p:spPr>
        </p:pic>
      </p:grpSp>
      <p:grpSp>
        <p:nvGrpSpPr>
          <p:cNvPr id="4" name="Group 13"/>
          <p:cNvGrpSpPr>
            <a:grpSpLocks/>
          </p:cNvGrpSpPr>
          <p:nvPr/>
        </p:nvGrpSpPr>
        <p:grpSpPr bwMode="auto">
          <a:xfrm>
            <a:off x="457200" y="4838700"/>
            <a:ext cx="8239125" cy="1098550"/>
            <a:chOff x="288" y="3048"/>
            <a:chExt cx="5190" cy="692"/>
          </a:xfrm>
        </p:grpSpPr>
        <p:sp>
          <p:nvSpPr>
            <p:cNvPr id="2384910" name="Text Box 14"/>
            <p:cNvSpPr txBox="1">
              <a:spLocks noChangeArrowheads="1"/>
            </p:cNvSpPr>
            <p:nvPr/>
          </p:nvSpPr>
          <p:spPr bwMode="auto">
            <a:xfrm>
              <a:off x="288" y="3166"/>
              <a:ext cx="1200" cy="386"/>
            </a:xfrm>
            <a:prstGeom prst="rect">
              <a:avLst/>
            </a:prstGeom>
            <a:noFill/>
            <a:ln w="9525" algn="ctr">
              <a:noFill/>
              <a:miter lim="800000"/>
              <a:headEnd/>
              <a:tailEnd/>
            </a:ln>
            <a:effectLst/>
          </p:spPr>
          <p:txBody>
            <a:bodyPr>
              <a:spAutoFit/>
            </a:bodyPr>
            <a:lstStyle/>
            <a:p>
              <a:pPr algn="l">
                <a:spcBef>
                  <a:spcPct val="40000"/>
                </a:spcBef>
                <a:buClrTx/>
                <a:buFontTx/>
                <a:buNone/>
              </a:pPr>
              <a:r>
                <a:rPr lang="en-US" altLang="zh-CN" sz="1900" i="0">
                  <a:solidFill>
                    <a:srgbClr val="000000"/>
                  </a:solidFill>
                  <a:latin typeface="Arial" pitchFamily="34" charset="0"/>
                  <a:ea typeface="宋体" pitchFamily="2" charset="-122"/>
                </a:rPr>
                <a:t>Oracle MS Office </a:t>
              </a:r>
              <a:r>
                <a:rPr lang="zh-CN" altLang="en-US" sz="1900" i="0">
                  <a:solidFill>
                    <a:srgbClr val="000000"/>
                  </a:solidFill>
                  <a:latin typeface="Arial" pitchFamily="34" charset="0"/>
                  <a:ea typeface="宋体" pitchFamily="2" charset="-122"/>
                </a:rPr>
                <a:t>插件</a:t>
              </a:r>
            </a:p>
          </p:txBody>
        </p:sp>
        <p:sp>
          <p:nvSpPr>
            <p:cNvPr id="2384911" name="Text Box 15"/>
            <p:cNvSpPr txBox="1">
              <a:spLocks noChangeArrowheads="1"/>
            </p:cNvSpPr>
            <p:nvPr/>
          </p:nvSpPr>
          <p:spPr bwMode="auto">
            <a:xfrm>
              <a:off x="2300" y="3048"/>
              <a:ext cx="3178" cy="692"/>
            </a:xfrm>
            <a:prstGeom prst="rect">
              <a:avLst/>
            </a:prstGeom>
            <a:noFill/>
            <a:ln w="9525" algn="ctr">
              <a:noFill/>
              <a:miter lim="800000"/>
              <a:headEnd/>
              <a:tailEnd/>
            </a:ln>
            <a:effectLst/>
          </p:spPr>
          <p:txBody>
            <a:bodyPr>
              <a:spAutoFit/>
            </a:bodyPr>
            <a:lstStyle/>
            <a:p>
              <a:pPr marL="225425" indent="-225425" algn="l">
                <a:lnSpc>
                  <a:spcPct val="100000"/>
                </a:lnSpc>
                <a:spcBef>
                  <a:spcPct val="20000"/>
                </a:spcBef>
                <a:buClr>
                  <a:srgbClr val="000000"/>
                </a:buClr>
                <a:buSzPct val="100000"/>
              </a:pPr>
              <a:r>
                <a:rPr lang="zh-CN" altLang="en-US" sz="1500" i="0">
                  <a:solidFill>
                    <a:srgbClr val="000000"/>
                  </a:solidFill>
                  <a:latin typeface="Arial" pitchFamily="34" charset="0"/>
                  <a:ea typeface="宋体" pitchFamily="2" charset="-122"/>
                </a:rPr>
                <a:t>交互式 </a:t>
              </a:r>
              <a:r>
                <a:rPr lang="en-US" altLang="zh-CN" sz="1500" i="0">
                  <a:solidFill>
                    <a:srgbClr val="000000"/>
                  </a:solidFill>
                  <a:latin typeface="Arial" pitchFamily="34" charset="0"/>
                  <a:ea typeface="宋体" pitchFamily="2" charset="-122"/>
                </a:rPr>
                <a:t>Excel </a:t>
              </a:r>
              <a:r>
                <a:rPr lang="zh-CN" altLang="en-US" sz="1500" i="0">
                  <a:solidFill>
                    <a:srgbClr val="000000"/>
                  </a:solidFill>
                  <a:latin typeface="Arial" pitchFamily="34" charset="0"/>
                  <a:ea typeface="宋体" pitchFamily="2" charset="-122"/>
                </a:rPr>
                <a:t>和 </a:t>
              </a:r>
              <a:r>
                <a:rPr lang="en-US" altLang="zh-CN" sz="1500" i="0">
                  <a:solidFill>
                    <a:srgbClr val="000000"/>
                  </a:solidFill>
                  <a:latin typeface="Arial" pitchFamily="34" charset="0"/>
                  <a:ea typeface="宋体" pitchFamily="2" charset="-122"/>
                </a:rPr>
                <a:t>PowerPoint </a:t>
              </a:r>
              <a:r>
                <a:rPr lang="zh-CN" altLang="en-US" sz="1500" i="0">
                  <a:solidFill>
                    <a:srgbClr val="000000"/>
                  </a:solidFill>
                  <a:latin typeface="Arial" pitchFamily="34" charset="0"/>
                  <a:ea typeface="宋体" pitchFamily="2" charset="-122"/>
                </a:rPr>
                <a:t>插件</a:t>
              </a:r>
            </a:p>
            <a:p>
              <a:pPr marL="225425" indent="-225425" algn="l">
                <a:lnSpc>
                  <a:spcPct val="100000"/>
                </a:lnSpc>
                <a:spcBef>
                  <a:spcPct val="20000"/>
                </a:spcBef>
                <a:buClr>
                  <a:srgbClr val="000000"/>
                </a:buClr>
                <a:buSzPct val="100000"/>
              </a:pPr>
              <a:r>
                <a:rPr lang="zh-CN" altLang="en-US" sz="1500" i="0">
                  <a:solidFill>
                    <a:srgbClr val="000000"/>
                  </a:solidFill>
                  <a:latin typeface="Arial" pitchFamily="34" charset="0"/>
                  <a:ea typeface="宋体" pitchFamily="2" charset="-122"/>
                </a:rPr>
                <a:t>支持在主要的 </a:t>
              </a:r>
              <a:r>
                <a:rPr lang="en-US" altLang="zh-CN" sz="1500" i="0">
                  <a:solidFill>
                    <a:srgbClr val="000000"/>
                  </a:solidFill>
                  <a:latin typeface="Arial" pitchFamily="34" charset="0"/>
                  <a:ea typeface="宋体" pitchFamily="2" charset="-122"/>
                </a:rPr>
                <a:t>Office </a:t>
              </a:r>
              <a:r>
                <a:rPr lang="zh-CN" altLang="en-US" sz="1500" i="0">
                  <a:solidFill>
                    <a:srgbClr val="000000"/>
                  </a:solidFill>
                  <a:latin typeface="Arial" pitchFamily="34" charset="0"/>
                  <a:ea typeface="宋体" pitchFamily="2" charset="-122"/>
                </a:rPr>
                <a:t>应用程序中使用 </a:t>
              </a:r>
              <a:r>
                <a:rPr lang="en-US" altLang="zh-CN" sz="1500" i="0">
                  <a:solidFill>
                    <a:srgbClr val="000000"/>
                  </a:solidFill>
                  <a:latin typeface="Arial" pitchFamily="34" charset="0"/>
                  <a:ea typeface="宋体" pitchFamily="2" charset="-122"/>
                </a:rPr>
                <a:t>BIEE </a:t>
              </a:r>
              <a:r>
                <a:rPr lang="zh-CN" altLang="en-US" sz="1500" i="0">
                  <a:solidFill>
                    <a:srgbClr val="000000"/>
                  </a:solidFill>
                  <a:latin typeface="Arial" pitchFamily="34" charset="0"/>
                  <a:ea typeface="宋体" pitchFamily="2" charset="-122"/>
                </a:rPr>
                <a:t>数据、业务模型和报表目录</a:t>
              </a:r>
            </a:p>
            <a:p>
              <a:pPr marL="225425" indent="-225425" algn="l">
                <a:lnSpc>
                  <a:spcPct val="100000"/>
                </a:lnSpc>
                <a:spcBef>
                  <a:spcPct val="20000"/>
                </a:spcBef>
                <a:buClr>
                  <a:srgbClr val="000000"/>
                </a:buClr>
                <a:buSzPct val="100000"/>
              </a:pPr>
              <a:r>
                <a:rPr lang="zh-CN" altLang="en-US" sz="1500" i="0">
                  <a:solidFill>
                    <a:srgbClr val="000000"/>
                  </a:solidFill>
                  <a:latin typeface="Arial" pitchFamily="34" charset="0"/>
                  <a:ea typeface="宋体" pitchFamily="2" charset="-122"/>
                </a:rPr>
                <a:t>本地电子表格中没有数据碎片</a:t>
              </a:r>
            </a:p>
          </p:txBody>
        </p:sp>
        <p:pic>
          <p:nvPicPr>
            <p:cNvPr id="2384912" name="Picture 16" descr="3586"/>
            <p:cNvPicPr>
              <a:picLocks noChangeAspect="1" noChangeArrowheads="1"/>
            </p:cNvPicPr>
            <p:nvPr/>
          </p:nvPicPr>
          <p:blipFill>
            <a:blip r:embed="rId5" cstate="print"/>
            <a:srcRect/>
            <a:stretch>
              <a:fillRect/>
            </a:stretch>
          </p:blipFill>
          <p:spPr bwMode="auto">
            <a:xfrm>
              <a:off x="1392" y="3076"/>
              <a:ext cx="877" cy="636"/>
            </a:xfrm>
            <a:prstGeom prst="rect">
              <a:avLst/>
            </a:prstGeom>
            <a:noFill/>
          </p:spPr>
        </p:pic>
      </p:grpSp>
      <p:pic>
        <p:nvPicPr>
          <p:cNvPr id="2384913" name="Picture 17"/>
          <p:cNvPicPr>
            <a:picLocks noChangeAspect="1" noChangeArrowheads="1"/>
          </p:cNvPicPr>
          <p:nvPr/>
        </p:nvPicPr>
        <p:blipFill>
          <a:blip r:embed="rId6" cstate="print"/>
          <a:srcRect/>
          <a:stretch>
            <a:fillRect/>
          </a:stretch>
        </p:blipFill>
        <p:spPr bwMode="auto">
          <a:xfrm>
            <a:off x="2057400" y="1447800"/>
            <a:ext cx="7086600" cy="4503738"/>
          </a:xfrm>
          <a:prstGeom prst="rect">
            <a:avLst/>
          </a:prstGeom>
          <a:noFill/>
          <a:ln w="25400" algn="ctr">
            <a:noFill/>
            <a:miter lim="800000"/>
            <a:headEnd/>
            <a:tailEnd/>
          </a:ln>
          <a:effectLst/>
        </p:spPr>
      </p:pic>
      <p:pic>
        <p:nvPicPr>
          <p:cNvPr id="2384914" name="Picture 18"/>
          <p:cNvPicPr>
            <a:picLocks noChangeAspect="1" noChangeArrowheads="1"/>
          </p:cNvPicPr>
          <p:nvPr/>
        </p:nvPicPr>
        <p:blipFill>
          <a:blip r:embed="rId7" cstate="print"/>
          <a:srcRect/>
          <a:stretch>
            <a:fillRect/>
          </a:stretch>
        </p:blipFill>
        <p:spPr bwMode="auto">
          <a:xfrm>
            <a:off x="2057400" y="1447800"/>
            <a:ext cx="7086600" cy="4162425"/>
          </a:xfrm>
          <a:prstGeom prst="rect">
            <a:avLst/>
          </a:prstGeom>
          <a:noFill/>
          <a:ln w="25400" algn="ctr">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84913"/>
                                        </p:tgtEl>
                                        <p:attrNameLst>
                                          <p:attrName>style.visibility</p:attrName>
                                        </p:attrNameLst>
                                      </p:cBhvr>
                                      <p:to>
                                        <p:strVal val="visible"/>
                                      </p:to>
                                    </p:set>
                                    <p:anim calcmode="lin" valueType="num">
                                      <p:cBhvr additive="base">
                                        <p:cTn id="7" dur="500" fill="hold"/>
                                        <p:tgtEl>
                                          <p:spTgt spid="2384913"/>
                                        </p:tgtEl>
                                        <p:attrNameLst>
                                          <p:attrName>ppt_x</p:attrName>
                                        </p:attrNameLst>
                                      </p:cBhvr>
                                      <p:tavLst>
                                        <p:tav tm="0">
                                          <p:val>
                                            <p:strVal val="#ppt_x"/>
                                          </p:val>
                                        </p:tav>
                                        <p:tav tm="100000">
                                          <p:val>
                                            <p:strVal val="#ppt_x"/>
                                          </p:val>
                                        </p:tav>
                                      </p:tavLst>
                                    </p:anim>
                                    <p:anim calcmode="lin" valueType="num">
                                      <p:cBhvr additive="base">
                                        <p:cTn id="8" dur="500" fill="hold"/>
                                        <p:tgtEl>
                                          <p:spTgt spid="2384913"/>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2384913"/>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384914"/>
                                        </p:tgtEl>
                                        <p:attrNameLst>
                                          <p:attrName>style.visibility</p:attrName>
                                        </p:attrNameLst>
                                      </p:cBhvr>
                                      <p:to>
                                        <p:strVal val="visible"/>
                                      </p:to>
                                    </p:set>
                                    <p:anim calcmode="lin" valueType="num">
                                      <p:cBhvr additive="base">
                                        <p:cTn id="18" dur="500" fill="hold"/>
                                        <p:tgtEl>
                                          <p:spTgt spid="2384914"/>
                                        </p:tgtEl>
                                        <p:attrNameLst>
                                          <p:attrName>ppt_x</p:attrName>
                                        </p:attrNameLst>
                                      </p:cBhvr>
                                      <p:tavLst>
                                        <p:tav tm="0">
                                          <p:val>
                                            <p:strVal val="#ppt_x"/>
                                          </p:val>
                                        </p:tav>
                                        <p:tav tm="100000">
                                          <p:val>
                                            <p:strVal val="#ppt_x"/>
                                          </p:val>
                                        </p:tav>
                                      </p:tavLst>
                                    </p:anim>
                                    <p:anim calcmode="lin" valueType="num">
                                      <p:cBhvr additive="base">
                                        <p:cTn id="19" dur="500" fill="hold"/>
                                        <p:tgtEl>
                                          <p:spTgt spid="23849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0" y="5707063"/>
            <a:ext cx="9140825" cy="1150937"/>
            <a:chOff x="0" y="3595"/>
            <a:chExt cx="5758" cy="725"/>
          </a:xfrm>
        </p:grpSpPr>
        <p:pic>
          <p:nvPicPr>
            <p:cNvPr id="2345987" name="Picture 3"/>
            <p:cNvPicPr>
              <a:picLocks noChangeAspect="1" noChangeArrowheads="1"/>
            </p:cNvPicPr>
            <p:nvPr/>
          </p:nvPicPr>
          <p:blipFill>
            <a:blip r:embed="rId3" cstate="print"/>
            <a:srcRect/>
            <a:stretch>
              <a:fillRect/>
            </a:stretch>
          </p:blipFill>
          <p:spPr bwMode="auto">
            <a:xfrm>
              <a:off x="3312" y="3595"/>
              <a:ext cx="2446" cy="725"/>
            </a:xfrm>
            <a:prstGeom prst="rect">
              <a:avLst/>
            </a:prstGeom>
            <a:noFill/>
            <a:ln w="9525">
              <a:noFill/>
              <a:miter lim="800000"/>
              <a:headEnd/>
              <a:tailEnd/>
            </a:ln>
            <a:effectLst/>
          </p:spPr>
        </p:pic>
        <p:sp>
          <p:nvSpPr>
            <p:cNvPr id="2345988" name="Rectangle 4"/>
            <p:cNvSpPr>
              <a:spLocks noChangeArrowheads="1"/>
            </p:cNvSpPr>
            <p:nvPr/>
          </p:nvSpPr>
          <p:spPr bwMode="auto">
            <a:xfrm>
              <a:off x="0" y="3600"/>
              <a:ext cx="3888" cy="480"/>
            </a:xfrm>
            <a:prstGeom prst="rect">
              <a:avLst/>
            </a:prstGeom>
            <a:solidFill>
              <a:schemeClr val="bg1"/>
            </a:solidFill>
            <a:ln w="19050" algn="ctr">
              <a:noFill/>
              <a:miter lim="800000"/>
              <a:headEnd/>
              <a:tailEnd/>
            </a:ln>
            <a:effectLst/>
          </p:spPr>
          <p:txBody>
            <a:bodyPr wrap="none" lIns="92075" tIns="46038" rIns="92075" bIns="46038" anchor="ctr"/>
            <a:lstStyle/>
            <a:p>
              <a:endParaRPr lang="zh-CN" altLang="en-US"/>
            </a:p>
          </p:txBody>
        </p:sp>
      </p:grpSp>
      <p:sp>
        <p:nvSpPr>
          <p:cNvPr id="2345989" name="Rectangle 5"/>
          <p:cNvSpPr>
            <a:spLocks noChangeArrowheads="1"/>
          </p:cNvSpPr>
          <p:nvPr/>
        </p:nvSpPr>
        <p:spPr bwMode="auto">
          <a:xfrm>
            <a:off x="0" y="838200"/>
            <a:ext cx="9144000" cy="304800"/>
          </a:xfrm>
          <a:prstGeom prst="rect">
            <a:avLst/>
          </a:prstGeom>
          <a:solidFill>
            <a:schemeClr val="bg1"/>
          </a:solidFill>
          <a:ln w="9525">
            <a:solidFill>
              <a:schemeClr val="bg1"/>
            </a:solidFill>
            <a:miter lim="800000"/>
            <a:headEnd/>
            <a:tailEnd/>
          </a:ln>
          <a:effectLst/>
        </p:spPr>
        <p:txBody>
          <a:bodyPr wrap="none" anchor="ctr"/>
          <a:lstStyle/>
          <a:p>
            <a:endParaRPr lang="zh-CN" altLang="en-US"/>
          </a:p>
        </p:txBody>
      </p:sp>
      <p:sp>
        <p:nvSpPr>
          <p:cNvPr id="2345990" name="Rectangle 6"/>
          <p:cNvSpPr>
            <a:spLocks noChangeArrowheads="1"/>
          </p:cNvSpPr>
          <p:nvPr/>
        </p:nvSpPr>
        <p:spPr bwMode="auto">
          <a:xfrm>
            <a:off x="2743200" y="990600"/>
            <a:ext cx="3352800" cy="304800"/>
          </a:xfrm>
          <a:prstGeom prst="rect">
            <a:avLst/>
          </a:prstGeom>
          <a:solidFill>
            <a:srgbClr val="C0C0C0"/>
          </a:solidFill>
          <a:ln w="12700">
            <a:solidFill>
              <a:srgbClr val="969696"/>
            </a:solidFill>
            <a:prstDash val="sysDot"/>
            <a:miter lim="800000"/>
            <a:headEnd/>
            <a:tailEnd/>
          </a:ln>
          <a:effectLst/>
        </p:spPr>
        <p:txBody>
          <a:bodyPr wrap="none"/>
          <a:lstStyle/>
          <a:p>
            <a:pPr algn="l">
              <a:lnSpc>
                <a:spcPct val="100000"/>
              </a:lnSpc>
              <a:spcBef>
                <a:spcPct val="0"/>
              </a:spcBef>
              <a:buClrTx/>
              <a:buFontTx/>
              <a:buNone/>
            </a:pPr>
            <a:r>
              <a:rPr lang="en-US" altLang="zh-CN" sz="800" i="0">
                <a:latin typeface="Arial" pitchFamily="34" charset="0"/>
                <a:ea typeface="宋体" pitchFamily="2" charset="-122"/>
              </a:rPr>
              <a:t>Web Server </a:t>
            </a:r>
          </a:p>
          <a:p>
            <a:pPr algn="l">
              <a:lnSpc>
                <a:spcPct val="100000"/>
              </a:lnSpc>
              <a:spcBef>
                <a:spcPct val="0"/>
              </a:spcBef>
              <a:buClrTx/>
              <a:buFontTx/>
              <a:buNone/>
            </a:pPr>
            <a:r>
              <a:rPr lang="en-US" altLang="zh-CN" sz="800" b="0" i="0">
                <a:latin typeface="Arial" pitchFamily="34" charset="0"/>
                <a:ea typeface="宋体" pitchFamily="2" charset="-122"/>
              </a:rPr>
              <a:t>(IIS, Tomcat, Websphere, iPlanet)</a:t>
            </a:r>
          </a:p>
        </p:txBody>
      </p:sp>
      <p:sp>
        <p:nvSpPr>
          <p:cNvPr id="2345991" name="Rectangle 7"/>
          <p:cNvSpPr>
            <a:spLocks noChangeArrowheads="1"/>
          </p:cNvSpPr>
          <p:nvPr/>
        </p:nvSpPr>
        <p:spPr bwMode="gray">
          <a:xfrm>
            <a:off x="2743200" y="2743200"/>
            <a:ext cx="3352800" cy="3276600"/>
          </a:xfrm>
          <a:prstGeom prst="rect">
            <a:avLst/>
          </a:prstGeom>
          <a:solidFill>
            <a:srgbClr val="8DABCA"/>
          </a:solidFill>
          <a:ln w="9525" algn="ctr">
            <a:solidFill>
              <a:srgbClr val="969696"/>
            </a:solidFill>
            <a:miter lim="800000"/>
            <a:headEnd/>
            <a:tailEnd/>
          </a:ln>
          <a:effectLst/>
        </p:spPr>
        <p:txBody>
          <a:bodyPr lIns="91435" tIns="45718" rIns="91435" bIns="45718"/>
          <a:lstStyle/>
          <a:p>
            <a:pPr algn="l" eaLnBrk="0" hangingPunct="0">
              <a:lnSpc>
                <a:spcPct val="100000"/>
              </a:lnSpc>
              <a:spcBef>
                <a:spcPct val="0"/>
              </a:spcBef>
              <a:buClrTx/>
              <a:buFontTx/>
              <a:buNone/>
            </a:pPr>
            <a:r>
              <a:rPr lang="en-GB" sz="1200" i="0">
                <a:solidFill>
                  <a:schemeClr val="bg1"/>
                </a:solidFill>
                <a:effectLst>
                  <a:outerShdw blurRad="38100" dist="38100" dir="2700000" algn="tl">
                    <a:srgbClr val="000000"/>
                  </a:outerShdw>
                </a:effectLst>
                <a:latin typeface="Trebuchet MS" pitchFamily="34" charset="0"/>
              </a:rPr>
              <a:t>Oracle BI Server</a:t>
            </a:r>
          </a:p>
        </p:txBody>
      </p:sp>
      <p:sp>
        <p:nvSpPr>
          <p:cNvPr id="2345992" name="Rectangle 8"/>
          <p:cNvSpPr>
            <a:spLocks noChangeArrowheads="1"/>
          </p:cNvSpPr>
          <p:nvPr/>
        </p:nvSpPr>
        <p:spPr bwMode="gray">
          <a:xfrm>
            <a:off x="3352800" y="3581400"/>
            <a:ext cx="2438400" cy="2362200"/>
          </a:xfrm>
          <a:prstGeom prst="rect">
            <a:avLst/>
          </a:prstGeom>
          <a:solidFill>
            <a:srgbClr val="5C7FB0"/>
          </a:solidFill>
          <a:ln w="3175" algn="ctr">
            <a:solidFill>
              <a:srgbClr val="8DABCA"/>
            </a:solidFill>
            <a:miter lim="800000"/>
            <a:headEnd/>
            <a:tailEnd/>
          </a:ln>
          <a:effectLst/>
        </p:spPr>
        <p:txBody>
          <a:bodyPr wrap="none" lIns="82294" tIns="41147" rIns="82294" bIns="41147"/>
          <a:lstStyle/>
          <a:p>
            <a:pPr defTabSz="823913">
              <a:lnSpc>
                <a:spcPct val="80000"/>
              </a:lnSpc>
              <a:spcBef>
                <a:spcPct val="0"/>
              </a:spcBef>
              <a:buClrTx/>
              <a:buFontTx/>
              <a:buNone/>
            </a:pPr>
            <a:r>
              <a:rPr lang="en-US" altLang="zh-CN" sz="900" b="0" i="0">
                <a:solidFill>
                  <a:schemeClr val="bg1"/>
                </a:solidFill>
                <a:effectLst>
                  <a:outerShdw blurRad="38100" dist="38100" dir="2700000" algn="tl">
                    <a:srgbClr val="000000"/>
                  </a:outerShdw>
                </a:effectLst>
                <a:latin typeface="Arial" pitchFamily="34" charset="0"/>
                <a:ea typeface="宋体" pitchFamily="2" charset="-122"/>
              </a:rPr>
              <a:t>Intelligent Request Generation</a:t>
            </a:r>
          </a:p>
        </p:txBody>
      </p:sp>
      <p:sp>
        <p:nvSpPr>
          <p:cNvPr id="2345993" name="Rectangle 9"/>
          <p:cNvSpPr>
            <a:spLocks noChangeArrowheads="1"/>
          </p:cNvSpPr>
          <p:nvPr/>
        </p:nvSpPr>
        <p:spPr bwMode="auto">
          <a:xfrm>
            <a:off x="1066800" y="4724400"/>
            <a:ext cx="1219200" cy="990600"/>
          </a:xfrm>
          <a:prstGeom prst="rect">
            <a:avLst/>
          </a:prstGeom>
          <a:solidFill>
            <a:srgbClr val="EAEAEA"/>
          </a:solidFill>
          <a:ln w="9525">
            <a:solidFill>
              <a:schemeClr val="tx1"/>
            </a:solidFill>
            <a:miter lim="800000"/>
            <a:headEnd/>
            <a:tailEnd/>
          </a:ln>
          <a:effectLst/>
        </p:spPr>
        <p:txBody>
          <a:bodyPr wrap="none"/>
          <a:lstStyle/>
          <a:p>
            <a:pPr eaLnBrk="0" hangingPunct="0">
              <a:lnSpc>
                <a:spcPct val="100000"/>
              </a:lnSpc>
              <a:spcBef>
                <a:spcPct val="0"/>
              </a:spcBef>
              <a:buClrTx/>
              <a:buFontTx/>
              <a:buNone/>
            </a:pPr>
            <a:r>
              <a:rPr lang="en-US" altLang="zh-CN" sz="800" b="0" i="0">
                <a:latin typeface="Arial" pitchFamily="34" charset="0"/>
                <a:ea typeface="宋体" pitchFamily="2" charset="-122"/>
              </a:rPr>
              <a:t>Externalized </a:t>
            </a:r>
          </a:p>
          <a:p>
            <a:pPr eaLnBrk="0" hangingPunct="0">
              <a:lnSpc>
                <a:spcPct val="100000"/>
              </a:lnSpc>
              <a:spcBef>
                <a:spcPct val="0"/>
              </a:spcBef>
              <a:buClrTx/>
              <a:buFontTx/>
              <a:buNone/>
            </a:pPr>
            <a:r>
              <a:rPr lang="en-US" altLang="zh-CN" sz="800" b="0" i="0">
                <a:latin typeface="Arial" pitchFamily="34" charset="0"/>
                <a:ea typeface="宋体" pitchFamily="2" charset="-122"/>
              </a:rPr>
              <a:t>Authentication</a:t>
            </a:r>
          </a:p>
        </p:txBody>
      </p:sp>
      <p:sp>
        <p:nvSpPr>
          <p:cNvPr id="2345994" name="Rectangle 10"/>
          <p:cNvSpPr>
            <a:spLocks noGrp="1" noChangeArrowheads="1"/>
          </p:cNvSpPr>
          <p:nvPr>
            <p:ph type="title"/>
          </p:nvPr>
        </p:nvSpPr>
        <p:spPr>
          <a:noFill/>
        </p:spPr>
        <p:txBody>
          <a:bodyPr/>
          <a:lstStyle/>
          <a:p>
            <a:r>
              <a:rPr lang="en-US" altLang="zh-CN" dirty="0">
                <a:ea typeface="宋体" pitchFamily="2" charset="-122"/>
              </a:rPr>
              <a:t>Oracle BIEE Architecture</a:t>
            </a:r>
          </a:p>
        </p:txBody>
      </p:sp>
      <p:sp>
        <p:nvSpPr>
          <p:cNvPr id="2345995" name="Rectangle 11"/>
          <p:cNvSpPr>
            <a:spLocks noChangeArrowheads="1"/>
          </p:cNvSpPr>
          <p:nvPr/>
        </p:nvSpPr>
        <p:spPr bwMode="gray">
          <a:xfrm>
            <a:off x="3352800" y="5972175"/>
            <a:ext cx="2438400" cy="276225"/>
          </a:xfrm>
          <a:prstGeom prst="rect">
            <a:avLst/>
          </a:prstGeom>
          <a:solidFill>
            <a:srgbClr val="5C7FB0"/>
          </a:solidFill>
          <a:ln w="3175" algn="ctr">
            <a:noFill/>
            <a:miter lim="800000"/>
            <a:headEnd/>
            <a:tailEnd/>
          </a:ln>
          <a:effectLst/>
        </p:spPr>
        <p:txBody>
          <a:bodyPr wrap="none" lIns="82294" tIns="41147" rIns="82294" bIns="41147" anchor="ctr"/>
          <a:lstStyle/>
          <a:p>
            <a:pPr defTabSz="823913">
              <a:lnSpc>
                <a:spcPct val="80000"/>
              </a:lnSpc>
              <a:spcBef>
                <a:spcPct val="0"/>
              </a:spcBef>
              <a:buClrTx/>
              <a:buFontTx/>
              <a:buNone/>
            </a:pPr>
            <a:r>
              <a:rPr lang="en-US" altLang="zh-CN" sz="900" b="0" i="0">
                <a:solidFill>
                  <a:schemeClr val="bg1"/>
                </a:solidFill>
                <a:effectLst>
                  <a:outerShdw blurRad="38100" dist="38100" dir="2700000" algn="tl">
                    <a:srgbClr val="000000"/>
                  </a:outerShdw>
                </a:effectLst>
                <a:latin typeface="Arial" pitchFamily="34" charset="0"/>
                <a:ea typeface="宋体" pitchFamily="2" charset="-122"/>
              </a:rPr>
              <a:t>Data Source Adapters</a:t>
            </a:r>
          </a:p>
        </p:txBody>
      </p:sp>
      <p:sp>
        <p:nvSpPr>
          <p:cNvPr id="2345996" name="Rectangle 12"/>
          <p:cNvSpPr>
            <a:spLocks noChangeArrowheads="1"/>
          </p:cNvSpPr>
          <p:nvPr/>
        </p:nvSpPr>
        <p:spPr bwMode="blackWhite">
          <a:xfrm>
            <a:off x="4267200" y="4086225"/>
            <a:ext cx="1447800" cy="1274763"/>
          </a:xfrm>
          <a:prstGeom prst="rect">
            <a:avLst/>
          </a:prstGeom>
          <a:solidFill>
            <a:srgbClr val="B4BFD0"/>
          </a:solidFill>
          <a:ln w="3175" algn="ctr">
            <a:solidFill>
              <a:srgbClr val="5C7FB0"/>
            </a:solidFill>
            <a:miter lim="800000"/>
            <a:headEnd/>
            <a:tailEnd/>
          </a:ln>
          <a:effectLst/>
        </p:spPr>
        <p:txBody>
          <a:bodyPr lIns="82294" tIns="41147" rIns="82294" bIns="41147"/>
          <a:lstStyle/>
          <a:p>
            <a:pPr algn="l" defTabSz="823913">
              <a:lnSpc>
                <a:spcPct val="100000"/>
              </a:lnSpc>
              <a:spcBef>
                <a:spcPct val="0"/>
              </a:spcBef>
              <a:buClrTx/>
              <a:buFontTx/>
              <a:buNone/>
            </a:pPr>
            <a:r>
              <a:rPr lang="en-US" altLang="zh-CN" sz="800" b="0" i="0">
                <a:effectLst>
                  <a:outerShdw blurRad="38100" dist="38100" dir="2700000" algn="tl">
                    <a:srgbClr val="FFFFFF"/>
                  </a:outerShdw>
                </a:effectLst>
                <a:latin typeface="Arial" pitchFamily="34" charset="0"/>
                <a:ea typeface="宋体" pitchFamily="2" charset="-122"/>
              </a:rPr>
              <a:t>Navigator</a:t>
            </a:r>
          </a:p>
          <a:p>
            <a:pPr algn="l" defTabSz="823913">
              <a:lnSpc>
                <a:spcPct val="100000"/>
              </a:lnSpc>
              <a:spcBef>
                <a:spcPct val="0"/>
              </a:spcBef>
              <a:buClrTx/>
              <a:buFontTx/>
              <a:buNone/>
            </a:pPr>
            <a:endParaRPr lang="en-US" altLang="zh-CN" sz="800" b="0" i="0">
              <a:effectLst>
                <a:outerShdw blurRad="38100" dist="38100" dir="2700000" algn="tl">
                  <a:srgbClr val="FFFFFF"/>
                </a:outerShdw>
              </a:effectLst>
              <a:latin typeface="Arial" pitchFamily="34" charset="0"/>
              <a:ea typeface="宋体" pitchFamily="2" charset="-122"/>
            </a:endParaRPr>
          </a:p>
          <a:p>
            <a:pPr algn="l" defTabSz="823913">
              <a:lnSpc>
                <a:spcPct val="100000"/>
              </a:lnSpc>
              <a:spcBef>
                <a:spcPct val="0"/>
              </a:spcBef>
              <a:buClrTx/>
              <a:buFontTx/>
              <a:buNone/>
            </a:pPr>
            <a:endParaRPr lang="en-US" altLang="zh-CN" sz="800" b="0" i="0">
              <a:effectLst>
                <a:outerShdw blurRad="38100" dist="38100" dir="2700000" algn="tl">
                  <a:srgbClr val="FFFFFF"/>
                </a:outerShdw>
              </a:effectLst>
              <a:latin typeface="Arial" pitchFamily="34" charset="0"/>
              <a:ea typeface="宋体" pitchFamily="2" charset="-122"/>
            </a:endParaRPr>
          </a:p>
          <a:p>
            <a:pPr algn="l" defTabSz="823913">
              <a:lnSpc>
                <a:spcPct val="100000"/>
              </a:lnSpc>
              <a:spcBef>
                <a:spcPct val="0"/>
              </a:spcBef>
              <a:buClrTx/>
              <a:buFontTx/>
              <a:buNone/>
            </a:pPr>
            <a:endParaRPr lang="en-US" altLang="zh-CN" sz="800" b="0" i="0">
              <a:effectLst>
                <a:outerShdw blurRad="38100" dist="38100" dir="2700000" algn="tl">
                  <a:srgbClr val="FFFFFF"/>
                </a:outerShdw>
              </a:effectLst>
              <a:latin typeface="Arial" pitchFamily="34" charset="0"/>
              <a:ea typeface="宋体" pitchFamily="2" charset="-122"/>
            </a:endParaRPr>
          </a:p>
          <a:p>
            <a:pPr algn="l" defTabSz="823913">
              <a:lnSpc>
                <a:spcPct val="100000"/>
              </a:lnSpc>
              <a:spcBef>
                <a:spcPct val="0"/>
              </a:spcBef>
              <a:buClrTx/>
              <a:buFontTx/>
              <a:buNone/>
            </a:pPr>
            <a:endParaRPr lang="en-US" altLang="zh-CN" sz="800" b="0" i="0">
              <a:effectLst>
                <a:outerShdw blurRad="38100" dist="38100" dir="2700000" algn="tl">
                  <a:srgbClr val="FFFFFF"/>
                </a:outerShdw>
              </a:effectLst>
              <a:latin typeface="Arial" pitchFamily="34" charset="0"/>
              <a:ea typeface="宋体" pitchFamily="2" charset="-122"/>
            </a:endParaRPr>
          </a:p>
          <a:p>
            <a:pPr algn="l" defTabSz="823913">
              <a:lnSpc>
                <a:spcPct val="100000"/>
              </a:lnSpc>
              <a:spcBef>
                <a:spcPct val="0"/>
              </a:spcBef>
              <a:buClrTx/>
              <a:buFontTx/>
              <a:buNone/>
            </a:pPr>
            <a:endParaRPr lang="en-US" altLang="zh-CN" sz="800" b="0" i="0">
              <a:effectLst>
                <a:outerShdw blurRad="38100" dist="38100" dir="2700000" algn="tl">
                  <a:srgbClr val="FFFFFF"/>
                </a:outerShdw>
              </a:effectLst>
              <a:latin typeface="Arial" pitchFamily="34" charset="0"/>
              <a:ea typeface="宋体" pitchFamily="2" charset="-122"/>
            </a:endParaRPr>
          </a:p>
          <a:p>
            <a:pPr algn="l" defTabSz="823913">
              <a:lnSpc>
                <a:spcPct val="100000"/>
              </a:lnSpc>
              <a:spcBef>
                <a:spcPct val="0"/>
              </a:spcBef>
              <a:buClrTx/>
              <a:buFontTx/>
              <a:buNone/>
            </a:pPr>
            <a:endParaRPr lang="en-US" altLang="zh-CN" sz="800" b="0" i="0">
              <a:effectLst>
                <a:outerShdw blurRad="38100" dist="38100" dir="2700000" algn="tl">
                  <a:srgbClr val="FFFFFF"/>
                </a:outerShdw>
              </a:effectLst>
              <a:latin typeface="Arial" pitchFamily="34" charset="0"/>
              <a:ea typeface="宋体" pitchFamily="2" charset="-122"/>
            </a:endParaRPr>
          </a:p>
          <a:p>
            <a:pPr algn="l" defTabSz="823913">
              <a:lnSpc>
                <a:spcPct val="100000"/>
              </a:lnSpc>
              <a:spcBef>
                <a:spcPct val="0"/>
              </a:spcBef>
              <a:buClrTx/>
              <a:buFontTx/>
              <a:buNone/>
            </a:pPr>
            <a:endParaRPr lang="zh-CN" altLang="en-US" sz="800" b="0" i="0">
              <a:effectLst>
                <a:outerShdw blurRad="38100" dist="38100" dir="2700000" algn="tl">
                  <a:srgbClr val="FFFFFF"/>
                </a:outerShdw>
              </a:effectLst>
              <a:latin typeface="Arial" pitchFamily="34" charset="0"/>
              <a:ea typeface="宋体" pitchFamily="2" charset="-122"/>
            </a:endParaRPr>
          </a:p>
        </p:txBody>
      </p:sp>
      <p:sp>
        <p:nvSpPr>
          <p:cNvPr id="2345997" name="AutoShape 13"/>
          <p:cNvSpPr>
            <a:spLocks noChangeArrowheads="1"/>
          </p:cNvSpPr>
          <p:nvPr/>
        </p:nvSpPr>
        <p:spPr bwMode="blackWhite">
          <a:xfrm>
            <a:off x="4267200" y="3843338"/>
            <a:ext cx="1447800" cy="228600"/>
          </a:xfrm>
          <a:prstGeom prst="bevel">
            <a:avLst>
              <a:gd name="adj" fmla="val 1718"/>
            </a:avLst>
          </a:prstGeom>
          <a:solidFill>
            <a:srgbClr val="B4BFD0"/>
          </a:solidFill>
          <a:ln w="3175">
            <a:solidFill>
              <a:srgbClr val="5C7FB0"/>
            </a:solidFill>
            <a:miter lim="800000"/>
            <a:headEnd/>
            <a:tailEnd/>
          </a:ln>
          <a:effectLst/>
        </p:spPr>
        <p:txBody>
          <a:bodyPr lIns="82294" tIns="41147" rIns="82294" bIns="41147" anchor="ctr"/>
          <a:lstStyle/>
          <a:p>
            <a:pPr algn="l" defTabSz="823913">
              <a:lnSpc>
                <a:spcPct val="100000"/>
              </a:lnSpc>
              <a:spcBef>
                <a:spcPct val="0"/>
              </a:spcBef>
              <a:buClrTx/>
              <a:buFontTx/>
              <a:buNone/>
            </a:pPr>
            <a:r>
              <a:rPr lang="en-US" altLang="zh-CN" sz="800" b="0" i="0">
                <a:effectLst>
                  <a:outerShdw blurRad="38100" dist="38100" dir="2700000" algn="tl">
                    <a:srgbClr val="FFFFFF"/>
                  </a:outerShdw>
                </a:effectLst>
                <a:latin typeface="Arial" pitchFamily="34" charset="0"/>
                <a:ea typeface="宋体" pitchFamily="2" charset="-122"/>
              </a:rPr>
              <a:t>Logical Request Generation</a:t>
            </a:r>
          </a:p>
        </p:txBody>
      </p:sp>
      <p:sp>
        <p:nvSpPr>
          <p:cNvPr id="2345998" name="Rectangle 14"/>
          <p:cNvSpPr>
            <a:spLocks noChangeArrowheads="1"/>
          </p:cNvSpPr>
          <p:nvPr/>
        </p:nvSpPr>
        <p:spPr bwMode="blackWhite">
          <a:xfrm>
            <a:off x="4494213" y="4957763"/>
            <a:ext cx="1068387" cy="293687"/>
          </a:xfrm>
          <a:prstGeom prst="rect">
            <a:avLst/>
          </a:prstGeom>
          <a:solidFill>
            <a:schemeClr val="bg1"/>
          </a:solidFill>
          <a:ln w="12700" algn="ctr">
            <a:solidFill>
              <a:srgbClr val="8DABCA"/>
            </a:solidFill>
            <a:miter lim="800000"/>
            <a:headEnd/>
            <a:tailEnd/>
          </a:ln>
          <a:effectLst/>
        </p:spPr>
        <p:txBody>
          <a:bodyPr lIns="82294" tIns="41147" rIns="82294" bIns="41147" anchor="ctr"/>
          <a:lstStyle/>
          <a:p>
            <a:pPr defTabSz="823913">
              <a:lnSpc>
                <a:spcPct val="100000"/>
              </a:lnSpc>
              <a:spcBef>
                <a:spcPct val="0"/>
              </a:spcBef>
              <a:buClrTx/>
              <a:buFontTx/>
              <a:buNone/>
            </a:pPr>
            <a:r>
              <a:rPr lang="en-US" altLang="zh-CN" sz="800" b="0" i="0">
                <a:latin typeface="Arial" pitchFamily="34" charset="0"/>
                <a:ea typeface="宋体" pitchFamily="2" charset="-122"/>
              </a:rPr>
              <a:t>Aggregate Navigator</a:t>
            </a:r>
          </a:p>
        </p:txBody>
      </p:sp>
      <p:sp>
        <p:nvSpPr>
          <p:cNvPr id="2345999" name="Rectangle 15"/>
          <p:cNvSpPr>
            <a:spLocks noChangeArrowheads="1"/>
          </p:cNvSpPr>
          <p:nvPr/>
        </p:nvSpPr>
        <p:spPr bwMode="blackWhite">
          <a:xfrm>
            <a:off x="4495800" y="4648200"/>
            <a:ext cx="1063625" cy="284163"/>
          </a:xfrm>
          <a:prstGeom prst="rect">
            <a:avLst/>
          </a:prstGeom>
          <a:solidFill>
            <a:schemeClr val="bg1"/>
          </a:solidFill>
          <a:ln w="12700" algn="ctr">
            <a:solidFill>
              <a:srgbClr val="8DABCA"/>
            </a:solidFill>
            <a:miter lim="800000"/>
            <a:headEnd/>
            <a:tailEnd/>
          </a:ln>
          <a:effectLst/>
        </p:spPr>
        <p:txBody>
          <a:bodyPr lIns="82294" tIns="41147" rIns="82294" bIns="41147" anchor="ctr"/>
          <a:lstStyle/>
          <a:p>
            <a:pPr defTabSz="823913">
              <a:lnSpc>
                <a:spcPct val="100000"/>
              </a:lnSpc>
              <a:spcBef>
                <a:spcPct val="0"/>
              </a:spcBef>
              <a:buClrTx/>
              <a:buFontTx/>
              <a:buNone/>
            </a:pPr>
            <a:r>
              <a:rPr lang="en-US" altLang="zh-CN" sz="800" b="0" i="0">
                <a:latin typeface="Arial" pitchFamily="34" charset="0"/>
                <a:ea typeface="宋体" pitchFamily="2" charset="-122"/>
              </a:rPr>
              <a:t>Fragmentation Optimization </a:t>
            </a:r>
          </a:p>
        </p:txBody>
      </p:sp>
      <p:sp>
        <p:nvSpPr>
          <p:cNvPr id="2346000" name="Rectangle 16"/>
          <p:cNvSpPr>
            <a:spLocks noChangeArrowheads="1"/>
          </p:cNvSpPr>
          <p:nvPr/>
        </p:nvSpPr>
        <p:spPr bwMode="blackWhite">
          <a:xfrm>
            <a:off x="4494213" y="4343400"/>
            <a:ext cx="1066800" cy="265113"/>
          </a:xfrm>
          <a:prstGeom prst="rect">
            <a:avLst/>
          </a:prstGeom>
          <a:solidFill>
            <a:schemeClr val="bg1"/>
          </a:solidFill>
          <a:ln w="12700" algn="ctr">
            <a:solidFill>
              <a:srgbClr val="8DABCA"/>
            </a:solidFill>
            <a:miter lim="800000"/>
            <a:headEnd/>
            <a:tailEnd/>
          </a:ln>
          <a:effectLst/>
        </p:spPr>
        <p:txBody>
          <a:bodyPr lIns="82294" tIns="41147" rIns="82294" bIns="41147" anchor="ctr"/>
          <a:lstStyle/>
          <a:p>
            <a:pPr defTabSz="823913">
              <a:lnSpc>
                <a:spcPct val="100000"/>
              </a:lnSpc>
              <a:spcBef>
                <a:spcPct val="0"/>
              </a:spcBef>
              <a:buClrTx/>
              <a:buFontTx/>
              <a:buNone/>
            </a:pPr>
            <a:r>
              <a:rPr lang="en-US" altLang="zh-CN" sz="800" b="0" i="0">
                <a:latin typeface="Arial" pitchFamily="34" charset="0"/>
                <a:ea typeface="宋体" pitchFamily="2" charset="-122"/>
              </a:rPr>
              <a:t>Multi-Pass /</a:t>
            </a:r>
          </a:p>
          <a:p>
            <a:pPr defTabSz="823913">
              <a:lnSpc>
                <a:spcPct val="100000"/>
              </a:lnSpc>
              <a:spcBef>
                <a:spcPct val="0"/>
              </a:spcBef>
              <a:buClrTx/>
              <a:buFontTx/>
              <a:buNone/>
            </a:pPr>
            <a:r>
              <a:rPr lang="en-US" altLang="zh-CN" sz="800" b="0" i="0">
                <a:latin typeface="Arial" pitchFamily="34" charset="0"/>
                <a:ea typeface="宋体" pitchFamily="2" charset="-122"/>
              </a:rPr>
              <a:t>Sub-Request Logic</a:t>
            </a:r>
          </a:p>
        </p:txBody>
      </p:sp>
      <p:sp>
        <p:nvSpPr>
          <p:cNvPr id="2346001" name="Rectangle 17"/>
          <p:cNvSpPr>
            <a:spLocks noChangeArrowheads="1"/>
          </p:cNvSpPr>
          <p:nvPr/>
        </p:nvSpPr>
        <p:spPr bwMode="blackWhite">
          <a:xfrm>
            <a:off x="4267200" y="5389563"/>
            <a:ext cx="1447800" cy="228600"/>
          </a:xfrm>
          <a:prstGeom prst="rect">
            <a:avLst/>
          </a:prstGeom>
          <a:solidFill>
            <a:srgbClr val="B4BFD0"/>
          </a:solidFill>
          <a:ln w="3175" algn="ctr">
            <a:solidFill>
              <a:srgbClr val="5C7FB0"/>
            </a:solidFill>
            <a:prstDash val="sysDot"/>
            <a:miter lim="800000"/>
            <a:headEnd/>
            <a:tailEnd/>
          </a:ln>
          <a:effectLst/>
        </p:spPr>
        <p:txBody>
          <a:bodyPr lIns="82294" tIns="41147" rIns="82294" bIns="41147" anchor="ctr"/>
          <a:lstStyle/>
          <a:p>
            <a:pPr algn="l" defTabSz="823913">
              <a:lnSpc>
                <a:spcPct val="100000"/>
              </a:lnSpc>
              <a:spcBef>
                <a:spcPct val="0"/>
              </a:spcBef>
              <a:buClrTx/>
              <a:buFontTx/>
              <a:buNone/>
            </a:pPr>
            <a:r>
              <a:rPr lang="en-US" altLang="zh-CN" sz="800" b="0" i="0">
                <a:effectLst>
                  <a:outerShdw blurRad="38100" dist="38100" dir="2700000" algn="tl">
                    <a:srgbClr val="FFFFFF"/>
                  </a:outerShdw>
                </a:effectLst>
                <a:latin typeface="Arial" pitchFamily="34" charset="0"/>
                <a:ea typeface="宋体" pitchFamily="2" charset="-122"/>
              </a:rPr>
              <a:t>Optimized Query Rewrites</a:t>
            </a:r>
          </a:p>
        </p:txBody>
      </p:sp>
      <p:sp>
        <p:nvSpPr>
          <p:cNvPr id="2346002" name="AutoShape 18"/>
          <p:cNvSpPr>
            <a:spLocks noChangeArrowheads="1"/>
          </p:cNvSpPr>
          <p:nvPr/>
        </p:nvSpPr>
        <p:spPr bwMode="gray">
          <a:xfrm>
            <a:off x="3352800" y="3379788"/>
            <a:ext cx="2438400" cy="201612"/>
          </a:xfrm>
          <a:prstGeom prst="bevel">
            <a:avLst>
              <a:gd name="adj" fmla="val 1718"/>
            </a:avLst>
          </a:prstGeom>
          <a:solidFill>
            <a:srgbClr val="5C7FB0"/>
          </a:solidFill>
          <a:ln w="3175">
            <a:solidFill>
              <a:srgbClr val="8DABCA"/>
            </a:solidFill>
            <a:miter lim="800000"/>
            <a:headEnd/>
            <a:tailEnd/>
          </a:ln>
          <a:effectLst/>
        </p:spPr>
        <p:txBody>
          <a:bodyPr wrap="none" lIns="82294" tIns="41147" rIns="82294" bIns="41147" anchor="ctr"/>
          <a:lstStyle/>
          <a:p>
            <a:pPr defTabSz="823913">
              <a:lnSpc>
                <a:spcPct val="80000"/>
              </a:lnSpc>
              <a:spcBef>
                <a:spcPct val="0"/>
              </a:spcBef>
              <a:buClrTx/>
              <a:buFontTx/>
              <a:buNone/>
            </a:pPr>
            <a:r>
              <a:rPr lang="en-US" altLang="zh-CN" sz="900" b="0" i="0">
                <a:solidFill>
                  <a:schemeClr val="bg1"/>
                </a:solidFill>
                <a:effectLst>
                  <a:outerShdw blurRad="38100" dist="38100" dir="2700000" algn="tl">
                    <a:srgbClr val="000000"/>
                  </a:outerShdw>
                </a:effectLst>
                <a:latin typeface="Arial" pitchFamily="34" charset="0"/>
                <a:ea typeface="宋体" pitchFamily="2" charset="-122"/>
              </a:rPr>
              <a:t>Session Management</a:t>
            </a:r>
          </a:p>
        </p:txBody>
      </p:sp>
      <p:sp>
        <p:nvSpPr>
          <p:cNvPr id="2346003" name="Rectangle 19"/>
          <p:cNvSpPr>
            <a:spLocks noChangeArrowheads="1"/>
          </p:cNvSpPr>
          <p:nvPr/>
        </p:nvSpPr>
        <p:spPr bwMode="gray">
          <a:xfrm rot="10800000">
            <a:off x="5803900" y="3208338"/>
            <a:ext cx="209550" cy="1295400"/>
          </a:xfrm>
          <a:prstGeom prst="rect">
            <a:avLst/>
          </a:prstGeom>
          <a:solidFill>
            <a:srgbClr val="5C7FB0"/>
          </a:solidFill>
          <a:ln w="3175" algn="ctr">
            <a:solidFill>
              <a:srgbClr val="8DABCA"/>
            </a:solidFill>
            <a:miter lim="800000"/>
            <a:headEnd/>
            <a:tailEnd/>
          </a:ln>
          <a:effectLst/>
        </p:spPr>
        <p:txBody>
          <a:bodyPr vert="eaVert" wrap="none" lIns="82294" tIns="41147" rIns="82294" bIns="41147" anchor="ctr"/>
          <a:lstStyle/>
          <a:p>
            <a:pPr defTabSz="823913">
              <a:lnSpc>
                <a:spcPct val="80000"/>
              </a:lnSpc>
              <a:spcBef>
                <a:spcPct val="0"/>
              </a:spcBef>
              <a:buClrTx/>
              <a:buFontTx/>
              <a:buNone/>
            </a:pPr>
            <a:r>
              <a:rPr lang="en-US" altLang="zh-CN" sz="900" b="0" i="0">
                <a:solidFill>
                  <a:schemeClr val="bg1"/>
                </a:solidFill>
                <a:effectLst>
                  <a:outerShdw blurRad="38100" dist="38100" dir="2700000" algn="tl">
                    <a:srgbClr val="000000"/>
                  </a:outerShdw>
                </a:effectLst>
                <a:latin typeface="Arial" pitchFamily="34" charset="0"/>
                <a:ea typeface="宋体" pitchFamily="2" charset="-122"/>
              </a:rPr>
              <a:t>Metadata Interchange</a:t>
            </a:r>
          </a:p>
        </p:txBody>
      </p:sp>
      <p:sp>
        <p:nvSpPr>
          <p:cNvPr id="2346004" name="AutoShape 20"/>
          <p:cNvSpPr>
            <a:spLocks noChangeArrowheads="1"/>
          </p:cNvSpPr>
          <p:nvPr/>
        </p:nvSpPr>
        <p:spPr bwMode="gray">
          <a:xfrm>
            <a:off x="2819400" y="2998788"/>
            <a:ext cx="3200400" cy="201612"/>
          </a:xfrm>
          <a:prstGeom prst="bevel">
            <a:avLst>
              <a:gd name="adj" fmla="val 1718"/>
            </a:avLst>
          </a:prstGeom>
          <a:solidFill>
            <a:srgbClr val="5C7FB0"/>
          </a:solidFill>
          <a:ln w="3175">
            <a:solidFill>
              <a:srgbClr val="8DABCA"/>
            </a:solidFill>
            <a:miter lim="800000"/>
            <a:headEnd/>
            <a:tailEnd/>
          </a:ln>
          <a:effectLst/>
        </p:spPr>
        <p:txBody>
          <a:bodyPr wrap="none" lIns="82294" tIns="41147" rIns="82294" bIns="41147"/>
          <a:lstStyle/>
          <a:p>
            <a:pPr algn="l" defTabSz="823913">
              <a:lnSpc>
                <a:spcPct val="80000"/>
              </a:lnSpc>
              <a:spcBef>
                <a:spcPct val="0"/>
              </a:spcBef>
              <a:buClrTx/>
              <a:buFontTx/>
              <a:buNone/>
            </a:pPr>
            <a:r>
              <a:rPr lang="en-US" altLang="zh-CN" sz="800" b="0" i="0">
                <a:solidFill>
                  <a:schemeClr val="bg1"/>
                </a:solidFill>
                <a:effectLst>
                  <a:outerShdw blurRad="38100" dist="38100" dir="2700000" algn="tl">
                    <a:srgbClr val="000000"/>
                  </a:outerShdw>
                </a:effectLst>
                <a:latin typeface="Arial" pitchFamily="34" charset="0"/>
                <a:ea typeface="宋体" pitchFamily="2" charset="-122"/>
              </a:rPr>
              <a:t>Logical SQL ODBC/JDBC (Logical Business Model)</a:t>
            </a:r>
          </a:p>
        </p:txBody>
      </p:sp>
      <p:sp>
        <p:nvSpPr>
          <p:cNvPr id="2346005" name="Rectangle 21"/>
          <p:cNvSpPr>
            <a:spLocks noChangeArrowheads="1"/>
          </p:cNvSpPr>
          <p:nvPr/>
        </p:nvSpPr>
        <p:spPr bwMode="blackWhite">
          <a:xfrm>
            <a:off x="3429000" y="3843338"/>
            <a:ext cx="609600" cy="609600"/>
          </a:xfrm>
          <a:prstGeom prst="rect">
            <a:avLst/>
          </a:prstGeom>
          <a:solidFill>
            <a:srgbClr val="B4BFD0"/>
          </a:solidFill>
          <a:ln w="3175" algn="ctr">
            <a:solidFill>
              <a:srgbClr val="5C7FB0"/>
            </a:solidFill>
            <a:miter lim="800000"/>
            <a:headEnd/>
            <a:tailEnd/>
          </a:ln>
          <a:effectLst/>
        </p:spPr>
        <p:txBody>
          <a:bodyPr lIns="82294" tIns="41147" rIns="82294" bIns="41147" anchor="ctr"/>
          <a:lstStyle/>
          <a:p>
            <a:pPr defTabSz="823913">
              <a:lnSpc>
                <a:spcPct val="100000"/>
              </a:lnSpc>
              <a:spcBef>
                <a:spcPct val="0"/>
              </a:spcBef>
              <a:buClrTx/>
              <a:buFontTx/>
              <a:buNone/>
            </a:pPr>
            <a:r>
              <a:rPr lang="en-US" altLang="zh-CN" sz="800" b="0" i="0">
                <a:effectLst>
                  <a:outerShdw blurRad="38100" dist="38100" dir="2700000" algn="tl">
                    <a:srgbClr val="FFFFFF"/>
                  </a:outerShdw>
                </a:effectLst>
                <a:latin typeface="Arial" pitchFamily="34" charset="0"/>
                <a:ea typeface="宋体" pitchFamily="2" charset="-122"/>
              </a:rPr>
              <a:t>Cache Services</a:t>
            </a:r>
          </a:p>
        </p:txBody>
      </p:sp>
      <p:sp>
        <p:nvSpPr>
          <p:cNvPr id="2346006" name="Rectangle 22"/>
          <p:cNvSpPr>
            <a:spLocks noChangeArrowheads="1"/>
          </p:cNvSpPr>
          <p:nvPr/>
        </p:nvSpPr>
        <p:spPr bwMode="auto">
          <a:xfrm>
            <a:off x="1171575" y="5029200"/>
            <a:ext cx="1038225" cy="152400"/>
          </a:xfrm>
          <a:prstGeom prst="rect">
            <a:avLst/>
          </a:prstGeom>
          <a:solidFill>
            <a:srgbClr val="EAEAEA"/>
          </a:solidFill>
          <a:ln w="9525">
            <a:solidFill>
              <a:schemeClr val="tx1"/>
            </a:solidFill>
            <a:prstDash val="sysDot"/>
            <a:miter lim="800000"/>
            <a:headEnd/>
            <a:tailEnd/>
          </a:ln>
          <a:effectLst/>
        </p:spPr>
        <p:txBody>
          <a:bodyPr wrap="none" anchor="ctr"/>
          <a:lstStyle/>
          <a:p>
            <a:pPr eaLnBrk="0" hangingPunct="0">
              <a:lnSpc>
                <a:spcPct val="100000"/>
              </a:lnSpc>
              <a:spcBef>
                <a:spcPct val="0"/>
              </a:spcBef>
              <a:buClrTx/>
              <a:buFontTx/>
              <a:buNone/>
            </a:pPr>
            <a:r>
              <a:rPr lang="en-US" altLang="zh-CN" sz="800" b="0" i="0">
                <a:latin typeface="Arial" pitchFamily="34" charset="0"/>
                <a:ea typeface="宋体" pitchFamily="2" charset="-122"/>
              </a:rPr>
              <a:t>LDAP</a:t>
            </a:r>
          </a:p>
        </p:txBody>
      </p:sp>
      <p:sp>
        <p:nvSpPr>
          <p:cNvPr id="2346007" name="Rectangle 23"/>
          <p:cNvSpPr>
            <a:spLocks noChangeArrowheads="1"/>
          </p:cNvSpPr>
          <p:nvPr/>
        </p:nvSpPr>
        <p:spPr bwMode="auto">
          <a:xfrm>
            <a:off x="1171575" y="5257800"/>
            <a:ext cx="1038225" cy="192088"/>
          </a:xfrm>
          <a:prstGeom prst="rect">
            <a:avLst/>
          </a:prstGeom>
          <a:solidFill>
            <a:srgbClr val="EAEAEA"/>
          </a:solidFill>
          <a:ln w="9525">
            <a:solidFill>
              <a:schemeClr val="tx1"/>
            </a:solidFill>
            <a:prstDash val="sysDot"/>
            <a:miter lim="800000"/>
            <a:headEnd/>
            <a:tailEnd/>
          </a:ln>
          <a:effectLst/>
        </p:spPr>
        <p:txBody>
          <a:bodyPr wrap="none" anchor="ctr"/>
          <a:lstStyle/>
          <a:p>
            <a:pPr eaLnBrk="0" hangingPunct="0">
              <a:lnSpc>
                <a:spcPct val="100000"/>
              </a:lnSpc>
              <a:spcBef>
                <a:spcPct val="0"/>
              </a:spcBef>
              <a:buClrTx/>
              <a:buFontTx/>
              <a:buNone/>
            </a:pPr>
            <a:r>
              <a:rPr lang="en-US" altLang="zh-CN" sz="800" b="0" i="0">
                <a:latin typeface="Arial" pitchFamily="34" charset="0"/>
                <a:ea typeface="宋体" pitchFamily="2" charset="-122"/>
              </a:rPr>
              <a:t>DB Authentication</a:t>
            </a:r>
          </a:p>
        </p:txBody>
      </p:sp>
      <p:sp>
        <p:nvSpPr>
          <p:cNvPr id="2346008" name="Rectangle 24"/>
          <p:cNvSpPr>
            <a:spLocks noChangeArrowheads="1"/>
          </p:cNvSpPr>
          <p:nvPr/>
        </p:nvSpPr>
        <p:spPr bwMode="auto">
          <a:xfrm>
            <a:off x="1169988" y="5486400"/>
            <a:ext cx="1039812" cy="174625"/>
          </a:xfrm>
          <a:prstGeom prst="rect">
            <a:avLst/>
          </a:prstGeom>
          <a:solidFill>
            <a:srgbClr val="EAEAEA"/>
          </a:solidFill>
          <a:ln w="9525">
            <a:solidFill>
              <a:schemeClr val="tx1"/>
            </a:solidFill>
            <a:prstDash val="sysDot"/>
            <a:miter lim="800000"/>
            <a:headEnd/>
            <a:tailEnd/>
          </a:ln>
          <a:effectLst/>
        </p:spPr>
        <p:txBody>
          <a:bodyPr wrap="none" anchor="ctr"/>
          <a:lstStyle/>
          <a:p>
            <a:pPr eaLnBrk="0" hangingPunct="0">
              <a:lnSpc>
                <a:spcPct val="100000"/>
              </a:lnSpc>
              <a:spcBef>
                <a:spcPct val="0"/>
              </a:spcBef>
              <a:buClrTx/>
              <a:buFontTx/>
              <a:buNone/>
            </a:pPr>
            <a:r>
              <a:rPr lang="en-US" altLang="zh-CN" sz="800" b="0" i="0">
                <a:latin typeface="Arial" pitchFamily="34" charset="0"/>
                <a:ea typeface="宋体" pitchFamily="2" charset="-122"/>
              </a:rPr>
              <a:t>Custom Authenticator</a:t>
            </a:r>
          </a:p>
        </p:txBody>
      </p:sp>
      <p:sp>
        <p:nvSpPr>
          <p:cNvPr id="2346009" name="Line 25"/>
          <p:cNvSpPr>
            <a:spLocks noChangeShapeType="1"/>
          </p:cNvSpPr>
          <p:nvPr/>
        </p:nvSpPr>
        <p:spPr bwMode="auto">
          <a:xfrm flipH="1">
            <a:off x="2286000" y="5105400"/>
            <a:ext cx="533400" cy="0"/>
          </a:xfrm>
          <a:prstGeom prst="line">
            <a:avLst/>
          </a:prstGeom>
          <a:noFill/>
          <a:ln w="9525">
            <a:solidFill>
              <a:schemeClr val="tx1"/>
            </a:solidFill>
            <a:prstDash val="dash"/>
            <a:round/>
            <a:headEnd type="arrow" w="med" len="med"/>
            <a:tailEnd type="arrow" w="med" len="med"/>
          </a:ln>
          <a:effectLst/>
        </p:spPr>
        <p:txBody>
          <a:bodyPr/>
          <a:lstStyle/>
          <a:p>
            <a:endParaRPr lang="zh-CN" altLang="en-US"/>
          </a:p>
        </p:txBody>
      </p:sp>
      <p:sp>
        <p:nvSpPr>
          <p:cNvPr id="2346010" name="Line 26"/>
          <p:cNvSpPr>
            <a:spLocks noChangeShapeType="1"/>
          </p:cNvSpPr>
          <p:nvPr/>
        </p:nvSpPr>
        <p:spPr bwMode="auto">
          <a:xfrm flipH="1">
            <a:off x="4038600" y="3933825"/>
            <a:ext cx="228600" cy="0"/>
          </a:xfrm>
          <a:prstGeom prst="line">
            <a:avLst/>
          </a:prstGeom>
          <a:noFill/>
          <a:ln w="9525">
            <a:solidFill>
              <a:schemeClr val="tx1"/>
            </a:solidFill>
            <a:prstDash val="sysDot"/>
            <a:round/>
            <a:headEnd/>
            <a:tailEnd type="oval" w="med" len="med"/>
          </a:ln>
          <a:effectLst/>
        </p:spPr>
        <p:txBody>
          <a:bodyPr/>
          <a:lstStyle/>
          <a:p>
            <a:endParaRPr lang="zh-CN" altLang="en-US"/>
          </a:p>
        </p:txBody>
      </p:sp>
      <p:sp>
        <p:nvSpPr>
          <p:cNvPr id="2346011" name="Line 27"/>
          <p:cNvSpPr>
            <a:spLocks noChangeShapeType="1"/>
          </p:cNvSpPr>
          <p:nvPr/>
        </p:nvSpPr>
        <p:spPr bwMode="auto">
          <a:xfrm flipH="1">
            <a:off x="3733800" y="5791200"/>
            <a:ext cx="533400" cy="0"/>
          </a:xfrm>
          <a:prstGeom prst="line">
            <a:avLst/>
          </a:prstGeom>
          <a:noFill/>
          <a:ln w="9525">
            <a:solidFill>
              <a:schemeClr val="tx1"/>
            </a:solidFill>
            <a:prstDash val="sysDot"/>
            <a:round/>
            <a:headEnd/>
            <a:tailEnd/>
          </a:ln>
          <a:effectLst/>
        </p:spPr>
        <p:txBody>
          <a:bodyPr/>
          <a:lstStyle/>
          <a:p>
            <a:endParaRPr lang="zh-CN" altLang="en-US"/>
          </a:p>
        </p:txBody>
      </p:sp>
      <p:sp>
        <p:nvSpPr>
          <p:cNvPr id="2346012" name="Line 28"/>
          <p:cNvSpPr>
            <a:spLocks noChangeShapeType="1"/>
          </p:cNvSpPr>
          <p:nvPr/>
        </p:nvSpPr>
        <p:spPr bwMode="auto">
          <a:xfrm flipH="1" flipV="1">
            <a:off x="3733800" y="4467225"/>
            <a:ext cx="0" cy="1323975"/>
          </a:xfrm>
          <a:prstGeom prst="line">
            <a:avLst/>
          </a:prstGeom>
          <a:noFill/>
          <a:ln w="9525">
            <a:solidFill>
              <a:schemeClr val="tx1"/>
            </a:solidFill>
            <a:prstDash val="sysDot"/>
            <a:round/>
            <a:headEnd/>
            <a:tailEnd type="oval" w="med" len="med"/>
          </a:ln>
          <a:effectLst/>
        </p:spPr>
        <p:txBody>
          <a:bodyPr/>
          <a:lstStyle/>
          <a:p>
            <a:endParaRPr lang="zh-CN" altLang="en-US"/>
          </a:p>
        </p:txBody>
      </p:sp>
      <p:sp>
        <p:nvSpPr>
          <p:cNvPr id="2346013" name="Rectangle 29"/>
          <p:cNvSpPr>
            <a:spLocks noChangeArrowheads="1"/>
          </p:cNvSpPr>
          <p:nvPr/>
        </p:nvSpPr>
        <p:spPr bwMode="gray">
          <a:xfrm>
            <a:off x="6705600" y="2895600"/>
            <a:ext cx="1981200" cy="1524000"/>
          </a:xfrm>
          <a:prstGeom prst="rect">
            <a:avLst/>
          </a:prstGeom>
          <a:solidFill>
            <a:srgbClr val="8DABCA"/>
          </a:solidFill>
          <a:ln w="9525" algn="ctr">
            <a:solidFill>
              <a:srgbClr val="969696"/>
            </a:solidFill>
            <a:miter lim="800000"/>
            <a:headEnd/>
            <a:tailEnd/>
          </a:ln>
          <a:effectLst/>
        </p:spPr>
        <p:txBody>
          <a:bodyPr lIns="91435" tIns="45718" rIns="91435" bIns="45718"/>
          <a:lstStyle/>
          <a:p>
            <a:pPr algn="l" eaLnBrk="0" hangingPunct="0">
              <a:lnSpc>
                <a:spcPct val="100000"/>
              </a:lnSpc>
              <a:spcBef>
                <a:spcPct val="0"/>
              </a:spcBef>
              <a:buClrTx/>
              <a:buFontTx/>
              <a:buNone/>
            </a:pPr>
            <a:r>
              <a:rPr lang="en-GB" sz="1200" i="0">
                <a:solidFill>
                  <a:schemeClr val="bg1"/>
                </a:solidFill>
                <a:effectLst>
                  <a:outerShdw blurRad="38100" dist="38100" dir="2700000" algn="tl">
                    <a:srgbClr val="000000"/>
                  </a:outerShdw>
                </a:effectLst>
                <a:latin typeface="Trebuchet MS" pitchFamily="34" charset="0"/>
              </a:rPr>
              <a:t>Oracle BI  Administration</a:t>
            </a:r>
          </a:p>
        </p:txBody>
      </p:sp>
      <p:sp>
        <p:nvSpPr>
          <p:cNvPr id="2346014" name="Rectangle 30"/>
          <p:cNvSpPr>
            <a:spLocks noChangeArrowheads="1"/>
          </p:cNvSpPr>
          <p:nvPr/>
        </p:nvSpPr>
        <p:spPr bwMode="auto">
          <a:xfrm>
            <a:off x="2362200" y="6477000"/>
            <a:ext cx="3962400" cy="228600"/>
          </a:xfrm>
          <a:prstGeom prst="rect">
            <a:avLst/>
          </a:prstGeom>
          <a:solidFill>
            <a:srgbClr val="C0C0C0"/>
          </a:solidFill>
          <a:ln w="12700">
            <a:solidFill>
              <a:srgbClr val="969696"/>
            </a:solidFill>
            <a:prstDash val="sysDot"/>
            <a:miter lim="800000"/>
            <a:headEnd/>
            <a:tailEnd/>
          </a:ln>
          <a:effectLst/>
        </p:spPr>
        <p:txBody>
          <a:bodyPr wrap="none" anchor="ctr"/>
          <a:lstStyle/>
          <a:p>
            <a:pPr>
              <a:lnSpc>
                <a:spcPct val="100000"/>
              </a:lnSpc>
              <a:spcBef>
                <a:spcPct val="0"/>
              </a:spcBef>
              <a:buClrTx/>
              <a:buFontTx/>
              <a:buNone/>
            </a:pPr>
            <a:r>
              <a:rPr lang="en-US" altLang="zh-CN" sz="800" b="0" i="0">
                <a:latin typeface="Arial" pitchFamily="34" charset="0"/>
                <a:ea typeface="宋体" pitchFamily="2" charset="-122"/>
              </a:rPr>
              <a:t>Analytical and Operational Data Sources</a:t>
            </a:r>
          </a:p>
        </p:txBody>
      </p:sp>
      <p:sp>
        <p:nvSpPr>
          <p:cNvPr id="2346015" name="AutoShape 31"/>
          <p:cNvSpPr>
            <a:spLocks noChangeArrowheads="1"/>
          </p:cNvSpPr>
          <p:nvPr/>
        </p:nvSpPr>
        <p:spPr bwMode="gray">
          <a:xfrm>
            <a:off x="6781800" y="3886200"/>
            <a:ext cx="1828800" cy="228600"/>
          </a:xfrm>
          <a:prstGeom prst="bevel">
            <a:avLst>
              <a:gd name="adj" fmla="val 1718"/>
            </a:avLst>
          </a:prstGeom>
          <a:solidFill>
            <a:srgbClr val="5C7FB0"/>
          </a:solidFill>
          <a:ln w="3175">
            <a:solidFill>
              <a:srgbClr val="8DABCA"/>
            </a:solidFill>
            <a:miter lim="800000"/>
            <a:headEnd/>
            <a:tailEnd/>
          </a:ln>
          <a:effectLst/>
        </p:spPr>
        <p:txBody>
          <a:bodyPr lIns="82294" tIns="41147" rIns="82294" bIns="41147"/>
          <a:lstStyle/>
          <a:p>
            <a:pPr algn="l" defTabSz="823913">
              <a:lnSpc>
                <a:spcPct val="80000"/>
              </a:lnSpc>
              <a:spcBef>
                <a:spcPct val="0"/>
              </a:spcBef>
              <a:buClrTx/>
              <a:buFontTx/>
              <a:buNone/>
            </a:pPr>
            <a:r>
              <a:rPr lang="en-US" altLang="zh-CN" sz="800" b="0" i="0">
                <a:solidFill>
                  <a:schemeClr val="bg1"/>
                </a:solidFill>
                <a:effectLst>
                  <a:outerShdw blurRad="38100" dist="38100" dir="2700000" algn="tl">
                    <a:srgbClr val="000000"/>
                  </a:outerShdw>
                </a:effectLst>
                <a:latin typeface="Arial" pitchFamily="34" charset="0"/>
                <a:ea typeface="宋体" pitchFamily="2" charset="-122"/>
              </a:rPr>
              <a:t>Metadata Documentation Services</a:t>
            </a:r>
          </a:p>
        </p:txBody>
      </p:sp>
      <p:sp>
        <p:nvSpPr>
          <p:cNvPr id="2346016" name="AutoShape 32"/>
          <p:cNvSpPr>
            <a:spLocks noChangeArrowheads="1"/>
          </p:cNvSpPr>
          <p:nvPr/>
        </p:nvSpPr>
        <p:spPr bwMode="gray">
          <a:xfrm>
            <a:off x="6781800" y="3429000"/>
            <a:ext cx="1828800" cy="228600"/>
          </a:xfrm>
          <a:prstGeom prst="bevel">
            <a:avLst>
              <a:gd name="adj" fmla="val 1718"/>
            </a:avLst>
          </a:prstGeom>
          <a:solidFill>
            <a:srgbClr val="5C7FB0"/>
          </a:solidFill>
          <a:ln w="3175">
            <a:solidFill>
              <a:srgbClr val="8DABCA"/>
            </a:solidFill>
            <a:miter lim="800000"/>
            <a:headEnd/>
            <a:tailEnd/>
          </a:ln>
          <a:effectLst/>
        </p:spPr>
        <p:txBody>
          <a:bodyPr lIns="82294" tIns="41147" rIns="82294" bIns="41147"/>
          <a:lstStyle/>
          <a:p>
            <a:pPr algn="l" defTabSz="823913">
              <a:lnSpc>
                <a:spcPct val="80000"/>
              </a:lnSpc>
              <a:spcBef>
                <a:spcPct val="0"/>
              </a:spcBef>
              <a:buClrTx/>
              <a:buFontTx/>
              <a:buNone/>
            </a:pPr>
            <a:r>
              <a:rPr lang="en-US" altLang="zh-CN" sz="800" b="0" i="0">
                <a:solidFill>
                  <a:schemeClr val="bg1"/>
                </a:solidFill>
                <a:effectLst>
                  <a:outerShdw blurRad="38100" dist="38100" dir="2700000" algn="tl">
                    <a:srgbClr val="000000"/>
                  </a:outerShdw>
                </a:effectLst>
                <a:latin typeface="Arial" pitchFamily="34" charset="0"/>
                <a:ea typeface="宋体" pitchFamily="2" charset="-122"/>
              </a:rPr>
              <a:t>Metadata Management Services</a:t>
            </a:r>
          </a:p>
        </p:txBody>
      </p:sp>
      <p:sp>
        <p:nvSpPr>
          <p:cNvPr id="2346017" name="AutoShape 33"/>
          <p:cNvSpPr>
            <a:spLocks noChangeArrowheads="1"/>
          </p:cNvSpPr>
          <p:nvPr/>
        </p:nvSpPr>
        <p:spPr bwMode="gray">
          <a:xfrm>
            <a:off x="6781800" y="3657600"/>
            <a:ext cx="1828800" cy="228600"/>
          </a:xfrm>
          <a:prstGeom prst="bevel">
            <a:avLst>
              <a:gd name="adj" fmla="val 1718"/>
            </a:avLst>
          </a:prstGeom>
          <a:solidFill>
            <a:srgbClr val="5C7FB0"/>
          </a:solidFill>
          <a:ln w="3175">
            <a:solidFill>
              <a:srgbClr val="8DABCA"/>
            </a:solidFill>
            <a:miter lim="800000"/>
            <a:headEnd/>
            <a:tailEnd/>
          </a:ln>
          <a:effectLst/>
        </p:spPr>
        <p:txBody>
          <a:bodyPr lIns="82294" tIns="41147" rIns="82294" bIns="41147"/>
          <a:lstStyle/>
          <a:p>
            <a:pPr algn="l" defTabSz="823913">
              <a:lnSpc>
                <a:spcPct val="80000"/>
              </a:lnSpc>
              <a:spcBef>
                <a:spcPct val="0"/>
              </a:spcBef>
              <a:buClrTx/>
              <a:buFontTx/>
              <a:buNone/>
            </a:pPr>
            <a:r>
              <a:rPr lang="en-US" altLang="zh-CN" sz="800" b="0" i="0">
                <a:solidFill>
                  <a:schemeClr val="bg1"/>
                </a:solidFill>
                <a:effectLst>
                  <a:outerShdw blurRad="38100" dist="38100" dir="2700000" algn="tl">
                    <a:srgbClr val="000000"/>
                  </a:outerShdw>
                </a:effectLst>
                <a:latin typeface="Arial" pitchFamily="34" charset="0"/>
                <a:ea typeface="宋体" pitchFamily="2" charset="-122"/>
              </a:rPr>
              <a:t>Multi-User Development Services</a:t>
            </a:r>
          </a:p>
        </p:txBody>
      </p:sp>
      <p:sp>
        <p:nvSpPr>
          <p:cNvPr id="2346018" name="AutoShape 34"/>
          <p:cNvSpPr>
            <a:spLocks noChangeArrowheads="1"/>
          </p:cNvSpPr>
          <p:nvPr/>
        </p:nvSpPr>
        <p:spPr bwMode="gray">
          <a:xfrm>
            <a:off x="6781800" y="4114800"/>
            <a:ext cx="1828800" cy="228600"/>
          </a:xfrm>
          <a:prstGeom prst="bevel">
            <a:avLst>
              <a:gd name="adj" fmla="val 1718"/>
            </a:avLst>
          </a:prstGeom>
          <a:solidFill>
            <a:srgbClr val="5C7FB0"/>
          </a:solidFill>
          <a:ln w="3175">
            <a:solidFill>
              <a:srgbClr val="8DABCA"/>
            </a:solidFill>
            <a:miter lim="800000"/>
            <a:headEnd/>
            <a:tailEnd/>
          </a:ln>
          <a:effectLst/>
        </p:spPr>
        <p:txBody>
          <a:bodyPr lIns="82294" tIns="41147" rIns="82294" bIns="41147"/>
          <a:lstStyle/>
          <a:p>
            <a:pPr algn="l" defTabSz="823913">
              <a:lnSpc>
                <a:spcPct val="80000"/>
              </a:lnSpc>
              <a:spcBef>
                <a:spcPct val="0"/>
              </a:spcBef>
              <a:buClrTx/>
              <a:buFontTx/>
              <a:buNone/>
            </a:pPr>
            <a:r>
              <a:rPr lang="en-US" altLang="zh-CN" sz="800" b="0" i="0">
                <a:solidFill>
                  <a:schemeClr val="bg1"/>
                </a:solidFill>
                <a:effectLst>
                  <a:outerShdw blurRad="38100" dist="38100" dir="2700000" algn="tl">
                    <a:srgbClr val="000000"/>
                  </a:outerShdw>
                </a:effectLst>
                <a:latin typeface="Arial" pitchFamily="34" charset="0"/>
                <a:ea typeface="宋体" pitchFamily="2" charset="-122"/>
              </a:rPr>
              <a:t>Server Management Services</a:t>
            </a:r>
          </a:p>
        </p:txBody>
      </p:sp>
      <p:sp>
        <p:nvSpPr>
          <p:cNvPr id="2346019" name="Line 35"/>
          <p:cNvSpPr>
            <a:spLocks noChangeShapeType="1"/>
          </p:cNvSpPr>
          <p:nvPr/>
        </p:nvSpPr>
        <p:spPr bwMode="auto">
          <a:xfrm flipH="1">
            <a:off x="6019800" y="3505200"/>
            <a:ext cx="762000" cy="0"/>
          </a:xfrm>
          <a:prstGeom prst="line">
            <a:avLst/>
          </a:prstGeom>
          <a:noFill/>
          <a:ln w="9525">
            <a:solidFill>
              <a:schemeClr val="tx1"/>
            </a:solidFill>
            <a:round/>
            <a:headEnd type="triangle" w="med" len="med"/>
            <a:tailEnd type="triangle" w="med" len="med"/>
          </a:ln>
          <a:effectLst/>
        </p:spPr>
        <p:txBody>
          <a:bodyPr/>
          <a:lstStyle/>
          <a:p>
            <a:endParaRPr lang="zh-CN" altLang="en-US"/>
          </a:p>
        </p:txBody>
      </p:sp>
      <p:sp>
        <p:nvSpPr>
          <p:cNvPr id="2346020" name="Line 36"/>
          <p:cNvSpPr>
            <a:spLocks noChangeShapeType="1"/>
          </p:cNvSpPr>
          <p:nvPr/>
        </p:nvSpPr>
        <p:spPr bwMode="auto">
          <a:xfrm flipH="1" flipV="1">
            <a:off x="4419600" y="6248400"/>
            <a:ext cx="0" cy="228600"/>
          </a:xfrm>
          <a:prstGeom prst="line">
            <a:avLst/>
          </a:prstGeom>
          <a:noFill/>
          <a:ln w="9525">
            <a:solidFill>
              <a:schemeClr val="tx1"/>
            </a:solidFill>
            <a:round/>
            <a:headEnd type="triangle" w="med" len="med"/>
            <a:tailEnd type="triangle" w="med" len="med"/>
          </a:ln>
          <a:effectLst/>
        </p:spPr>
        <p:txBody>
          <a:bodyPr/>
          <a:lstStyle/>
          <a:p>
            <a:endParaRPr lang="zh-CN" altLang="en-US"/>
          </a:p>
        </p:txBody>
      </p:sp>
      <p:sp>
        <p:nvSpPr>
          <p:cNvPr id="2346021" name="Text Box 37"/>
          <p:cNvSpPr txBox="1">
            <a:spLocks noChangeArrowheads="1"/>
          </p:cNvSpPr>
          <p:nvPr/>
        </p:nvSpPr>
        <p:spPr bwMode="auto">
          <a:xfrm>
            <a:off x="4572000" y="2586038"/>
            <a:ext cx="1447800" cy="214312"/>
          </a:xfrm>
          <a:prstGeom prst="rect">
            <a:avLst/>
          </a:prstGeom>
          <a:noFill/>
          <a:ln w="9525">
            <a:noFill/>
            <a:miter lim="800000"/>
            <a:headEnd/>
            <a:tailEnd/>
          </a:ln>
          <a:effectLst/>
        </p:spPr>
        <p:txBody>
          <a:bodyPr lIns="45720" rIns="45720">
            <a:spAutoFit/>
          </a:bodyPr>
          <a:lstStyle/>
          <a:p>
            <a:pPr eaLnBrk="0" hangingPunct="0">
              <a:lnSpc>
                <a:spcPct val="100000"/>
              </a:lnSpc>
              <a:spcBef>
                <a:spcPct val="0"/>
              </a:spcBef>
              <a:buClrTx/>
              <a:buFontTx/>
              <a:buNone/>
            </a:pPr>
            <a:r>
              <a:rPr lang="en-US" altLang="zh-CN" sz="800" b="0" i="0">
                <a:latin typeface="Arial" pitchFamily="34" charset="0"/>
                <a:ea typeface="宋体" pitchFamily="2" charset="-122"/>
              </a:rPr>
              <a:t>ODBC over TCP/IP (SSL)</a:t>
            </a:r>
          </a:p>
        </p:txBody>
      </p:sp>
      <p:sp>
        <p:nvSpPr>
          <p:cNvPr id="2346022" name="Rectangle 38"/>
          <p:cNvSpPr>
            <a:spLocks noChangeArrowheads="1"/>
          </p:cNvSpPr>
          <p:nvPr/>
        </p:nvSpPr>
        <p:spPr bwMode="gray">
          <a:xfrm rot="10800000">
            <a:off x="5803900" y="4495800"/>
            <a:ext cx="209550" cy="1371600"/>
          </a:xfrm>
          <a:prstGeom prst="rect">
            <a:avLst/>
          </a:prstGeom>
          <a:solidFill>
            <a:srgbClr val="5C7FB0"/>
          </a:solidFill>
          <a:ln w="3175" algn="ctr">
            <a:solidFill>
              <a:srgbClr val="8DABCA"/>
            </a:solidFill>
            <a:miter lim="800000"/>
            <a:headEnd/>
            <a:tailEnd/>
          </a:ln>
          <a:effectLst/>
        </p:spPr>
        <p:txBody>
          <a:bodyPr vert="eaVert" wrap="none" lIns="82294" tIns="41147" rIns="82294" bIns="41147" anchor="ctr"/>
          <a:lstStyle/>
          <a:p>
            <a:pPr defTabSz="823913">
              <a:lnSpc>
                <a:spcPct val="80000"/>
              </a:lnSpc>
              <a:spcBef>
                <a:spcPct val="0"/>
              </a:spcBef>
              <a:buClrTx/>
              <a:buFontTx/>
              <a:buNone/>
            </a:pPr>
            <a:r>
              <a:rPr lang="en-US" altLang="zh-CN" sz="900" b="0" i="0">
                <a:solidFill>
                  <a:schemeClr val="bg1"/>
                </a:solidFill>
                <a:effectLst>
                  <a:outerShdw blurRad="38100" dist="38100" dir="2700000" algn="tl">
                    <a:srgbClr val="000000"/>
                  </a:outerShdw>
                </a:effectLst>
                <a:latin typeface="Arial" pitchFamily="34" charset="0"/>
                <a:ea typeface="宋体" pitchFamily="2" charset="-122"/>
              </a:rPr>
              <a:t>System / Perf  Monitoring</a:t>
            </a:r>
          </a:p>
        </p:txBody>
      </p:sp>
      <p:sp>
        <p:nvSpPr>
          <p:cNvPr id="2346023" name="Rectangle 39"/>
          <p:cNvSpPr>
            <a:spLocks noChangeArrowheads="1"/>
          </p:cNvSpPr>
          <p:nvPr/>
        </p:nvSpPr>
        <p:spPr bwMode="gray">
          <a:xfrm>
            <a:off x="457200" y="3048000"/>
            <a:ext cx="1828800" cy="609600"/>
          </a:xfrm>
          <a:prstGeom prst="rect">
            <a:avLst/>
          </a:prstGeom>
          <a:solidFill>
            <a:srgbClr val="8DABCA"/>
          </a:solidFill>
          <a:ln w="9525" algn="ctr">
            <a:solidFill>
              <a:srgbClr val="969696"/>
            </a:solidFill>
            <a:miter lim="800000"/>
            <a:headEnd/>
            <a:tailEnd/>
          </a:ln>
          <a:effectLst/>
        </p:spPr>
        <p:txBody>
          <a:bodyPr lIns="91435" tIns="45718" rIns="91435" bIns="45718"/>
          <a:lstStyle/>
          <a:p>
            <a:pPr algn="l" eaLnBrk="0" hangingPunct="0">
              <a:lnSpc>
                <a:spcPct val="100000"/>
              </a:lnSpc>
              <a:spcBef>
                <a:spcPct val="0"/>
              </a:spcBef>
              <a:buClrTx/>
              <a:buFontTx/>
              <a:buNone/>
            </a:pPr>
            <a:r>
              <a:rPr lang="en-GB" sz="1200" i="0">
                <a:solidFill>
                  <a:schemeClr val="bg1"/>
                </a:solidFill>
                <a:effectLst>
                  <a:outerShdw blurRad="38100" dist="38100" dir="2700000" algn="tl">
                    <a:srgbClr val="000000"/>
                  </a:outerShdw>
                </a:effectLst>
                <a:latin typeface="Trebuchet MS" pitchFamily="34" charset="0"/>
              </a:rPr>
              <a:t>Oracle BI            Cluster Controller</a:t>
            </a:r>
          </a:p>
        </p:txBody>
      </p:sp>
      <p:sp>
        <p:nvSpPr>
          <p:cNvPr id="2346024" name="Text Box 40"/>
          <p:cNvSpPr txBox="1">
            <a:spLocks noChangeArrowheads="1"/>
          </p:cNvSpPr>
          <p:nvPr/>
        </p:nvSpPr>
        <p:spPr bwMode="auto">
          <a:xfrm>
            <a:off x="4267200" y="6248400"/>
            <a:ext cx="1828800" cy="214313"/>
          </a:xfrm>
          <a:prstGeom prst="rect">
            <a:avLst/>
          </a:prstGeom>
          <a:noFill/>
          <a:ln w="9525">
            <a:noFill/>
            <a:miter lim="800000"/>
            <a:headEnd/>
            <a:tailEnd/>
          </a:ln>
          <a:effectLst/>
        </p:spPr>
        <p:txBody>
          <a:bodyPr>
            <a:spAutoFit/>
          </a:bodyPr>
          <a:lstStyle/>
          <a:p>
            <a:pPr eaLnBrk="0" hangingPunct="0">
              <a:lnSpc>
                <a:spcPct val="100000"/>
              </a:lnSpc>
              <a:spcBef>
                <a:spcPct val="0"/>
              </a:spcBef>
              <a:buClrTx/>
              <a:buFontTx/>
              <a:buNone/>
            </a:pPr>
            <a:r>
              <a:rPr lang="en-US" altLang="zh-CN" sz="800" b="0" i="0">
                <a:latin typeface="Arial" pitchFamily="34" charset="0"/>
                <a:ea typeface="宋体" pitchFamily="2" charset="-122"/>
              </a:rPr>
              <a:t>ODBC, CLI, OCI, XML, MDX</a:t>
            </a:r>
          </a:p>
        </p:txBody>
      </p:sp>
      <p:sp>
        <p:nvSpPr>
          <p:cNvPr id="2346025" name="Rectangle 41"/>
          <p:cNvSpPr>
            <a:spLocks noChangeArrowheads="1"/>
          </p:cNvSpPr>
          <p:nvPr/>
        </p:nvSpPr>
        <p:spPr bwMode="gray">
          <a:xfrm>
            <a:off x="2743200" y="1338263"/>
            <a:ext cx="3352800" cy="1252537"/>
          </a:xfrm>
          <a:prstGeom prst="rect">
            <a:avLst/>
          </a:prstGeom>
          <a:solidFill>
            <a:srgbClr val="8DABCA"/>
          </a:solidFill>
          <a:ln w="9525" algn="ctr">
            <a:solidFill>
              <a:srgbClr val="969696"/>
            </a:solidFill>
            <a:miter lim="800000"/>
            <a:headEnd/>
            <a:tailEnd/>
          </a:ln>
          <a:effectLst/>
        </p:spPr>
        <p:txBody>
          <a:bodyPr lIns="91435" tIns="45718" rIns="91435" bIns="45718"/>
          <a:lstStyle/>
          <a:p>
            <a:pPr algn="l" eaLnBrk="0" hangingPunct="0">
              <a:lnSpc>
                <a:spcPct val="100000"/>
              </a:lnSpc>
              <a:spcBef>
                <a:spcPct val="0"/>
              </a:spcBef>
              <a:buClrTx/>
              <a:buFontTx/>
              <a:buNone/>
            </a:pPr>
            <a:r>
              <a:rPr lang="en-GB" sz="1200" i="0">
                <a:solidFill>
                  <a:schemeClr val="bg1"/>
                </a:solidFill>
                <a:effectLst>
                  <a:outerShdw blurRad="38100" dist="38100" dir="2700000" algn="tl">
                    <a:srgbClr val="000000"/>
                  </a:outerShdw>
                </a:effectLst>
                <a:latin typeface="Trebuchet MS" pitchFamily="34" charset="0"/>
              </a:rPr>
              <a:t>Oracle BI Web</a:t>
            </a:r>
          </a:p>
        </p:txBody>
      </p:sp>
      <p:sp>
        <p:nvSpPr>
          <p:cNvPr id="2346026" name="AutoShape 42"/>
          <p:cNvSpPr>
            <a:spLocks noChangeArrowheads="1"/>
          </p:cNvSpPr>
          <p:nvPr/>
        </p:nvSpPr>
        <p:spPr bwMode="gray">
          <a:xfrm>
            <a:off x="2819400" y="1593850"/>
            <a:ext cx="2514600" cy="201613"/>
          </a:xfrm>
          <a:prstGeom prst="bevel">
            <a:avLst>
              <a:gd name="adj" fmla="val 1718"/>
            </a:avLst>
          </a:prstGeom>
          <a:solidFill>
            <a:srgbClr val="5C7FB0"/>
          </a:solidFill>
          <a:ln w="3175">
            <a:solidFill>
              <a:srgbClr val="8DABCA"/>
            </a:solidFill>
            <a:miter lim="800000"/>
            <a:headEnd/>
            <a:tailEnd/>
          </a:ln>
          <a:effectLst/>
        </p:spPr>
        <p:txBody>
          <a:bodyPr lIns="82294" tIns="41147" rIns="82294" bIns="41147"/>
          <a:lstStyle/>
          <a:p>
            <a:pPr algn="l" defTabSz="823913">
              <a:lnSpc>
                <a:spcPct val="80000"/>
              </a:lnSpc>
              <a:spcBef>
                <a:spcPct val="0"/>
              </a:spcBef>
              <a:buClrTx/>
              <a:buFontTx/>
              <a:buNone/>
            </a:pPr>
            <a:r>
              <a:rPr lang="en-US" altLang="zh-CN" sz="800" b="0" i="0">
                <a:solidFill>
                  <a:schemeClr val="bg1"/>
                </a:solidFill>
                <a:effectLst>
                  <a:outerShdw blurRad="38100" dist="38100" dir="2700000" algn="tl">
                    <a:srgbClr val="000000"/>
                  </a:outerShdw>
                </a:effectLst>
                <a:latin typeface="Arial" pitchFamily="34" charset="0"/>
                <a:ea typeface="宋体" pitchFamily="2" charset="-122"/>
              </a:rPr>
              <a:t>SOAP Web Services, XML and URL Interface</a:t>
            </a:r>
          </a:p>
        </p:txBody>
      </p:sp>
      <p:sp>
        <p:nvSpPr>
          <p:cNvPr id="2346027" name="AutoShape 43"/>
          <p:cNvSpPr>
            <a:spLocks noChangeArrowheads="1"/>
          </p:cNvSpPr>
          <p:nvPr/>
        </p:nvSpPr>
        <p:spPr bwMode="gray">
          <a:xfrm>
            <a:off x="2819400" y="2355850"/>
            <a:ext cx="2514600" cy="201613"/>
          </a:xfrm>
          <a:prstGeom prst="bevel">
            <a:avLst>
              <a:gd name="adj" fmla="val 1718"/>
            </a:avLst>
          </a:prstGeom>
          <a:solidFill>
            <a:srgbClr val="5C7FB0"/>
          </a:solidFill>
          <a:ln w="3175">
            <a:solidFill>
              <a:srgbClr val="8DABCA"/>
            </a:solidFill>
            <a:miter lim="800000"/>
            <a:headEnd/>
            <a:tailEnd/>
          </a:ln>
          <a:effectLst/>
        </p:spPr>
        <p:txBody>
          <a:bodyPr lIns="82294" tIns="41147" rIns="82294" bIns="41147"/>
          <a:lstStyle/>
          <a:p>
            <a:pPr algn="l" defTabSz="823913">
              <a:lnSpc>
                <a:spcPct val="80000"/>
              </a:lnSpc>
              <a:spcBef>
                <a:spcPct val="0"/>
              </a:spcBef>
              <a:buClrTx/>
              <a:buFontTx/>
              <a:buNone/>
            </a:pPr>
            <a:r>
              <a:rPr lang="en-US" altLang="zh-CN" sz="800" b="0" i="0">
                <a:solidFill>
                  <a:schemeClr val="bg1"/>
                </a:solidFill>
                <a:effectLst>
                  <a:outerShdw blurRad="38100" dist="38100" dir="2700000" algn="tl">
                    <a:srgbClr val="000000"/>
                  </a:outerShdw>
                </a:effectLst>
                <a:latin typeface="Arial" pitchFamily="34" charset="0"/>
                <a:ea typeface="宋体" pitchFamily="2" charset="-122"/>
              </a:rPr>
              <a:t>Cache Services (Web) &amp; Connection Mngmt</a:t>
            </a:r>
          </a:p>
        </p:txBody>
      </p:sp>
      <p:sp>
        <p:nvSpPr>
          <p:cNvPr id="2346028" name="AutoShape 44"/>
          <p:cNvSpPr>
            <a:spLocks noChangeArrowheads="1"/>
          </p:cNvSpPr>
          <p:nvPr/>
        </p:nvSpPr>
        <p:spPr bwMode="gray">
          <a:xfrm>
            <a:off x="5410200" y="2100263"/>
            <a:ext cx="609600" cy="381000"/>
          </a:xfrm>
          <a:prstGeom prst="bevel">
            <a:avLst>
              <a:gd name="adj" fmla="val 1718"/>
            </a:avLst>
          </a:prstGeom>
          <a:solidFill>
            <a:srgbClr val="5C7FB0"/>
          </a:solidFill>
          <a:ln w="3175">
            <a:solidFill>
              <a:srgbClr val="8DABCA"/>
            </a:solidFill>
            <a:miter lim="800000"/>
            <a:headEnd/>
            <a:tailEnd/>
          </a:ln>
          <a:effectLst/>
        </p:spPr>
        <p:txBody>
          <a:bodyPr lIns="27432" tIns="41147" rIns="27432" bIns="41147"/>
          <a:lstStyle/>
          <a:p>
            <a:pPr algn="l" defTabSz="823913">
              <a:lnSpc>
                <a:spcPct val="80000"/>
              </a:lnSpc>
              <a:spcBef>
                <a:spcPct val="0"/>
              </a:spcBef>
              <a:buClrTx/>
              <a:buFontTx/>
              <a:buNone/>
            </a:pPr>
            <a:r>
              <a:rPr lang="en-US" altLang="zh-CN" sz="800" b="0" i="0">
                <a:solidFill>
                  <a:schemeClr val="bg1"/>
                </a:solidFill>
                <a:effectLst>
                  <a:outerShdw blurRad="38100" dist="38100" dir="2700000" algn="tl">
                    <a:srgbClr val="000000"/>
                  </a:outerShdw>
                </a:effectLst>
                <a:latin typeface="Arial" pitchFamily="34" charset="0"/>
                <a:ea typeface="宋体" pitchFamily="2" charset="-122"/>
              </a:rPr>
              <a:t>XML Framework</a:t>
            </a:r>
          </a:p>
        </p:txBody>
      </p:sp>
      <p:sp>
        <p:nvSpPr>
          <p:cNvPr id="2346029" name="AutoShape 45"/>
          <p:cNvSpPr>
            <a:spLocks noChangeArrowheads="1"/>
          </p:cNvSpPr>
          <p:nvPr/>
        </p:nvSpPr>
        <p:spPr bwMode="gray">
          <a:xfrm>
            <a:off x="5408613" y="1566863"/>
            <a:ext cx="611187" cy="379412"/>
          </a:xfrm>
          <a:prstGeom prst="bevel">
            <a:avLst>
              <a:gd name="adj" fmla="val 1718"/>
            </a:avLst>
          </a:prstGeom>
          <a:solidFill>
            <a:srgbClr val="5C7FB0"/>
          </a:solidFill>
          <a:ln w="3175">
            <a:solidFill>
              <a:srgbClr val="8DABCA"/>
            </a:solidFill>
            <a:miter lim="800000"/>
            <a:headEnd/>
            <a:tailEnd/>
          </a:ln>
          <a:effectLst/>
        </p:spPr>
        <p:txBody>
          <a:bodyPr lIns="82294" tIns="41147" rIns="82294" bIns="41147"/>
          <a:lstStyle/>
          <a:p>
            <a:pPr algn="l" defTabSz="823913">
              <a:lnSpc>
                <a:spcPct val="80000"/>
              </a:lnSpc>
              <a:spcBef>
                <a:spcPct val="0"/>
              </a:spcBef>
              <a:buClrTx/>
              <a:buFontTx/>
              <a:buNone/>
            </a:pPr>
            <a:r>
              <a:rPr lang="en-US" altLang="zh-CN" sz="800" b="0" i="0">
                <a:solidFill>
                  <a:schemeClr val="bg1"/>
                </a:solidFill>
                <a:effectLst>
                  <a:outerShdw blurRad="38100" dist="38100" dir="2700000" algn="tl">
                    <a:srgbClr val="000000"/>
                  </a:outerShdw>
                </a:effectLst>
                <a:latin typeface="Arial" pitchFamily="34" charset="0"/>
                <a:ea typeface="宋体" pitchFamily="2" charset="-122"/>
              </a:rPr>
              <a:t>Web Catalog Service</a:t>
            </a:r>
          </a:p>
        </p:txBody>
      </p:sp>
      <p:sp>
        <p:nvSpPr>
          <p:cNvPr id="2346030" name="AutoShape 46"/>
          <p:cNvSpPr>
            <a:spLocks noChangeArrowheads="1"/>
          </p:cNvSpPr>
          <p:nvPr/>
        </p:nvSpPr>
        <p:spPr bwMode="gray">
          <a:xfrm>
            <a:off x="2819400" y="2127250"/>
            <a:ext cx="2514600" cy="201613"/>
          </a:xfrm>
          <a:prstGeom prst="bevel">
            <a:avLst>
              <a:gd name="adj" fmla="val 1718"/>
            </a:avLst>
          </a:prstGeom>
          <a:solidFill>
            <a:srgbClr val="5C7FB0"/>
          </a:solidFill>
          <a:ln w="3175">
            <a:solidFill>
              <a:srgbClr val="8DABCA"/>
            </a:solidFill>
            <a:miter lim="800000"/>
            <a:headEnd/>
            <a:tailEnd/>
          </a:ln>
          <a:effectLst/>
        </p:spPr>
        <p:txBody>
          <a:bodyPr lIns="82294" tIns="41147" rIns="82294" bIns="41147"/>
          <a:lstStyle/>
          <a:p>
            <a:pPr algn="l" defTabSz="823913">
              <a:lnSpc>
                <a:spcPct val="80000"/>
              </a:lnSpc>
              <a:spcBef>
                <a:spcPct val="0"/>
              </a:spcBef>
              <a:buClrTx/>
              <a:buFontTx/>
              <a:buNone/>
            </a:pPr>
            <a:r>
              <a:rPr lang="en-US" altLang="zh-CN" sz="800" b="0" i="0">
                <a:solidFill>
                  <a:schemeClr val="bg1"/>
                </a:solidFill>
                <a:effectLst>
                  <a:outerShdw blurRad="38100" dist="38100" dir="2700000" algn="tl">
                    <a:srgbClr val="000000"/>
                  </a:outerShdw>
                </a:effectLst>
                <a:latin typeface="Arial" pitchFamily="34" charset="0"/>
                <a:ea typeface="宋体" pitchFamily="2" charset="-122"/>
              </a:rPr>
              <a:t>User Profiling, Security and Session Mngmt</a:t>
            </a:r>
          </a:p>
        </p:txBody>
      </p:sp>
      <p:sp>
        <p:nvSpPr>
          <p:cNvPr id="2346031" name="AutoShape 47"/>
          <p:cNvSpPr>
            <a:spLocks noChangeArrowheads="1"/>
          </p:cNvSpPr>
          <p:nvPr/>
        </p:nvSpPr>
        <p:spPr bwMode="gray">
          <a:xfrm>
            <a:off x="2819400" y="1822450"/>
            <a:ext cx="1219200" cy="277813"/>
          </a:xfrm>
          <a:prstGeom prst="bevel">
            <a:avLst>
              <a:gd name="adj" fmla="val 1718"/>
            </a:avLst>
          </a:prstGeom>
          <a:solidFill>
            <a:srgbClr val="5C7FB0"/>
          </a:solidFill>
          <a:ln w="3175">
            <a:solidFill>
              <a:srgbClr val="8DABCA"/>
            </a:solidFill>
            <a:miter lim="800000"/>
            <a:headEnd/>
            <a:tailEnd/>
          </a:ln>
          <a:effectLst/>
        </p:spPr>
        <p:txBody>
          <a:bodyPr lIns="82294" tIns="41147" rIns="82294" bIns="41147"/>
          <a:lstStyle/>
          <a:p>
            <a:pPr defTabSz="823913">
              <a:lnSpc>
                <a:spcPct val="80000"/>
              </a:lnSpc>
              <a:spcBef>
                <a:spcPct val="0"/>
              </a:spcBef>
              <a:buClrTx/>
              <a:buFontTx/>
              <a:buNone/>
            </a:pPr>
            <a:r>
              <a:rPr lang="en-US" altLang="zh-CN" sz="800" b="0" i="0">
                <a:solidFill>
                  <a:schemeClr val="bg1"/>
                </a:solidFill>
                <a:effectLst>
                  <a:outerShdw blurRad="38100" dist="38100" dir="2700000" algn="tl">
                    <a:srgbClr val="000000"/>
                  </a:outerShdw>
                </a:effectLst>
                <a:latin typeface="Arial" pitchFamily="34" charset="0"/>
                <a:ea typeface="宋体" pitchFamily="2" charset="-122"/>
              </a:rPr>
              <a:t>Oracle Interactive Dashboards</a:t>
            </a:r>
          </a:p>
        </p:txBody>
      </p:sp>
      <p:sp>
        <p:nvSpPr>
          <p:cNvPr id="2346032" name="AutoShape 48"/>
          <p:cNvSpPr>
            <a:spLocks noChangeArrowheads="1"/>
          </p:cNvSpPr>
          <p:nvPr/>
        </p:nvSpPr>
        <p:spPr bwMode="gray">
          <a:xfrm>
            <a:off x="4114800" y="1822450"/>
            <a:ext cx="1219200" cy="277813"/>
          </a:xfrm>
          <a:prstGeom prst="bevel">
            <a:avLst>
              <a:gd name="adj" fmla="val 1718"/>
            </a:avLst>
          </a:prstGeom>
          <a:solidFill>
            <a:srgbClr val="5C7FB0"/>
          </a:solidFill>
          <a:ln w="3175">
            <a:solidFill>
              <a:srgbClr val="8DABCA"/>
            </a:solidFill>
            <a:miter lim="800000"/>
            <a:headEnd/>
            <a:tailEnd/>
          </a:ln>
          <a:effectLst/>
        </p:spPr>
        <p:txBody>
          <a:bodyPr lIns="82294" tIns="41147" rIns="82294" bIns="41147"/>
          <a:lstStyle/>
          <a:p>
            <a:pPr defTabSz="823913">
              <a:lnSpc>
                <a:spcPct val="80000"/>
              </a:lnSpc>
              <a:spcBef>
                <a:spcPct val="0"/>
              </a:spcBef>
              <a:buClrTx/>
              <a:buFontTx/>
              <a:buNone/>
            </a:pPr>
            <a:r>
              <a:rPr lang="en-US" altLang="zh-CN" sz="800" b="0" i="0">
                <a:solidFill>
                  <a:schemeClr val="bg1"/>
                </a:solidFill>
                <a:effectLst>
                  <a:outerShdw blurRad="38100" dist="38100" dir="2700000" algn="tl">
                    <a:srgbClr val="000000"/>
                  </a:outerShdw>
                </a:effectLst>
                <a:latin typeface="Arial" pitchFamily="34" charset="0"/>
                <a:ea typeface="宋体" pitchFamily="2" charset="-122"/>
              </a:rPr>
              <a:t>Oracle Answers</a:t>
            </a:r>
          </a:p>
        </p:txBody>
      </p:sp>
      <p:sp>
        <p:nvSpPr>
          <p:cNvPr id="2346033" name="Line 49"/>
          <p:cNvSpPr>
            <a:spLocks noChangeShapeType="1"/>
          </p:cNvSpPr>
          <p:nvPr/>
        </p:nvSpPr>
        <p:spPr bwMode="auto">
          <a:xfrm>
            <a:off x="4572000" y="2514600"/>
            <a:ext cx="0" cy="457200"/>
          </a:xfrm>
          <a:prstGeom prst="line">
            <a:avLst/>
          </a:prstGeom>
          <a:noFill/>
          <a:ln w="9525">
            <a:solidFill>
              <a:schemeClr val="tx1"/>
            </a:solidFill>
            <a:round/>
            <a:headEnd type="triangle" w="med" len="med"/>
            <a:tailEnd type="triangle" w="med" len="med"/>
          </a:ln>
          <a:effectLst/>
        </p:spPr>
        <p:txBody>
          <a:bodyPr/>
          <a:lstStyle/>
          <a:p>
            <a:endParaRPr lang="zh-CN" altLang="en-US"/>
          </a:p>
        </p:txBody>
      </p:sp>
      <p:sp>
        <p:nvSpPr>
          <p:cNvPr id="2346034" name="AutoShape 50"/>
          <p:cNvSpPr>
            <a:spLocks noChangeArrowheads="1"/>
          </p:cNvSpPr>
          <p:nvPr/>
        </p:nvSpPr>
        <p:spPr bwMode="gray">
          <a:xfrm>
            <a:off x="3352800" y="3200400"/>
            <a:ext cx="2438400" cy="201613"/>
          </a:xfrm>
          <a:prstGeom prst="bevel">
            <a:avLst>
              <a:gd name="adj" fmla="val 1718"/>
            </a:avLst>
          </a:prstGeom>
          <a:solidFill>
            <a:srgbClr val="5C7FB0"/>
          </a:solidFill>
          <a:ln w="3175">
            <a:solidFill>
              <a:srgbClr val="8DABCA"/>
            </a:solidFill>
            <a:miter lim="800000"/>
            <a:headEnd/>
            <a:tailEnd/>
          </a:ln>
          <a:effectLst/>
        </p:spPr>
        <p:txBody>
          <a:bodyPr wrap="none" lIns="82294" tIns="41147" rIns="82294" bIns="41147" anchor="ctr"/>
          <a:lstStyle/>
          <a:p>
            <a:pPr defTabSz="823913">
              <a:lnSpc>
                <a:spcPct val="80000"/>
              </a:lnSpc>
              <a:spcBef>
                <a:spcPct val="0"/>
              </a:spcBef>
              <a:buClrTx/>
              <a:buFontTx/>
              <a:buNone/>
            </a:pPr>
            <a:r>
              <a:rPr lang="en-US" altLang="zh-CN" sz="900" b="0" i="0">
                <a:solidFill>
                  <a:schemeClr val="bg1"/>
                </a:solidFill>
                <a:effectLst>
                  <a:outerShdw blurRad="38100" dist="38100" dir="2700000" algn="tl">
                    <a:srgbClr val="000000"/>
                  </a:outerShdw>
                </a:effectLst>
                <a:latin typeface="Arial" pitchFamily="34" charset="0"/>
                <a:ea typeface="宋体" pitchFamily="2" charset="-122"/>
              </a:rPr>
              <a:t>Load Balancer</a:t>
            </a:r>
          </a:p>
        </p:txBody>
      </p:sp>
      <p:sp>
        <p:nvSpPr>
          <p:cNvPr id="2346035" name="Line 51"/>
          <p:cNvSpPr>
            <a:spLocks noChangeShapeType="1"/>
          </p:cNvSpPr>
          <p:nvPr/>
        </p:nvSpPr>
        <p:spPr bwMode="auto">
          <a:xfrm flipH="1">
            <a:off x="2286000" y="3276600"/>
            <a:ext cx="1143000" cy="0"/>
          </a:xfrm>
          <a:prstGeom prst="line">
            <a:avLst/>
          </a:prstGeom>
          <a:noFill/>
          <a:ln w="9525">
            <a:solidFill>
              <a:schemeClr val="tx1"/>
            </a:solidFill>
            <a:round/>
            <a:headEnd type="oval" w="med" len="med"/>
            <a:tailEnd type="oval" w="med" len="med"/>
          </a:ln>
          <a:effectLst/>
        </p:spPr>
        <p:txBody>
          <a:bodyPr/>
          <a:lstStyle/>
          <a:p>
            <a:endParaRPr lang="zh-CN" altLang="en-US"/>
          </a:p>
        </p:txBody>
      </p:sp>
      <p:sp>
        <p:nvSpPr>
          <p:cNvPr id="2346036" name="AutoShape 52"/>
          <p:cNvSpPr>
            <a:spLocks noChangeArrowheads="1"/>
          </p:cNvSpPr>
          <p:nvPr/>
        </p:nvSpPr>
        <p:spPr bwMode="gray">
          <a:xfrm>
            <a:off x="2819400" y="3208338"/>
            <a:ext cx="228600" cy="2743200"/>
          </a:xfrm>
          <a:prstGeom prst="bevel">
            <a:avLst>
              <a:gd name="adj" fmla="val 1718"/>
            </a:avLst>
          </a:prstGeom>
          <a:solidFill>
            <a:srgbClr val="5C7FB0"/>
          </a:solidFill>
          <a:ln w="3175">
            <a:solidFill>
              <a:srgbClr val="8DABCA"/>
            </a:solidFill>
            <a:miter lim="800000"/>
            <a:headEnd/>
            <a:tailEnd/>
          </a:ln>
          <a:effectLst/>
        </p:spPr>
        <p:txBody>
          <a:bodyPr vert="eaVert" wrap="none" lIns="82294" tIns="41147" rIns="82294" bIns="41147" anchor="ctr"/>
          <a:lstStyle/>
          <a:p>
            <a:pPr defTabSz="823913">
              <a:lnSpc>
                <a:spcPct val="80000"/>
              </a:lnSpc>
              <a:spcBef>
                <a:spcPct val="0"/>
              </a:spcBef>
              <a:buClrTx/>
              <a:buFontTx/>
              <a:buNone/>
            </a:pPr>
            <a:r>
              <a:rPr lang="en-US" altLang="zh-CN" sz="900" b="0" i="0">
                <a:solidFill>
                  <a:schemeClr val="bg1"/>
                </a:solidFill>
                <a:effectLst>
                  <a:outerShdw blurRad="38100" dist="38100" dir="2700000" algn="tl">
                    <a:srgbClr val="000000"/>
                  </a:outerShdw>
                </a:effectLst>
                <a:latin typeface="Arial" pitchFamily="34" charset="0"/>
                <a:ea typeface="宋体" pitchFamily="2" charset="-122"/>
              </a:rPr>
              <a:t>Security Services</a:t>
            </a:r>
          </a:p>
        </p:txBody>
      </p:sp>
      <p:sp>
        <p:nvSpPr>
          <p:cNvPr id="2346037" name="AutoShape 53"/>
          <p:cNvSpPr>
            <a:spLocks noChangeArrowheads="1"/>
          </p:cNvSpPr>
          <p:nvPr/>
        </p:nvSpPr>
        <p:spPr bwMode="gray">
          <a:xfrm>
            <a:off x="3048000" y="3208338"/>
            <a:ext cx="228600" cy="2743200"/>
          </a:xfrm>
          <a:prstGeom prst="bevel">
            <a:avLst>
              <a:gd name="adj" fmla="val 1718"/>
            </a:avLst>
          </a:prstGeom>
          <a:solidFill>
            <a:srgbClr val="5C7FB0"/>
          </a:solidFill>
          <a:ln w="3175">
            <a:solidFill>
              <a:srgbClr val="8DABCA"/>
            </a:solidFill>
            <a:miter lim="800000"/>
            <a:headEnd/>
            <a:tailEnd/>
          </a:ln>
          <a:effectLst/>
        </p:spPr>
        <p:txBody>
          <a:bodyPr vert="eaVert" wrap="none" lIns="82294" tIns="41147" rIns="82294" bIns="41147" anchor="ctr"/>
          <a:lstStyle/>
          <a:p>
            <a:pPr defTabSz="823913">
              <a:lnSpc>
                <a:spcPct val="80000"/>
              </a:lnSpc>
              <a:spcBef>
                <a:spcPct val="0"/>
              </a:spcBef>
              <a:buClrTx/>
              <a:buFontTx/>
              <a:buNone/>
            </a:pPr>
            <a:r>
              <a:rPr lang="en-US" altLang="zh-CN" sz="900" b="0" i="0">
                <a:solidFill>
                  <a:schemeClr val="bg1"/>
                </a:solidFill>
                <a:effectLst>
                  <a:outerShdw blurRad="38100" dist="38100" dir="2700000" algn="tl">
                    <a:srgbClr val="000000"/>
                  </a:outerShdw>
                </a:effectLst>
                <a:latin typeface="Arial" pitchFamily="34" charset="0"/>
                <a:ea typeface="宋体" pitchFamily="2" charset="-122"/>
              </a:rPr>
              <a:t>Query Govern.</a:t>
            </a:r>
          </a:p>
        </p:txBody>
      </p:sp>
      <p:sp>
        <p:nvSpPr>
          <p:cNvPr id="2346038" name="Rectangle 54"/>
          <p:cNvSpPr>
            <a:spLocks noChangeArrowheads="1"/>
          </p:cNvSpPr>
          <p:nvPr/>
        </p:nvSpPr>
        <p:spPr bwMode="gray">
          <a:xfrm>
            <a:off x="457200" y="1905000"/>
            <a:ext cx="1828800" cy="1066800"/>
          </a:xfrm>
          <a:prstGeom prst="rect">
            <a:avLst/>
          </a:prstGeom>
          <a:solidFill>
            <a:srgbClr val="8DABCA"/>
          </a:solidFill>
          <a:ln w="9525" algn="ctr">
            <a:solidFill>
              <a:srgbClr val="969696"/>
            </a:solidFill>
            <a:miter lim="800000"/>
            <a:headEnd/>
            <a:tailEnd/>
          </a:ln>
          <a:effectLst/>
        </p:spPr>
        <p:txBody>
          <a:bodyPr lIns="91435" tIns="45718" rIns="91435" bIns="45718"/>
          <a:lstStyle/>
          <a:p>
            <a:pPr algn="l" eaLnBrk="0" hangingPunct="0">
              <a:lnSpc>
                <a:spcPct val="100000"/>
              </a:lnSpc>
              <a:spcBef>
                <a:spcPct val="0"/>
              </a:spcBef>
              <a:buClrTx/>
              <a:buFontTx/>
              <a:buNone/>
            </a:pPr>
            <a:r>
              <a:rPr lang="en-GB" sz="1200" i="0">
                <a:solidFill>
                  <a:schemeClr val="bg1"/>
                </a:solidFill>
                <a:effectLst>
                  <a:outerShdw blurRad="38100" dist="38100" dir="2700000" algn="tl">
                    <a:srgbClr val="000000"/>
                  </a:outerShdw>
                </a:effectLst>
                <a:latin typeface="Trebuchet MS" pitchFamily="34" charset="0"/>
              </a:rPr>
              <a:t>Oracle Delivers Server</a:t>
            </a:r>
          </a:p>
        </p:txBody>
      </p:sp>
      <p:sp>
        <p:nvSpPr>
          <p:cNvPr id="2346039" name="AutoShape 55"/>
          <p:cNvSpPr>
            <a:spLocks noChangeArrowheads="1"/>
          </p:cNvSpPr>
          <p:nvPr/>
        </p:nvSpPr>
        <p:spPr bwMode="gray">
          <a:xfrm>
            <a:off x="533400" y="2160588"/>
            <a:ext cx="1676400" cy="201612"/>
          </a:xfrm>
          <a:prstGeom prst="bevel">
            <a:avLst>
              <a:gd name="adj" fmla="val 1718"/>
            </a:avLst>
          </a:prstGeom>
          <a:solidFill>
            <a:srgbClr val="5C7FB0"/>
          </a:solidFill>
          <a:ln w="3175">
            <a:solidFill>
              <a:srgbClr val="8DABCA"/>
            </a:solidFill>
            <a:miter lim="800000"/>
            <a:headEnd/>
            <a:tailEnd/>
          </a:ln>
          <a:effectLst/>
        </p:spPr>
        <p:txBody>
          <a:bodyPr lIns="82294" tIns="41147" rIns="82294" bIns="41147"/>
          <a:lstStyle/>
          <a:p>
            <a:pPr algn="l" defTabSz="823913">
              <a:lnSpc>
                <a:spcPct val="80000"/>
              </a:lnSpc>
              <a:spcBef>
                <a:spcPct val="0"/>
              </a:spcBef>
              <a:buClrTx/>
              <a:buFontTx/>
              <a:buNone/>
            </a:pPr>
            <a:r>
              <a:rPr lang="en-US" altLang="zh-CN" sz="800" b="0" i="0">
                <a:solidFill>
                  <a:schemeClr val="bg1"/>
                </a:solidFill>
                <a:effectLst>
                  <a:outerShdw blurRad="38100" dist="38100" dir="2700000" algn="tl">
                    <a:srgbClr val="000000"/>
                  </a:outerShdw>
                </a:effectLst>
                <a:latin typeface="Arial" pitchFamily="34" charset="0"/>
                <a:ea typeface="宋体" pitchFamily="2" charset="-122"/>
              </a:rPr>
              <a:t>Scheduling/Event Services</a:t>
            </a:r>
          </a:p>
        </p:txBody>
      </p:sp>
      <p:sp>
        <p:nvSpPr>
          <p:cNvPr id="2346040" name="AutoShape 56"/>
          <p:cNvSpPr>
            <a:spLocks noChangeArrowheads="1"/>
          </p:cNvSpPr>
          <p:nvPr/>
        </p:nvSpPr>
        <p:spPr bwMode="gray">
          <a:xfrm>
            <a:off x="533400" y="2362200"/>
            <a:ext cx="1676400" cy="201613"/>
          </a:xfrm>
          <a:prstGeom prst="bevel">
            <a:avLst>
              <a:gd name="adj" fmla="val 1718"/>
            </a:avLst>
          </a:prstGeom>
          <a:solidFill>
            <a:srgbClr val="5C7FB0"/>
          </a:solidFill>
          <a:ln w="3175">
            <a:solidFill>
              <a:srgbClr val="8DABCA"/>
            </a:solidFill>
            <a:miter lim="800000"/>
            <a:headEnd/>
            <a:tailEnd/>
          </a:ln>
          <a:effectLst/>
        </p:spPr>
        <p:txBody>
          <a:bodyPr lIns="82294" tIns="41147" rIns="82294" bIns="41147"/>
          <a:lstStyle/>
          <a:p>
            <a:pPr algn="l" defTabSz="823913">
              <a:lnSpc>
                <a:spcPct val="80000"/>
              </a:lnSpc>
              <a:spcBef>
                <a:spcPct val="0"/>
              </a:spcBef>
              <a:buClrTx/>
              <a:buFontTx/>
              <a:buNone/>
            </a:pPr>
            <a:r>
              <a:rPr lang="en-US" altLang="zh-CN" sz="800" b="0" i="0">
                <a:solidFill>
                  <a:schemeClr val="bg1"/>
                </a:solidFill>
                <a:effectLst>
                  <a:outerShdw blurRad="38100" dist="38100" dir="2700000" algn="tl">
                    <a:srgbClr val="000000"/>
                  </a:outerShdw>
                </a:effectLst>
                <a:latin typeface="Arial" pitchFamily="34" charset="0"/>
                <a:ea typeface="宋体" pitchFamily="2" charset="-122"/>
              </a:rPr>
              <a:t>Agent Execution Logic</a:t>
            </a:r>
          </a:p>
        </p:txBody>
      </p:sp>
      <p:sp>
        <p:nvSpPr>
          <p:cNvPr id="2346041" name="AutoShape 57"/>
          <p:cNvSpPr>
            <a:spLocks noChangeArrowheads="1"/>
          </p:cNvSpPr>
          <p:nvPr/>
        </p:nvSpPr>
        <p:spPr bwMode="gray">
          <a:xfrm>
            <a:off x="533400" y="2541588"/>
            <a:ext cx="1676400" cy="201612"/>
          </a:xfrm>
          <a:prstGeom prst="bevel">
            <a:avLst>
              <a:gd name="adj" fmla="val 1718"/>
            </a:avLst>
          </a:prstGeom>
          <a:solidFill>
            <a:srgbClr val="5C7FB0"/>
          </a:solidFill>
          <a:ln w="3175">
            <a:solidFill>
              <a:srgbClr val="8DABCA"/>
            </a:solidFill>
            <a:miter lim="800000"/>
            <a:headEnd/>
            <a:tailEnd/>
          </a:ln>
          <a:effectLst/>
        </p:spPr>
        <p:txBody>
          <a:bodyPr lIns="82294" tIns="41147" rIns="82294" bIns="41147"/>
          <a:lstStyle/>
          <a:p>
            <a:pPr algn="l" defTabSz="823913">
              <a:lnSpc>
                <a:spcPct val="80000"/>
              </a:lnSpc>
              <a:spcBef>
                <a:spcPct val="0"/>
              </a:spcBef>
              <a:buClrTx/>
              <a:buFontTx/>
              <a:buNone/>
            </a:pPr>
            <a:r>
              <a:rPr lang="en-US" altLang="zh-CN" sz="800" b="0" i="0">
                <a:solidFill>
                  <a:schemeClr val="bg1"/>
                </a:solidFill>
                <a:effectLst>
                  <a:outerShdw blurRad="38100" dist="38100" dir="2700000" algn="tl">
                    <a:srgbClr val="000000"/>
                  </a:outerShdw>
                </a:effectLst>
                <a:latin typeface="Arial" pitchFamily="34" charset="0"/>
                <a:ea typeface="宋体" pitchFamily="2" charset="-122"/>
              </a:rPr>
              <a:t>Device Adaptive Content</a:t>
            </a:r>
          </a:p>
        </p:txBody>
      </p:sp>
      <p:sp>
        <p:nvSpPr>
          <p:cNvPr id="2346042" name="Line 58"/>
          <p:cNvSpPr>
            <a:spLocks noChangeShapeType="1"/>
          </p:cNvSpPr>
          <p:nvPr/>
        </p:nvSpPr>
        <p:spPr bwMode="auto">
          <a:xfrm flipH="1">
            <a:off x="2286000" y="2133600"/>
            <a:ext cx="457200" cy="228600"/>
          </a:xfrm>
          <a:prstGeom prst="line">
            <a:avLst/>
          </a:prstGeom>
          <a:noFill/>
          <a:ln w="9525">
            <a:solidFill>
              <a:schemeClr val="tx1"/>
            </a:solidFill>
            <a:round/>
            <a:headEnd type="triangle" w="med" len="med"/>
            <a:tailEnd type="triangle" w="med" len="med"/>
          </a:ln>
          <a:effectLst/>
        </p:spPr>
        <p:txBody>
          <a:bodyPr/>
          <a:lstStyle/>
          <a:p>
            <a:endParaRPr lang="zh-CN" altLang="en-US"/>
          </a:p>
        </p:txBody>
      </p:sp>
      <p:sp>
        <p:nvSpPr>
          <p:cNvPr id="2346043" name="Text Box 59"/>
          <p:cNvSpPr txBox="1">
            <a:spLocks noChangeArrowheads="1"/>
          </p:cNvSpPr>
          <p:nvPr/>
        </p:nvSpPr>
        <p:spPr bwMode="auto">
          <a:xfrm>
            <a:off x="2133600" y="2362200"/>
            <a:ext cx="762000" cy="336550"/>
          </a:xfrm>
          <a:prstGeom prst="rect">
            <a:avLst/>
          </a:prstGeom>
          <a:noFill/>
          <a:ln w="9525">
            <a:noFill/>
            <a:miter lim="800000"/>
            <a:headEnd/>
            <a:tailEnd/>
          </a:ln>
          <a:effectLst/>
        </p:spPr>
        <p:txBody>
          <a:bodyPr lIns="45720" rIns="45720">
            <a:spAutoFit/>
          </a:bodyPr>
          <a:lstStyle/>
          <a:p>
            <a:pPr eaLnBrk="0" hangingPunct="0">
              <a:lnSpc>
                <a:spcPct val="100000"/>
              </a:lnSpc>
              <a:spcBef>
                <a:spcPct val="0"/>
              </a:spcBef>
              <a:buClrTx/>
              <a:buFontTx/>
              <a:buNone/>
            </a:pPr>
            <a:r>
              <a:rPr lang="en-US" altLang="zh-CN" sz="800" b="0" i="0">
                <a:latin typeface="Arial" pitchFamily="34" charset="0"/>
                <a:ea typeface="宋体" pitchFamily="2" charset="-122"/>
              </a:rPr>
              <a:t>TCP/IP </a:t>
            </a:r>
          </a:p>
          <a:p>
            <a:pPr eaLnBrk="0" hangingPunct="0">
              <a:lnSpc>
                <a:spcPct val="100000"/>
              </a:lnSpc>
              <a:spcBef>
                <a:spcPct val="0"/>
              </a:spcBef>
              <a:buClrTx/>
              <a:buFontTx/>
              <a:buNone/>
            </a:pPr>
            <a:r>
              <a:rPr lang="en-US" altLang="zh-CN" sz="800" b="0" i="0">
                <a:latin typeface="Arial" pitchFamily="34" charset="0"/>
                <a:ea typeface="宋体" pitchFamily="2" charset="-122"/>
              </a:rPr>
              <a:t>(SSL)</a:t>
            </a:r>
          </a:p>
        </p:txBody>
      </p:sp>
      <p:sp>
        <p:nvSpPr>
          <p:cNvPr id="2346044" name="Rectangle 60"/>
          <p:cNvSpPr>
            <a:spLocks noChangeArrowheads="1"/>
          </p:cNvSpPr>
          <p:nvPr/>
        </p:nvSpPr>
        <p:spPr bwMode="auto">
          <a:xfrm>
            <a:off x="6965950" y="930275"/>
            <a:ext cx="1981200" cy="609600"/>
          </a:xfrm>
          <a:prstGeom prst="rect">
            <a:avLst/>
          </a:prstGeom>
          <a:solidFill>
            <a:srgbClr val="EAEAEA"/>
          </a:solidFill>
          <a:ln w="25400" cap="rnd">
            <a:solidFill>
              <a:schemeClr val="tx1"/>
            </a:solidFill>
            <a:prstDash val="sysDot"/>
            <a:miter lim="800000"/>
            <a:headEnd/>
            <a:tailEnd type="none" w="sm" len="med"/>
          </a:ln>
          <a:effectLst/>
        </p:spPr>
        <p:txBody>
          <a:bodyPr anchor="ctr"/>
          <a:lstStyle/>
          <a:p>
            <a:pPr algn="r" eaLnBrk="0" hangingPunct="0">
              <a:lnSpc>
                <a:spcPct val="100000"/>
              </a:lnSpc>
              <a:spcBef>
                <a:spcPct val="0"/>
              </a:spcBef>
              <a:buClrTx/>
              <a:buFontTx/>
              <a:buNone/>
            </a:pPr>
            <a:endParaRPr lang="zh-CN" altLang="en-US" sz="800" b="0" i="0">
              <a:latin typeface="Arial" pitchFamily="34" charset="0"/>
              <a:ea typeface="宋体" pitchFamily="2" charset="-122"/>
            </a:endParaRPr>
          </a:p>
          <a:p>
            <a:pPr algn="r" eaLnBrk="0" hangingPunct="0">
              <a:lnSpc>
                <a:spcPct val="100000"/>
              </a:lnSpc>
              <a:spcBef>
                <a:spcPct val="0"/>
              </a:spcBef>
              <a:buClrTx/>
              <a:buFontTx/>
              <a:buNone/>
            </a:pPr>
            <a:r>
              <a:rPr lang="en-US" altLang="zh-CN" sz="800" b="0" i="0">
                <a:latin typeface="Arial" pitchFamily="34" charset="0"/>
                <a:ea typeface="宋体" pitchFamily="2" charset="-122"/>
              </a:rPr>
              <a:t>Javascript </a:t>
            </a:r>
          </a:p>
          <a:p>
            <a:pPr algn="r" eaLnBrk="0" hangingPunct="0">
              <a:lnSpc>
                <a:spcPct val="100000"/>
              </a:lnSpc>
              <a:spcBef>
                <a:spcPct val="0"/>
              </a:spcBef>
              <a:buClrTx/>
              <a:buFontTx/>
              <a:buNone/>
            </a:pPr>
            <a:r>
              <a:rPr lang="en-US" altLang="zh-CN" sz="800" b="0" i="0">
                <a:latin typeface="Arial" pitchFamily="34" charset="0"/>
                <a:ea typeface="宋体" pitchFamily="2" charset="-122"/>
              </a:rPr>
              <a:t>for Usability &amp; Interactivity</a:t>
            </a:r>
          </a:p>
        </p:txBody>
      </p:sp>
      <p:sp>
        <p:nvSpPr>
          <p:cNvPr id="2346045" name="Text Box 61"/>
          <p:cNvSpPr txBox="1">
            <a:spLocks noChangeArrowheads="1"/>
          </p:cNvSpPr>
          <p:nvPr/>
        </p:nvSpPr>
        <p:spPr bwMode="auto">
          <a:xfrm>
            <a:off x="6934200" y="914400"/>
            <a:ext cx="1760538" cy="244475"/>
          </a:xfrm>
          <a:prstGeom prst="rect">
            <a:avLst/>
          </a:prstGeom>
          <a:noFill/>
          <a:ln w="9525">
            <a:noFill/>
            <a:miter lim="800000"/>
            <a:headEnd/>
            <a:tailEnd/>
          </a:ln>
          <a:effectLst/>
        </p:spPr>
        <p:txBody>
          <a:bodyPr>
            <a:spAutoFit/>
          </a:bodyPr>
          <a:lstStyle/>
          <a:p>
            <a:pPr algn="l" eaLnBrk="0" hangingPunct="0">
              <a:lnSpc>
                <a:spcPct val="100000"/>
              </a:lnSpc>
              <a:spcBef>
                <a:spcPct val="0"/>
              </a:spcBef>
              <a:buClrTx/>
              <a:buFontTx/>
              <a:buNone/>
            </a:pPr>
            <a:r>
              <a:rPr lang="en-US" altLang="zh-CN" sz="1000" i="0">
                <a:latin typeface="Arial" pitchFamily="34" charset="0"/>
                <a:ea typeface="宋体" pitchFamily="2" charset="-122"/>
              </a:rPr>
              <a:t>Web Browser</a:t>
            </a:r>
          </a:p>
        </p:txBody>
      </p:sp>
      <p:sp>
        <p:nvSpPr>
          <p:cNvPr id="2346046" name="Line 62"/>
          <p:cNvSpPr>
            <a:spLocks noChangeShapeType="1"/>
          </p:cNvSpPr>
          <p:nvPr/>
        </p:nvSpPr>
        <p:spPr bwMode="auto">
          <a:xfrm flipH="1" flipV="1">
            <a:off x="6096000" y="1066800"/>
            <a:ext cx="838200" cy="0"/>
          </a:xfrm>
          <a:prstGeom prst="line">
            <a:avLst/>
          </a:prstGeom>
          <a:noFill/>
          <a:ln w="9525">
            <a:solidFill>
              <a:schemeClr val="tx1"/>
            </a:solidFill>
            <a:round/>
            <a:headEnd type="triangle" w="med" len="med"/>
            <a:tailEnd type="triangle" w="med" len="med"/>
          </a:ln>
          <a:effectLst/>
        </p:spPr>
        <p:txBody>
          <a:bodyPr/>
          <a:lstStyle/>
          <a:p>
            <a:endParaRPr lang="zh-CN" altLang="en-US"/>
          </a:p>
        </p:txBody>
      </p:sp>
      <p:sp>
        <p:nvSpPr>
          <p:cNvPr id="2346047" name="Text Box 63"/>
          <p:cNvSpPr txBox="1">
            <a:spLocks noChangeArrowheads="1"/>
          </p:cNvSpPr>
          <p:nvPr/>
        </p:nvSpPr>
        <p:spPr bwMode="auto">
          <a:xfrm>
            <a:off x="6172200" y="1066800"/>
            <a:ext cx="838200" cy="517525"/>
          </a:xfrm>
          <a:prstGeom prst="rect">
            <a:avLst/>
          </a:prstGeom>
          <a:noFill/>
          <a:ln w="9525">
            <a:noFill/>
            <a:miter lim="800000"/>
            <a:headEnd/>
            <a:tailEnd/>
          </a:ln>
          <a:effectLst/>
        </p:spPr>
        <p:txBody>
          <a:bodyPr>
            <a:spAutoFit/>
          </a:bodyPr>
          <a:lstStyle/>
          <a:p>
            <a:pPr eaLnBrk="0" hangingPunct="0">
              <a:lnSpc>
                <a:spcPct val="100000"/>
              </a:lnSpc>
              <a:spcBef>
                <a:spcPct val="0"/>
              </a:spcBef>
              <a:buClrTx/>
              <a:buFontTx/>
              <a:buNone/>
            </a:pPr>
            <a:r>
              <a:rPr lang="en-US" altLang="zh-CN" sz="700" b="0" i="0">
                <a:latin typeface="Arial" pitchFamily="34" charset="0"/>
                <a:ea typeface="宋体" pitchFamily="2" charset="-122"/>
              </a:rPr>
              <a:t>XML, HTML, </a:t>
            </a:r>
          </a:p>
          <a:p>
            <a:pPr eaLnBrk="0" hangingPunct="0">
              <a:lnSpc>
                <a:spcPct val="100000"/>
              </a:lnSpc>
              <a:spcBef>
                <a:spcPct val="0"/>
              </a:spcBef>
              <a:buClrTx/>
              <a:buFontTx/>
              <a:buNone/>
            </a:pPr>
            <a:r>
              <a:rPr lang="en-US" altLang="zh-CN" sz="700" b="0" i="0">
                <a:latin typeface="Arial" pitchFamily="34" charset="0"/>
                <a:ea typeface="宋体" pitchFamily="2" charset="-122"/>
              </a:rPr>
              <a:t>XLS, PDF, TXT over HTTP/HTTPS</a:t>
            </a:r>
          </a:p>
        </p:txBody>
      </p:sp>
      <p:sp>
        <p:nvSpPr>
          <p:cNvPr id="2346048" name="computr1"/>
          <p:cNvSpPr>
            <a:spLocks noEditPoints="1" noChangeArrowheads="1"/>
          </p:cNvSpPr>
          <p:nvPr/>
        </p:nvSpPr>
        <p:spPr bwMode="auto">
          <a:xfrm>
            <a:off x="7102475" y="1144588"/>
            <a:ext cx="292100" cy="228600"/>
          </a:xfrm>
          <a:custGeom>
            <a:avLst/>
            <a:gdLst>
              <a:gd name="T0" fmla="*/ 19535 w 21600"/>
              <a:gd name="T1" fmla="*/ 0 h 21600"/>
              <a:gd name="T2" fmla="*/ 10800 w 21600"/>
              <a:gd name="T3" fmla="*/ 0 h 21600"/>
              <a:gd name="T4" fmla="*/ 2065 w 21600"/>
              <a:gd name="T5" fmla="*/ 0 h 21600"/>
              <a:gd name="T6" fmla="*/ 0 w 21600"/>
              <a:gd name="T7" fmla="*/ 15388 h 21600"/>
              <a:gd name="T8" fmla="*/ 0 w 21600"/>
              <a:gd name="T9" fmla="*/ 21600 h 21600"/>
              <a:gd name="T10" fmla="*/ 10800 w 21600"/>
              <a:gd name="T11" fmla="*/ 21600 h 21600"/>
              <a:gd name="T12" fmla="*/ 21600 w 21600"/>
              <a:gd name="T13" fmla="*/ 21600 h 21600"/>
              <a:gd name="T14" fmla="*/ 21600 w 21600"/>
              <a:gd name="T15" fmla="*/ 15388 h 21600"/>
              <a:gd name="T16" fmla="*/ 19535 w 21600"/>
              <a:gd name="T17" fmla="*/ 13553 h 21600"/>
              <a:gd name="T18" fmla="*/ 2065 w 21600"/>
              <a:gd name="T19" fmla="*/ 13553 h 21600"/>
              <a:gd name="T20" fmla="*/ 2065 w 21600"/>
              <a:gd name="T21" fmla="*/ 6776 h 21600"/>
              <a:gd name="T22" fmla="*/ 19535 w 21600"/>
              <a:gd name="T23" fmla="*/ 6776 h 21600"/>
              <a:gd name="T24" fmla="*/ 0 w 21600"/>
              <a:gd name="T25" fmla="*/ 18494 h 21600"/>
              <a:gd name="T26" fmla="*/ 21600 w 21600"/>
              <a:gd name="T27" fmla="*/ 18494 h 21600"/>
              <a:gd name="T28" fmla="*/ 4923 w 21600"/>
              <a:gd name="T29" fmla="*/ 2541 h 21600"/>
              <a:gd name="T30" fmla="*/ 16756 w 21600"/>
              <a:gd name="T31" fmla="*/ 11153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T28" t="T29" r="T30" b="T31"/>
            <a:pathLst>
              <a:path w="21600" h="21600" extrusionOk="0">
                <a:moveTo>
                  <a:pt x="16994" y="15388"/>
                </a:moveTo>
                <a:lnTo>
                  <a:pt x="16994" y="13553"/>
                </a:lnTo>
                <a:lnTo>
                  <a:pt x="19535" y="13553"/>
                </a:lnTo>
                <a:lnTo>
                  <a:pt x="19535" y="10729"/>
                </a:lnTo>
                <a:lnTo>
                  <a:pt x="19535" y="6776"/>
                </a:lnTo>
                <a:lnTo>
                  <a:pt x="19535" y="0"/>
                </a:lnTo>
                <a:lnTo>
                  <a:pt x="10800" y="0"/>
                </a:lnTo>
                <a:lnTo>
                  <a:pt x="2065" y="0"/>
                </a:lnTo>
                <a:lnTo>
                  <a:pt x="2065" y="6776"/>
                </a:lnTo>
                <a:lnTo>
                  <a:pt x="2065" y="10729"/>
                </a:lnTo>
                <a:lnTo>
                  <a:pt x="2065" y="13553"/>
                </a:lnTo>
                <a:lnTo>
                  <a:pt x="4606" y="13553"/>
                </a:lnTo>
                <a:lnTo>
                  <a:pt x="4606" y="15388"/>
                </a:lnTo>
                <a:lnTo>
                  <a:pt x="0" y="15388"/>
                </a:lnTo>
                <a:lnTo>
                  <a:pt x="0" y="21600"/>
                </a:lnTo>
                <a:lnTo>
                  <a:pt x="10800" y="21600"/>
                </a:lnTo>
                <a:lnTo>
                  <a:pt x="21600" y="21600"/>
                </a:lnTo>
                <a:lnTo>
                  <a:pt x="21600" y="15388"/>
                </a:lnTo>
                <a:lnTo>
                  <a:pt x="16994" y="15388"/>
                </a:lnTo>
                <a:close/>
              </a:path>
              <a:path w="21600" h="21600" extrusionOk="0">
                <a:moveTo>
                  <a:pt x="4606" y="15388"/>
                </a:moveTo>
                <a:lnTo>
                  <a:pt x="4606" y="13553"/>
                </a:lnTo>
                <a:lnTo>
                  <a:pt x="16994" y="13553"/>
                </a:lnTo>
                <a:lnTo>
                  <a:pt x="16994" y="15388"/>
                </a:lnTo>
                <a:lnTo>
                  <a:pt x="4606" y="15388"/>
                </a:lnTo>
              </a:path>
              <a:path w="21600" h="21600" extrusionOk="0">
                <a:moveTo>
                  <a:pt x="4606" y="11294"/>
                </a:moveTo>
                <a:lnTo>
                  <a:pt x="4606" y="2259"/>
                </a:lnTo>
                <a:lnTo>
                  <a:pt x="16994" y="2259"/>
                </a:lnTo>
                <a:lnTo>
                  <a:pt x="16994" y="11294"/>
                </a:lnTo>
                <a:lnTo>
                  <a:pt x="4606" y="11294"/>
                </a:lnTo>
                <a:moveTo>
                  <a:pt x="13976" y="17082"/>
                </a:moveTo>
                <a:lnTo>
                  <a:pt x="13976" y="16376"/>
                </a:lnTo>
                <a:lnTo>
                  <a:pt x="20171" y="16376"/>
                </a:lnTo>
                <a:lnTo>
                  <a:pt x="20171" y="17082"/>
                </a:lnTo>
                <a:lnTo>
                  <a:pt x="13976" y="17082"/>
                </a:lnTo>
              </a:path>
            </a:pathLst>
          </a:custGeom>
          <a:solidFill>
            <a:srgbClr val="808080"/>
          </a:solidFill>
          <a:ln w="9525">
            <a:solidFill>
              <a:srgbClr val="000000"/>
            </a:solidFill>
            <a:miter lim="800000"/>
            <a:headEnd/>
            <a:tailEnd/>
          </a:ln>
          <a:effectLst/>
        </p:spPr>
        <p:txBody>
          <a:bodyPr/>
          <a:lstStyle/>
          <a:p>
            <a:endParaRPr lang="zh-CN" altLang="en-US"/>
          </a:p>
        </p:txBody>
      </p:sp>
      <p:sp>
        <p:nvSpPr>
          <p:cNvPr id="2346049" name="computr1"/>
          <p:cNvSpPr>
            <a:spLocks noEditPoints="1" noChangeArrowheads="1"/>
          </p:cNvSpPr>
          <p:nvPr/>
        </p:nvSpPr>
        <p:spPr bwMode="auto">
          <a:xfrm>
            <a:off x="7194550" y="1235075"/>
            <a:ext cx="292100" cy="228600"/>
          </a:xfrm>
          <a:custGeom>
            <a:avLst/>
            <a:gdLst>
              <a:gd name="T0" fmla="*/ 19535 w 21600"/>
              <a:gd name="T1" fmla="*/ 0 h 21600"/>
              <a:gd name="T2" fmla="*/ 10800 w 21600"/>
              <a:gd name="T3" fmla="*/ 0 h 21600"/>
              <a:gd name="T4" fmla="*/ 2065 w 21600"/>
              <a:gd name="T5" fmla="*/ 0 h 21600"/>
              <a:gd name="T6" fmla="*/ 0 w 21600"/>
              <a:gd name="T7" fmla="*/ 15388 h 21600"/>
              <a:gd name="T8" fmla="*/ 0 w 21600"/>
              <a:gd name="T9" fmla="*/ 21600 h 21600"/>
              <a:gd name="T10" fmla="*/ 10800 w 21600"/>
              <a:gd name="T11" fmla="*/ 21600 h 21600"/>
              <a:gd name="T12" fmla="*/ 21600 w 21600"/>
              <a:gd name="T13" fmla="*/ 21600 h 21600"/>
              <a:gd name="T14" fmla="*/ 21600 w 21600"/>
              <a:gd name="T15" fmla="*/ 15388 h 21600"/>
              <a:gd name="T16" fmla="*/ 19535 w 21600"/>
              <a:gd name="T17" fmla="*/ 13553 h 21600"/>
              <a:gd name="T18" fmla="*/ 2065 w 21600"/>
              <a:gd name="T19" fmla="*/ 13553 h 21600"/>
              <a:gd name="T20" fmla="*/ 2065 w 21600"/>
              <a:gd name="T21" fmla="*/ 6776 h 21600"/>
              <a:gd name="T22" fmla="*/ 19535 w 21600"/>
              <a:gd name="T23" fmla="*/ 6776 h 21600"/>
              <a:gd name="T24" fmla="*/ 0 w 21600"/>
              <a:gd name="T25" fmla="*/ 18494 h 21600"/>
              <a:gd name="T26" fmla="*/ 21600 w 21600"/>
              <a:gd name="T27" fmla="*/ 18494 h 21600"/>
              <a:gd name="T28" fmla="*/ 4923 w 21600"/>
              <a:gd name="T29" fmla="*/ 2541 h 21600"/>
              <a:gd name="T30" fmla="*/ 16756 w 21600"/>
              <a:gd name="T31" fmla="*/ 11153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T28" t="T29" r="T30" b="T31"/>
            <a:pathLst>
              <a:path w="21600" h="21600" extrusionOk="0">
                <a:moveTo>
                  <a:pt x="16994" y="15388"/>
                </a:moveTo>
                <a:lnTo>
                  <a:pt x="16994" y="13553"/>
                </a:lnTo>
                <a:lnTo>
                  <a:pt x="19535" y="13553"/>
                </a:lnTo>
                <a:lnTo>
                  <a:pt x="19535" y="10729"/>
                </a:lnTo>
                <a:lnTo>
                  <a:pt x="19535" y="6776"/>
                </a:lnTo>
                <a:lnTo>
                  <a:pt x="19535" y="0"/>
                </a:lnTo>
                <a:lnTo>
                  <a:pt x="10800" y="0"/>
                </a:lnTo>
                <a:lnTo>
                  <a:pt x="2065" y="0"/>
                </a:lnTo>
                <a:lnTo>
                  <a:pt x="2065" y="6776"/>
                </a:lnTo>
                <a:lnTo>
                  <a:pt x="2065" y="10729"/>
                </a:lnTo>
                <a:lnTo>
                  <a:pt x="2065" y="13553"/>
                </a:lnTo>
                <a:lnTo>
                  <a:pt x="4606" y="13553"/>
                </a:lnTo>
                <a:lnTo>
                  <a:pt x="4606" y="15388"/>
                </a:lnTo>
                <a:lnTo>
                  <a:pt x="0" y="15388"/>
                </a:lnTo>
                <a:lnTo>
                  <a:pt x="0" y="21600"/>
                </a:lnTo>
                <a:lnTo>
                  <a:pt x="10800" y="21600"/>
                </a:lnTo>
                <a:lnTo>
                  <a:pt x="21600" y="21600"/>
                </a:lnTo>
                <a:lnTo>
                  <a:pt x="21600" y="15388"/>
                </a:lnTo>
                <a:lnTo>
                  <a:pt x="16994" y="15388"/>
                </a:lnTo>
                <a:close/>
              </a:path>
              <a:path w="21600" h="21600" extrusionOk="0">
                <a:moveTo>
                  <a:pt x="4606" y="15388"/>
                </a:moveTo>
                <a:lnTo>
                  <a:pt x="4606" y="13553"/>
                </a:lnTo>
                <a:lnTo>
                  <a:pt x="16994" y="13553"/>
                </a:lnTo>
                <a:lnTo>
                  <a:pt x="16994" y="15388"/>
                </a:lnTo>
                <a:lnTo>
                  <a:pt x="4606" y="15388"/>
                </a:lnTo>
              </a:path>
              <a:path w="21600" h="21600" extrusionOk="0">
                <a:moveTo>
                  <a:pt x="4606" y="11294"/>
                </a:moveTo>
                <a:lnTo>
                  <a:pt x="4606" y="2259"/>
                </a:lnTo>
                <a:lnTo>
                  <a:pt x="16994" y="2259"/>
                </a:lnTo>
                <a:lnTo>
                  <a:pt x="16994" y="11294"/>
                </a:lnTo>
                <a:lnTo>
                  <a:pt x="4606" y="11294"/>
                </a:lnTo>
                <a:moveTo>
                  <a:pt x="13976" y="17082"/>
                </a:moveTo>
                <a:lnTo>
                  <a:pt x="13976" y="16376"/>
                </a:lnTo>
                <a:lnTo>
                  <a:pt x="20171" y="16376"/>
                </a:lnTo>
                <a:lnTo>
                  <a:pt x="20171" y="17082"/>
                </a:lnTo>
                <a:lnTo>
                  <a:pt x="13976" y="17082"/>
                </a:lnTo>
              </a:path>
            </a:pathLst>
          </a:custGeom>
          <a:solidFill>
            <a:srgbClr val="808080"/>
          </a:solidFill>
          <a:ln w="9525">
            <a:solidFill>
              <a:srgbClr val="000000"/>
            </a:solidFill>
            <a:miter lim="800000"/>
            <a:headEnd/>
            <a:tailEnd/>
          </a:ln>
          <a:effectLst/>
        </p:spPr>
        <p:txBody>
          <a:bodyPr/>
          <a:lstStyle/>
          <a:p>
            <a:endParaRPr lang="zh-CN" altLang="en-US"/>
          </a:p>
        </p:txBody>
      </p:sp>
      <p:sp>
        <p:nvSpPr>
          <p:cNvPr id="2346050" name="Rectangle 66"/>
          <p:cNvSpPr>
            <a:spLocks noChangeArrowheads="1"/>
          </p:cNvSpPr>
          <p:nvPr/>
        </p:nvSpPr>
        <p:spPr bwMode="auto">
          <a:xfrm>
            <a:off x="7010400" y="1752600"/>
            <a:ext cx="1905000" cy="304800"/>
          </a:xfrm>
          <a:prstGeom prst="rect">
            <a:avLst/>
          </a:prstGeom>
          <a:solidFill>
            <a:srgbClr val="EAEAEA"/>
          </a:solidFill>
          <a:ln w="25400" cap="rnd" algn="ctr">
            <a:solidFill>
              <a:schemeClr val="tx1"/>
            </a:solidFill>
            <a:prstDash val="sysDot"/>
            <a:miter lim="800000"/>
            <a:headEnd/>
            <a:tailEnd/>
          </a:ln>
          <a:effectLst/>
        </p:spPr>
        <p:txBody>
          <a:bodyPr anchor="ctr"/>
          <a:lstStyle/>
          <a:p>
            <a:pPr eaLnBrk="0" hangingPunct="0">
              <a:lnSpc>
                <a:spcPct val="100000"/>
              </a:lnSpc>
              <a:spcBef>
                <a:spcPct val="0"/>
              </a:spcBef>
              <a:buClrTx/>
              <a:buFontTx/>
              <a:buNone/>
            </a:pPr>
            <a:r>
              <a:rPr lang="en-US" altLang="zh-CN" sz="800" b="0" i="0">
                <a:latin typeface="Arial" pitchFamily="34" charset="0"/>
                <a:ea typeface="宋体" pitchFamily="2" charset="-122"/>
              </a:rPr>
              <a:t>External Applications and Portals</a:t>
            </a:r>
          </a:p>
        </p:txBody>
      </p:sp>
      <p:sp>
        <p:nvSpPr>
          <p:cNvPr id="2346051" name="Line 67"/>
          <p:cNvSpPr>
            <a:spLocks noChangeShapeType="1"/>
          </p:cNvSpPr>
          <p:nvPr/>
        </p:nvSpPr>
        <p:spPr bwMode="auto">
          <a:xfrm flipH="1" flipV="1">
            <a:off x="6215063" y="1828800"/>
            <a:ext cx="785812" cy="0"/>
          </a:xfrm>
          <a:prstGeom prst="line">
            <a:avLst/>
          </a:prstGeom>
          <a:noFill/>
          <a:ln w="9525">
            <a:solidFill>
              <a:schemeClr val="tx1"/>
            </a:solidFill>
            <a:round/>
            <a:headEnd type="triangle" w="med" len="med"/>
            <a:tailEnd/>
          </a:ln>
          <a:effectLst/>
        </p:spPr>
        <p:txBody>
          <a:bodyPr/>
          <a:lstStyle/>
          <a:p>
            <a:endParaRPr lang="zh-CN" altLang="en-US"/>
          </a:p>
        </p:txBody>
      </p:sp>
      <p:sp>
        <p:nvSpPr>
          <p:cNvPr id="2346052" name="Text Box 68"/>
          <p:cNvSpPr txBox="1">
            <a:spLocks noChangeArrowheads="1"/>
          </p:cNvSpPr>
          <p:nvPr/>
        </p:nvSpPr>
        <p:spPr bwMode="auto">
          <a:xfrm>
            <a:off x="6172200" y="1828800"/>
            <a:ext cx="860425" cy="411163"/>
          </a:xfrm>
          <a:prstGeom prst="rect">
            <a:avLst/>
          </a:prstGeom>
          <a:noFill/>
          <a:ln w="9525">
            <a:noFill/>
            <a:miter lim="800000"/>
            <a:headEnd/>
            <a:tailEnd/>
          </a:ln>
          <a:effectLst/>
        </p:spPr>
        <p:txBody>
          <a:bodyPr>
            <a:spAutoFit/>
          </a:bodyPr>
          <a:lstStyle/>
          <a:p>
            <a:pPr eaLnBrk="0" hangingPunct="0">
              <a:lnSpc>
                <a:spcPct val="100000"/>
              </a:lnSpc>
              <a:spcBef>
                <a:spcPct val="0"/>
              </a:spcBef>
              <a:buClrTx/>
              <a:buFontTx/>
              <a:buNone/>
            </a:pPr>
            <a:r>
              <a:rPr lang="en-US" altLang="zh-CN" sz="700" b="0" i="0">
                <a:latin typeface="Arial" pitchFamily="34" charset="0"/>
                <a:ea typeface="宋体" pitchFamily="2" charset="-122"/>
              </a:rPr>
              <a:t>HTML, SOAP over HTTP/HTTPS</a:t>
            </a:r>
          </a:p>
        </p:txBody>
      </p:sp>
      <p:sp>
        <p:nvSpPr>
          <p:cNvPr id="2346053" name="Rectangle 69"/>
          <p:cNvSpPr>
            <a:spLocks noChangeArrowheads="1"/>
          </p:cNvSpPr>
          <p:nvPr/>
        </p:nvSpPr>
        <p:spPr bwMode="blackWhite">
          <a:xfrm>
            <a:off x="4267200" y="5638800"/>
            <a:ext cx="1447800" cy="212725"/>
          </a:xfrm>
          <a:prstGeom prst="rect">
            <a:avLst/>
          </a:prstGeom>
          <a:solidFill>
            <a:srgbClr val="B4BFD0"/>
          </a:solidFill>
          <a:ln w="3175" algn="ctr">
            <a:solidFill>
              <a:srgbClr val="5C7FB0"/>
            </a:solidFill>
            <a:miter lim="800000"/>
            <a:headEnd/>
            <a:tailEnd/>
          </a:ln>
          <a:effectLst/>
        </p:spPr>
        <p:txBody>
          <a:bodyPr lIns="82294" tIns="41147" rIns="82294" bIns="41147" anchor="ctr"/>
          <a:lstStyle/>
          <a:p>
            <a:pPr algn="l" defTabSz="823913">
              <a:lnSpc>
                <a:spcPct val="100000"/>
              </a:lnSpc>
              <a:spcBef>
                <a:spcPct val="0"/>
              </a:spcBef>
              <a:buClrTx/>
              <a:buFontTx/>
              <a:buNone/>
            </a:pPr>
            <a:r>
              <a:rPr lang="en-US" altLang="zh-CN" sz="800" b="0" i="0">
                <a:effectLst>
                  <a:outerShdw blurRad="38100" dist="38100" dir="2700000" algn="tl">
                    <a:srgbClr val="FFFFFF"/>
                  </a:outerShdw>
                </a:effectLst>
                <a:latin typeface="Arial" pitchFamily="34" charset="0"/>
                <a:ea typeface="宋体" pitchFamily="2" charset="-122"/>
              </a:rPr>
              <a:t>Execution Engine</a:t>
            </a:r>
          </a:p>
        </p:txBody>
      </p:sp>
      <p:sp>
        <p:nvSpPr>
          <p:cNvPr id="2346054" name="Line 70"/>
          <p:cNvSpPr>
            <a:spLocks noChangeShapeType="1"/>
          </p:cNvSpPr>
          <p:nvPr/>
        </p:nvSpPr>
        <p:spPr bwMode="auto">
          <a:xfrm flipH="1">
            <a:off x="5410200" y="5791200"/>
            <a:ext cx="0" cy="228600"/>
          </a:xfrm>
          <a:prstGeom prst="line">
            <a:avLst/>
          </a:prstGeom>
          <a:noFill/>
          <a:ln w="9525">
            <a:solidFill>
              <a:schemeClr val="tx1"/>
            </a:solidFill>
            <a:prstDash val="sysDot"/>
            <a:round/>
            <a:headEnd type="oval" w="med" len="med"/>
            <a:tailEnd type="oval" w="med" len="med"/>
          </a:ln>
          <a:effectLst/>
        </p:spPr>
        <p:txBody>
          <a:bodyPr/>
          <a:lstStyle/>
          <a:p>
            <a:endParaRPr lang="zh-CN" altLang="en-US"/>
          </a:p>
        </p:txBody>
      </p:sp>
      <p:sp>
        <p:nvSpPr>
          <p:cNvPr id="2346055" name="AutoShape 71"/>
          <p:cNvSpPr>
            <a:spLocks noChangeArrowheads="1"/>
          </p:cNvSpPr>
          <p:nvPr/>
        </p:nvSpPr>
        <p:spPr bwMode="gray">
          <a:xfrm>
            <a:off x="4419600" y="1066800"/>
            <a:ext cx="1524000" cy="152400"/>
          </a:xfrm>
          <a:prstGeom prst="bevel">
            <a:avLst>
              <a:gd name="adj" fmla="val 1718"/>
            </a:avLst>
          </a:prstGeom>
          <a:solidFill>
            <a:srgbClr val="5C7FB0"/>
          </a:solidFill>
          <a:ln w="3175">
            <a:solidFill>
              <a:srgbClr val="8DABCA"/>
            </a:solidFill>
            <a:miter lim="800000"/>
            <a:headEnd/>
            <a:tailEnd/>
          </a:ln>
          <a:effectLst/>
        </p:spPr>
        <p:txBody>
          <a:bodyPr wrap="none" lIns="82294" tIns="41147" rIns="82294" bIns="41147" anchor="ctr"/>
          <a:lstStyle/>
          <a:p>
            <a:pPr defTabSz="823913">
              <a:lnSpc>
                <a:spcPct val="80000"/>
              </a:lnSpc>
              <a:spcBef>
                <a:spcPct val="0"/>
              </a:spcBef>
              <a:buClrTx/>
              <a:buFontTx/>
              <a:buNone/>
            </a:pPr>
            <a:r>
              <a:rPr lang="en-US" altLang="zh-CN" sz="700" b="0" i="0">
                <a:solidFill>
                  <a:schemeClr val="bg1"/>
                </a:solidFill>
                <a:effectLst>
                  <a:outerShdw blurRad="38100" dist="38100" dir="2700000" algn="tl">
                    <a:srgbClr val="000000"/>
                  </a:outerShdw>
                </a:effectLst>
                <a:latin typeface="Arial" pitchFamily="34" charset="0"/>
                <a:ea typeface="宋体" pitchFamily="2" charset="-122"/>
              </a:rPr>
              <a:t>SAW Bridge (J2EE/ISAPI)</a:t>
            </a:r>
          </a:p>
        </p:txBody>
      </p:sp>
      <p:sp>
        <p:nvSpPr>
          <p:cNvPr id="2346056" name="Line 72"/>
          <p:cNvSpPr>
            <a:spLocks noChangeShapeType="1"/>
          </p:cNvSpPr>
          <p:nvPr/>
        </p:nvSpPr>
        <p:spPr bwMode="auto">
          <a:xfrm>
            <a:off x="4724400" y="1219200"/>
            <a:ext cx="0" cy="381000"/>
          </a:xfrm>
          <a:prstGeom prst="line">
            <a:avLst/>
          </a:prstGeom>
          <a:noFill/>
          <a:ln w="9525">
            <a:solidFill>
              <a:schemeClr val="tx1"/>
            </a:solidFill>
            <a:round/>
            <a:headEnd type="triangle" w="med" len="med"/>
            <a:tailEnd type="triangle" w="med" len="med"/>
          </a:ln>
          <a:effectLst/>
        </p:spPr>
        <p:txBody>
          <a:bodyPr/>
          <a:lstStyle/>
          <a:p>
            <a:endParaRPr lang="zh-CN" altLang="en-US"/>
          </a:p>
        </p:txBody>
      </p:sp>
      <p:sp>
        <p:nvSpPr>
          <p:cNvPr id="2346057" name="Text Box 73"/>
          <p:cNvSpPr txBox="1">
            <a:spLocks noChangeArrowheads="1"/>
          </p:cNvSpPr>
          <p:nvPr/>
        </p:nvSpPr>
        <p:spPr bwMode="auto">
          <a:xfrm>
            <a:off x="4572000" y="1371600"/>
            <a:ext cx="990600" cy="214313"/>
          </a:xfrm>
          <a:prstGeom prst="rect">
            <a:avLst/>
          </a:prstGeom>
          <a:noFill/>
          <a:ln w="9525">
            <a:noFill/>
            <a:miter lim="800000"/>
            <a:headEnd/>
            <a:tailEnd/>
          </a:ln>
          <a:effectLst/>
        </p:spPr>
        <p:txBody>
          <a:bodyPr lIns="45720" rIns="45720">
            <a:spAutoFit/>
          </a:bodyPr>
          <a:lstStyle/>
          <a:p>
            <a:pPr eaLnBrk="0" hangingPunct="0">
              <a:lnSpc>
                <a:spcPct val="100000"/>
              </a:lnSpc>
              <a:spcBef>
                <a:spcPct val="0"/>
              </a:spcBef>
              <a:buClrTx/>
              <a:buFontTx/>
              <a:buNone/>
            </a:pPr>
            <a:r>
              <a:rPr lang="en-US" altLang="zh-CN" sz="800" b="0" i="0">
                <a:latin typeface="Arial" pitchFamily="34" charset="0"/>
                <a:ea typeface="宋体" pitchFamily="2" charset="-122"/>
              </a:rPr>
              <a:t>TCP/IP (SSL)</a:t>
            </a:r>
          </a:p>
        </p:txBody>
      </p:sp>
      <p:sp>
        <p:nvSpPr>
          <p:cNvPr id="2346058" name="Line 74"/>
          <p:cNvSpPr>
            <a:spLocks noChangeShapeType="1"/>
          </p:cNvSpPr>
          <p:nvPr/>
        </p:nvSpPr>
        <p:spPr bwMode="auto">
          <a:xfrm>
            <a:off x="6215063" y="1219200"/>
            <a:ext cx="0" cy="603250"/>
          </a:xfrm>
          <a:prstGeom prst="line">
            <a:avLst/>
          </a:prstGeom>
          <a:noFill/>
          <a:ln w="9525">
            <a:solidFill>
              <a:schemeClr val="tx1"/>
            </a:solidFill>
            <a:round/>
            <a:headEnd/>
            <a:tailEnd/>
          </a:ln>
          <a:effectLst/>
        </p:spPr>
        <p:txBody>
          <a:bodyPr/>
          <a:lstStyle/>
          <a:p>
            <a:endParaRPr lang="zh-CN" altLang="en-US"/>
          </a:p>
        </p:txBody>
      </p:sp>
      <p:sp>
        <p:nvSpPr>
          <p:cNvPr id="2346059" name="Line 75"/>
          <p:cNvSpPr>
            <a:spLocks noChangeShapeType="1"/>
          </p:cNvSpPr>
          <p:nvPr/>
        </p:nvSpPr>
        <p:spPr bwMode="auto">
          <a:xfrm flipH="1">
            <a:off x="6096000" y="1219200"/>
            <a:ext cx="119063" cy="0"/>
          </a:xfrm>
          <a:prstGeom prst="line">
            <a:avLst/>
          </a:prstGeom>
          <a:noFill/>
          <a:ln w="9525">
            <a:solidFill>
              <a:schemeClr val="tx1"/>
            </a:solidFill>
            <a:round/>
            <a:headEnd/>
            <a:tailEnd type="triangle" w="med" len="med"/>
          </a:ln>
          <a:effectLst/>
        </p:spPr>
        <p:txBody>
          <a:bodyPr/>
          <a:lstStyle/>
          <a:p>
            <a:endParaRPr lang="zh-CN" altLang="en-US"/>
          </a:p>
        </p:txBody>
      </p:sp>
      <p:grpSp>
        <p:nvGrpSpPr>
          <p:cNvPr id="3" name="Group 76"/>
          <p:cNvGrpSpPr>
            <a:grpSpLocks/>
          </p:cNvGrpSpPr>
          <p:nvPr/>
        </p:nvGrpSpPr>
        <p:grpSpPr bwMode="auto">
          <a:xfrm>
            <a:off x="0" y="914400"/>
            <a:ext cx="8991600" cy="5791200"/>
            <a:chOff x="0" y="576"/>
            <a:chExt cx="5664" cy="3648"/>
          </a:xfrm>
        </p:grpSpPr>
        <p:sp>
          <p:nvSpPr>
            <p:cNvPr id="2346061" name="Rectangle 77"/>
            <p:cNvSpPr>
              <a:spLocks noChangeArrowheads="1"/>
            </p:cNvSpPr>
            <p:nvPr/>
          </p:nvSpPr>
          <p:spPr bwMode="auto">
            <a:xfrm>
              <a:off x="0" y="2448"/>
              <a:ext cx="1584" cy="1536"/>
            </a:xfrm>
            <a:prstGeom prst="rect">
              <a:avLst/>
            </a:prstGeom>
            <a:solidFill>
              <a:schemeClr val="bg1">
                <a:alpha val="80000"/>
              </a:schemeClr>
            </a:solidFill>
            <a:ln w="9525">
              <a:noFill/>
              <a:miter lim="800000"/>
              <a:headEnd/>
              <a:tailEnd/>
            </a:ln>
            <a:effectLst/>
          </p:spPr>
          <p:txBody>
            <a:bodyPr wrap="none" anchor="ctr"/>
            <a:lstStyle/>
            <a:p>
              <a:endParaRPr lang="zh-CN" altLang="en-US"/>
            </a:p>
          </p:txBody>
        </p:sp>
        <p:sp>
          <p:nvSpPr>
            <p:cNvPr id="2346062" name="Rectangle 78"/>
            <p:cNvSpPr>
              <a:spLocks noChangeArrowheads="1"/>
            </p:cNvSpPr>
            <p:nvPr/>
          </p:nvSpPr>
          <p:spPr bwMode="auto">
            <a:xfrm>
              <a:off x="0" y="1632"/>
              <a:ext cx="1584" cy="1152"/>
            </a:xfrm>
            <a:prstGeom prst="rect">
              <a:avLst/>
            </a:prstGeom>
            <a:solidFill>
              <a:schemeClr val="bg1">
                <a:alpha val="80000"/>
              </a:schemeClr>
            </a:solidFill>
            <a:ln w="9525">
              <a:noFill/>
              <a:miter lim="800000"/>
              <a:headEnd/>
              <a:tailEnd/>
            </a:ln>
            <a:effectLst/>
          </p:spPr>
          <p:txBody>
            <a:bodyPr wrap="none" anchor="ctr"/>
            <a:lstStyle/>
            <a:p>
              <a:endParaRPr lang="zh-CN" altLang="en-US"/>
            </a:p>
          </p:txBody>
        </p:sp>
        <p:sp>
          <p:nvSpPr>
            <p:cNvPr id="2346063" name="Rectangle 79"/>
            <p:cNvSpPr>
              <a:spLocks noChangeArrowheads="1"/>
            </p:cNvSpPr>
            <p:nvPr/>
          </p:nvSpPr>
          <p:spPr bwMode="auto">
            <a:xfrm>
              <a:off x="0" y="576"/>
              <a:ext cx="5664" cy="1152"/>
            </a:xfrm>
            <a:prstGeom prst="rect">
              <a:avLst/>
            </a:prstGeom>
            <a:solidFill>
              <a:schemeClr val="bg1">
                <a:alpha val="80000"/>
              </a:schemeClr>
            </a:solidFill>
            <a:ln w="9525">
              <a:noFill/>
              <a:miter lim="800000"/>
              <a:headEnd/>
              <a:tailEnd/>
            </a:ln>
            <a:effectLst/>
          </p:spPr>
          <p:txBody>
            <a:bodyPr wrap="none" anchor="ctr"/>
            <a:lstStyle/>
            <a:p>
              <a:endParaRPr lang="zh-CN" altLang="en-US"/>
            </a:p>
          </p:txBody>
        </p:sp>
        <p:sp>
          <p:nvSpPr>
            <p:cNvPr id="2346064" name="AutoShape 80"/>
            <p:cNvSpPr>
              <a:spLocks noChangeArrowheads="1"/>
            </p:cNvSpPr>
            <p:nvPr/>
          </p:nvSpPr>
          <p:spPr bwMode="auto">
            <a:xfrm>
              <a:off x="1488" y="1584"/>
              <a:ext cx="2544" cy="2640"/>
            </a:xfrm>
            <a:prstGeom prst="roundRect">
              <a:avLst>
                <a:gd name="adj" fmla="val 16667"/>
              </a:avLst>
            </a:prstGeom>
            <a:noFill/>
            <a:ln w="25400">
              <a:solidFill>
                <a:srgbClr val="FF0000"/>
              </a:solidFill>
              <a:round/>
              <a:headEnd/>
              <a:tailEnd/>
            </a:ln>
            <a:effectLst/>
          </p:spPr>
          <p:txBody>
            <a:bodyPr wrap="none" anchor="ctr"/>
            <a:lstStyle/>
            <a:p>
              <a:endParaRPr lang="zh-CN" altLang="en-US"/>
            </a:p>
          </p:txBody>
        </p:sp>
        <p:sp>
          <p:nvSpPr>
            <p:cNvPr id="2346065" name="Rectangle 81"/>
            <p:cNvSpPr>
              <a:spLocks noChangeArrowheads="1"/>
            </p:cNvSpPr>
            <p:nvPr/>
          </p:nvSpPr>
          <p:spPr bwMode="auto">
            <a:xfrm>
              <a:off x="4032" y="1776"/>
              <a:ext cx="1584" cy="1152"/>
            </a:xfrm>
            <a:prstGeom prst="rect">
              <a:avLst/>
            </a:prstGeom>
            <a:solidFill>
              <a:schemeClr val="bg1">
                <a:alpha val="80000"/>
              </a:schemeClr>
            </a:solidFill>
            <a:ln w="9525">
              <a:noFill/>
              <a:miter lim="800000"/>
              <a:headEnd/>
              <a:tailEnd/>
            </a:ln>
            <a:effectLst/>
          </p:spPr>
          <p:txBody>
            <a:bodyPr wrap="none" anchor="ctr"/>
            <a:lstStyle/>
            <a:p>
              <a:endParaRPr lang="zh-CN" alt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400800" y="4319588"/>
            <a:ext cx="1066800" cy="588962"/>
            <a:chOff x="1995" y="3502"/>
            <a:chExt cx="808" cy="547"/>
          </a:xfrm>
        </p:grpSpPr>
        <p:grpSp>
          <p:nvGrpSpPr>
            <p:cNvPr id="3" name="Group 3"/>
            <p:cNvGrpSpPr>
              <a:grpSpLocks/>
            </p:cNvGrpSpPr>
            <p:nvPr/>
          </p:nvGrpSpPr>
          <p:grpSpPr bwMode="auto">
            <a:xfrm>
              <a:off x="2412" y="3502"/>
              <a:ext cx="391" cy="409"/>
              <a:chOff x="1995" y="3508"/>
              <a:chExt cx="391" cy="409"/>
            </a:xfrm>
          </p:grpSpPr>
          <p:graphicFrame>
            <p:nvGraphicFramePr>
              <p:cNvPr id="2348036" name="Object 4"/>
              <p:cNvGraphicFramePr>
                <a:graphicFrameLocks noChangeAspect="1"/>
              </p:cNvGraphicFramePr>
              <p:nvPr/>
            </p:nvGraphicFramePr>
            <p:xfrm>
              <a:off x="1995" y="3508"/>
              <a:ext cx="391" cy="409"/>
            </p:xfrm>
            <a:graphic>
              <a:graphicData uri="http://schemas.openxmlformats.org/presentationml/2006/ole">
                <p:oleObj spid="_x0000_s2055" name="Photo Editor Photo" r:id="rId4" imgW="952633" imgH="1448002" progId="">
                  <p:embed/>
                </p:oleObj>
              </a:graphicData>
            </a:graphic>
          </p:graphicFrame>
          <p:graphicFrame>
            <p:nvGraphicFramePr>
              <p:cNvPr id="2348037" name="Object 5"/>
              <p:cNvGraphicFramePr>
                <a:graphicFrameLocks noChangeAspect="1"/>
              </p:cNvGraphicFramePr>
              <p:nvPr/>
            </p:nvGraphicFramePr>
            <p:xfrm>
              <a:off x="2038" y="3548"/>
              <a:ext cx="306" cy="326"/>
            </p:xfrm>
            <a:graphic>
              <a:graphicData uri="http://schemas.openxmlformats.org/presentationml/2006/ole">
                <p:oleObj spid="_x0000_s2056" name="Photo Editor Photo" r:id="rId5" imgW="1038370" imgH="1104762" progId="">
                  <p:embed/>
                </p:oleObj>
              </a:graphicData>
            </a:graphic>
          </p:graphicFrame>
        </p:grpSp>
        <p:grpSp>
          <p:nvGrpSpPr>
            <p:cNvPr id="4" name="Group 6"/>
            <p:cNvGrpSpPr>
              <a:grpSpLocks/>
            </p:cNvGrpSpPr>
            <p:nvPr/>
          </p:nvGrpSpPr>
          <p:grpSpPr bwMode="auto">
            <a:xfrm>
              <a:off x="1995" y="3508"/>
              <a:ext cx="391" cy="409"/>
              <a:chOff x="1995" y="3508"/>
              <a:chExt cx="391" cy="409"/>
            </a:xfrm>
          </p:grpSpPr>
          <p:graphicFrame>
            <p:nvGraphicFramePr>
              <p:cNvPr id="2348039" name="Object 7"/>
              <p:cNvGraphicFramePr>
                <a:graphicFrameLocks noChangeAspect="1"/>
              </p:cNvGraphicFramePr>
              <p:nvPr/>
            </p:nvGraphicFramePr>
            <p:xfrm>
              <a:off x="1995" y="3508"/>
              <a:ext cx="391" cy="409"/>
            </p:xfrm>
            <a:graphic>
              <a:graphicData uri="http://schemas.openxmlformats.org/presentationml/2006/ole">
                <p:oleObj spid="_x0000_s2053" name="Photo Editor Photo" r:id="rId6" imgW="952633" imgH="1448002" progId="">
                  <p:embed/>
                </p:oleObj>
              </a:graphicData>
            </a:graphic>
          </p:graphicFrame>
          <p:graphicFrame>
            <p:nvGraphicFramePr>
              <p:cNvPr id="2348040" name="Object 8"/>
              <p:cNvGraphicFramePr>
                <a:graphicFrameLocks noChangeAspect="1"/>
              </p:cNvGraphicFramePr>
              <p:nvPr/>
            </p:nvGraphicFramePr>
            <p:xfrm>
              <a:off x="2038" y="3548"/>
              <a:ext cx="306" cy="326"/>
            </p:xfrm>
            <a:graphic>
              <a:graphicData uri="http://schemas.openxmlformats.org/presentationml/2006/ole">
                <p:oleObj spid="_x0000_s2054" name="Photo Editor Photo" r:id="rId7" imgW="1038370" imgH="1104762" progId="">
                  <p:embed/>
                </p:oleObj>
              </a:graphicData>
            </a:graphic>
          </p:graphicFrame>
        </p:grpSp>
        <p:grpSp>
          <p:nvGrpSpPr>
            <p:cNvPr id="5" name="Group 9"/>
            <p:cNvGrpSpPr>
              <a:grpSpLocks/>
            </p:cNvGrpSpPr>
            <p:nvPr/>
          </p:nvGrpSpPr>
          <p:grpSpPr bwMode="auto">
            <a:xfrm>
              <a:off x="2190" y="3640"/>
              <a:ext cx="391" cy="409"/>
              <a:chOff x="1995" y="3508"/>
              <a:chExt cx="391" cy="409"/>
            </a:xfrm>
          </p:grpSpPr>
          <p:graphicFrame>
            <p:nvGraphicFramePr>
              <p:cNvPr id="2348042" name="Object 10"/>
              <p:cNvGraphicFramePr>
                <a:graphicFrameLocks noChangeAspect="1"/>
              </p:cNvGraphicFramePr>
              <p:nvPr/>
            </p:nvGraphicFramePr>
            <p:xfrm>
              <a:off x="1995" y="3508"/>
              <a:ext cx="391" cy="409"/>
            </p:xfrm>
            <a:graphic>
              <a:graphicData uri="http://schemas.openxmlformats.org/presentationml/2006/ole">
                <p:oleObj spid="_x0000_s2051" name="Photo Editor Photo" r:id="rId8" imgW="952633" imgH="1448002" progId="">
                  <p:embed/>
                </p:oleObj>
              </a:graphicData>
            </a:graphic>
          </p:graphicFrame>
          <p:graphicFrame>
            <p:nvGraphicFramePr>
              <p:cNvPr id="2348043" name="Object 11"/>
              <p:cNvGraphicFramePr>
                <a:graphicFrameLocks noChangeAspect="1"/>
              </p:cNvGraphicFramePr>
              <p:nvPr/>
            </p:nvGraphicFramePr>
            <p:xfrm>
              <a:off x="2038" y="3548"/>
              <a:ext cx="306" cy="326"/>
            </p:xfrm>
            <a:graphic>
              <a:graphicData uri="http://schemas.openxmlformats.org/presentationml/2006/ole">
                <p:oleObj spid="_x0000_s2052" name="Photo Editor Photo" r:id="rId9" imgW="1038370" imgH="1104762" progId="">
                  <p:embed/>
                </p:oleObj>
              </a:graphicData>
            </a:graphic>
          </p:graphicFrame>
        </p:grpSp>
      </p:grpSp>
      <p:sp>
        <p:nvSpPr>
          <p:cNvPr id="2348044" name="Rectangle 12"/>
          <p:cNvSpPr>
            <a:spLocks noGrp="1" noChangeArrowheads="1"/>
          </p:cNvSpPr>
          <p:nvPr>
            <p:ph type="title"/>
          </p:nvPr>
        </p:nvSpPr>
        <p:spPr/>
        <p:txBody>
          <a:bodyPr/>
          <a:lstStyle/>
          <a:p>
            <a:r>
              <a:rPr lang="en-US" altLang="zh-CN">
                <a:ea typeface="宋体" pitchFamily="2" charset="-122"/>
              </a:rPr>
              <a:t>Oracle BI Server</a:t>
            </a:r>
            <a:br>
              <a:rPr lang="en-US" altLang="zh-CN">
                <a:ea typeface="宋体" pitchFamily="2" charset="-122"/>
              </a:rPr>
            </a:br>
            <a:r>
              <a:rPr lang="zh-CN" altLang="en-US" sz="2400">
                <a:ea typeface="宋体" pitchFamily="2" charset="-122"/>
              </a:rPr>
              <a:t>功能强大的跨源可伸缩智能</a:t>
            </a:r>
          </a:p>
        </p:txBody>
      </p:sp>
      <p:sp>
        <p:nvSpPr>
          <p:cNvPr id="2348045" name="AutoShape 13"/>
          <p:cNvSpPr>
            <a:spLocks noChangeArrowheads="1"/>
          </p:cNvSpPr>
          <p:nvPr/>
        </p:nvSpPr>
        <p:spPr bwMode="auto">
          <a:xfrm>
            <a:off x="4800600" y="2286000"/>
            <a:ext cx="4114800" cy="1828800"/>
          </a:xfrm>
          <a:prstGeom prst="roundRect">
            <a:avLst>
              <a:gd name="adj" fmla="val 16667"/>
            </a:avLst>
          </a:prstGeom>
          <a:solidFill>
            <a:srgbClr val="FF0000"/>
          </a:solidFill>
          <a:ln w="9525" algn="ctr">
            <a:noFill/>
            <a:round/>
            <a:headEnd/>
            <a:tailEnd/>
          </a:ln>
          <a:effectLst/>
        </p:spPr>
        <p:txBody>
          <a:bodyPr lIns="92075" tIns="46038" rIns="92075" bIns="46038" anchor="ctr"/>
          <a:lstStyle/>
          <a:p>
            <a:pPr marL="119063" indent="-119063"/>
            <a:endParaRPr lang="zh-CN" altLang="en-US">
              <a:latin typeface="Arial" pitchFamily="34" charset="0"/>
              <a:ea typeface="宋体" pitchFamily="2" charset="-122"/>
            </a:endParaRPr>
          </a:p>
        </p:txBody>
      </p:sp>
      <p:sp>
        <p:nvSpPr>
          <p:cNvPr id="2348046" name="Rectangle 14"/>
          <p:cNvSpPr>
            <a:spLocks noChangeArrowheads="1"/>
          </p:cNvSpPr>
          <p:nvPr/>
        </p:nvSpPr>
        <p:spPr bwMode="auto">
          <a:xfrm>
            <a:off x="5715000" y="2286000"/>
            <a:ext cx="2514600" cy="257175"/>
          </a:xfrm>
          <a:prstGeom prst="rect">
            <a:avLst/>
          </a:prstGeom>
          <a:solidFill>
            <a:schemeClr val="tx1"/>
          </a:solidFill>
          <a:ln w="9525" algn="ctr">
            <a:noFill/>
            <a:miter lim="800000"/>
            <a:headEnd/>
            <a:tailEnd/>
          </a:ln>
          <a:effectLst/>
        </p:spPr>
        <p:txBody>
          <a:bodyPr lIns="92075" tIns="46038" rIns="92075" bIns="46038" anchor="ctr">
            <a:spAutoFit/>
          </a:bodyPr>
          <a:lstStyle/>
          <a:p>
            <a:pPr marL="119063" indent="-119063">
              <a:buFontTx/>
              <a:buNone/>
            </a:pPr>
            <a:r>
              <a:rPr lang="zh-CN" altLang="en-US" sz="1200" i="0">
                <a:solidFill>
                  <a:schemeClr val="bg1"/>
                </a:solidFill>
                <a:latin typeface="Arial" pitchFamily="34" charset="0"/>
                <a:ea typeface="宋体" pitchFamily="2" charset="-122"/>
              </a:rPr>
              <a:t>开放的 </a:t>
            </a:r>
            <a:r>
              <a:rPr lang="en-US" altLang="zh-CN" sz="1200" i="0">
                <a:solidFill>
                  <a:schemeClr val="bg1"/>
                </a:solidFill>
                <a:latin typeface="Arial" pitchFamily="34" charset="0"/>
                <a:ea typeface="宋体" pitchFamily="2" charset="-122"/>
              </a:rPr>
              <a:t>SQL </a:t>
            </a:r>
            <a:r>
              <a:rPr lang="zh-CN" altLang="en-US" sz="1200" i="0">
                <a:solidFill>
                  <a:schemeClr val="bg1"/>
                </a:solidFill>
                <a:latin typeface="Arial" pitchFamily="34" charset="0"/>
                <a:ea typeface="宋体" pitchFamily="2" charset="-122"/>
              </a:rPr>
              <a:t>接口</a:t>
            </a:r>
          </a:p>
        </p:txBody>
      </p:sp>
      <p:sp>
        <p:nvSpPr>
          <p:cNvPr id="2348047" name="AutoShape 15"/>
          <p:cNvSpPr>
            <a:spLocks noChangeArrowheads="1"/>
          </p:cNvSpPr>
          <p:nvPr/>
        </p:nvSpPr>
        <p:spPr bwMode="auto">
          <a:xfrm>
            <a:off x="4800600" y="1295400"/>
            <a:ext cx="2438400" cy="914400"/>
          </a:xfrm>
          <a:prstGeom prst="roundRect">
            <a:avLst>
              <a:gd name="adj" fmla="val 25870"/>
            </a:avLst>
          </a:prstGeom>
          <a:solidFill>
            <a:srgbClr val="FF0000"/>
          </a:solidFill>
          <a:ln w="9525" algn="ctr">
            <a:noFill/>
            <a:round/>
            <a:headEnd/>
            <a:tailEnd/>
          </a:ln>
          <a:effectLst/>
        </p:spPr>
        <p:txBody>
          <a:bodyPr lIns="92075" tIns="46038" rIns="92075" bIns="46038" anchor="ctr"/>
          <a:lstStyle/>
          <a:p>
            <a:pPr marL="119063" indent="-119063"/>
            <a:endParaRPr lang="zh-CN" altLang="en-US">
              <a:latin typeface="Arial" pitchFamily="34" charset="0"/>
              <a:ea typeface="宋体" pitchFamily="2" charset="-122"/>
            </a:endParaRPr>
          </a:p>
        </p:txBody>
      </p:sp>
      <p:sp>
        <p:nvSpPr>
          <p:cNvPr id="2348048" name="Text Box 16"/>
          <p:cNvSpPr txBox="1">
            <a:spLocks noChangeArrowheads="1"/>
          </p:cNvSpPr>
          <p:nvPr/>
        </p:nvSpPr>
        <p:spPr bwMode="auto">
          <a:xfrm>
            <a:off x="4800600" y="1425575"/>
            <a:ext cx="1768475" cy="582613"/>
          </a:xfrm>
          <a:prstGeom prst="rect">
            <a:avLst/>
          </a:prstGeom>
          <a:noFill/>
          <a:ln w="9525" algn="ctr">
            <a:noFill/>
            <a:miter lim="800000"/>
            <a:headEnd/>
            <a:tailEnd/>
          </a:ln>
          <a:effectLst/>
        </p:spPr>
        <p:txBody>
          <a:bodyPr lIns="92075" tIns="46038" rIns="92075" bIns="46038">
            <a:spAutoFit/>
          </a:bodyPr>
          <a:lstStyle/>
          <a:p>
            <a:pPr algn="l">
              <a:buFontTx/>
              <a:buNone/>
            </a:pPr>
            <a:r>
              <a:rPr lang="en-US" altLang="zh-CN" i="0" dirty="0">
                <a:solidFill>
                  <a:schemeClr val="bg1"/>
                </a:solidFill>
                <a:latin typeface="Arial" pitchFamily="34" charset="0"/>
                <a:ea typeface="宋体" pitchFamily="2" charset="-122"/>
              </a:rPr>
              <a:t>Oracle BI EE </a:t>
            </a:r>
          </a:p>
          <a:p>
            <a:pPr algn="l">
              <a:buFontTx/>
              <a:buNone/>
            </a:pPr>
            <a:r>
              <a:rPr lang="zh-CN" altLang="en-US" i="0" dirty="0">
                <a:solidFill>
                  <a:schemeClr val="bg1"/>
                </a:solidFill>
                <a:ea typeface="宋体" pitchFamily="2" charset="-122"/>
              </a:rPr>
              <a:t>表示</a:t>
            </a:r>
            <a:r>
              <a:rPr lang="zh-CN" altLang="en-US" i="0" dirty="0">
                <a:solidFill>
                  <a:schemeClr val="bg1"/>
                </a:solidFill>
                <a:latin typeface="Arial" pitchFamily="34" charset="0"/>
                <a:ea typeface="宋体" pitchFamily="2" charset="-122"/>
              </a:rPr>
              <a:t>服务</a:t>
            </a:r>
          </a:p>
        </p:txBody>
      </p:sp>
      <p:pic>
        <p:nvPicPr>
          <p:cNvPr id="2348049" name="Picture 17" descr="Answers"/>
          <p:cNvPicPr>
            <a:picLocks noChangeAspect="1" noChangeArrowheads="1"/>
          </p:cNvPicPr>
          <p:nvPr/>
        </p:nvPicPr>
        <p:blipFill>
          <a:blip r:embed="rId10" cstate="print"/>
          <a:srcRect/>
          <a:stretch>
            <a:fillRect/>
          </a:stretch>
        </p:blipFill>
        <p:spPr bwMode="auto">
          <a:xfrm>
            <a:off x="6400800" y="1676400"/>
            <a:ext cx="609600" cy="457200"/>
          </a:xfrm>
          <a:prstGeom prst="rect">
            <a:avLst/>
          </a:prstGeom>
          <a:noFill/>
        </p:spPr>
      </p:pic>
      <p:pic>
        <p:nvPicPr>
          <p:cNvPr id="2348050" name="Picture 18"/>
          <p:cNvPicPr>
            <a:picLocks noChangeAspect="1" noChangeArrowheads="1"/>
          </p:cNvPicPr>
          <p:nvPr/>
        </p:nvPicPr>
        <p:blipFill>
          <a:blip r:embed="rId11" cstate="print"/>
          <a:srcRect/>
          <a:stretch>
            <a:fillRect/>
          </a:stretch>
        </p:blipFill>
        <p:spPr bwMode="auto">
          <a:xfrm>
            <a:off x="6248400" y="1582738"/>
            <a:ext cx="609600" cy="398462"/>
          </a:xfrm>
          <a:prstGeom prst="rect">
            <a:avLst/>
          </a:prstGeom>
          <a:solidFill>
            <a:schemeClr val="accent1"/>
          </a:solidFill>
          <a:ln w="9525">
            <a:noFill/>
            <a:miter lim="800000"/>
            <a:headEnd/>
            <a:tailEnd/>
          </a:ln>
          <a:effectLst/>
        </p:spPr>
      </p:pic>
      <p:pic>
        <p:nvPicPr>
          <p:cNvPr id="2348051" name="Picture 19" descr="Dashboard-Stand Alone"/>
          <p:cNvPicPr>
            <a:picLocks noChangeAspect="1" noChangeArrowheads="1"/>
          </p:cNvPicPr>
          <p:nvPr/>
        </p:nvPicPr>
        <p:blipFill>
          <a:blip r:embed="rId12" cstate="print"/>
          <a:srcRect/>
          <a:stretch>
            <a:fillRect/>
          </a:stretch>
        </p:blipFill>
        <p:spPr bwMode="auto">
          <a:xfrm>
            <a:off x="6096000" y="1371600"/>
            <a:ext cx="609600" cy="457200"/>
          </a:xfrm>
          <a:prstGeom prst="rect">
            <a:avLst/>
          </a:prstGeom>
          <a:noFill/>
        </p:spPr>
      </p:pic>
      <p:sp>
        <p:nvSpPr>
          <p:cNvPr id="2348052" name="AutoShape 20"/>
          <p:cNvSpPr>
            <a:spLocks noChangeArrowheads="1"/>
          </p:cNvSpPr>
          <p:nvPr/>
        </p:nvSpPr>
        <p:spPr bwMode="auto">
          <a:xfrm>
            <a:off x="5943600" y="2057400"/>
            <a:ext cx="228600" cy="304800"/>
          </a:xfrm>
          <a:prstGeom prst="upDownArrow">
            <a:avLst>
              <a:gd name="adj1" fmla="val 50000"/>
              <a:gd name="adj2" fmla="val 26667"/>
            </a:avLst>
          </a:prstGeom>
          <a:solidFill>
            <a:srgbClr val="FFCC99"/>
          </a:solidFill>
          <a:ln w="9525" algn="ctr">
            <a:noFill/>
            <a:miter lim="800000"/>
            <a:headEnd/>
            <a:tailEnd/>
          </a:ln>
          <a:effectLst/>
        </p:spPr>
        <p:txBody>
          <a:bodyPr lIns="92075" tIns="46038" rIns="92075" bIns="46038" anchor="ctr">
            <a:spAutoFit/>
          </a:bodyPr>
          <a:lstStyle/>
          <a:p>
            <a:endParaRPr lang="zh-CN" altLang="en-US"/>
          </a:p>
        </p:txBody>
      </p:sp>
      <p:sp>
        <p:nvSpPr>
          <p:cNvPr id="2348053" name="AutoShape 21"/>
          <p:cNvSpPr>
            <a:spLocks noChangeArrowheads="1"/>
          </p:cNvSpPr>
          <p:nvPr/>
        </p:nvSpPr>
        <p:spPr bwMode="auto">
          <a:xfrm>
            <a:off x="7315200" y="1295400"/>
            <a:ext cx="1600200" cy="914400"/>
          </a:xfrm>
          <a:prstGeom prst="roundRect">
            <a:avLst>
              <a:gd name="adj" fmla="val 25870"/>
            </a:avLst>
          </a:prstGeom>
          <a:solidFill>
            <a:schemeClr val="bg2"/>
          </a:solidFill>
          <a:ln w="9525" algn="ctr">
            <a:noFill/>
            <a:round/>
            <a:headEnd/>
            <a:tailEnd/>
          </a:ln>
          <a:effectLst/>
        </p:spPr>
        <p:txBody>
          <a:bodyPr lIns="92075" tIns="46038" rIns="92075" bIns="46038" anchor="ctr"/>
          <a:lstStyle/>
          <a:p>
            <a:pPr marL="119063" indent="-119063"/>
            <a:endParaRPr lang="zh-CN" altLang="en-US" i="0">
              <a:latin typeface="Arial" pitchFamily="34" charset="0"/>
              <a:ea typeface="宋体" pitchFamily="2" charset="-122"/>
            </a:endParaRPr>
          </a:p>
        </p:txBody>
      </p:sp>
      <p:sp>
        <p:nvSpPr>
          <p:cNvPr id="2348054" name="Text Box 22"/>
          <p:cNvSpPr txBox="1">
            <a:spLocks noChangeArrowheads="1"/>
          </p:cNvSpPr>
          <p:nvPr/>
        </p:nvSpPr>
        <p:spPr bwMode="auto">
          <a:xfrm>
            <a:off x="7375525" y="1447800"/>
            <a:ext cx="1387475" cy="476250"/>
          </a:xfrm>
          <a:prstGeom prst="rect">
            <a:avLst/>
          </a:prstGeom>
          <a:noFill/>
          <a:ln w="9525" algn="ctr">
            <a:noFill/>
            <a:miter lim="800000"/>
            <a:headEnd/>
            <a:tailEnd/>
          </a:ln>
          <a:effectLst/>
        </p:spPr>
        <p:txBody>
          <a:bodyPr lIns="92075" tIns="46038" rIns="92075" bIns="46038">
            <a:spAutoFit/>
          </a:bodyPr>
          <a:lstStyle/>
          <a:p>
            <a:pPr algn="l">
              <a:buFontTx/>
              <a:buNone/>
            </a:pPr>
            <a:r>
              <a:rPr lang="zh-CN" altLang="en-US" i="0">
                <a:solidFill>
                  <a:schemeClr val="bg1"/>
                </a:solidFill>
                <a:latin typeface="Arial" pitchFamily="34" charset="0"/>
                <a:ea typeface="宋体" pitchFamily="2" charset="-122"/>
              </a:rPr>
              <a:t>其它第 </a:t>
            </a:r>
            <a:r>
              <a:rPr lang="en-US" altLang="zh-CN" i="0">
                <a:solidFill>
                  <a:schemeClr val="bg1"/>
                </a:solidFill>
                <a:latin typeface="Arial" pitchFamily="34" charset="0"/>
                <a:ea typeface="宋体" pitchFamily="2" charset="-122"/>
              </a:rPr>
              <a:t>3 </a:t>
            </a:r>
            <a:r>
              <a:rPr lang="zh-CN" altLang="en-US" i="0">
                <a:solidFill>
                  <a:schemeClr val="bg1"/>
                </a:solidFill>
                <a:latin typeface="Arial" pitchFamily="34" charset="0"/>
                <a:ea typeface="宋体" pitchFamily="2" charset="-122"/>
              </a:rPr>
              <a:t>方工具</a:t>
            </a:r>
          </a:p>
        </p:txBody>
      </p:sp>
      <p:sp>
        <p:nvSpPr>
          <p:cNvPr id="2348055" name="AutoShape 23"/>
          <p:cNvSpPr>
            <a:spLocks noChangeArrowheads="1"/>
          </p:cNvSpPr>
          <p:nvPr/>
        </p:nvSpPr>
        <p:spPr bwMode="auto">
          <a:xfrm>
            <a:off x="7848600" y="2057400"/>
            <a:ext cx="228600" cy="304800"/>
          </a:xfrm>
          <a:prstGeom prst="upDownArrow">
            <a:avLst>
              <a:gd name="adj1" fmla="val 50000"/>
              <a:gd name="adj2" fmla="val 26667"/>
            </a:avLst>
          </a:prstGeom>
          <a:solidFill>
            <a:srgbClr val="FFCC99"/>
          </a:solidFill>
          <a:ln w="9525" algn="ctr">
            <a:noFill/>
            <a:miter lim="800000"/>
            <a:headEnd/>
            <a:tailEnd/>
          </a:ln>
          <a:effectLst/>
        </p:spPr>
        <p:txBody>
          <a:bodyPr lIns="92075" tIns="46038" rIns="92075" bIns="46038" anchor="ctr">
            <a:spAutoFit/>
          </a:bodyPr>
          <a:lstStyle/>
          <a:p>
            <a:endParaRPr lang="zh-CN" altLang="en-US"/>
          </a:p>
        </p:txBody>
      </p:sp>
      <p:sp>
        <p:nvSpPr>
          <p:cNvPr id="2348056" name="Text Box 24"/>
          <p:cNvSpPr txBox="1">
            <a:spLocks noChangeArrowheads="1"/>
          </p:cNvSpPr>
          <p:nvPr/>
        </p:nvSpPr>
        <p:spPr bwMode="auto">
          <a:xfrm>
            <a:off x="4724400" y="2971800"/>
            <a:ext cx="1295400" cy="533400"/>
          </a:xfrm>
          <a:prstGeom prst="rect">
            <a:avLst/>
          </a:prstGeom>
          <a:noFill/>
          <a:ln w="9525" algn="ctr">
            <a:noFill/>
            <a:miter lim="800000"/>
            <a:headEnd/>
            <a:tailEnd/>
          </a:ln>
          <a:effectLst/>
        </p:spPr>
        <p:txBody>
          <a:bodyPr lIns="92075" tIns="46038" rIns="92075" bIns="46038">
            <a:spAutoFit/>
          </a:bodyPr>
          <a:lstStyle/>
          <a:p>
            <a:pPr marL="119063" indent="-119063">
              <a:buSzPct val="100000"/>
            </a:pPr>
            <a:r>
              <a:rPr lang="en-US" altLang="zh-CN" sz="1600" i="0">
                <a:solidFill>
                  <a:schemeClr val="bg1"/>
                </a:solidFill>
                <a:latin typeface="Arial" pitchFamily="34" charset="0"/>
                <a:ea typeface="宋体" pitchFamily="2" charset="-122"/>
              </a:rPr>
              <a:t>Oracle BI Server</a:t>
            </a:r>
          </a:p>
        </p:txBody>
      </p:sp>
      <p:sp>
        <p:nvSpPr>
          <p:cNvPr id="2348057" name="Rectangle 25"/>
          <p:cNvSpPr>
            <a:spLocks noChangeArrowheads="1"/>
          </p:cNvSpPr>
          <p:nvPr/>
        </p:nvSpPr>
        <p:spPr bwMode="auto">
          <a:xfrm>
            <a:off x="4953000" y="4929188"/>
            <a:ext cx="1333500" cy="1247775"/>
          </a:xfrm>
          <a:prstGeom prst="rect">
            <a:avLst/>
          </a:prstGeom>
          <a:noFill/>
          <a:ln w="9525">
            <a:noFill/>
            <a:miter lim="800000"/>
            <a:headEnd/>
            <a:tailEnd/>
          </a:ln>
          <a:effectLst/>
        </p:spPr>
        <p:txBody>
          <a:bodyPr>
            <a:spAutoFit/>
          </a:bodyPr>
          <a:lstStyle/>
          <a:p>
            <a:pPr marL="117475" indent="-117475" algn="l">
              <a:spcBef>
                <a:spcPct val="0"/>
              </a:spcBef>
              <a:buClrTx/>
              <a:buFontTx/>
              <a:buNone/>
            </a:pPr>
            <a:r>
              <a:rPr lang="zh-CN" altLang="en-US" sz="1200" i="0">
                <a:solidFill>
                  <a:srgbClr val="000000"/>
                </a:solidFill>
                <a:latin typeface="Arial" pitchFamily="34" charset="0"/>
                <a:ea typeface="宋体" pitchFamily="2" charset="-122"/>
              </a:rPr>
              <a:t>原生 </a:t>
            </a:r>
            <a:r>
              <a:rPr lang="en-US" altLang="zh-CN" sz="1200" i="0">
                <a:solidFill>
                  <a:srgbClr val="000000"/>
                </a:solidFill>
                <a:latin typeface="Arial" pitchFamily="34" charset="0"/>
                <a:ea typeface="宋体" pitchFamily="2" charset="-122"/>
              </a:rPr>
              <a:t>RDBMS</a:t>
            </a:r>
          </a:p>
          <a:p>
            <a:pPr marL="117475" indent="-117475" algn="l">
              <a:spcBef>
                <a:spcPct val="0"/>
              </a:spcBef>
              <a:buClr>
                <a:srgbClr val="000000"/>
              </a:buClr>
              <a:buSzPct val="100000"/>
            </a:pPr>
            <a:r>
              <a:rPr lang="en-US" altLang="zh-CN" sz="1200" b="0" i="0">
                <a:solidFill>
                  <a:srgbClr val="000000"/>
                </a:solidFill>
                <a:latin typeface="Arial" pitchFamily="34" charset="0"/>
                <a:ea typeface="宋体" pitchFamily="2" charset="-122"/>
              </a:rPr>
              <a:t>Oracle</a:t>
            </a:r>
          </a:p>
          <a:p>
            <a:pPr marL="117475" indent="-117475" algn="l">
              <a:spcBef>
                <a:spcPct val="0"/>
              </a:spcBef>
              <a:buClr>
                <a:srgbClr val="000000"/>
              </a:buClr>
              <a:buSzPct val="100000"/>
            </a:pPr>
            <a:r>
              <a:rPr lang="en-US" altLang="zh-CN" sz="1200" b="0" i="0">
                <a:solidFill>
                  <a:srgbClr val="000000"/>
                </a:solidFill>
                <a:latin typeface="Arial" pitchFamily="34" charset="0"/>
                <a:ea typeface="宋体" pitchFamily="2" charset="-122"/>
              </a:rPr>
              <a:t>SQL Server</a:t>
            </a:r>
          </a:p>
          <a:p>
            <a:pPr marL="117475" indent="-117475" algn="l">
              <a:spcBef>
                <a:spcPct val="0"/>
              </a:spcBef>
              <a:buClr>
                <a:srgbClr val="000000"/>
              </a:buClr>
              <a:buSzPct val="100000"/>
            </a:pPr>
            <a:r>
              <a:rPr lang="en-US" altLang="zh-CN" sz="1200" b="0" i="0">
                <a:solidFill>
                  <a:srgbClr val="000000"/>
                </a:solidFill>
                <a:latin typeface="Arial" pitchFamily="34" charset="0"/>
                <a:ea typeface="宋体" pitchFamily="2" charset="-122"/>
              </a:rPr>
              <a:t>DB2</a:t>
            </a:r>
          </a:p>
          <a:p>
            <a:pPr marL="117475" indent="-117475" algn="l">
              <a:spcBef>
                <a:spcPct val="0"/>
              </a:spcBef>
              <a:buClr>
                <a:srgbClr val="000000"/>
              </a:buClr>
              <a:buSzPct val="100000"/>
            </a:pPr>
            <a:r>
              <a:rPr lang="en-US" altLang="zh-CN" sz="1200" b="0" i="0">
                <a:solidFill>
                  <a:srgbClr val="000000"/>
                </a:solidFill>
                <a:latin typeface="Arial" pitchFamily="34" charset="0"/>
                <a:ea typeface="宋体" pitchFamily="2" charset="-122"/>
              </a:rPr>
              <a:t>Teradata</a:t>
            </a:r>
          </a:p>
          <a:p>
            <a:pPr marL="117475" indent="-117475" algn="l">
              <a:spcBef>
                <a:spcPct val="0"/>
              </a:spcBef>
              <a:buClr>
                <a:srgbClr val="000000"/>
              </a:buClr>
              <a:buSzPct val="100000"/>
            </a:pPr>
            <a:endParaRPr lang="en-US" altLang="zh-CN" sz="1200" b="0" i="0">
              <a:solidFill>
                <a:srgbClr val="000000"/>
              </a:solidFill>
              <a:latin typeface="Arial" pitchFamily="34" charset="0"/>
              <a:ea typeface="宋体" pitchFamily="2" charset="-122"/>
            </a:endParaRPr>
          </a:p>
          <a:p>
            <a:pPr marL="117475" indent="-117475" algn="l">
              <a:spcBef>
                <a:spcPct val="0"/>
              </a:spcBef>
              <a:buClrTx/>
              <a:buFontTx/>
              <a:buNone/>
            </a:pPr>
            <a:r>
              <a:rPr lang="en-US" altLang="zh-CN" sz="1200" i="0">
                <a:solidFill>
                  <a:srgbClr val="000000"/>
                </a:solidFill>
                <a:latin typeface="Arial" pitchFamily="34" charset="0"/>
                <a:ea typeface="宋体" pitchFamily="2" charset="-122"/>
              </a:rPr>
              <a:t>ODBC</a:t>
            </a:r>
          </a:p>
        </p:txBody>
      </p:sp>
      <p:sp>
        <p:nvSpPr>
          <p:cNvPr id="2348058" name="Rectangle 26"/>
          <p:cNvSpPr>
            <a:spLocks noChangeArrowheads="1"/>
          </p:cNvSpPr>
          <p:nvPr/>
        </p:nvSpPr>
        <p:spPr bwMode="auto">
          <a:xfrm>
            <a:off x="6324600" y="4929188"/>
            <a:ext cx="1828800" cy="917575"/>
          </a:xfrm>
          <a:prstGeom prst="rect">
            <a:avLst/>
          </a:prstGeom>
          <a:noFill/>
          <a:ln w="9525">
            <a:noFill/>
            <a:miter lim="800000"/>
            <a:headEnd/>
            <a:tailEnd/>
          </a:ln>
          <a:effectLst/>
        </p:spPr>
        <p:txBody>
          <a:bodyPr>
            <a:spAutoFit/>
          </a:bodyPr>
          <a:lstStyle/>
          <a:p>
            <a:pPr marL="117475" indent="-117475" algn="l">
              <a:spcBef>
                <a:spcPct val="0"/>
              </a:spcBef>
              <a:buClrTx/>
              <a:buFontTx/>
              <a:buNone/>
            </a:pPr>
            <a:r>
              <a:rPr lang="zh-CN" altLang="en-US" sz="1200" i="0">
                <a:solidFill>
                  <a:srgbClr val="000000"/>
                </a:solidFill>
                <a:latin typeface="Arial" pitchFamily="34" charset="0"/>
                <a:ea typeface="宋体" pitchFamily="2" charset="-122"/>
              </a:rPr>
              <a:t>多维</a:t>
            </a:r>
            <a:endParaRPr lang="zh-CN" altLang="en-US" sz="1200" b="0" i="0">
              <a:solidFill>
                <a:srgbClr val="000000"/>
              </a:solidFill>
              <a:latin typeface="Arial" pitchFamily="34" charset="0"/>
              <a:ea typeface="宋体" pitchFamily="2" charset="-122"/>
            </a:endParaRPr>
          </a:p>
          <a:p>
            <a:pPr marL="117475" indent="-117475" algn="l">
              <a:spcBef>
                <a:spcPct val="0"/>
              </a:spcBef>
              <a:buClr>
                <a:srgbClr val="000000"/>
              </a:buClr>
              <a:buSzPct val="100000"/>
            </a:pPr>
            <a:r>
              <a:rPr lang="en-US" altLang="zh-CN" sz="1200" b="0" i="0">
                <a:solidFill>
                  <a:srgbClr val="000000"/>
                </a:solidFill>
                <a:latin typeface="Arial" pitchFamily="34" charset="0"/>
                <a:ea typeface="宋体" pitchFamily="2" charset="-122"/>
              </a:rPr>
              <a:t>XMLA</a:t>
            </a:r>
          </a:p>
          <a:p>
            <a:pPr marL="117475" indent="-117475" algn="l">
              <a:spcBef>
                <a:spcPct val="0"/>
              </a:spcBef>
              <a:buClr>
                <a:srgbClr val="000000"/>
              </a:buClr>
              <a:buSzPct val="100000"/>
            </a:pPr>
            <a:r>
              <a:rPr lang="en-US" altLang="zh-CN" sz="1200" b="0" i="0">
                <a:solidFill>
                  <a:srgbClr val="000000"/>
                </a:solidFill>
                <a:latin typeface="Arial" pitchFamily="34" charset="0"/>
                <a:ea typeface="宋体" pitchFamily="2" charset="-122"/>
              </a:rPr>
              <a:t>Oracle OLAP Option</a:t>
            </a:r>
          </a:p>
          <a:p>
            <a:pPr marL="117475" indent="-117475" algn="l">
              <a:spcBef>
                <a:spcPct val="0"/>
              </a:spcBef>
              <a:buClr>
                <a:srgbClr val="000000"/>
              </a:buClr>
              <a:buSzPct val="100000"/>
            </a:pPr>
            <a:r>
              <a:rPr lang="en-US" altLang="zh-CN" sz="1200" b="0" i="0">
                <a:solidFill>
                  <a:srgbClr val="000000"/>
                </a:solidFill>
                <a:latin typeface="Arial" pitchFamily="34" charset="0"/>
                <a:ea typeface="宋体" pitchFamily="2" charset="-122"/>
              </a:rPr>
              <a:t>MS </a:t>
            </a:r>
            <a:r>
              <a:rPr lang="zh-CN" altLang="en-US" sz="1200" b="0" i="0">
                <a:solidFill>
                  <a:srgbClr val="000000"/>
                </a:solidFill>
                <a:latin typeface="Arial" pitchFamily="34" charset="0"/>
                <a:ea typeface="宋体" pitchFamily="2" charset="-122"/>
              </a:rPr>
              <a:t>分析服务</a:t>
            </a:r>
          </a:p>
          <a:p>
            <a:pPr marL="117475" indent="-117475" algn="l">
              <a:spcBef>
                <a:spcPct val="0"/>
              </a:spcBef>
              <a:buClr>
                <a:srgbClr val="000000"/>
              </a:buClr>
              <a:buSzPct val="100000"/>
            </a:pPr>
            <a:r>
              <a:rPr lang="en-US" altLang="zh-CN" sz="1200" b="0" i="0">
                <a:solidFill>
                  <a:srgbClr val="000000"/>
                </a:solidFill>
                <a:latin typeface="Arial" pitchFamily="34" charset="0"/>
                <a:ea typeface="宋体" pitchFamily="2" charset="-122"/>
              </a:rPr>
              <a:t>SAP BW</a:t>
            </a:r>
          </a:p>
        </p:txBody>
      </p:sp>
      <p:sp>
        <p:nvSpPr>
          <p:cNvPr id="2348059" name="Rectangle 27"/>
          <p:cNvSpPr>
            <a:spLocks noChangeArrowheads="1"/>
          </p:cNvSpPr>
          <p:nvPr/>
        </p:nvSpPr>
        <p:spPr bwMode="auto">
          <a:xfrm>
            <a:off x="8115300" y="4929188"/>
            <a:ext cx="876300" cy="752475"/>
          </a:xfrm>
          <a:prstGeom prst="rect">
            <a:avLst/>
          </a:prstGeom>
          <a:noFill/>
          <a:ln w="9525">
            <a:noFill/>
            <a:miter lim="800000"/>
            <a:headEnd/>
            <a:tailEnd/>
          </a:ln>
          <a:effectLst/>
        </p:spPr>
        <p:txBody>
          <a:bodyPr>
            <a:spAutoFit/>
          </a:bodyPr>
          <a:lstStyle/>
          <a:p>
            <a:pPr marL="117475" indent="-117475" algn="l">
              <a:spcBef>
                <a:spcPct val="0"/>
              </a:spcBef>
              <a:buClrTx/>
              <a:buFontTx/>
              <a:buNone/>
            </a:pPr>
            <a:r>
              <a:rPr lang="zh-CN" altLang="en-US" sz="1200" i="0">
                <a:solidFill>
                  <a:srgbClr val="000000"/>
                </a:solidFill>
                <a:latin typeface="Arial" pitchFamily="34" charset="0"/>
                <a:ea typeface="宋体" pitchFamily="2" charset="-122"/>
              </a:rPr>
              <a:t>其它</a:t>
            </a:r>
            <a:endParaRPr lang="zh-CN" altLang="en-US" sz="1200" b="0" i="0">
              <a:solidFill>
                <a:srgbClr val="000000"/>
              </a:solidFill>
              <a:latin typeface="Arial" pitchFamily="34" charset="0"/>
              <a:ea typeface="宋体" pitchFamily="2" charset="-122"/>
            </a:endParaRPr>
          </a:p>
          <a:p>
            <a:pPr marL="117475" indent="-117475" algn="l">
              <a:spcBef>
                <a:spcPct val="0"/>
              </a:spcBef>
              <a:buClr>
                <a:srgbClr val="000000"/>
              </a:buClr>
              <a:buSzPct val="100000"/>
            </a:pPr>
            <a:r>
              <a:rPr lang="en-US" altLang="zh-CN" sz="1200" b="0" i="0">
                <a:solidFill>
                  <a:srgbClr val="000000"/>
                </a:solidFill>
                <a:latin typeface="Arial" pitchFamily="34" charset="0"/>
                <a:ea typeface="宋体" pitchFamily="2" charset="-122"/>
              </a:rPr>
              <a:t>XML</a:t>
            </a:r>
            <a:r>
              <a:rPr lang="zh-CN" altLang="en-US" sz="1200" b="0" i="0">
                <a:solidFill>
                  <a:srgbClr val="000000"/>
                </a:solidFill>
                <a:latin typeface="Arial" pitchFamily="34" charset="0"/>
                <a:ea typeface="宋体" pitchFamily="2" charset="-122"/>
              </a:rPr>
              <a:t>、</a:t>
            </a:r>
          </a:p>
          <a:p>
            <a:pPr marL="117475" indent="-117475" algn="l">
              <a:spcBef>
                <a:spcPct val="0"/>
              </a:spcBef>
              <a:buClr>
                <a:srgbClr val="000000"/>
              </a:buClr>
              <a:buSzPct val="100000"/>
            </a:pPr>
            <a:r>
              <a:rPr lang="en-US" altLang="zh-CN" sz="1200" b="0" i="0">
                <a:solidFill>
                  <a:srgbClr val="000000"/>
                </a:solidFill>
                <a:latin typeface="Arial" pitchFamily="34" charset="0"/>
                <a:ea typeface="宋体" pitchFamily="2" charset="-122"/>
              </a:rPr>
              <a:t>Excel</a:t>
            </a:r>
          </a:p>
          <a:p>
            <a:pPr marL="117475" indent="-117475" algn="l">
              <a:spcBef>
                <a:spcPct val="0"/>
              </a:spcBef>
              <a:buClr>
                <a:srgbClr val="000000"/>
              </a:buClr>
              <a:buSzPct val="100000"/>
            </a:pPr>
            <a:r>
              <a:rPr lang="zh-CN" altLang="en-US" sz="1200" b="0" i="0">
                <a:solidFill>
                  <a:srgbClr val="000000"/>
                </a:solidFill>
                <a:latin typeface="Arial" pitchFamily="34" charset="0"/>
                <a:ea typeface="宋体" pitchFamily="2" charset="-122"/>
              </a:rPr>
              <a:t>文本</a:t>
            </a:r>
          </a:p>
        </p:txBody>
      </p:sp>
      <p:grpSp>
        <p:nvGrpSpPr>
          <p:cNvPr id="6" name="Group 28"/>
          <p:cNvGrpSpPr>
            <a:grpSpLocks/>
          </p:cNvGrpSpPr>
          <p:nvPr/>
        </p:nvGrpSpPr>
        <p:grpSpPr bwMode="auto">
          <a:xfrm>
            <a:off x="4953000" y="4319588"/>
            <a:ext cx="990600" cy="574675"/>
            <a:chOff x="267" y="3569"/>
            <a:chExt cx="710" cy="542"/>
          </a:xfrm>
        </p:grpSpPr>
        <p:pic>
          <p:nvPicPr>
            <p:cNvPr id="2348061" name="Picture 29" descr="manage"/>
            <p:cNvPicPr>
              <a:picLocks noChangeAspect="1" noChangeArrowheads="1"/>
            </p:cNvPicPr>
            <p:nvPr/>
          </p:nvPicPr>
          <p:blipFill>
            <a:blip r:embed="rId13" cstate="print"/>
            <a:srcRect/>
            <a:stretch>
              <a:fillRect/>
            </a:stretch>
          </p:blipFill>
          <p:spPr bwMode="auto">
            <a:xfrm>
              <a:off x="622" y="3569"/>
              <a:ext cx="355" cy="365"/>
            </a:xfrm>
            <a:prstGeom prst="rect">
              <a:avLst/>
            </a:prstGeom>
            <a:noFill/>
          </p:spPr>
        </p:pic>
        <p:pic>
          <p:nvPicPr>
            <p:cNvPr id="2348062" name="Picture 30" descr="manage"/>
            <p:cNvPicPr>
              <a:picLocks noChangeAspect="1" noChangeArrowheads="1"/>
            </p:cNvPicPr>
            <p:nvPr/>
          </p:nvPicPr>
          <p:blipFill>
            <a:blip r:embed="rId13" cstate="print"/>
            <a:srcRect/>
            <a:stretch>
              <a:fillRect/>
            </a:stretch>
          </p:blipFill>
          <p:spPr bwMode="auto">
            <a:xfrm>
              <a:off x="267" y="3569"/>
              <a:ext cx="355" cy="365"/>
            </a:xfrm>
            <a:prstGeom prst="rect">
              <a:avLst/>
            </a:prstGeom>
            <a:noFill/>
          </p:spPr>
        </p:pic>
        <p:pic>
          <p:nvPicPr>
            <p:cNvPr id="2348063" name="Picture 31" descr="manage"/>
            <p:cNvPicPr>
              <a:picLocks noChangeAspect="1" noChangeArrowheads="1"/>
            </p:cNvPicPr>
            <p:nvPr/>
          </p:nvPicPr>
          <p:blipFill>
            <a:blip r:embed="rId13" cstate="print"/>
            <a:srcRect/>
            <a:stretch>
              <a:fillRect/>
            </a:stretch>
          </p:blipFill>
          <p:spPr bwMode="auto">
            <a:xfrm>
              <a:off x="435" y="3746"/>
              <a:ext cx="355" cy="365"/>
            </a:xfrm>
            <a:prstGeom prst="rect">
              <a:avLst/>
            </a:prstGeom>
            <a:noFill/>
          </p:spPr>
        </p:pic>
      </p:grpSp>
      <p:graphicFrame>
        <p:nvGraphicFramePr>
          <p:cNvPr id="2348064" name="Object 32"/>
          <p:cNvGraphicFramePr>
            <a:graphicFrameLocks noChangeAspect="1"/>
          </p:cNvGraphicFramePr>
          <p:nvPr/>
        </p:nvGraphicFramePr>
        <p:xfrm>
          <a:off x="8031163" y="4289425"/>
          <a:ext cx="808037" cy="563563"/>
        </p:xfrm>
        <a:graphic>
          <a:graphicData uri="http://schemas.openxmlformats.org/presentationml/2006/ole">
            <p:oleObj spid="_x0000_s2050" name="Photo Editor Photo" r:id="rId14" imgW="1638529" imgH="2114845" progId="">
              <p:embed/>
            </p:oleObj>
          </a:graphicData>
        </a:graphic>
      </p:graphicFrame>
      <p:sp>
        <p:nvSpPr>
          <p:cNvPr id="2348065" name="AutoShape 33"/>
          <p:cNvSpPr>
            <a:spLocks noChangeArrowheads="1"/>
          </p:cNvSpPr>
          <p:nvPr/>
        </p:nvSpPr>
        <p:spPr bwMode="auto">
          <a:xfrm>
            <a:off x="5280025" y="3965575"/>
            <a:ext cx="304800" cy="323850"/>
          </a:xfrm>
          <a:prstGeom prst="upDownArrow">
            <a:avLst>
              <a:gd name="adj1" fmla="val 50000"/>
              <a:gd name="adj2" fmla="val 21250"/>
            </a:avLst>
          </a:prstGeom>
          <a:solidFill>
            <a:srgbClr val="FFCC99"/>
          </a:solidFill>
          <a:ln w="9525" algn="ctr">
            <a:noFill/>
            <a:miter lim="800000"/>
            <a:headEnd/>
            <a:tailEnd/>
          </a:ln>
          <a:effectLst/>
        </p:spPr>
        <p:txBody>
          <a:bodyPr lIns="92075" tIns="46038" rIns="92075" bIns="46038" anchor="ctr">
            <a:spAutoFit/>
          </a:bodyPr>
          <a:lstStyle/>
          <a:p>
            <a:endParaRPr lang="zh-CN" altLang="en-US"/>
          </a:p>
        </p:txBody>
      </p:sp>
      <p:sp>
        <p:nvSpPr>
          <p:cNvPr id="2348066" name="AutoShape 34"/>
          <p:cNvSpPr>
            <a:spLocks noChangeArrowheads="1"/>
          </p:cNvSpPr>
          <p:nvPr/>
        </p:nvSpPr>
        <p:spPr bwMode="auto">
          <a:xfrm>
            <a:off x="6754813" y="3965575"/>
            <a:ext cx="304800" cy="323850"/>
          </a:xfrm>
          <a:prstGeom prst="upDownArrow">
            <a:avLst>
              <a:gd name="adj1" fmla="val 50000"/>
              <a:gd name="adj2" fmla="val 21250"/>
            </a:avLst>
          </a:prstGeom>
          <a:solidFill>
            <a:srgbClr val="FFCC99"/>
          </a:solidFill>
          <a:ln w="9525" algn="ctr">
            <a:noFill/>
            <a:miter lim="800000"/>
            <a:headEnd/>
            <a:tailEnd/>
          </a:ln>
          <a:effectLst/>
        </p:spPr>
        <p:txBody>
          <a:bodyPr lIns="92075" tIns="46038" rIns="92075" bIns="46038" anchor="ctr">
            <a:spAutoFit/>
          </a:bodyPr>
          <a:lstStyle/>
          <a:p>
            <a:endParaRPr lang="zh-CN" altLang="en-US"/>
          </a:p>
        </p:txBody>
      </p:sp>
      <p:sp>
        <p:nvSpPr>
          <p:cNvPr id="2348067" name="AutoShape 35"/>
          <p:cNvSpPr>
            <a:spLocks noChangeArrowheads="1"/>
          </p:cNvSpPr>
          <p:nvPr/>
        </p:nvSpPr>
        <p:spPr bwMode="auto">
          <a:xfrm>
            <a:off x="8229600" y="3965575"/>
            <a:ext cx="304800" cy="323850"/>
          </a:xfrm>
          <a:prstGeom prst="upDownArrow">
            <a:avLst>
              <a:gd name="adj1" fmla="val 50000"/>
              <a:gd name="adj2" fmla="val 21250"/>
            </a:avLst>
          </a:prstGeom>
          <a:solidFill>
            <a:srgbClr val="FFCC99"/>
          </a:solidFill>
          <a:ln w="9525" algn="ctr">
            <a:noFill/>
            <a:miter lim="800000"/>
            <a:headEnd/>
            <a:tailEnd/>
          </a:ln>
          <a:effectLst/>
        </p:spPr>
        <p:txBody>
          <a:bodyPr lIns="92075" tIns="46038" rIns="92075" bIns="46038" anchor="ctr">
            <a:spAutoFit/>
          </a:bodyPr>
          <a:lstStyle/>
          <a:p>
            <a:endParaRPr lang="zh-CN" altLang="en-US"/>
          </a:p>
        </p:txBody>
      </p:sp>
      <p:sp>
        <p:nvSpPr>
          <p:cNvPr id="2348068" name="Rectangle 36"/>
          <p:cNvSpPr>
            <a:spLocks noChangeArrowheads="1"/>
          </p:cNvSpPr>
          <p:nvPr/>
        </p:nvSpPr>
        <p:spPr bwMode="blackWhite">
          <a:xfrm>
            <a:off x="6096000" y="2678113"/>
            <a:ext cx="2819400" cy="1066800"/>
          </a:xfrm>
          <a:prstGeom prst="rect">
            <a:avLst/>
          </a:prstGeom>
          <a:noFill/>
          <a:ln w="12700" algn="ctr">
            <a:noFill/>
            <a:miter lim="800000"/>
            <a:headEnd/>
            <a:tailEnd/>
          </a:ln>
          <a:effectLst/>
        </p:spPr>
        <p:txBody>
          <a:bodyPr lIns="82283" tIns="41141" rIns="82283" bIns="41141" anchor="ctr"/>
          <a:lstStyle/>
          <a:p>
            <a:pPr marL="119063" indent="-119063" algn="l" defTabSz="822325">
              <a:lnSpc>
                <a:spcPct val="100000"/>
              </a:lnSpc>
              <a:spcBef>
                <a:spcPct val="0"/>
              </a:spcBef>
              <a:buClrTx/>
              <a:buSzPct val="100000"/>
            </a:pPr>
            <a:r>
              <a:rPr lang="zh-CN" altLang="en-US" sz="1200" i="0">
                <a:solidFill>
                  <a:schemeClr val="bg1"/>
                </a:solidFill>
                <a:latin typeface="Arial" pitchFamily="34" charset="0"/>
                <a:ea typeface="宋体" pitchFamily="2" charset="-122"/>
              </a:rPr>
              <a:t>简化的业务视图</a:t>
            </a:r>
          </a:p>
          <a:p>
            <a:pPr marL="119063" indent="-119063" algn="l" defTabSz="822325">
              <a:lnSpc>
                <a:spcPct val="100000"/>
              </a:lnSpc>
              <a:spcBef>
                <a:spcPct val="0"/>
              </a:spcBef>
              <a:buClrTx/>
              <a:buSzPct val="100000"/>
            </a:pPr>
            <a:r>
              <a:rPr lang="zh-CN" altLang="en-US" sz="1200" i="0">
                <a:solidFill>
                  <a:schemeClr val="bg1"/>
                </a:solidFill>
                <a:latin typeface="Arial" pitchFamily="34" charset="0"/>
                <a:ea typeface="宋体" pitchFamily="2" charset="-122"/>
              </a:rPr>
              <a:t>统一的元数据</a:t>
            </a:r>
          </a:p>
          <a:p>
            <a:pPr marL="119063" indent="-119063" algn="l" defTabSz="822325">
              <a:lnSpc>
                <a:spcPct val="100000"/>
              </a:lnSpc>
              <a:spcBef>
                <a:spcPct val="0"/>
              </a:spcBef>
              <a:buClrTx/>
              <a:buSzPct val="100000"/>
            </a:pPr>
            <a:r>
              <a:rPr lang="zh-CN" altLang="en-US" sz="1200" i="0">
                <a:solidFill>
                  <a:schemeClr val="bg1"/>
                </a:solidFill>
                <a:latin typeface="Arial" pitchFamily="34" charset="0"/>
                <a:ea typeface="宋体" pitchFamily="2" charset="-122"/>
              </a:rPr>
              <a:t>智能缓存</a:t>
            </a:r>
          </a:p>
          <a:p>
            <a:pPr marL="119063" indent="-119063" algn="l" defTabSz="822325">
              <a:lnSpc>
                <a:spcPct val="100000"/>
              </a:lnSpc>
              <a:spcBef>
                <a:spcPct val="0"/>
              </a:spcBef>
              <a:buClrTx/>
              <a:buSzPct val="100000"/>
            </a:pPr>
            <a:r>
              <a:rPr lang="zh-CN" altLang="en-US" sz="1200" i="0">
                <a:solidFill>
                  <a:schemeClr val="bg1"/>
                </a:solidFill>
                <a:latin typeface="Arial" pitchFamily="34" charset="0"/>
                <a:ea typeface="宋体" pitchFamily="2" charset="-122"/>
              </a:rPr>
              <a:t>高级计算</a:t>
            </a:r>
          </a:p>
          <a:p>
            <a:pPr marL="119063" indent="-119063" algn="l" defTabSz="822325">
              <a:lnSpc>
                <a:spcPct val="100000"/>
              </a:lnSpc>
              <a:spcBef>
                <a:spcPct val="0"/>
              </a:spcBef>
              <a:buClrTx/>
              <a:buSzPct val="100000"/>
            </a:pPr>
            <a:r>
              <a:rPr lang="zh-CN" altLang="en-US" sz="1200" i="0">
                <a:solidFill>
                  <a:schemeClr val="bg1"/>
                </a:solidFill>
                <a:latin typeface="Arial" pitchFamily="34" charset="0"/>
                <a:ea typeface="宋体" pitchFamily="2" charset="-122"/>
              </a:rPr>
              <a:t>聚合导航和创建</a:t>
            </a:r>
          </a:p>
          <a:p>
            <a:pPr marL="119063" indent="-119063" algn="l" defTabSz="822325">
              <a:lnSpc>
                <a:spcPct val="100000"/>
              </a:lnSpc>
              <a:spcBef>
                <a:spcPct val="0"/>
              </a:spcBef>
              <a:buClrTx/>
              <a:buSzPct val="100000"/>
            </a:pPr>
            <a:r>
              <a:rPr lang="zh-CN" altLang="en-US" sz="1200" i="0">
                <a:solidFill>
                  <a:schemeClr val="bg1"/>
                </a:solidFill>
                <a:latin typeface="Arial" pitchFamily="34" charset="0"/>
                <a:ea typeface="宋体" pitchFamily="2" charset="-122"/>
              </a:rPr>
              <a:t>联合查询和集成</a:t>
            </a:r>
          </a:p>
          <a:p>
            <a:pPr marL="119063" indent="-119063" algn="l" defTabSz="822325">
              <a:lnSpc>
                <a:spcPct val="100000"/>
              </a:lnSpc>
              <a:spcBef>
                <a:spcPct val="0"/>
              </a:spcBef>
              <a:buClrTx/>
              <a:buSzPct val="100000"/>
            </a:pPr>
            <a:r>
              <a:rPr lang="zh-CN" altLang="en-US" sz="1200" i="0">
                <a:solidFill>
                  <a:schemeClr val="bg1"/>
                </a:solidFill>
                <a:latin typeface="Arial" pitchFamily="34" charset="0"/>
                <a:ea typeface="宋体" pitchFamily="2" charset="-122"/>
              </a:rPr>
              <a:t>优化的 </a:t>
            </a:r>
            <a:r>
              <a:rPr lang="en-US" altLang="zh-CN" sz="1200" i="0">
                <a:solidFill>
                  <a:schemeClr val="bg1"/>
                </a:solidFill>
                <a:latin typeface="Arial" pitchFamily="34" charset="0"/>
                <a:ea typeface="宋体" pitchFamily="2" charset="-122"/>
              </a:rPr>
              <a:t>SQL / </a:t>
            </a:r>
            <a:r>
              <a:rPr lang="zh-CN" altLang="en-US" sz="1200" i="0">
                <a:solidFill>
                  <a:schemeClr val="bg1"/>
                </a:solidFill>
                <a:latin typeface="Arial" pitchFamily="34" charset="0"/>
                <a:ea typeface="宋体" pitchFamily="2" charset="-122"/>
              </a:rPr>
              <a:t>功能传送</a:t>
            </a:r>
          </a:p>
        </p:txBody>
      </p:sp>
      <p:sp>
        <p:nvSpPr>
          <p:cNvPr id="2348069" name="Rectangle 37"/>
          <p:cNvSpPr>
            <a:spLocks noGrp="1" noChangeArrowheads="1"/>
          </p:cNvSpPr>
          <p:nvPr>
            <p:ph type="body" idx="1"/>
          </p:nvPr>
        </p:nvSpPr>
        <p:spPr>
          <a:xfrm>
            <a:off x="685800" y="1447800"/>
            <a:ext cx="3581400" cy="4343400"/>
          </a:xfrm>
          <a:noFill/>
          <a:ln/>
        </p:spPr>
        <p:txBody>
          <a:bodyPr/>
          <a:lstStyle/>
          <a:p>
            <a:pPr>
              <a:lnSpc>
                <a:spcPct val="90000"/>
              </a:lnSpc>
            </a:pPr>
            <a:r>
              <a:rPr lang="zh-CN" altLang="en-US" sz="2000" b="1">
                <a:solidFill>
                  <a:srgbClr val="000000"/>
                </a:solidFill>
                <a:ea typeface="宋体" pitchFamily="2" charset="-122"/>
              </a:rPr>
              <a:t>简化的业务模型视图</a:t>
            </a:r>
          </a:p>
          <a:p>
            <a:pPr>
              <a:lnSpc>
                <a:spcPct val="90000"/>
              </a:lnSpc>
            </a:pPr>
            <a:r>
              <a:rPr lang="zh-CN" altLang="en-US" sz="2000" b="1">
                <a:solidFill>
                  <a:srgbClr val="000000"/>
                </a:solidFill>
                <a:ea typeface="宋体" pitchFamily="2" charset="-122"/>
              </a:rPr>
              <a:t>高级计算和集成引擎</a:t>
            </a:r>
          </a:p>
          <a:p>
            <a:pPr>
              <a:lnSpc>
                <a:spcPct val="90000"/>
              </a:lnSpc>
            </a:pPr>
            <a:r>
              <a:rPr lang="zh-CN" altLang="en-US" sz="2000" b="1">
                <a:solidFill>
                  <a:srgbClr val="000000"/>
                </a:solidFill>
                <a:ea typeface="宋体" pitchFamily="2" charset="-122"/>
              </a:rPr>
              <a:t>智能请求生成和优化的分布式数据访问</a:t>
            </a:r>
          </a:p>
          <a:p>
            <a:pPr>
              <a:lnSpc>
                <a:spcPct val="90000"/>
              </a:lnSpc>
            </a:pPr>
            <a:r>
              <a:rPr lang="zh-CN" altLang="en-US" sz="2000" b="1">
                <a:solidFill>
                  <a:srgbClr val="000000"/>
                </a:solidFill>
                <a:ea typeface="宋体" pitchFamily="2" charset="-122"/>
              </a:rPr>
              <a:t>统一的元数据管理</a:t>
            </a:r>
          </a:p>
          <a:p>
            <a:pPr>
              <a:lnSpc>
                <a:spcPct val="90000"/>
              </a:lnSpc>
            </a:pPr>
            <a:r>
              <a:rPr lang="zh-CN" altLang="en-US" sz="2000" b="1">
                <a:solidFill>
                  <a:srgbClr val="000000"/>
                </a:solidFill>
                <a:ea typeface="宋体" pitchFamily="2" charset="-122"/>
              </a:rPr>
              <a:t>面向服务的体系架构</a:t>
            </a:r>
            <a:r>
              <a:rPr lang="en-US" altLang="zh-CN" sz="2000" b="1">
                <a:solidFill>
                  <a:srgbClr val="000000"/>
                </a:solidFill>
                <a:ea typeface="宋体" pitchFamily="2" charset="-122"/>
              </a:rPr>
              <a:t>(SOA)</a:t>
            </a:r>
          </a:p>
          <a:p>
            <a:pPr>
              <a:lnSpc>
                <a:spcPct val="90000"/>
              </a:lnSpc>
            </a:pPr>
            <a:endParaRPr lang="zh-CN" altLang="en-US" sz="2000" b="1">
              <a:solidFill>
                <a:srgbClr val="000000"/>
              </a:solidFill>
              <a:ea typeface="宋体" pitchFamily="2" charset="-122"/>
            </a:endParaRPr>
          </a:p>
        </p:txBody>
      </p:sp>
      <p:pic>
        <p:nvPicPr>
          <p:cNvPr id="2348070" name="Picture 38"/>
          <p:cNvPicPr>
            <a:picLocks noChangeAspect="1" noChangeArrowheads="1"/>
          </p:cNvPicPr>
          <p:nvPr/>
        </p:nvPicPr>
        <p:blipFill>
          <a:blip r:embed="rId15" cstate="print"/>
          <a:srcRect/>
          <a:stretch>
            <a:fillRect/>
          </a:stretch>
        </p:blipFill>
        <p:spPr bwMode="auto">
          <a:xfrm>
            <a:off x="650875" y="3429000"/>
            <a:ext cx="3159125" cy="3429000"/>
          </a:xfrm>
          <a:prstGeom prst="rect">
            <a:avLst/>
          </a:prstGeom>
          <a:noFill/>
          <a:ln w="19050" algn="ctr">
            <a:noFill/>
            <a:miter lim="800000"/>
            <a:headEnd/>
            <a:tailEnd/>
          </a:ln>
          <a:effectLst/>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8098" name="Rectangle 2"/>
          <p:cNvSpPr>
            <a:spLocks noGrp="1" noChangeArrowheads="1"/>
          </p:cNvSpPr>
          <p:nvPr>
            <p:ph type="title"/>
          </p:nvPr>
        </p:nvSpPr>
        <p:spPr/>
        <p:txBody>
          <a:bodyPr/>
          <a:lstStyle/>
          <a:p>
            <a:r>
              <a:rPr lang="zh-CN" altLang="en-US">
                <a:ea typeface="宋体" pitchFamily="2" charset="-122"/>
              </a:rPr>
              <a:t>安装后的文件夹和文件</a:t>
            </a:r>
          </a:p>
        </p:txBody>
      </p:sp>
      <p:sp>
        <p:nvSpPr>
          <p:cNvPr id="2308099" name="Rectangle 3"/>
          <p:cNvSpPr>
            <a:spLocks noGrp="1" noChangeArrowheads="1"/>
          </p:cNvSpPr>
          <p:nvPr>
            <p:ph type="body" idx="1"/>
          </p:nvPr>
        </p:nvSpPr>
        <p:spPr>
          <a:xfrm>
            <a:off x="285720" y="1000108"/>
            <a:ext cx="6786610" cy="4343400"/>
          </a:xfrm>
        </p:spPr>
        <p:txBody>
          <a:bodyPr/>
          <a:lstStyle/>
          <a:p>
            <a:r>
              <a:rPr lang="zh-CN" altLang="en-US" sz="1800" dirty="0" smtClean="0">
                <a:latin typeface="+mj-ea"/>
                <a:ea typeface="+mj-ea"/>
              </a:rPr>
              <a:t>主要文件位置</a:t>
            </a:r>
            <a:endParaRPr lang="zh-CN" altLang="en-US" sz="1800" dirty="0">
              <a:latin typeface="+mj-ea"/>
              <a:ea typeface="+mj-ea"/>
            </a:endParaRPr>
          </a:p>
          <a:p>
            <a:pPr lvl="1"/>
            <a:r>
              <a:rPr lang="en-US" altLang="zh-CN" sz="1400" dirty="0" smtClean="0">
                <a:latin typeface="+mj-ea"/>
                <a:ea typeface="+mj-ea"/>
              </a:rPr>
              <a:t>NQSConfig.INI </a:t>
            </a:r>
            <a:r>
              <a:rPr lang="zh-CN" altLang="en-US" sz="1400" dirty="0" smtClean="0">
                <a:latin typeface="+mj-ea"/>
                <a:ea typeface="+mj-ea"/>
              </a:rPr>
              <a:t>，</a:t>
            </a:r>
            <a:r>
              <a:rPr lang="en-US" altLang="zh-CN" sz="1400" dirty="0" smtClean="0">
                <a:latin typeface="+mj-ea"/>
                <a:ea typeface="+mj-ea"/>
              </a:rPr>
              <a:t>Server </a:t>
            </a:r>
            <a:r>
              <a:rPr lang="zh-CN" altLang="en-US" sz="1400" dirty="0">
                <a:latin typeface="+mj-ea"/>
                <a:ea typeface="+mj-ea"/>
              </a:rPr>
              <a:t>文件夹中的 </a:t>
            </a:r>
            <a:r>
              <a:rPr lang="en-US" altLang="zh-CN" sz="1400" dirty="0" err="1">
                <a:latin typeface="+mj-ea"/>
                <a:ea typeface="+mj-ea"/>
              </a:rPr>
              <a:t>Config</a:t>
            </a:r>
            <a:r>
              <a:rPr lang="en-US" altLang="zh-CN" sz="1400" dirty="0">
                <a:latin typeface="+mj-ea"/>
                <a:ea typeface="+mj-ea"/>
              </a:rPr>
              <a:t> </a:t>
            </a:r>
            <a:r>
              <a:rPr lang="zh-CN" altLang="en-US" sz="1400" dirty="0">
                <a:latin typeface="+mj-ea"/>
                <a:ea typeface="+mj-ea"/>
              </a:rPr>
              <a:t>文件包括了 </a:t>
            </a:r>
            <a:r>
              <a:rPr lang="en-US" altLang="zh-CN" sz="1400" dirty="0">
                <a:latin typeface="+mj-ea"/>
                <a:ea typeface="+mj-ea"/>
              </a:rPr>
              <a:t>BI Server </a:t>
            </a:r>
            <a:r>
              <a:rPr lang="zh-CN" altLang="en-US" sz="1400" dirty="0">
                <a:latin typeface="+mj-ea"/>
                <a:ea typeface="+mj-ea"/>
              </a:rPr>
              <a:t>的</a:t>
            </a:r>
            <a:r>
              <a:rPr lang="zh-CN" altLang="en-US" sz="1400" dirty="0" smtClean="0">
                <a:latin typeface="+mj-ea"/>
                <a:ea typeface="+mj-ea"/>
              </a:rPr>
              <a:t>配置文件</a:t>
            </a:r>
            <a:r>
              <a:rPr lang="zh-CN" altLang="en-US" sz="1400" dirty="0" smtClean="0">
                <a:latin typeface="+mj-ea"/>
                <a:ea typeface="+mj-ea"/>
              </a:rPr>
              <a:t>，</a:t>
            </a:r>
            <a:r>
              <a:rPr lang="zh-CN" altLang="en-US" sz="1400" dirty="0" smtClean="0">
                <a:latin typeface="+mj-ea"/>
                <a:ea typeface="+mj-ea"/>
              </a:rPr>
              <a:t>配置</a:t>
            </a:r>
            <a:r>
              <a:rPr lang="zh-CN" altLang="en-US" sz="1400" dirty="0">
                <a:latin typeface="+mj-ea"/>
                <a:ea typeface="+mj-ea"/>
              </a:rPr>
              <a:t>了 </a:t>
            </a:r>
            <a:r>
              <a:rPr lang="en-US" altLang="zh-CN" sz="1400" dirty="0">
                <a:latin typeface="+mj-ea"/>
                <a:ea typeface="+mj-ea"/>
              </a:rPr>
              <a:t>BI Server </a:t>
            </a:r>
            <a:r>
              <a:rPr lang="zh-CN" altLang="en-US" sz="1400" dirty="0">
                <a:latin typeface="+mj-ea"/>
                <a:ea typeface="+mj-ea"/>
              </a:rPr>
              <a:t>的主要参数，如使用哪一个 </a:t>
            </a:r>
            <a:r>
              <a:rPr lang="en-US" altLang="zh-CN" sz="1400" dirty="0" err="1">
                <a:latin typeface="+mj-ea"/>
                <a:ea typeface="+mj-ea"/>
              </a:rPr>
              <a:t>rpd</a:t>
            </a:r>
            <a:r>
              <a:rPr lang="en-US" altLang="zh-CN" sz="1400" dirty="0">
                <a:latin typeface="+mj-ea"/>
                <a:ea typeface="+mj-ea"/>
              </a:rPr>
              <a:t> </a:t>
            </a:r>
            <a:r>
              <a:rPr lang="zh-CN" altLang="en-US" sz="1400" dirty="0">
                <a:latin typeface="+mj-ea"/>
                <a:ea typeface="+mj-ea"/>
              </a:rPr>
              <a:t>文件，</a:t>
            </a:r>
            <a:r>
              <a:rPr lang="en-US" altLang="zh-CN" sz="1400" dirty="0">
                <a:latin typeface="+mj-ea"/>
                <a:ea typeface="+mj-ea"/>
              </a:rPr>
              <a:t>cache </a:t>
            </a:r>
            <a:r>
              <a:rPr lang="zh-CN" altLang="en-US" sz="1400" dirty="0">
                <a:latin typeface="+mj-ea"/>
                <a:ea typeface="+mj-ea"/>
              </a:rPr>
              <a:t>配置，日期格式配置等等，修改这个文件之后需要重启</a:t>
            </a:r>
            <a:r>
              <a:rPr lang="en-US" altLang="zh-CN" sz="1400" dirty="0">
                <a:latin typeface="+mj-ea"/>
                <a:ea typeface="+mj-ea"/>
              </a:rPr>
              <a:t>BI Server </a:t>
            </a:r>
            <a:r>
              <a:rPr lang="zh-CN" altLang="en-US" sz="1400" dirty="0">
                <a:latin typeface="+mj-ea"/>
                <a:ea typeface="+mj-ea"/>
              </a:rPr>
              <a:t>的服务才能</a:t>
            </a:r>
            <a:r>
              <a:rPr lang="zh-CN" altLang="en-US" sz="1400" dirty="0" smtClean="0">
                <a:latin typeface="+mj-ea"/>
                <a:ea typeface="+mj-ea"/>
              </a:rPr>
              <a:t>生效</a:t>
            </a:r>
            <a:r>
              <a:rPr lang="en-US" altLang="zh-CN" sz="1400" dirty="0" smtClean="0">
                <a:solidFill>
                  <a:srgbClr val="FF0000"/>
                </a:solidFill>
                <a:latin typeface="+mj-ea"/>
                <a:ea typeface="+mj-ea"/>
              </a:rPr>
              <a:t>,(</a:t>
            </a:r>
            <a:r>
              <a:rPr lang="zh-CN" altLang="en-US" sz="1400" dirty="0" smtClean="0">
                <a:solidFill>
                  <a:srgbClr val="FF0000"/>
                </a:solidFill>
                <a:latin typeface="+mj-ea"/>
                <a:ea typeface="+mj-ea"/>
              </a:rPr>
              <a:t>现给</a:t>
            </a:r>
            <a:r>
              <a:rPr lang="en-US" altLang="zh-CN" sz="1400" dirty="0" smtClean="0">
                <a:solidFill>
                  <a:srgbClr val="FF0000"/>
                </a:solidFill>
                <a:latin typeface="+mj-ea"/>
                <a:ea typeface="+mj-ea"/>
              </a:rPr>
              <a:t>EM</a:t>
            </a:r>
            <a:r>
              <a:rPr lang="zh-CN" altLang="en-US" sz="1400" dirty="0" smtClean="0">
                <a:solidFill>
                  <a:srgbClr val="FF0000"/>
                </a:solidFill>
                <a:latin typeface="+mj-ea"/>
                <a:ea typeface="+mj-ea"/>
              </a:rPr>
              <a:t>统一管理</a:t>
            </a:r>
            <a:r>
              <a:rPr lang="en-US" altLang="zh-CN" sz="1400" dirty="0" smtClean="0">
                <a:solidFill>
                  <a:srgbClr val="FF0000"/>
                </a:solidFill>
                <a:latin typeface="+mj-ea"/>
                <a:ea typeface="+mj-ea"/>
              </a:rPr>
              <a:t>)</a:t>
            </a:r>
            <a:r>
              <a:rPr lang="zh-CN" altLang="en-US" sz="1400" dirty="0" smtClean="0">
                <a:latin typeface="+mj-ea"/>
                <a:ea typeface="+mj-ea"/>
              </a:rPr>
              <a:t>；</a:t>
            </a:r>
            <a:r>
              <a:rPr lang="en-US" altLang="zh-CN" sz="1400" dirty="0" smtClean="0">
                <a:latin typeface="+mj-ea"/>
                <a:ea typeface="+mj-ea"/>
              </a:rPr>
              <a:t> </a:t>
            </a:r>
            <a:r>
              <a:rPr lang="en-US" altLang="zh-CN" sz="1400" dirty="0" smtClean="0">
                <a:latin typeface="+mj-ea"/>
                <a:ea typeface="+mj-ea"/>
              </a:rPr>
              <a:t>C:\obiee\instances\instance1\config\OracleBIServerComponent\coreapplication_obis1</a:t>
            </a:r>
            <a:endParaRPr lang="zh-CN" altLang="en-US" sz="1400" dirty="0">
              <a:latin typeface="+mj-ea"/>
              <a:ea typeface="+mj-ea"/>
            </a:endParaRPr>
          </a:p>
          <a:p>
            <a:pPr lvl="1"/>
            <a:r>
              <a:rPr lang="en-US" altLang="zh-CN" sz="1400" dirty="0">
                <a:latin typeface="+mj-ea"/>
                <a:ea typeface="+mj-ea"/>
              </a:rPr>
              <a:t>Repository </a:t>
            </a:r>
            <a:r>
              <a:rPr lang="zh-CN" altLang="en-US" sz="1400" dirty="0">
                <a:latin typeface="+mj-ea"/>
                <a:ea typeface="+mj-ea"/>
              </a:rPr>
              <a:t>目录中包括了 </a:t>
            </a:r>
            <a:r>
              <a:rPr lang="en-US" altLang="zh-CN" sz="1400" dirty="0">
                <a:latin typeface="+mj-ea"/>
                <a:ea typeface="+mj-ea"/>
              </a:rPr>
              <a:t>BI Server </a:t>
            </a:r>
            <a:r>
              <a:rPr lang="zh-CN" altLang="en-US" sz="1400" dirty="0">
                <a:latin typeface="+mj-ea"/>
                <a:ea typeface="+mj-ea"/>
              </a:rPr>
              <a:t>的 </a:t>
            </a:r>
            <a:r>
              <a:rPr lang="en-US" altLang="zh-CN" sz="1400" dirty="0" err="1">
                <a:latin typeface="+mj-ea"/>
                <a:ea typeface="+mj-ea"/>
              </a:rPr>
              <a:t>rpd</a:t>
            </a:r>
            <a:r>
              <a:rPr lang="en-US" altLang="zh-CN" sz="1400" dirty="0">
                <a:latin typeface="+mj-ea"/>
                <a:ea typeface="+mj-ea"/>
              </a:rPr>
              <a:t> </a:t>
            </a:r>
            <a:r>
              <a:rPr lang="zh-CN" altLang="en-US" sz="1400" dirty="0">
                <a:latin typeface="+mj-ea"/>
                <a:ea typeface="+mj-ea"/>
              </a:rPr>
              <a:t>文件，也就是存放元数据的资料档案库文件</a:t>
            </a:r>
            <a:r>
              <a:rPr lang="zh-CN" altLang="en-US" sz="1400" dirty="0" smtClean="0">
                <a:latin typeface="+mj-ea"/>
                <a:ea typeface="+mj-ea"/>
              </a:rPr>
              <a:t>；</a:t>
            </a:r>
            <a:r>
              <a:rPr lang="en-US" altLang="zh-CN" sz="1400" dirty="0" smtClean="0">
                <a:latin typeface="+mj-ea"/>
                <a:ea typeface="+mj-ea"/>
              </a:rPr>
              <a:t> </a:t>
            </a:r>
            <a:r>
              <a:rPr lang="zh-CN" altLang="en-US" sz="1400" dirty="0" smtClean="0">
                <a:latin typeface="+mj-ea"/>
                <a:ea typeface="+mj-ea"/>
              </a:rPr>
              <a:t>“</a:t>
            </a:r>
            <a:r>
              <a:rPr lang="en-US" altLang="zh-CN" sz="1400" dirty="0" smtClean="0">
                <a:latin typeface="+mj-ea"/>
                <a:ea typeface="+mj-ea"/>
              </a:rPr>
              <a:t>\</a:t>
            </a:r>
            <a:r>
              <a:rPr lang="en-US" altLang="zh-CN" sz="1400" dirty="0" err="1" smtClean="0">
                <a:latin typeface="+mj-ea"/>
                <a:ea typeface="+mj-ea"/>
              </a:rPr>
              <a:t>obiee</a:t>
            </a:r>
            <a:r>
              <a:rPr lang="en-US" altLang="zh-CN" sz="1400" dirty="0" smtClean="0">
                <a:latin typeface="+mj-ea"/>
                <a:ea typeface="+mj-ea"/>
              </a:rPr>
              <a:t>\instances\instance1\</a:t>
            </a:r>
            <a:r>
              <a:rPr lang="en-US" altLang="zh-CN" sz="1400" dirty="0" err="1" smtClean="0">
                <a:latin typeface="+mj-ea"/>
                <a:ea typeface="+mj-ea"/>
              </a:rPr>
              <a:t>bifoundation</a:t>
            </a:r>
            <a:r>
              <a:rPr lang="en-US" altLang="zh-CN" sz="1400" dirty="0" smtClean="0">
                <a:latin typeface="+mj-ea"/>
                <a:ea typeface="+mj-ea"/>
              </a:rPr>
              <a:t>\</a:t>
            </a:r>
            <a:r>
              <a:rPr lang="en-US" altLang="zh-CN" sz="1400" dirty="0" err="1" smtClean="0">
                <a:latin typeface="+mj-ea"/>
                <a:ea typeface="+mj-ea"/>
              </a:rPr>
              <a:t>OracleBIPresentationServicesComponent</a:t>
            </a:r>
            <a:r>
              <a:rPr lang="en-US" altLang="zh-CN" sz="1400" dirty="0" smtClean="0">
                <a:latin typeface="+mj-ea"/>
                <a:ea typeface="+mj-ea"/>
              </a:rPr>
              <a:t>\coreapplication_obips1\catalog</a:t>
            </a:r>
            <a:r>
              <a:rPr lang="zh-CN" altLang="en-US" sz="1400" dirty="0" smtClean="0">
                <a:latin typeface="+mj-ea"/>
                <a:ea typeface="+mj-ea"/>
              </a:rPr>
              <a:t>”</a:t>
            </a:r>
            <a:endParaRPr lang="en-US" altLang="zh-CN" sz="1400" dirty="0" smtClean="0">
              <a:latin typeface="+mj-ea"/>
              <a:ea typeface="+mj-ea"/>
            </a:endParaRPr>
          </a:p>
          <a:p>
            <a:pPr lvl="1"/>
            <a:r>
              <a:rPr lang="en-US" altLang="zh-CN" sz="1400" dirty="0" smtClean="0">
                <a:latin typeface="+mj-ea"/>
                <a:ea typeface="+mj-ea"/>
              </a:rPr>
              <a:t>Catalog</a:t>
            </a:r>
            <a:r>
              <a:rPr lang="zh-CN" altLang="en-US" sz="1400" dirty="0" smtClean="0">
                <a:latin typeface="+mj-ea"/>
                <a:ea typeface="+mj-ea"/>
              </a:rPr>
              <a:t>目录：</a:t>
            </a:r>
            <a:r>
              <a:rPr lang="zh-CN" altLang="en-US" sz="1400" dirty="0" smtClean="0">
                <a:ea typeface="宋体" pitchFamily="2" charset="-122"/>
              </a:rPr>
              <a:t>存放了</a:t>
            </a:r>
            <a:r>
              <a:rPr lang="en-US" altLang="zh-CN" sz="1400" dirty="0" smtClean="0">
                <a:ea typeface="宋体" pitchFamily="2" charset="-122"/>
              </a:rPr>
              <a:t>BI Presentation </a:t>
            </a:r>
            <a:r>
              <a:rPr lang="zh-CN" altLang="en-US" sz="1400" dirty="0" smtClean="0">
                <a:ea typeface="宋体" pitchFamily="2" charset="-122"/>
              </a:rPr>
              <a:t>服务文件夹</a:t>
            </a:r>
            <a:r>
              <a:rPr lang="zh-CN" altLang="en-US" sz="1400" dirty="0" smtClean="0">
                <a:ea typeface="宋体" pitchFamily="2" charset="-122"/>
              </a:rPr>
              <a:t>，其中包含了报表的定义等信息。每一个</a:t>
            </a:r>
            <a:r>
              <a:rPr lang="en-US" altLang="zh-CN" sz="1400" dirty="0" smtClean="0">
                <a:ea typeface="宋体" pitchFamily="2" charset="-122"/>
              </a:rPr>
              <a:t>Catalog  </a:t>
            </a:r>
            <a:r>
              <a:rPr lang="zh-CN" altLang="en-US" sz="1400" dirty="0" smtClean="0">
                <a:ea typeface="宋体" pitchFamily="2" charset="-122"/>
              </a:rPr>
              <a:t>对应于一个文件夹；</a:t>
            </a:r>
            <a:r>
              <a:rPr lang="zh-CN" altLang="en-US" sz="1400" dirty="0" smtClean="0">
                <a:latin typeface="+mj-ea"/>
                <a:ea typeface="+mj-ea"/>
              </a:rPr>
              <a:t>“</a:t>
            </a:r>
            <a:r>
              <a:rPr lang="en-US" altLang="zh-CN" sz="1400" dirty="0" err="1" smtClean="0">
                <a:latin typeface="+mj-ea"/>
                <a:ea typeface="+mj-ea"/>
              </a:rPr>
              <a:t>obiee</a:t>
            </a:r>
            <a:r>
              <a:rPr lang="en-US" altLang="zh-CN" sz="1400" dirty="0" smtClean="0">
                <a:latin typeface="+mj-ea"/>
                <a:ea typeface="+mj-ea"/>
              </a:rPr>
              <a:t>\instances\instance1\</a:t>
            </a:r>
            <a:r>
              <a:rPr lang="en-US" altLang="zh-CN" sz="1400" dirty="0" err="1" smtClean="0">
                <a:latin typeface="+mj-ea"/>
                <a:ea typeface="+mj-ea"/>
              </a:rPr>
              <a:t>bifoundation</a:t>
            </a:r>
            <a:r>
              <a:rPr lang="en-US" altLang="zh-CN" sz="1400" dirty="0" smtClean="0">
                <a:latin typeface="+mj-ea"/>
                <a:ea typeface="+mj-ea"/>
              </a:rPr>
              <a:t>\</a:t>
            </a:r>
            <a:r>
              <a:rPr lang="en-US" altLang="zh-CN" sz="1400" dirty="0" err="1" smtClean="0">
                <a:latin typeface="+mj-ea"/>
                <a:ea typeface="+mj-ea"/>
              </a:rPr>
              <a:t>OracleBIPresentationServicesComponent</a:t>
            </a:r>
            <a:r>
              <a:rPr lang="en-US" altLang="zh-CN" sz="1400" dirty="0" smtClean="0">
                <a:latin typeface="+mj-ea"/>
                <a:ea typeface="+mj-ea"/>
              </a:rPr>
              <a:t>\coreapplication_obips1\catalog</a:t>
            </a:r>
            <a:r>
              <a:rPr lang="zh-CN" altLang="en-US" sz="1400" dirty="0" smtClean="0">
                <a:latin typeface="+mj-ea"/>
                <a:ea typeface="+mj-ea"/>
              </a:rPr>
              <a:t>”</a:t>
            </a:r>
            <a:endParaRPr lang="zh-CN" altLang="en-US" sz="1400" dirty="0">
              <a:latin typeface="+mj-ea"/>
              <a:ea typeface="+mj-ea"/>
            </a:endParaRPr>
          </a:p>
          <a:p>
            <a:pPr lvl="1"/>
            <a:r>
              <a:rPr lang="en-US" altLang="zh-CN" sz="1400" dirty="0" smtClean="0">
                <a:latin typeface="+mj-ea"/>
                <a:ea typeface="+mj-ea"/>
              </a:rPr>
              <a:t>NQQuery.log </a:t>
            </a:r>
            <a:r>
              <a:rPr lang="zh-CN" altLang="en-US" sz="1400" dirty="0" smtClean="0">
                <a:latin typeface="+mj-ea"/>
                <a:ea typeface="+mj-ea"/>
              </a:rPr>
              <a:t>。</a:t>
            </a:r>
            <a:r>
              <a:rPr lang="zh-CN" altLang="en-US" sz="1400" dirty="0" smtClean="0">
                <a:latin typeface="+mj-ea"/>
                <a:ea typeface="+mj-ea"/>
              </a:rPr>
              <a:t>目录</a:t>
            </a:r>
            <a:r>
              <a:rPr lang="zh-CN" altLang="en-US" sz="1400" dirty="0">
                <a:latin typeface="+mj-ea"/>
                <a:ea typeface="+mj-ea"/>
              </a:rPr>
              <a:t>存放了日志文件</a:t>
            </a:r>
            <a:r>
              <a:rPr lang="zh-CN" altLang="en-US" sz="1400" dirty="0" smtClean="0">
                <a:latin typeface="+mj-ea"/>
                <a:ea typeface="+mj-ea"/>
              </a:rPr>
              <a:t>，记录</a:t>
            </a:r>
            <a:r>
              <a:rPr lang="zh-CN" altLang="en-US" sz="1400" dirty="0">
                <a:latin typeface="+mj-ea"/>
                <a:ea typeface="+mj-ea"/>
              </a:rPr>
              <a:t>了查询语句</a:t>
            </a:r>
            <a:r>
              <a:rPr lang="zh-CN" altLang="en-US" sz="1400" dirty="0" smtClean="0">
                <a:latin typeface="+mj-ea"/>
                <a:ea typeface="+mj-ea"/>
              </a:rPr>
              <a:t>。</a:t>
            </a:r>
            <a:r>
              <a:rPr lang="en-US" altLang="zh-CN" sz="1400" dirty="0" smtClean="0">
                <a:latin typeface="+mj-ea"/>
                <a:ea typeface="+mj-ea"/>
              </a:rPr>
              <a:t> C:\obiee\instances\instance1\bifoundation\OracleBIPresentationServicesComponent\coreapplication_obips1\catalog</a:t>
            </a:r>
            <a:endParaRPr lang="en-US" altLang="zh-CN" sz="1400" dirty="0" smtClean="0">
              <a:latin typeface="+mj-ea"/>
              <a:ea typeface="+mj-ea"/>
            </a:endParaRPr>
          </a:p>
          <a:p>
            <a:pPr lvl="1"/>
            <a:endParaRPr lang="en-US" altLang="zh-CN" sz="1800" dirty="0" smtClean="0">
              <a:ea typeface="宋体" pitchFamily="2" charset="-122"/>
            </a:endParaRPr>
          </a:p>
          <a:p>
            <a:pPr lvl="1"/>
            <a:endParaRPr lang="zh-CN" altLang="en-US" sz="1800" dirty="0">
              <a:ea typeface="宋体" pitchFamily="2" charset="-122"/>
            </a:endParaRPr>
          </a:p>
          <a:p>
            <a:pPr lvl="3"/>
            <a:endParaRPr lang="zh-CN" altLang="en-US" sz="1400" dirty="0">
              <a:ea typeface="宋体" pitchFamily="2" charset="-122"/>
            </a:endParaRPr>
          </a:p>
        </p:txBody>
      </p:sp>
      <p:pic>
        <p:nvPicPr>
          <p:cNvPr id="4099" name="Picture 3"/>
          <p:cNvPicPr>
            <a:picLocks noChangeAspect="1" noChangeArrowheads="1"/>
          </p:cNvPicPr>
          <p:nvPr/>
        </p:nvPicPr>
        <p:blipFill>
          <a:blip r:embed="rId3"/>
          <a:srcRect/>
          <a:stretch>
            <a:fillRect/>
          </a:stretch>
        </p:blipFill>
        <p:spPr bwMode="auto">
          <a:xfrm>
            <a:off x="7358082" y="928670"/>
            <a:ext cx="1476375" cy="258127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7314" name="Rectangle 2"/>
          <p:cNvSpPr>
            <a:spLocks noGrp="1" noChangeArrowheads="1"/>
          </p:cNvSpPr>
          <p:nvPr>
            <p:ph type="title"/>
          </p:nvPr>
        </p:nvSpPr>
        <p:spPr/>
        <p:txBody>
          <a:bodyPr/>
          <a:lstStyle/>
          <a:p>
            <a:r>
              <a:rPr lang="zh-CN" altLang="en-US">
                <a:ea typeface="宋体" pitchFamily="2" charset="-122"/>
              </a:rPr>
              <a:t>安装后的</a:t>
            </a:r>
            <a:r>
              <a:rPr lang="en-US" altLang="zh-CN">
                <a:ea typeface="宋体" pitchFamily="2" charset="-122"/>
              </a:rPr>
              <a:t>ODBC DSN</a:t>
            </a:r>
            <a:endParaRPr lang="zh-CN" altLang="en-US">
              <a:ea typeface="宋体" pitchFamily="2" charset="-122"/>
            </a:endParaRPr>
          </a:p>
        </p:txBody>
      </p:sp>
      <p:sp>
        <p:nvSpPr>
          <p:cNvPr id="2317315" name="Rectangle 3"/>
          <p:cNvSpPr>
            <a:spLocks noGrp="1" noChangeArrowheads="1"/>
          </p:cNvSpPr>
          <p:nvPr>
            <p:ph type="body" idx="1"/>
          </p:nvPr>
        </p:nvSpPr>
        <p:spPr>
          <a:xfrm>
            <a:off x="685800" y="1600200"/>
            <a:ext cx="7620000" cy="4343400"/>
          </a:xfrm>
        </p:spPr>
        <p:txBody>
          <a:bodyPr/>
          <a:lstStyle/>
          <a:p>
            <a:endParaRPr lang="zh-CN" altLang="en-US" sz="2000">
              <a:ea typeface="宋体" pitchFamily="2" charset="-122"/>
            </a:endParaRPr>
          </a:p>
          <a:p>
            <a:pPr lvl="2"/>
            <a:endParaRPr lang="zh-CN" altLang="en-US" sz="1400">
              <a:ea typeface="宋体" pitchFamily="2" charset="-122"/>
            </a:endParaRPr>
          </a:p>
        </p:txBody>
      </p:sp>
      <p:pic>
        <p:nvPicPr>
          <p:cNvPr id="5122" name="Picture 2"/>
          <p:cNvPicPr>
            <a:picLocks noChangeAspect="1" noChangeArrowheads="1"/>
          </p:cNvPicPr>
          <p:nvPr/>
        </p:nvPicPr>
        <p:blipFill>
          <a:blip r:embed="rId3"/>
          <a:srcRect/>
          <a:stretch>
            <a:fillRect/>
          </a:stretch>
        </p:blipFill>
        <p:spPr bwMode="auto">
          <a:xfrm>
            <a:off x="214282" y="785794"/>
            <a:ext cx="7589837" cy="5238750"/>
          </a:xfrm>
          <a:prstGeom prst="rect">
            <a:avLst/>
          </a:prstGeom>
          <a:noFill/>
          <a:ln w="9525">
            <a:noFill/>
            <a:miter lim="800000"/>
            <a:headEnd/>
            <a:tailEnd/>
          </a:ln>
          <a:effectLst/>
        </p:spPr>
      </p:pic>
      <p:pic>
        <p:nvPicPr>
          <p:cNvPr id="5125" name="Picture 5"/>
          <p:cNvPicPr>
            <a:picLocks noChangeAspect="1" noChangeArrowheads="1"/>
          </p:cNvPicPr>
          <p:nvPr/>
        </p:nvPicPr>
        <p:blipFill>
          <a:blip r:embed="rId4"/>
          <a:srcRect/>
          <a:stretch>
            <a:fillRect/>
          </a:stretch>
        </p:blipFill>
        <p:spPr bwMode="auto">
          <a:xfrm>
            <a:off x="3929058" y="1000108"/>
            <a:ext cx="4467225" cy="3248025"/>
          </a:xfrm>
          <a:prstGeom prst="rect">
            <a:avLst/>
          </a:prstGeom>
          <a:noFill/>
          <a:ln w="9525">
            <a:noFill/>
            <a:miter lim="800000"/>
            <a:headEnd/>
            <a:tailEnd/>
          </a:ln>
          <a:effectLst/>
        </p:spPr>
      </p:pic>
      <p:pic>
        <p:nvPicPr>
          <p:cNvPr id="5126" name="Picture 6"/>
          <p:cNvPicPr>
            <a:picLocks noChangeAspect="1" noChangeArrowheads="1"/>
          </p:cNvPicPr>
          <p:nvPr/>
        </p:nvPicPr>
        <p:blipFill>
          <a:blip r:embed="rId5"/>
          <a:srcRect/>
          <a:stretch>
            <a:fillRect/>
          </a:stretch>
        </p:blipFill>
        <p:spPr bwMode="auto">
          <a:xfrm>
            <a:off x="2500298" y="2285992"/>
            <a:ext cx="5810250" cy="3505200"/>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125"/>
                                        </p:tgtEl>
                                        <p:attrNameLst>
                                          <p:attrName>style.visibility</p:attrName>
                                        </p:attrNameLst>
                                      </p:cBhvr>
                                      <p:to>
                                        <p:strVal val="visible"/>
                                      </p:to>
                                    </p:set>
                                    <p:animEffect transition="in" filter="blinds(horizontal)">
                                      <p:cBhvr>
                                        <p:cTn id="7" dur="500"/>
                                        <p:tgtEl>
                                          <p:spTgt spid="512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126"/>
                                        </p:tgtEl>
                                        <p:attrNameLst>
                                          <p:attrName>style.visibility</p:attrName>
                                        </p:attrNameLst>
                                      </p:cBhvr>
                                      <p:to>
                                        <p:strVal val="visible"/>
                                      </p:to>
                                    </p:set>
                                    <p:animEffect transition="in" filter="blinds(horizontal)">
                                      <p:cBhvr>
                                        <p:cTn id="12" dur="500"/>
                                        <p:tgtEl>
                                          <p:spTgt spid="5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8338" name="Rectangle 2"/>
          <p:cNvSpPr>
            <a:spLocks noGrp="1" noChangeArrowheads="1"/>
          </p:cNvSpPr>
          <p:nvPr>
            <p:ph type="title"/>
          </p:nvPr>
        </p:nvSpPr>
        <p:spPr/>
        <p:txBody>
          <a:bodyPr/>
          <a:lstStyle/>
          <a:p>
            <a:r>
              <a:rPr lang="zh-CN" altLang="en-US" dirty="0">
                <a:ea typeface="宋体" pitchFamily="2" charset="-122"/>
              </a:rPr>
              <a:t>安装后的</a:t>
            </a:r>
            <a:r>
              <a:rPr lang="zh-CN" altLang="en-US" dirty="0" smtClean="0">
                <a:ea typeface="宋体" pitchFamily="2" charset="-122"/>
              </a:rPr>
              <a:t>服务</a:t>
            </a:r>
            <a:r>
              <a:rPr lang="en-US" altLang="zh-CN" dirty="0" smtClean="0">
                <a:ea typeface="宋体" pitchFamily="2" charset="-122"/>
              </a:rPr>
              <a:t>-</a:t>
            </a:r>
            <a:r>
              <a:rPr lang="en-US" altLang="zh-CN" dirty="0" err="1" smtClean="0">
                <a:ea typeface="宋体" pitchFamily="2" charset="-122"/>
              </a:rPr>
              <a:t>opmm</a:t>
            </a:r>
            <a:endParaRPr lang="zh-CN" altLang="en-US" dirty="0">
              <a:ea typeface="宋体" pitchFamily="2" charset="-122"/>
            </a:endParaRPr>
          </a:p>
        </p:txBody>
      </p:sp>
      <p:sp>
        <p:nvSpPr>
          <p:cNvPr id="2318339" name="Rectangle 3"/>
          <p:cNvSpPr>
            <a:spLocks noGrp="1" noChangeArrowheads="1"/>
          </p:cNvSpPr>
          <p:nvPr>
            <p:ph type="body" idx="1"/>
          </p:nvPr>
        </p:nvSpPr>
        <p:spPr>
          <a:xfrm>
            <a:off x="428596" y="785794"/>
            <a:ext cx="7620000" cy="4343400"/>
          </a:xfrm>
        </p:spPr>
        <p:txBody>
          <a:bodyPr/>
          <a:lstStyle/>
          <a:p>
            <a:pPr>
              <a:lnSpc>
                <a:spcPct val="80000"/>
              </a:lnSpc>
              <a:buFontTx/>
              <a:buNone/>
            </a:pPr>
            <a:endParaRPr lang="en-US" altLang="zh-CN" sz="1800" b="1" dirty="0">
              <a:ea typeface="宋体" pitchFamily="2" charset="-122"/>
            </a:endParaRPr>
          </a:p>
          <a:p>
            <a:pPr>
              <a:lnSpc>
                <a:spcPct val="80000"/>
              </a:lnSpc>
              <a:buFontTx/>
              <a:buNone/>
            </a:pPr>
            <a:r>
              <a:rPr lang="en-US" altLang="zh-CN" sz="1800" b="1" dirty="0">
                <a:ea typeface="宋体" pitchFamily="2" charset="-122"/>
              </a:rPr>
              <a:t>Oracle BI Cluster Controller</a:t>
            </a:r>
            <a:r>
              <a:rPr lang="en-US" altLang="zh-CN" sz="1800" dirty="0">
                <a:ea typeface="宋体" pitchFamily="2" charset="-122"/>
              </a:rPr>
              <a:t> </a:t>
            </a:r>
            <a:r>
              <a:rPr lang="zh-CN" altLang="en-US" sz="1800" dirty="0">
                <a:ea typeface="宋体" pitchFamily="2" charset="-122"/>
              </a:rPr>
              <a:t>是集群安装相关的服务，单实例安装不用启动；</a:t>
            </a:r>
          </a:p>
          <a:p>
            <a:pPr>
              <a:lnSpc>
                <a:spcPct val="80000"/>
              </a:lnSpc>
            </a:pPr>
            <a:r>
              <a:rPr lang="en-US" altLang="zh-CN" sz="1800" b="1" dirty="0">
                <a:ea typeface="宋体" pitchFamily="2" charset="-122"/>
              </a:rPr>
              <a:t>Oracle BI Java Host</a:t>
            </a:r>
            <a:r>
              <a:rPr lang="en-US" altLang="zh-CN" sz="1800" dirty="0">
                <a:ea typeface="宋体" pitchFamily="2" charset="-122"/>
              </a:rPr>
              <a:t> </a:t>
            </a:r>
            <a:r>
              <a:rPr lang="zh-CN" altLang="en-US" sz="1800" dirty="0">
                <a:ea typeface="宋体" pitchFamily="2" charset="-122"/>
              </a:rPr>
              <a:t>是前端展现中的 图表，</a:t>
            </a:r>
            <a:r>
              <a:rPr lang="en-US" altLang="zh-CN" sz="1800" dirty="0">
                <a:ea typeface="宋体" pitchFamily="2" charset="-122"/>
              </a:rPr>
              <a:t>PDF </a:t>
            </a:r>
            <a:r>
              <a:rPr lang="zh-CN" altLang="en-US" sz="1800" dirty="0">
                <a:ea typeface="宋体" pitchFamily="2" charset="-122"/>
              </a:rPr>
              <a:t>打印等相关的功能用到的服务，如果要使用 </a:t>
            </a:r>
            <a:r>
              <a:rPr lang="en-US" altLang="zh-CN" sz="1800" dirty="0">
                <a:ea typeface="宋体" pitchFamily="2" charset="-122"/>
              </a:rPr>
              <a:t>Answer, Dashboard </a:t>
            </a:r>
            <a:r>
              <a:rPr lang="zh-CN" altLang="en-US" sz="1800" dirty="0">
                <a:ea typeface="宋体" pitchFamily="2" charset="-122"/>
              </a:rPr>
              <a:t>等则需要启动；</a:t>
            </a:r>
          </a:p>
          <a:p>
            <a:pPr>
              <a:lnSpc>
                <a:spcPct val="80000"/>
              </a:lnSpc>
            </a:pPr>
            <a:r>
              <a:rPr lang="en-US" altLang="zh-CN" sz="1800" b="1" dirty="0">
                <a:ea typeface="宋体" pitchFamily="2" charset="-122"/>
              </a:rPr>
              <a:t>Oracle BI Presentation Server</a:t>
            </a:r>
            <a:r>
              <a:rPr lang="en-US" altLang="zh-CN" sz="1800" dirty="0">
                <a:ea typeface="宋体" pitchFamily="2" charset="-122"/>
              </a:rPr>
              <a:t> </a:t>
            </a:r>
            <a:r>
              <a:rPr lang="zh-CN" altLang="en-US" sz="1800" dirty="0">
                <a:ea typeface="宋体" pitchFamily="2" charset="-122"/>
              </a:rPr>
              <a:t>是前端展现所必需的服务如果要使用 </a:t>
            </a:r>
            <a:r>
              <a:rPr lang="en-US" altLang="zh-CN" sz="1800" dirty="0">
                <a:ea typeface="宋体" pitchFamily="2" charset="-122"/>
              </a:rPr>
              <a:t>Answer, Dashboard </a:t>
            </a:r>
            <a:r>
              <a:rPr lang="zh-CN" altLang="en-US" sz="1800" dirty="0">
                <a:ea typeface="宋体" pitchFamily="2" charset="-122"/>
              </a:rPr>
              <a:t>等则需要启动；如果还需要使用图表或</a:t>
            </a:r>
            <a:r>
              <a:rPr lang="en-US" altLang="zh-CN" sz="1800" dirty="0">
                <a:ea typeface="宋体" pitchFamily="2" charset="-122"/>
              </a:rPr>
              <a:t>PDF</a:t>
            </a:r>
            <a:r>
              <a:rPr lang="zh-CN" altLang="en-US" sz="1800" dirty="0">
                <a:ea typeface="宋体" pitchFamily="2" charset="-122"/>
              </a:rPr>
              <a:t>打印等功能则必须还要启动</a:t>
            </a:r>
            <a:r>
              <a:rPr lang="en-US" altLang="zh-CN" sz="1800" dirty="0">
                <a:ea typeface="宋体" pitchFamily="2" charset="-122"/>
              </a:rPr>
              <a:t>Oracle BI Java Host</a:t>
            </a:r>
            <a:r>
              <a:rPr lang="zh-CN" altLang="en-US" sz="1800" dirty="0">
                <a:ea typeface="宋体" pitchFamily="2" charset="-122"/>
              </a:rPr>
              <a:t>；</a:t>
            </a:r>
          </a:p>
          <a:p>
            <a:pPr>
              <a:lnSpc>
                <a:spcPct val="80000"/>
              </a:lnSpc>
            </a:pPr>
            <a:r>
              <a:rPr lang="en-US" altLang="zh-CN" sz="1800" b="1" dirty="0">
                <a:ea typeface="宋体" pitchFamily="2" charset="-122"/>
              </a:rPr>
              <a:t>Oracle BI Scheduler </a:t>
            </a:r>
            <a:r>
              <a:rPr lang="zh-CN" altLang="en-US" sz="1800" b="1" dirty="0">
                <a:ea typeface="宋体" pitchFamily="2" charset="-122"/>
              </a:rPr>
              <a:t>是计划服务</a:t>
            </a:r>
            <a:r>
              <a:rPr lang="zh-CN" altLang="en-US" sz="1800" dirty="0">
                <a:ea typeface="宋体" pitchFamily="2" charset="-122"/>
              </a:rPr>
              <a:t>，</a:t>
            </a:r>
            <a:r>
              <a:rPr lang="en-US" altLang="zh-CN" sz="1800" dirty="0">
                <a:ea typeface="宋体" pitchFamily="2" charset="-122"/>
              </a:rPr>
              <a:t>Deliver </a:t>
            </a:r>
            <a:r>
              <a:rPr lang="zh-CN" altLang="en-US" sz="1800" dirty="0">
                <a:ea typeface="宋体" pitchFamily="2" charset="-122"/>
              </a:rPr>
              <a:t>依赖于这个服务。安装之后还需要进行相关的配置才能启动这个服务。请参安装配置文档；</a:t>
            </a:r>
          </a:p>
          <a:p>
            <a:pPr>
              <a:lnSpc>
                <a:spcPct val="80000"/>
              </a:lnSpc>
            </a:pPr>
            <a:r>
              <a:rPr lang="en-US" altLang="zh-CN" sz="1800" b="1" dirty="0">
                <a:ea typeface="宋体" pitchFamily="2" charset="-122"/>
              </a:rPr>
              <a:t>Oracle BI Server </a:t>
            </a:r>
            <a:r>
              <a:rPr lang="zh-CN" altLang="en-US" sz="1800" b="1" dirty="0">
                <a:ea typeface="宋体" pitchFamily="2" charset="-122"/>
              </a:rPr>
              <a:t>是</a:t>
            </a:r>
            <a:r>
              <a:rPr lang="zh-CN" altLang="en-US" sz="1800" dirty="0">
                <a:ea typeface="宋体" pitchFamily="2" charset="-122"/>
              </a:rPr>
              <a:t> </a:t>
            </a:r>
            <a:r>
              <a:rPr lang="en-US" altLang="zh-CN" sz="1800" dirty="0">
                <a:ea typeface="宋体" pitchFamily="2" charset="-122"/>
              </a:rPr>
              <a:t>Oracle BI Server </a:t>
            </a:r>
            <a:r>
              <a:rPr lang="zh-CN" altLang="en-US" sz="1800" dirty="0">
                <a:ea typeface="宋体" pitchFamily="2" charset="-122"/>
              </a:rPr>
              <a:t>的服务。启动这个服务之后，</a:t>
            </a:r>
            <a:r>
              <a:rPr lang="en-US" altLang="zh-CN" sz="1800" dirty="0" err="1">
                <a:ea typeface="宋体" pitchFamily="2" charset="-122"/>
              </a:rPr>
              <a:t>biee</a:t>
            </a:r>
            <a:r>
              <a:rPr lang="en-US" altLang="zh-CN" sz="1800" dirty="0">
                <a:ea typeface="宋体" pitchFamily="2" charset="-122"/>
              </a:rPr>
              <a:t> </a:t>
            </a:r>
            <a:r>
              <a:rPr lang="zh-CN" altLang="en-US" sz="1800" dirty="0">
                <a:ea typeface="宋体" pitchFamily="2" charset="-122"/>
              </a:rPr>
              <a:t>才能访问到数据，才能用 </a:t>
            </a:r>
            <a:r>
              <a:rPr lang="en-US" altLang="zh-CN" sz="1800" dirty="0">
                <a:ea typeface="宋体" pitchFamily="2" charset="-122"/>
              </a:rPr>
              <a:t>Administration Tool </a:t>
            </a:r>
            <a:r>
              <a:rPr lang="zh-CN" altLang="en-US" sz="1800" dirty="0">
                <a:ea typeface="宋体" pitchFamily="2" charset="-122"/>
              </a:rPr>
              <a:t>进行在线的模型设计。这个服务提供了 </a:t>
            </a:r>
            <a:r>
              <a:rPr lang="en-US" altLang="zh-CN" sz="1800" dirty="0">
                <a:ea typeface="宋体" pitchFamily="2" charset="-122"/>
              </a:rPr>
              <a:t>ODBC </a:t>
            </a:r>
            <a:r>
              <a:rPr lang="zh-CN" altLang="en-US" sz="1800" dirty="0">
                <a:ea typeface="宋体" pitchFamily="2" charset="-122"/>
              </a:rPr>
              <a:t>接口</a:t>
            </a:r>
            <a:r>
              <a:rPr lang="zh-CN" altLang="en-US" sz="1800" dirty="0" smtClean="0">
                <a:ea typeface="宋体" pitchFamily="2" charset="-122"/>
              </a:rPr>
              <a:t>。</a:t>
            </a:r>
            <a:endParaRPr lang="en-US" altLang="zh-CN" sz="1800" dirty="0" smtClean="0">
              <a:ea typeface="宋体" pitchFamily="2" charset="-122"/>
            </a:endParaRPr>
          </a:p>
          <a:p>
            <a:pPr>
              <a:lnSpc>
                <a:spcPct val="80000"/>
              </a:lnSpc>
            </a:pPr>
            <a:r>
              <a:rPr lang="zh-CN" altLang="en-US" sz="1800" b="1" dirty="0" smtClean="0">
                <a:solidFill>
                  <a:srgbClr val="FF0000"/>
                </a:solidFill>
                <a:ea typeface="宋体" pitchFamily="2" charset="-122"/>
              </a:rPr>
              <a:t>目录：</a:t>
            </a:r>
            <a:r>
              <a:rPr lang="en-US" altLang="zh-CN" sz="1400" b="1" dirty="0" smtClean="0">
                <a:solidFill>
                  <a:srgbClr val="FF0000"/>
                </a:solidFill>
                <a:ea typeface="宋体" pitchFamily="2" charset="-122"/>
              </a:rPr>
              <a:t>C</a:t>
            </a:r>
            <a:r>
              <a:rPr lang="en-US" altLang="zh-CN" sz="1400" b="1" dirty="0" smtClean="0">
                <a:solidFill>
                  <a:srgbClr val="FF0000"/>
                </a:solidFill>
                <a:ea typeface="宋体" pitchFamily="2" charset="-122"/>
              </a:rPr>
              <a:t>:\obiee\instances\instance1\bin</a:t>
            </a:r>
          </a:p>
          <a:p>
            <a:pPr>
              <a:lnSpc>
                <a:spcPct val="80000"/>
              </a:lnSpc>
            </a:pPr>
            <a:r>
              <a:rPr lang="zh-CN" altLang="en-US" sz="1800" b="1" dirty="0" smtClean="0">
                <a:solidFill>
                  <a:srgbClr val="FF0000"/>
                </a:solidFill>
                <a:ea typeface="宋体" pitchFamily="2" charset="-122"/>
              </a:rPr>
              <a:t>常用命令：</a:t>
            </a:r>
            <a:r>
              <a:rPr lang="en-US" altLang="zh-CN" sz="1800" b="1" dirty="0" smtClean="0">
                <a:solidFill>
                  <a:srgbClr val="FF0000"/>
                </a:solidFill>
                <a:ea typeface="宋体" pitchFamily="2" charset="-122"/>
              </a:rPr>
              <a:t> </a:t>
            </a:r>
            <a:endParaRPr lang="en-US" altLang="zh-CN" sz="1800" b="1" dirty="0" smtClean="0">
              <a:solidFill>
                <a:srgbClr val="FF0000"/>
              </a:solidFill>
              <a:ea typeface="宋体" pitchFamily="2" charset="-122"/>
            </a:endParaRPr>
          </a:p>
          <a:p>
            <a:pPr>
              <a:lnSpc>
                <a:spcPct val="80000"/>
              </a:lnSpc>
            </a:pPr>
            <a:r>
              <a:rPr lang="en-US" altLang="zh-CN" sz="1800" b="1" dirty="0" err="1" smtClean="0">
                <a:solidFill>
                  <a:srgbClr val="FF0000"/>
                </a:solidFill>
                <a:ea typeface="宋体" pitchFamily="2" charset="-122"/>
              </a:rPr>
              <a:t>Opmnctl</a:t>
            </a:r>
            <a:r>
              <a:rPr lang="en-US" altLang="zh-CN" sz="1800" b="1" dirty="0" smtClean="0">
                <a:solidFill>
                  <a:srgbClr val="FF0000"/>
                </a:solidFill>
                <a:ea typeface="宋体" pitchFamily="2" charset="-122"/>
              </a:rPr>
              <a:t> </a:t>
            </a:r>
            <a:r>
              <a:rPr lang="en-US" altLang="zh-CN" sz="1800" b="1" dirty="0" err="1" smtClean="0">
                <a:solidFill>
                  <a:srgbClr val="FF0000"/>
                </a:solidFill>
                <a:ea typeface="宋体" pitchFamily="2" charset="-122"/>
              </a:rPr>
              <a:t>startall</a:t>
            </a:r>
            <a:endParaRPr lang="en-US" altLang="zh-CN" sz="1800" b="1" dirty="0" smtClean="0">
              <a:solidFill>
                <a:srgbClr val="FF0000"/>
              </a:solidFill>
              <a:ea typeface="宋体" pitchFamily="2" charset="-122"/>
            </a:endParaRPr>
          </a:p>
          <a:p>
            <a:pPr>
              <a:lnSpc>
                <a:spcPct val="80000"/>
              </a:lnSpc>
            </a:pPr>
            <a:r>
              <a:rPr lang="en-US" altLang="zh-CN" sz="1800" b="1" dirty="0" err="1" smtClean="0">
                <a:solidFill>
                  <a:srgbClr val="FF0000"/>
                </a:solidFill>
                <a:ea typeface="宋体" pitchFamily="2" charset="-122"/>
              </a:rPr>
              <a:t>Opmnctl</a:t>
            </a:r>
            <a:r>
              <a:rPr lang="en-US" altLang="zh-CN" sz="1800" b="1" dirty="0" smtClean="0">
                <a:solidFill>
                  <a:srgbClr val="FF0000"/>
                </a:solidFill>
                <a:ea typeface="宋体" pitchFamily="2" charset="-122"/>
              </a:rPr>
              <a:t> </a:t>
            </a:r>
            <a:r>
              <a:rPr lang="en-US" altLang="zh-CN" sz="1800" b="1" dirty="0" err="1" smtClean="0">
                <a:solidFill>
                  <a:srgbClr val="FF0000"/>
                </a:solidFill>
                <a:ea typeface="宋体" pitchFamily="2" charset="-122"/>
              </a:rPr>
              <a:t>stopall</a:t>
            </a:r>
            <a:endParaRPr lang="en-US" altLang="zh-CN" sz="1800" b="1" dirty="0" smtClean="0">
              <a:solidFill>
                <a:srgbClr val="FF0000"/>
              </a:solidFill>
              <a:ea typeface="宋体" pitchFamily="2" charset="-122"/>
            </a:endParaRPr>
          </a:p>
          <a:p>
            <a:pPr>
              <a:lnSpc>
                <a:spcPct val="80000"/>
              </a:lnSpc>
            </a:pPr>
            <a:r>
              <a:rPr lang="en-US" altLang="zh-CN" sz="1800" b="1" dirty="0" err="1" smtClean="0">
                <a:solidFill>
                  <a:srgbClr val="FF0000"/>
                </a:solidFill>
                <a:ea typeface="宋体" pitchFamily="2" charset="-122"/>
              </a:rPr>
              <a:t>Opmnctl</a:t>
            </a:r>
            <a:r>
              <a:rPr lang="en-US" altLang="zh-CN" sz="1800" b="1" dirty="0" smtClean="0">
                <a:solidFill>
                  <a:srgbClr val="FF0000"/>
                </a:solidFill>
                <a:ea typeface="宋体" pitchFamily="2" charset="-122"/>
              </a:rPr>
              <a:t> status</a:t>
            </a:r>
            <a:endParaRPr lang="en-US" altLang="zh-CN" sz="1800" b="1" dirty="0" smtClean="0">
              <a:solidFill>
                <a:srgbClr val="FF0000"/>
              </a:solidFill>
              <a:ea typeface="宋体" pitchFamily="2" charset="-122"/>
            </a:endParaRPr>
          </a:p>
        </p:txBody>
      </p:sp>
      <p:pic>
        <p:nvPicPr>
          <p:cNvPr id="6148" name="Picture 4"/>
          <p:cNvPicPr>
            <a:picLocks noChangeAspect="1" noChangeArrowheads="1"/>
          </p:cNvPicPr>
          <p:nvPr/>
        </p:nvPicPr>
        <p:blipFill>
          <a:blip r:embed="rId3"/>
          <a:srcRect/>
          <a:stretch>
            <a:fillRect/>
          </a:stretch>
        </p:blipFill>
        <p:spPr bwMode="auto">
          <a:xfrm>
            <a:off x="4071934" y="4429132"/>
            <a:ext cx="4886351" cy="220412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0386" name="Rectangle 2"/>
          <p:cNvSpPr>
            <a:spLocks noGrp="1" noChangeArrowheads="1"/>
          </p:cNvSpPr>
          <p:nvPr>
            <p:ph type="title"/>
          </p:nvPr>
        </p:nvSpPr>
        <p:spPr/>
        <p:txBody>
          <a:bodyPr/>
          <a:lstStyle/>
          <a:p>
            <a:r>
              <a:rPr lang="zh-CN" altLang="en-US">
                <a:ea typeface="宋体" pitchFamily="2" charset="-122"/>
              </a:rPr>
              <a:t>安装后的程序</a:t>
            </a:r>
          </a:p>
        </p:txBody>
      </p:sp>
      <p:sp>
        <p:nvSpPr>
          <p:cNvPr id="2320387" name="Rectangle 3"/>
          <p:cNvSpPr>
            <a:spLocks noGrp="1" noChangeArrowheads="1"/>
          </p:cNvSpPr>
          <p:nvPr>
            <p:ph type="body" idx="1"/>
          </p:nvPr>
        </p:nvSpPr>
        <p:spPr/>
        <p:txBody>
          <a:bodyPr/>
          <a:lstStyle/>
          <a:p>
            <a:pPr>
              <a:lnSpc>
                <a:spcPct val="80000"/>
              </a:lnSpc>
            </a:pPr>
            <a:endParaRPr lang="en-US" altLang="zh-CN" sz="1800" b="1" dirty="0">
              <a:ea typeface="宋体" pitchFamily="2" charset="-122"/>
            </a:endParaRPr>
          </a:p>
          <a:p>
            <a:pPr>
              <a:lnSpc>
                <a:spcPct val="80000"/>
              </a:lnSpc>
            </a:pPr>
            <a:r>
              <a:rPr lang="en-US" altLang="zh-CN" sz="1800" b="1" dirty="0" smtClean="0">
                <a:ea typeface="宋体" pitchFamily="2" charset="-122"/>
              </a:rPr>
              <a:t>BI</a:t>
            </a:r>
            <a:r>
              <a:rPr lang="zh-CN" altLang="en-US" sz="1800" b="1" dirty="0" smtClean="0">
                <a:ea typeface="宋体" pitchFamily="2" charset="-122"/>
              </a:rPr>
              <a:t>管理</a:t>
            </a:r>
            <a:r>
              <a:rPr lang="en-US" altLang="zh-CN" sz="1800" b="1" dirty="0" smtClean="0">
                <a:ea typeface="宋体" pitchFamily="2" charset="-122"/>
              </a:rPr>
              <a:t>(Administration Tools)</a:t>
            </a:r>
            <a:r>
              <a:rPr lang="en-US" altLang="zh-CN" sz="1800" dirty="0" smtClean="0">
                <a:ea typeface="宋体" pitchFamily="2" charset="-122"/>
              </a:rPr>
              <a:t>: </a:t>
            </a:r>
            <a:r>
              <a:rPr lang="en-US" altLang="zh-CN" sz="1800" dirty="0">
                <a:ea typeface="宋体" pitchFamily="2" charset="-122"/>
              </a:rPr>
              <a:t>BI Server </a:t>
            </a:r>
            <a:r>
              <a:rPr lang="zh-CN" altLang="en-US" sz="1800" dirty="0">
                <a:ea typeface="宋体" pitchFamily="2" charset="-122"/>
              </a:rPr>
              <a:t>的管理工具，用来创建维护模型，并且能够管理安全，会话，变量等等。是用的最多的一个管理工具；这个工具可以编辑 </a:t>
            </a:r>
            <a:r>
              <a:rPr lang="en-US" altLang="zh-CN" sz="1800" dirty="0" err="1">
                <a:ea typeface="宋体" pitchFamily="2" charset="-122"/>
              </a:rPr>
              <a:t>rpd</a:t>
            </a:r>
            <a:r>
              <a:rPr lang="en-US" altLang="zh-CN" sz="1800" dirty="0">
                <a:ea typeface="宋体" pitchFamily="2" charset="-122"/>
              </a:rPr>
              <a:t> </a:t>
            </a:r>
            <a:r>
              <a:rPr lang="zh-CN" altLang="en-US" sz="1800" dirty="0">
                <a:ea typeface="宋体" pitchFamily="2" charset="-122"/>
              </a:rPr>
              <a:t>文件也可以在线通过 </a:t>
            </a:r>
            <a:r>
              <a:rPr lang="en-US" altLang="zh-CN" sz="1800" dirty="0">
                <a:ea typeface="宋体" pitchFamily="2" charset="-122"/>
              </a:rPr>
              <a:t>ODBC </a:t>
            </a:r>
            <a:r>
              <a:rPr lang="zh-CN" altLang="en-US" sz="1800" dirty="0">
                <a:ea typeface="宋体" pitchFamily="2" charset="-122"/>
              </a:rPr>
              <a:t>连接到 </a:t>
            </a:r>
            <a:r>
              <a:rPr lang="en-US" altLang="zh-CN" sz="1800" dirty="0">
                <a:ea typeface="宋体" pitchFamily="2" charset="-122"/>
              </a:rPr>
              <a:t>BI Server </a:t>
            </a:r>
            <a:r>
              <a:rPr lang="zh-CN" altLang="en-US" sz="1800" dirty="0">
                <a:ea typeface="宋体" pitchFamily="2" charset="-122"/>
              </a:rPr>
              <a:t>进行管理；</a:t>
            </a:r>
            <a:endParaRPr lang="zh-CN" altLang="en-US" sz="1800" b="1" dirty="0">
              <a:ea typeface="宋体" pitchFamily="2" charset="-122"/>
            </a:endParaRPr>
          </a:p>
          <a:p>
            <a:pPr>
              <a:lnSpc>
                <a:spcPct val="80000"/>
              </a:lnSpc>
            </a:pPr>
            <a:r>
              <a:rPr lang="zh-CN" altLang="en-US" sz="1800" b="1" dirty="0" smtClean="0">
                <a:ea typeface="宋体" pitchFamily="2" charset="-122"/>
              </a:rPr>
              <a:t>目录管理器</a:t>
            </a:r>
            <a:r>
              <a:rPr lang="en-US" altLang="zh-CN" sz="1800" b="1" dirty="0" smtClean="0">
                <a:ea typeface="宋体" pitchFamily="2" charset="-122"/>
              </a:rPr>
              <a:t>Catalog </a:t>
            </a:r>
            <a:r>
              <a:rPr lang="en-US" altLang="zh-CN" sz="1800" b="1" dirty="0">
                <a:ea typeface="宋体" pitchFamily="2" charset="-122"/>
              </a:rPr>
              <a:t>Manager</a:t>
            </a:r>
            <a:r>
              <a:rPr lang="en-US" altLang="zh-CN" sz="1800" dirty="0">
                <a:ea typeface="宋体" pitchFamily="2" charset="-122"/>
              </a:rPr>
              <a:t>: </a:t>
            </a:r>
            <a:r>
              <a:rPr lang="zh-CN" altLang="en-US" sz="1800" dirty="0">
                <a:ea typeface="宋体" pitchFamily="2" charset="-122"/>
              </a:rPr>
              <a:t>目录（</a:t>
            </a:r>
            <a:r>
              <a:rPr lang="en-US" altLang="zh-CN" sz="1800" dirty="0">
                <a:ea typeface="宋体" pitchFamily="2" charset="-122"/>
              </a:rPr>
              <a:t>Catalog</a:t>
            </a:r>
            <a:r>
              <a:rPr lang="zh-CN" altLang="en-US" sz="1800" dirty="0">
                <a:ea typeface="宋体" pitchFamily="2" charset="-122"/>
              </a:rPr>
              <a:t>）管理工具。</a:t>
            </a:r>
            <a:r>
              <a:rPr lang="en-US" altLang="zh-CN" sz="1800" dirty="0">
                <a:ea typeface="宋体" pitchFamily="2" charset="-122"/>
              </a:rPr>
              <a:t>Catalog </a:t>
            </a:r>
            <a:r>
              <a:rPr lang="zh-CN" altLang="en-US" sz="1800" dirty="0">
                <a:ea typeface="宋体" pitchFamily="2" charset="-122"/>
              </a:rPr>
              <a:t>中存放了报表等展现层的对象。可以通过 </a:t>
            </a:r>
            <a:r>
              <a:rPr lang="en-US" altLang="zh-CN" sz="1800" dirty="0">
                <a:ea typeface="宋体" pitchFamily="2" charset="-122"/>
              </a:rPr>
              <a:t>Catalog Manager </a:t>
            </a:r>
            <a:r>
              <a:rPr lang="zh-CN" altLang="en-US" sz="1800" dirty="0">
                <a:ea typeface="宋体" pitchFamily="2" charset="-122"/>
              </a:rPr>
              <a:t>对报表进行复制，归档，多语言设计等管理工作；这个工具可以离线编辑 </a:t>
            </a:r>
            <a:r>
              <a:rPr lang="en-US" altLang="zh-CN" sz="1800" dirty="0">
                <a:ea typeface="宋体" pitchFamily="2" charset="-122"/>
              </a:rPr>
              <a:t>Catalog </a:t>
            </a:r>
            <a:r>
              <a:rPr lang="zh-CN" altLang="en-US" sz="1800" dirty="0">
                <a:ea typeface="宋体" pitchFamily="2" charset="-122"/>
              </a:rPr>
              <a:t>文件夹，也可以在线连接到 </a:t>
            </a:r>
            <a:r>
              <a:rPr lang="en-US" altLang="zh-CN" sz="1800" dirty="0">
                <a:ea typeface="宋体" pitchFamily="2" charset="-122"/>
              </a:rPr>
              <a:t>BIEE </a:t>
            </a:r>
            <a:r>
              <a:rPr lang="zh-CN" altLang="en-US" sz="1800" dirty="0">
                <a:ea typeface="宋体" pitchFamily="2" charset="-122"/>
              </a:rPr>
              <a:t>进行管理。在线连接的时候输入的 </a:t>
            </a:r>
            <a:r>
              <a:rPr lang="en-US" altLang="zh-CN" sz="1800" dirty="0">
                <a:ea typeface="宋体" pitchFamily="2" charset="-122"/>
              </a:rPr>
              <a:t>URL </a:t>
            </a:r>
            <a:r>
              <a:rPr lang="zh-CN" altLang="en-US" sz="1800" dirty="0">
                <a:ea typeface="宋体" pitchFamily="2" charset="-122"/>
              </a:rPr>
              <a:t>的格式为：</a:t>
            </a:r>
            <a:r>
              <a:rPr lang="en-US" altLang="zh-CN" sz="1800" dirty="0">
                <a:ea typeface="宋体" pitchFamily="2" charset="-122"/>
              </a:rPr>
              <a:t> </a:t>
            </a:r>
            <a:r>
              <a:rPr lang="zh-CN" altLang="en-US" sz="1800" dirty="0">
                <a:ea typeface="宋体" pitchFamily="2" charset="-122"/>
              </a:rPr>
              <a:t>如：</a:t>
            </a:r>
            <a:r>
              <a:rPr lang="en-US" altLang="zh-CN" sz="1800" dirty="0">
                <a:ea typeface="宋体" pitchFamily="2" charset="-122"/>
                <a:hlinkClick r:id="rId3"/>
              </a:rPr>
              <a:t>http://biee.oracle.com:9704/analytics/saw.dll</a:t>
            </a:r>
            <a:endParaRPr lang="en-US" altLang="zh-CN" sz="1800" b="1" dirty="0">
              <a:ea typeface="宋体" pitchFamily="2" charset="-122"/>
            </a:endParaRPr>
          </a:p>
          <a:p>
            <a:pPr>
              <a:lnSpc>
                <a:spcPct val="80000"/>
              </a:lnSpc>
            </a:pPr>
            <a:r>
              <a:rPr lang="zh-CN" altLang="en-US" sz="1800" b="1" dirty="0" smtClean="0">
                <a:ea typeface="宋体" pitchFamily="2" charset="-122"/>
              </a:rPr>
              <a:t>启动</a:t>
            </a:r>
            <a:r>
              <a:rPr lang="en-US" altLang="zh-CN" sz="1800" b="1" dirty="0" smtClean="0">
                <a:ea typeface="宋体" pitchFamily="2" charset="-122"/>
              </a:rPr>
              <a:t>BI</a:t>
            </a:r>
            <a:r>
              <a:rPr lang="zh-CN" altLang="en-US" sz="1800" b="1" dirty="0" smtClean="0">
                <a:ea typeface="宋体" pitchFamily="2" charset="-122"/>
              </a:rPr>
              <a:t>服务</a:t>
            </a:r>
            <a:r>
              <a:rPr lang="en-US" altLang="zh-CN" sz="1800" dirty="0" smtClean="0">
                <a:ea typeface="宋体" pitchFamily="2" charset="-122"/>
              </a:rPr>
              <a:t>:</a:t>
            </a:r>
            <a:r>
              <a:rPr lang="zh-CN" altLang="en-US" sz="1800" dirty="0" smtClean="0">
                <a:ea typeface="宋体" pitchFamily="2" charset="-122"/>
              </a:rPr>
              <a:t>启动服务。</a:t>
            </a:r>
            <a:endParaRPr lang="en-US" altLang="zh-CN" sz="1800" dirty="0" smtClean="0">
              <a:ea typeface="宋体" pitchFamily="2" charset="-122"/>
            </a:endParaRPr>
          </a:p>
          <a:p>
            <a:pPr>
              <a:lnSpc>
                <a:spcPct val="80000"/>
              </a:lnSpc>
            </a:pPr>
            <a:r>
              <a:rPr lang="zh-CN" altLang="en-US" sz="1800" b="1" dirty="0" smtClean="0">
                <a:ea typeface="宋体" pitchFamily="2" charset="-122"/>
              </a:rPr>
              <a:t>停止</a:t>
            </a:r>
            <a:r>
              <a:rPr lang="en-US" altLang="zh-CN" sz="1800" b="1" dirty="0" smtClean="0">
                <a:ea typeface="宋体" pitchFamily="2" charset="-122"/>
              </a:rPr>
              <a:t>BI</a:t>
            </a:r>
            <a:r>
              <a:rPr lang="zh-CN" altLang="en-US" sz="1800" b="1" dirty="0" smtClean="0">
                <a:ea typeface="宋体" pitchFamily="2" charset="-122"/>
              </a:rPr>
              <a:t>服务：</a:t>
            </a:r>
            <a:r>
              <a:rPr lang="zh-CN" altLang="en-US" sz="1800" dirty="0" smtClean="0">
                <a:ea typeface="宋体" pitchFamily="2" charset="-122"/>
              </a:rPr>
              <a:t>停止服务。</a:t>
            </a:r>
            <a:endParaRPr lang="en-US" altLang="zh-CN" sz="1800" dirty="0" smtClean="0">
              <a:ea typeface="宋体" pitchFamily="2" charset="-122"/>
            </a:endParaRPr>
          </a:p>
          <a:p>
            <a:pPr>
              <a:lnSpc>
                <a:spcPct val="80000"/>
              </a:lnSpc>
            </a:pPr>
            <a:r>
              <a:rPr lang="zh-CN" altLang="en-US" sz="1800" b="1" dirty="0" smtClean="0">
                <a:ea typeface="宋体" pitchFamily="2" charset="-122"/>
              </a:rPr>
              <a:t>作业管理器：</a:t>
            </a:r>
            <a:r>
              <a:rPr lang="zh-CN" altLang="en-US" sz="1800" dirty="0" smtClean="0">
                <a:ea typeface="宋体" pitchFamily="2" charset="-122"/>
              </a:rPr>
              <a:t>作业管理工具，管理任务计划，例如发邮件等等。</a:t>
            </a:r>
            <a:endParaRPr lang="zh-CN" altLang="en-US" sz="1800" dirty="0">
              <a:ea typeface="宋体" pitchFamily="2" charset="-122"/>
            </a:endParaRPr>
          </a:p>
        </p:txBody>
      </p:sp>
      <p:pic>
        <p:nvPicPr>
          <p:cNvPr id="7170" name="Picture 2"/>
          <p:cNvPicPr>
            <a:picLocks noChangeAspect="1" noChangeArrowheads="1"/>
          </p:cNvPicPr>
          <p:nvPr/>
        </p:nvPicPr>
        <p:blipFill>
          <a:blip r:embed="rId4"/>
          <a:srcRect/>
          <a:stretch>
            <a:fillRect/>
          </a:stretch>
        </p:blipFill>
        <p:spPr bwMode="auto">
          <a:xfrm>
            <a:off x="3214678" y="4500570"/>
            <a:ext cx="5238750" cy="20955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1410" name="Rectangle 2"/>
          <p:cNvSpPr>
            <a:spLocks noGrp="1" noChangeArrowheads="1"/>
          </p:cNvSpPr>
          <p:nvPr>
            <p:ph type="title"/>
          </p:nvPr>
        </p:nvSpPr>
        <p:spPr/>
        <p:txBody>
          <a:bodyPr/>
          <a:lstStyle/>
          <a:p>
            <a:r>
              <a:rPr lang="zh-CN" altLang="en-US">
                <a:ea typeface="宋体" pitchFamily="2" charset="-122"/>
              </a:rPr>
              <a:t>访问 </a:t>
            </a:r>
            <a:r>
              <a:rPr lang="en-US" altLang="zh-CN">
                <a:ea typeface="宋体" pitchFamily="2" charset="-122"/>
              </a:rPr>
              <a:t>BIEE</a:t>
            </a:r>
            <a:endParaRPr lang="zh-CN" altLang="en-US">
              <a:ea typeface="宋体" pitchFamily="2" charset="-122"/>
            </a:endParaRPr>
          </a:p>
        </p:txBody>
      </p:sp>
      <p:sp>
        <p:nvSpPr>
          <p:cNvPr id="2321411" name="Rectangle 3"/>
          <p:cNvSpPr>
            <a:spLocks noGrp="1" noChangeArrowheads="1"/>
          </p:cNvSpPr>
          <p:nvPr>
            <p:ph type="body" idx="1"/>
          </p:nvPr>
        </p:nvSpPr>
        <p:spPr>
          <a:xfrm>
            <a:off x="214282" y="1285860"/>
            <a:ext cx="8640000" cy="3090233"/>
          </a:xfrm>
        </p:spPr>
        <p:txBody>
          <a:bodyPr/>
          <a:lstStyle/>
          <a:p>
            <a:pPr>
              <a:buFont typeface="Wingdings" pitchFamily="2" charset="2"/>
              <a:buChar char="Ø"/>
            </a:pPr>
            <a:r>
              <a:rPr lang="en-US" altLang="zh-CN" sz="2000" dirty="0" smtClean="0">
                <a:latin typeface="+mj-ea"/>
                <a:ea typeface="+mj-ea"/>
              </a:rPr>
              <a:t>Oracle </a:t>
            </a:r>
            <a:r>
              <a:rPr lang="en-US" altLang="zh-CN" sz="2000" dirty="0">
                <a:latin typeface="+mj-ea"/>
                <a:ea typeface="+mj-ea"/>
              </a:rPr>
              <a:t>BI Interactive Dashboards </a:t>
            </a:r>
            <a:r>
              <a:rPr lang="zh-CN" altLang="en-US" sz="2000" dirty="0" smtClean="0">
                <a:latin typeface="+mj-ea"/>
                <a:ea typeface="+mj-ea"/>
              </a:rPr>
              <a:t>：可以</a:t>
            </a:r>
            <a:r>
              <a:rPr lang="zh-CN" altLang="en-US" sz="2000" dirty="0">
                <a:latin typeface="+mj-ea"/>
                <a:ea typeface="+mj-ea"/>
              </a:rPr>
              <a:t>进入</a:t>
            </a:r>
            <a:r>
              <a:rPr lang="zh-CN" altLang="en-US" sz="2000" dirty="0" smtClean="0">
                <a:latin typeface="+mj-ea"/>
                <a:ea typeface="+mj-ea"/>
              </a:rPr>
              <a:t>到</a:t>
            </a:r>
            <a:r>
              <a:rPr lang="en-US" altLang="zh-CN" sz="2000" dirty="0" smtClean="0">
                <a:solidFill>
                  <a:schemeClr val="tx2">
                    <a:lumMod val="60000"/>
                    <a:lumOff val="40000"/>
                  </a:schemeClr>
                </a:solidFill>
                <a:latin typeface="+mj-ea"/>
                <a:ea typeface="+mj-ea"/>
              </a:rPr>
              <a:t>http</a:t>
            </a:r>
            <a:r>
              <a:rPr lang="en-US" altLang="zh-CN" sz="2000" dirty="0">
                <a:solidFill>
                  <a:schemeClr val="tx2">
                    <a:lumMod val="60000"/>
                    <a:lumOff val="40000"/>
                  </a:schemeClr>
                </a:solidFill>
                <a:latin typeface="+mj-ea"/>
                <a:ea typeface="+mj-ea"/>
              </a:rPr>
              <a:t>://</a:t>
            </a:r>
            <a:r>
              <a:rPr lang="en-US" altLang="zh-CN" sz="2000" dirty="0" smtClean="0">
                <a:solidFill>
                  <a:schemeClr val="tx2">
                    <a:lumMod val="60000"/>
                    <a:lumOff val="40000"/>
                  </a:schemeClr>
                </a:solidFill>
                <a:latin typeface="+mj-ea"/>
                <a:ea typeface="+mj-ea"/>
              </a:rPr>
              <a:t>localhost:9704/analytics</a:t>
            </a:r>
            <a:r>
              <a:rPr lang="zh-CN" altLang="en-US" sz="2000" dirty="0" smtClean="0">
                <a:solidFill>
                  <a:schemeClr val="tx2">
                    <a:lumMod val="60000"/>
                    <a:lumOff val="40000"/>
                  </a:schemeClr>
                </a:solidFill>
                <a:latin typeface="+mj-ea"/>
                <a:ea typeface="+mj-ea"/>
              </a:rPr>
              <a:t> </a:t>
            </a:r>
            <a:r>
              <a:rPr lang="zh-CN" altLang="en-US" sz="2000" dirty="0" smtClean="0">
                <a:latin typeface="+mj-ea"/>
                <a:ea typeface="+mj-ea"/>
              </a:rPr>
              <a:t>（端口或者为</a:t>
            </a:r>
            <a:r>
              <a:rPr lang="en-US" altLang="zh-CN" sz="2000" dirty="0" smtClean="0">
                <a:latin typeface="+mj-ea"/>
                <a:ea typeface="+mj-ea"/>
              </a:rPr>
              <a:t>7001)</a:t>
            </a:r>
          </a:p>
          <a:p>
            <a:pPr>
              <a:buFont typeface="Wingdings" pitchFamily="2" charset="2"/>
              <a:buChar char="Ø"/>
            </a:pPr>
            <a:r>
              <a:rPr lang="en-US" altLang="zh-CN" sz="2000" dirty="0" smtClean="0">
                <a:latin typeface="+mj-ea"/>
                <a:ea typeface="+mj-ea"/>
              </a:rPr>
              <a:t>Console</a:t>
            </a:r>
            <a:r>
              <a:rPr lang="zh-CN" altLang="en-US" sz="2000" dirty="0" smtClean="0">
                <a:latin typeface="+mj-ea"/>
                <a:ea typeface="+mj-ea"/>
              </a:rPr>
              <a:t>：</a:t>
            </a:r>
            <a:r>
              <a:rPr lang="en-US" altLang="zh-CN" sz="2000" dirty="0" err="1" smtClean="0">
                <a:latin typeface="+mj-ea"/>
                <a:ea typeface="+mj-ea"/>
              </a:rPr>
              <a:t>weblogic</a:t>
            </a:r>
            <a:r>
              <a:rPr lang="zh-CN" altLang="en-US" sz="2000" dirty="0" smtClean="0">
                <a:latin typeface="+mj-ea"/>
                <a:ea typeface="+mj-ea"/>
              </a:rPr>
              <a:t>控制台。</a:t>
            </a:r>
            <a:r>
              <a:rPr lang="en-US" altLang="zh-CN" sz="2000" dirty="0" smtClean="0">
                <a:latin typeface="+mj-ea"/>
              </a:rPr>
              <a:t> </a:t>
            </a:r>
            <a:r>
              <a:rPr lang="zh-CN" altLang="en-US" sz="2000" dirty="0" smtClean="0">
                <a:latin typeface="+mj-ea"/>
              </a:rPr>
              <a:t>默认用户管理。</a:t>
            </a:r>
            <a:endParaRPr lang="en-US" altLang="zh-CN" sz="2000" dirty="0" smtClean="0">
              <a:latin typeface="+mj-ea"/>
            </a:endParaRPr>
          </a:p>
          <a:p>
            <a:r>
              <a:rPr lang="zh-CN" altLang="en-US" sz="2000" dirty="0" smtClean="0">
                <a:solidFill>
                  <a:schemeClr val="tx2">
                    <a:lumMod val="60000"/>
                    <a:lumOff val="40000"/>
                  </a:schemeClr>
                </a:solidFill>
                <a:latin typeface="+mj-ea"/>
                <a:ea typeface="+mj-ea"/>
              </a:rPr>
              <a:t> </a:t>
            </a:r>
            <a:r>
              <a:rPr lang="zh-CN" altLang="en-US" sz="2000" dirty="0" smtClean="0">
                <a:solidFill>
                  <a:schemeClr val="tx2">
                    <a:lumMod val="60000"/>
                    <a:lumOff val="40000"/>
                  </a:schemeClr>
                </a:solidFill>
                <a:latin typeface="+mj-ea"/>
                <a:ea typeface="+mj-ea"/>
              </a:rPr>
              <a:t>    </a:t>
            </a:r>
            <a:r>
              <a:rPr lang="en-US" altLang="zh-CN" sz="2000" dirty="0" smtClean="0">
                <a:solidFill>
                  <a:schemeClr val="tx2">
                    <a:lumMod val="60000"/>
                    <a:lumOff val="40000"/>
                  </a:schemeClr>
                </a:solidFill>
                <a:latin typeface="+mj-ea"/>
                <a:ea typeface="+mj-ea"/>
              </a:rPr>
              <a:t>http</a:t>
            </a:r>
            <a:r>
              <a:rPr lang="en-US" altLang="zh-CN" sz="2000" dirty="0" smtClean="0">
                <a:solidFill>
                  <a:schemeClr val="tx2">
                    <a:lumMod val="60000"/>
                    <a:lumOff val="40000"/>
                  </a:schemeClr>
                </a:solidFill>
                <a:latin typeface="+mj-ea"/>
                <a:ea typeface="+mj-ea"/>
              </a:rPr>
              <a:t>://localhost:9704/console</a:t>
            </a:r>
          </a:p>
          <a:p>
            <a:pPr>
              <a:buFont typeface="Wingdings" pitchFamily="2" charset="2"/>
              <a:buChar char="Ø"/>
            </a:pPr>
            <a:r>
              <a:rPr lang="en-US" altLang="zh-CN" sz="2000" dirty="0" smtClean="0">
                <a:latin typeface="+mj-ea"/>
              </a:rPr>
              <a:t>EM</a:t>
            </a:r>
            <a:r>
              <a:rPr lang="zh-CN" altLang="en-US" sz="2000" dirty="0" smtClean="0">
                <a:latin typeface="+mj-ea"/>
              </a:rPr>
              <a:t>：</a:t>
            </a:r>
            <a:r>
              <a:rPr lang="en-US" altLang="zh-CN" sz="2000" dirty="0" smtClean="0">
                <a:latin typeface="+mj-ea"/>
              </a:rPr>
              <a:t>Oracle</a:t>
            </a:r>
            <a:r>
              <a:rPr lang="zh-CN" altLang="en-US" sz="2000" dirty="0" smtClean="0">
                <a:latin typeface="+mj-ea"/>
              </a:rPr>
              <a:t> </a:t>
            </a:r>
            <a:r>
              <a:rPr lang="en-US" altLang="zh-CN" sz="2000" dirty="0" smtClean="0">
                <a:latin typeface="+mj-ea"/>
              </a:rPr>
              <a:t>Enterprise</a:t>
            </a:r>
            <a:r>
              <a:rPr lang="zh-CN" altLang="en-US" sz="2000" dirty="0" smtClean="0">
                <a:latin typeface="+mj-ea"/>
              </a:rPr>
              <a:t> </a:t>
            </a:r>
            <a:r>
              <a:rPr lang="en-US" altLang="zh-CN" sz="2000" dirty="0" smtClean="0">
                <a:latin typeface="+mj-ea"/>
              </a:rPr>
              <a:t>Manager11g</a:t>
            </a:r>
            <a:r>
              <a:rPr lang="zh-CN" altLang="en-US" sz="2000" dirty="0" smtClean="0">
                <a:latin typeface="+mj-ea"/>
              </a:rPr>
              <a:t> </a:t>
            </a:r>
            <a:r>
              <a:rPr lang="en-US" altLang="zh-CN" sz="2000" dirty="0" smtClean="0">
                <a:latin typeface="+mj-ea"/>
              </a:rPr>
              <a:t>Fusion</a:t>
            </a:r>
            <a:r>
              <a:rPr lang="zh-CN" altLang="en-US" sz="2000" dirty="0" smtClean="0">
                <a:latin typeface="+mj-ea"/>
              </a:rPr>
              <a:t> </a:t>
            </a:r>
            <a:r>
              <a:rPr lang="en-US" altLang="zh-CN" sz="2000" dirty="0" smtClean="0">
                <a:latin typeface="+mj-ea"/>
              </a:rPr>
              <a:t>Middleware</a:t>
            </a:r>
            <a:r>
              <a:rPr lang="zh-CN" altLang="en-US" sz="2000" dirty="0" smtClean="0">
                <a:latin typeface="+mj-ea"/>
              </a:rPr>
              <a:t> </a:t>
            </a:r>
            <a:r>
              <a:rPr lang="en-US" altLang="zh-CN" sz="2000" dirty="0" smtClean="0">
                <a:latin typeface="+mj-ea"/>
              </a:rPr>
              <a:t>Control</a:t>
            </a:r>
            <a:r>
              <a:rPr lang="zh-CN" altLang="en-US" sz="2000" dirty="0" smtClean="0">
                <a:latin typeface="+mj-ea"/>
              </a:rPr>
              <a:t>。</a:t>
            </a:r>
            <a:r>
              <a:rPr lang="en-US" altLang="zh-CN" sz="2000" dirty="0" smtClean="0">
                <a:latin typeface="+mj-ea"/>
              </a:rPr>
              <a:t> </a:t>
            </a:r>
            <a:r>
              <a:rPr lang="zh-CN" altLang="en-US" sz="2000" dirty="0" smtClean="0">
                <a:latin typeface="+mj-ea"/>
              </a:rPr>
              <a:t>管理</a:t>
            </a:r>
            <a:r>
              <a:rPr lang="en-US" altLang="zh-CN" sz="2000" dirty="0" smtClean="0">
                <a:latin typeface="+mj-ea"/>
              </a:rPr>
              <a:t>BIEE</a:t>
            </a:r>
            <a:r>
              <a:rPr lang="zh-CN" altLang="en-US" sz="2000" dirty="0" smtClean="0">
                <a:latin typeface="+mj-ea"/>
              </a:rPr>
              <a:t>相关配置，部署等。</a:t>
            </a:r>
            <a:endParaRPr lang="en-US" altLang="zh-CN" sz="2000" dirty="0" smtClean="0">
              <a:latin typeface="+mj-ea"/>
            </a:endParaRPr>
          </a:p>
          <a:p>
            <a:r>
              <a:rPr lang="zh-CN" altLang="en-US" sz="2000" dirty="0" smtClean="0">
                <a:solidFill>
                  <a:schemeClr val="tx2">
                    <a:lumMod val="60000"/>
                    <a:lumOff val="40000"/>
                  </a:schemeClr>
                </a:solidFill>
                <a:latin typeface="+mj-ea"/>
                <a:ea typeface="+mj-ea"/>
              </a:rPr>
              <a:t> </a:t>
            </a:r>
            <a:r>
              <a:rPr lang="zh-CN" altLang="en-US" sz="2000" dirty="0" smtClean="0">
                <a:solidFill>
                  <a:schemeClr val="tx2">
                    <a:lumMod val="60000"/>
                    <a:lumOff val="40000"/>
                  </a:schemeClr>
                </a:solidFill>
                <a:latin typeface="+mj-ea"/>
                <a:ea typeface="+mj-ea"/>
              </a:rPr>
              <a:t>    </a:t>
            </a:r>
            <a:r>
              <a:rPr lang="en-US" altLang="zh-CN" sz="2000" dirty="0" smtClean="0">
                <a:solidFill>
                  <a:schemeClr val="tx2">
                    <a:lumMod val="60000"/>
                    <a:lumOff val="40000"/>
                  </a:schemeClr>
                </a:solidFill>
                <a:latin typeface="+mj-ea"/>
                <a:ea typeface="+mj-ea"/>
              </a:rPr>
              <a:t>http</a:t>
            </a:r>
            <a:r>
              <a:rPr lang="en-US" altLang="zh-CN" sz="2000" dirty="0" smtClean="0">
                <a:solidFill>
                  <a:schemeClr val="tx2">
                    <a:lumMod val="60000"/>
                    <a:lumOff val="40000"/>
                  </a:schemeClr>
                </a:solidFill>
                <a:latin typeface="+mj-ea"/>
                <a:ea typeface="+mj-ea"/>
              </a:rPr>
              <a:t>://</a:t>
            </a:r>
            <a:r>
              <a:rPr lang="en-US" altLang="zh-CN" sz="2000" dirty="0" smtClean="0">
                <a:solidFill>
                  <a:schemeClr val="tx2">
                    <a:lumMod val="60000"/>
                    <a:lumOff val="40000"/>
                  </a:schemeClr>
                </a:solidFill>
                <a:latin typeface="+mj-ea"/>
                <a:ea typeface="+mj-ea"/>
              </a:rPr>
              <a:t>localhost:9704/em</a:t>
            </a:r>
            <a:endParaRPr lang="en-US" altLang="zh-CN" sz="2000" dirty="0" smtClean="0">
              <a:solidFill>
                <a:schemeClr val="tx2">
                  <a:lumMod val="60000"/>
                  <a:lumOff val="40000"/>
                </a:schemeClr>
              </a:solidFill>
              <a:latin typeface="+mj-ea"/>
              <a:ea typeface="+mj-ea"/>
            </a:endParaRPr>
          </a:p>
          <a:p>
            <a:pPr>
              <a:buFont typeface="Wingdings" pitchFamily="2" charset="2"/>
              <a:buChar char="Ø"/>
            </a:pPr>
            <a:endParaRPr lang="en-US" altLang="zh-CN" sz="2000" dirty="0" smtClean="0">
              <a:latin typeface="+mj-ea"/>
              <a:ea typeface="+mj-ea"/>
            </a:endParaRPr>
          </a:p>
          <a:p>
            <a:pPr>
              <a:buFont typeface="Wingdings" pitchFamily="2" charset="2"/>
              <a:buChar char="Ø"/>
            </a:pPr>
            <a:endParaRPr lang="en-US" altLang="zh-CN" sz="2000" dirty="0" smtClean="0">
              <a:latin typeface="+mj-ea"/>
              <a:ea typeface="+mj-ea"/>
            </a:endParaRPr>
          </a:p>
          <a:p>
            <a:endParaRPr lang="en-US" altLang="zh-CN" dirty="0" smtClean="0">
              <a:ea typeface="宋体" pitchFamily="2" charset="-122"/>
            </a:endParaRPr>
          </a:p>
          <a:p>
            <a:endParaRPr lang="en-US" altLang="zh-CN" dirty="0">
              <a:ea typeface="宋体" pitchFamily="2" charset="-122"/>
            </a:endParaRPr>
          </a:p>
        </p:txBody>
      </p:sp>
      <p:pic>
        <p:nvPicPr>
          <p:cNvPr id="8194" name="Picture 2"/>
          <p:cNvPicPr>
            <a:picLocks noChangeAspect="1" noChangeArrowheads="1"/>
          </p:cNvPicPr>
          <p:nvPr/>
        </p:nvPicPr>
        <p:blipFill>
          <a:blip r:embed="rId3"/>
          <a:srcRect/>
          <a:stretch>
            <a:fillRect/>
          </a:stretch>
        </p:blipFill>
        <p:spPr bwMode="auto">
          <a:xfrm>
            <a:off x="714348" y="1000108"/>
            <a:ext cx="8237537" cy="5200650"/>
          </a:xfrm>
          <a:prstGeom prst="rect">
            <a:avLst/>
          </a:prstGeom>
          <a:noFill/>
          <a:ln w="9525">
            <a:noFill/>
            <a:miter lim="800000"/>
            <a:headEnd/>
            <a:tailEnd/>
          </a:ln>
          <a:effectLst/>
        </p:spPr>
      </p:pic>
      <p:pic>
        <p:nvPicPr>
          <p:cNvPr id="6" name="Picture 5"/>
          <p:cNvPicPr>
            <a:picLocks noChangeAspect="1" noChangeArrowheads="1"/>
          </p:cNvPicPr>
          <p:nvPr/>
        </p:nvPicPr>
        <p:blipFill>
          <a:blip r:embed="rId4"/>
          <a:srcRect/>
          <a:stretch>
            <a:fillRect/>
          </a:stretch>
        </p:blipFill>
        <p:spPr bwMode="auto">
          <a:xfrm>
            <a:off x="785786" y="1643050"/>
            <a:ext cx="8211887" cy="4572032"/>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blinds(horizontal)">
                                      <p:cBhvr>
                                        <p:cTn id="7" dur="5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3"/>
          <p:cNvSpPr>
            <a:spLocks noGrp="1" noChangeArrowheads="1"/>
          </p:cNvSpPr>
          <p:nvPr>
            <p:ph type="title"/>
          </p:nvPr>
        </p:nvSpPr>
        <p:spPr>
          <a:xfrm>
            <a:off x="287338" y="44624"/>
            <a:ext cx="7597775" cy="6477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91440" bIns="0" numCol="1" anchor="b" anchorCtr="0" compatLnSpc="1">
            <a:prstTxWarp prst="textNoShape">
              <a:avLst/>
            </a:prstTxWarp>
          </a:bodyPr>
          <a:lstStyle/>
          <a:p>
            <a:r>
              <a:rPr lang="zh-CN" altLang="en-US" sz="1800" b="0" dirty="0">
                <a:latin typeface="微软雅黑" pitchFamily="34" charset="-122"/>
                <a:ea typeface="微软雅黑" pitchFamily="34" charset="-122"/>
              </a:rPr>
              <a:t>目录</a:t>
            </a:r>
          </a:p>
        </p:txBody>
      </p:sp>
      <p:sp>
        <p:nvSpPr>
          <p:cNvPr id="34" name="Text Box 3"/>
          <p:cNvSpPr txBox="1">
            <a:spLocks noChangeArrowheads="1"/>
          </p:cNvSpPr>
          <p:nvPr/>
        </p:nvSpPr>
        <p:spPr bwMode="gray">
          <a:xfrm>
            <a:off x="287338" y="2254953"/>
            <a:ext cx="1223962" cy="406400"/>
          </a:xfrm>
          <a:prstGeom prst="rect">
            <a:avLst/>
          </a:prstGeom>
          <a:solidFill>
            <a:srgbClr val="002060"/>
          </a:solidFill>
          <a:ln w="9525" algn="ctr">
            <a:solidFill>
              <a:srgbClr val="346A6C"/>
            </a:solidFill>
            <a:miter lim="800000"/>
            <a:headEnd/>
            <a:tailEnd/>
          </a:ln>
          <a:effectLst/>
        </p:spPr>
        <p:txBody>
          <a:bodyPr lIns="91427" tIns="45714" rIns="91427" bIns="45714">
            <a:spAutoFit/>
          </a:bodyPr>
          <a:lstStyle>
            <a:defPPr>
              <a:defRPr lang="zh-CN"/>
            </a:defPPr>
            <a:lvl1pPr>
              <a:spcBef>
                <a:spcPct val="50000"/>
              </a:spcBef>
              <a:buSzTx/>
              <a:buFont typeface="Wingdings" pitchFamily="2" charset="2"/>
              <a:buNone/>
              <a:defRPr kumimoji="1" sz="2000">
                <a:solidFill>
                  <a:schemeClr val="bg1"/>
                </a:solidFill>
                <a:ea typeface="黑体" pitchFamily="49" charset="-122"/>
              </a:defRPr>
            </a:lvl1pPr>
          </a:lstStyle>
          <a:p>
            <a:r>
              <a:rPr lang="zh-CN" altLang="en-US" dirty="0"/>
              <a:t>第二部分</a:t>
            </a:r>
          </a:p>
        </p:txBody>
      </p:sp>
      <p:sp>
        <p:nvSpPr>
          <p:cNvPr id="35" name="Text Box 4"/>
          <p:cNvSpPr txBox="1">
            <a:spLocks noChangeArrowheads="1"/>
          </p:cNvSpPr>
          <p:nvPr/>
        </p:nvSpPr>
        <p:spPr bwMode="auto">
          <a:xfrm>
            <a:off x="1835696" y="2229553"/>
            <a:ext cx="4824412" cy="396875"/>
          </a:xfrm>
          <a:prstGeom prst="rect">
            <a:avLst/>
          </a:prstGeom>
          <a:noFill/>
          <a:ln>
            <a:noFill/>
          </a:ln>
          <a:effectLst/>
          <a:extLst>
            <a:ext uri="{909E8E84-426E-40DD-AFC4-6F175D3DCCD1}">
              <a14:hiddenFill xmlns:a14="http://schemas.microsoft.com/office/drawing/2010/main" xmlns="">
                <a:solidFill>
                  <a:srgbClr val="008000"/>
                </a:solidFill>
              </a14:hiddenFill>
            </a:ext>
            <a:ext uri="{91240B29-F687-4F45-9708-019B960494DF}">
              <a14:hiddenLine xmlns:a14="http://schemas.microsoft.com/office/drawing/2010/main" xmlns="" w="9525" algn="ctr">
                <a:solidFill>
                  <a:schemeClr val="bg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7" tIns="45714" rIns="91427" bIns="45714">
            <a:spAutoFit/>
          </a:bodyPr>
          <a:lstStyle/>
          <a:p>
            <a:pPr>
              <a:spcBef>
                <a:spcPct val="50000"/>
              </a:spcBef>
            </a:pPr>
            <a:r>
              <a:rPr kumimoji="1" lang="zh-CN" altLang="en-US" sz="2000" dirty="0" smtClean="0">
                <a:ea typeface="黑体" pitchFamily="49" charset="-122"/>
              </a:rPr>
              <a:t>报表开发</a:t>
            </a:r>
            <a:endParaRPr kumimoji="1" lang="zh-CN" altLang="en-US" sz="2000" dirty="0">
              <a:ea typeface="黑体" pitchFamily="49" charset="-122"/>
            </a:endParaRPr>
          </a:p>
        </p:txBody>
      </p:sp>
      <p:sp>
        <p:nvSpPr>
          <p:cNvPr id="36" name="Line 5"/>
          <p:cNvSpPr>
            <a:spLocks noChangeShapeType="1"/>
          </p:cNvSpPr>
          <p:nvPr/>
        </p:nvSpPr>
        <p:spPr bwMode="auto">
          <a:xfrm>
            <a:off x="287338" y="2732791"/>
            <a:ext cx="8278812" cy="0"/>
          </a:xfrm>
          <a:prstGeom prst="line">
            <a:avLst/>
          </a:prstGeom>
          <a:noFill/>
          <a:ln w="12700">
            <a:solidFill>
              <a:srgbClr val="346A6C"/>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zh-CN" altLang="en-US"/>
          </a:p>
        </p:txBody>
      </p:sp>
    </p:spTree>
    <p:extLst>
      <p:ext uri="{BB962C8B-B14F-4D97-AF65-F5344CB8AC3E}">
        <p14:creationId xmlns:p14="http://schemas.microsoft.com/office/powerpoint/2010/main" xmlns="" val="2451277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solidFill>
                  <a:schemeClr val="tx1"/>
                </a:solidFill>
              </a:rPr>
              <a:t>开发流程介绍</a:t>
            </a:r>
            <a:endParaRPr lang="zh-CN" altLang="en-US" dirty="0"/>
          </a:p>
        </p:txBody>
      </p:sp>
      <p:grpSp>
        <p:nvGrpSpPr>
          <p:cNvPr id="12" name="组合 11"/>
          <p:cNvGrpSpPr/>
          <p:nvPr/>
        </p:nvGrpSpPr>
        <p:grpSpPr>
          <a:xfrm>
            <a:off x="1142976" y="1571612"/>
            <a:ext cx="6357982" cy="4357718"/>
            <a:chOff x="571472" y="2428868"/>
            <a:chExt cx="6357982" cy="4357718"/>
          </a:xfrm>
        </p:grpSpPr>
        <p:sp>
          <p:nvSpPr>
            <p:cNvPr id="9" name="燕尾形 8"/>
            <p:cNvSpPr/>
            <p:nvPr/>
          </p:nvSpPr>
          <p:spPr bwMode="auto">
            <a:xfrm>
              <a:off x="3786182" y="2428868"/>
              <a:ext cx="3143272" cy="857256"/>
            </a:xfrm>
            <a:prstGeom prst="chevron">
              <a:avLst>
                <a:gd name="adj" fmla="val 30896"/>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cap="rnd" cmpd="sng" algn="ctr">
              <a:solidFill>
                <a:schemeClr val="tx2">
                  <a:lumMod val="40000"/>
                  <a:lumOff val="60000"/>
                </a:schemeClr>
              </a:solidFill>
              <a:prstDash val="solid"/>
              <a:bevel/>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zh-CN" altLang="en-US" dirty="0" smtClean="0">
                  <a:ea typeface="微软雅黑" pitchFamily="34" charset="-122"/>
                </a:rPr>
                <a:t>创建报表（</a:t>
              </a:r>
              <a:r>
                <a:rPr lang="en-US" altLang="zh-CN" dirty="0" smtClean="0">
                  <a:ea typeface="微软雅黑" pitchFamily="34" charset="-122"/>
                </a:rPr>
                <a:t>IE</a:t>
              </a:r>
              <a:r>
                <a:rPr lang="zh-CN" altLang="en-US" dirty="0" smtClean="0">
                  <a:ea typeface="微软雅黑" pitchFamily="34" charset="-122"/>
                </a:rPr>
                <a:t>上完成）</a:t>
              </a:r>
              <a:endParaRPr lang="en-US" altLang="en-US" dirty="0" smtClean="0">
                <a:ea typeface="微软雅黑" pitchFamily="34" charset="-122"/>
              </a:endParaRPr>
            </a:p>
          </p:txBody>
        </p:sp>
        <p:sp>
          <p:nvSpPr>
            <p:cNvPr id="10" name="圆角矩形 9"/>
            <p:cNvSpPr/>
            <p:nvPr/>
          </p:nvSpPr>
          <p:spPr bwMode="auto">
            <a:xfrm>
              <a:off x="571472" y="3286124"/>
              <a:ext cx="3214710" cy="3500462"/>
            </a:xfrm>
            <a:prstGeom prst="roundRect">
              <a:avLst>
                <a:gd name="adj" fmla="val 2847"/>
              </a:avLst>
            </a:prstGeom>
            <a:noFill/>
            <a:ln w="952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ndParaRPr>
            </a:p>
          </p:txBody>
        </p:sp>
        <p:sp>
          <p:nvSpPr>
            <p:cNvPr id="7" name="燕尾形 6"/>
            <p:cNvSpPr/>
            <p:nvPr/>
          </p:nvSpPr>
          <p:spPr bwMode="auto">
            <a:xfrm>
              <a:off x="571472" y="2428868"/>
              <a:ext cx="3429024" cy="857256"/>
            </a:xfrm>
            <a:prstGeom prst="chevron">
              <a:avLst>
                <a:gd name="adj" fmla="val 30896"/>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cap="rnd" cmpd="sng" algn="ctr">
              <a:solidFill>
                <a:schemeClr val="tx2">
                  <a:lumMod val="40000"/>
                  <a:lumOff val="60000"/>
                </a:schemeClr>
              </a:solidFill>
              <a:prstDash val="solid"/>
              <a:bevel/>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zh-CN" altLang="en-US" dirty="0" smtClean="0">
                  <a:ea typeface="微软雅黑" pitchFamily="34" charset="-122"/>
                </a:rPr>
                <a:t>创建数据模型</a:t>
              </a:r>
              <a:r>
                <a:rPr lang="zh-CN" altLang="en-US" dirty="0" smtClean="0">
                  <a:ea typeface="微软雅黑" pitchFamily="34" charset="-122"/>
                </a:rPr>
                <a:t>（客户端）</a:t>
              </a:r>
              <a:endParaRPr lang="en-US" altLang="zh-CN" dirty="0" smtClean="0">
                <a:ea typeface="微软雅黑" pitchFamily="34" charset="-122"/>
              </a:endParaRPr>
            </a:p>
          </p:txBody>
        </p:sp>
        <p:sp>
          <p:nvSpPr>
            <p:cNvPr id="11" name="圆角矩形 10"/>
            <p:cNvSpPr/>
            <p:nvPr/>
          </p:nvSpPr>
          <p:spPr bwMode="auto">
            <a:xfrm>
              <a:off x="3786182" y="3286124"/>
              <a:ext cx="2928958" cy="3500462"/>
            </a:xfrm>
            <a:prstGeom prst="roundRect">
              <a:avLst>
                <a:gd name="adj" fmla="val 2847"/>
              </a:avLst>
            </a:prstGeom>
            <a:noFill/>
            <a:ln w="952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ndParaRPr>
            </a:p>
          </p:txBody>
        </p:sp>
      </p:grpSp>
      <p:sp>
        <p:nvSpPr>
          <p:cNvPr id="13" name="圆角矩形 12"/>
          <p:cNvSpPr/>
          <p:nvPr/>
        </p:nvSpPr>
        <p:spPr bwMode="auto">
          <a:xfrm>
            <a:off x="1928794" y="2714620"/>
            <a:ext cx="1785950" cy="428628"/>
          </a:xfrm>
          <a:prstGeom prst="roundRect">
            <a:avLst/>
          </a:prstGeom>
          <a:solidFill>
            <a:schemeClr val="accent1">
              <a:lumMod val="40000"/>
              <a:lumOff val="60000"/>
            </a:schemeClr>
          </a:solidFill>
          <a:ln w="952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zh-CN" altLang="en-US" dirty="0" smtClean="0">
                <a:solidFill>
                  <a:schemeClr val="tx1">
                    <a:lumMod val="95000"/>
                    <a:lumOff val="5000"/>
                  </a:schemeClr>
                </a:solidFill>
                <a:latin typeface="Tahoma" pitchFamily="34" charset="0"/>
                <a:ea typeface="宋体" pitchFamily="2" charset="-122"/>
                <a:cs typeface="Tahoma" pitchFamily="34" charset="0"/>
              </a:rPr>
              <a:t>物理层</a:t>
            </a:r>
          </a:p>
          <a:p>
            <a:pPr marR="0" indent="0" algn="l" eaLnBrk="0" fontAlgn="base" hangingPunct="0">
              <a:lnSpc>
                <a:spcPct val="100000"/>
              </a:lnSpc>
              <a:spcBef>
                <a:spcPct val="0"/>
              </a:spcBef>
              <a:spcAft>
                <a:spcPct val="0"/>
              </a:spcAft>
              <a:buClrTx/>
              <a:buSzTx/>
              <a:buFontTx/>
              <a:buNone/>
              <a:tabLst/>
            </a:pPr>
            <a:endParaRPr lang="zh-CN" altLang="en-US" dirty="0" smtClean="0">
              <a:solidFill>
                <a:schemeClr val="tx1">
                  <a:lumMod val="95000"/>
                  <a:lumOff val="5000"/>
                </a:schemeClr>
              </a:solidFill>
              <a:latin typeface="Tahoma" pitchFamily="34" charset="0"/>
              <a:ea typeface="宋体" pitchFamily="2" charset="-122"/>
              <a:cs typeface="Tahoma" pitchFamily="34" charset="0"/>
            </a:endParaRPr>
          </a:p>
        </p:txBody>
      </p:sp>
      <p:sp>
        <p:nvSpPr>
          <p:cNvPr id="14" name="圆角矩形 13"/>
          <p:cNvSpPr/>
          <p:nvPr/>
        </p:nvSpPr>
        <p:spPr bwMode="auto">
          <a:xfrm>
            <a:off x="1928794" y="3643314"/>
            <a:ext cx="1785950" cy="428628"/>
          </a:xfrm>
          <a:prstGeom prst="roundRect">
            <a:avLst/>
          </a:prstGeom>
          <a:solidFill>
            <a:schemeClr val="accent1">
              <a:lumMod val="40000"/>
              <a:lumOff val="60000"/>
            </a:schemeClr>
          </a:solidFill>
          <a:ln w="952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zh-CN" altLang="en-US" dirty="0" smtClean="0">
                <a:solidFill>
                  <a:schemeClr val="tx1">
                    <a:lumMod val="95000"/>
                    <a:lumOff val="5000"/>
                  </a:schemeClr>
                </a:solidFill>
                <a:latin typeface="Tahoma" pitchFamily="34" charset="0"/>
                <a:ea typeface="宋体" pitchFamily="2" charset="-122"/>
                <a:cs typeface="Tahoma" pitchFamily="34" charset="0"/>
              </a:rPr>
              <a:t>逻辑层</a:t>
            </a:r>
          </a:p>
          <a:p>
            <a:pPr marR="0" indent="0" algn="l" eaLnBrk="0" fontAlgn="base" hangingPunct="0">
              <a:lnSpc>
                <a:spcPct val="100000"/>
              </a:lnSpc>
              <a:spcBef>
                <a:spcPct val="0"/>
              </a:spcBef>
              <a:spcAft>
                <a:spcPct val="0"/>
              </a:spcAft>
              <a:buClrTx/>
              <a:buSzTx/>
              <a:buFontTx/>
              <a:buNone/>
              <a:tabLst/>
            </a:pPr>
            <a:endParaRPr lang="zh-CN" altLang="en-US" dirty="0" smtClean="0">
              <a:solidFill>
                <a:schemeClr val="tx1">
                  <a:lumMod val="95000"/>
                  <a:lumOff val="5000"/>
                </a:schemeClr>
              </a:solidFill>
              <a:latin typeface="Tahoma" pitchFamily="34" charset="0"/>
              <a:ea typeface="宋体" pitchFamily="2" charset="-122"/>
              <a:cs typeface="Tahoma" pitchFamily="34" charset="0"/>
            </a:endParaRPr>
          </a:p>
        </p:txBody>
      </p:sp>
      <p:sp>
        <p:nvSpPr>
          <p:cNvPr id="15" name="圆角矩形 14"/>
          <p:cNvSpPr/>
          <p:nvPr/>
        </p:nvSpPr>
        <p:spPr bwMode="auto">
          <a:xfrm>
            <a:off x="1928794" y="4572008"/>
            <a:ext cx="1785950" cy="428628"/>
          </a:xfrm>
          <a:prstGeom prst="roundRect">
            <a:avLst/>
          </a:prstGeom>
          <a:solidFill>
            <a:schemeClr val="accent1">
              <a:lumMod val="40000"/>
              <a:lumOff val="60000"/>
            </a:schemeClr>
          </a:solidFill>
          <a:ln w="952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indent="0" algn="ctr" eaLnBrk="0" fontAlgn="base" hangingPunct="0">
              <a:lnSpc>
                <a:spcPct val="100000"/>
              </a:lnSpc>
              <a:spcBef>
                <a:spcPct val="0"/>
              </a:spcBef>
              <a:spcAft>
                <a:spcPct val="0"/>
              </a:spcAft>
              <a:buClrTx/>
              <a:buSzTx/>
              <a:buFontTx/>
              <a:buNone/>
              <a:tabLst/>
            </a:pPr>
            <a:r>
              <a:rPr lang="zh-CN" altLang="en-US" dirty="0" smtClean="0">
                <a:solidFill>
                  <a:schemeClr val="tx1">
                    <a:lumMod val="95000"/>
                    <a:lumOff val="5000"/>
                  </a:schemeClr>
                </a:solidFill>
                <a:latin typeface="Tahoma" pitchFamily="34" charset="0"/>
                <a:ea typeface="宋体" pitchFamily="2" charset="-122"/>
                <a:cs typeface="Tahoma" pitchFamily="34" charset="0"/>
              </a:rPr>
              <a:t>表示层</a:t>
            </a:r>
          </a:p>
        </p:txBody>
      </p:sp>
      <p:sp>
        <p:nvSpPr>
          <p:cNvPr id="16" name="下箭头 15"/>
          <p:cNvSpPr/>
          <p:nvPr/>
        </p:nvSpPr>
        <p:spPr bwMode="auto">
          <a:xfrm>
            <a:off x="2571736" y="3143248"/>
            <a:ext cx="500066" cy="500066"/>
          </a:xfrm>
          <a:prstGeom prst="downArrow">
            <a:avLst/>
          </a:prstGeom>
          <a:solidFill>
            <a:schemeClr val="accent5">
              <a:lumMod val="20000"/>
              <a:lumOff val="80000"/>
            </a:schemeClr>
          </a:solidFill>
          <a:ln w="952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indent="0" algn="l" eaLnBrk="0" fontAlgn="base" hangingPunct="0">
              <a:lnSpc>
                <a:spcPct val="100000"/>
              </a:lnSpc>
              <a:spcBef>
                <a:spcPct val="0"/>
              </a:spcBef>
              <a:spcAft>
                <a:spcPct val="0"/>
              </a:spcAft>
              <a:buClrTx/>
              <a:buSzTx/>
              <a:buFontTx/>
              <a:buNone/>
              <a:tabLst/>
            </a:pPr>
            <a:endParaRPr lang="zh-CN" altLang="en-US" smtClean="0">
              <a:solidFill>
                <a:schemeClr val="tx1">
                  <a:lumMod val="95000"/>
                  <a:lumOff val="5000"/>
                </a:schemeClr>
              </a:solidFill>
              <a:latin typeface="Tahoma" pitchFamily="34" charset="0"/>
              <a:ea typeface="宋体" pitchFamily="2" charset="-122"/>
              <a:cs typeface="Tahoma" pitchFamily="34" charset="0"/>
            </a:endParaRPr>
          </a:p>
        </p:txBody>
      </p:sp>
      <p:sp>
        <p:nvSpPr>
          <p:cNvPr id="17" name="下箭头 16"/>
          <p:cNvSpPr/>
          <p:nvPr/>
        </p:nvSpPr>
        <p:spPr bwMode="auto">
          <a:xfrm>
            <a:off x="2571736" y="4071942"/>
            <a:ext cx="500066" cy="500066"/>
          </a:xfrm>
          <a:prstGeom prst="downArrow">
            <a:avLst/>
          </a:prstGeom>
          <a:solidFill>
            <a:schemeClr val="accent5">
              <a:lumMod val="20000"/>
              <a:lumOff val="80000"/>
            </a:schemeClr>
          </a:solidFill>
          <a:ln w="952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indent="0" algn="l" eaLnBrk="0" fontAlgn="base" hangingPunct="0">
              <a:lnSpc>
                <a:spcPct val="100000"/>
              </a:lnSpc>
              <a:spcBef>
                <a:spcPct val="0"/>
              </a:spcBef>
              <a:spcAft>
                <a:spcPct val="0"/>
              </a:spcAft>
              <a:buClrTx/>
              <a:buSzTx/>
              <a:buFontTx/>
              <a:buNone/>
              <a:tabLst/>
            </a:pPr>
            <a:endParaRPr lang="zh-CN" altLang="en-US" smtClean="0">
              <a:solidFill>
                <a:schemeClr val="tx1">
                  <a:lumMod val="95000"/>
                  <a:lumOff val="5000"/>
                </a:schemeClr>
              </a:solidFill>
              <a:latin typeface="Tahoma" pitchFamily="34" charset="0"/>
              <a:ea typeface="宋体" pitchFamily="2" charset="-122"/>
              <a:cs typeface="Tahoma" pitchFamily="34" charset="0"/>
            </a:endParaRPr>
          </a:p>
        </p:txBody>
      </p:sp>
      <p:sp>
        <p:nvSpPr>
          <p:cNvPr id="18" name="圆角矩形 17"/>
          <p:cNvSpPr/>
          <p:nvPr/>
        </p:nvSpPr>
        <p:spPr bwMode="auto">
          <a:xfrm>
            <a:off x="4714876" y="2714620"/>
            <a:ext cx="928694" cy="928694"/>
          </a:xfrm>
          <a:prstGeom prst="roundRect">
            <a:avLst/>
          </a:prstGeom>
          <a:solidFill>
            <a:schemeClr val="accent1">
              <a:lumMod val="40000"/>
              <a:lumOff val="60000"/>
            </a:schemeClr>
          </a:solidFill>
          <a:ln w="952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indent="0" algn="ctr" eaLnBrk="0" fontAlgn="base" hangingPunct="0">
              <a:lnSpc>
                <a:spcPct val="100000"/>
              </a:lnSpc>
              <a:spcBef>
                <a:spcPct val="0"/>
              </a:spcBef>
              <a:spcAft>
                <a:spcPct val="0"/>
              </a:spcAft>
              <a:buClrTx/>
              <a:buSzTx/>
              <a:buFontTx/>
              <a:buNone/>
              <a:tabLst/>
            </a:pPr>
            <a:r>
              <a:rPr lang="zh-CN" altLang="en-US" dirty="0" smtClean="0">
                <a:solidFill>
                  <a:schemeClr val="tx1">
                    <a:lumMod val="95000"/>
                    <a:lumOff val="5000"/>
                  </a:schemeClr>
                </a:solidFill>
                <a:latin typeface="Tahoma" pitchFamily="34" charset="0"/>
                <a:ea typeface="宋体" pitchFamily="2" charset="-122"/>
                <a:cs typeface="Tahoma" pitchFamily="34" charset="0"/>
              </a:rPr>
              <a:t>创建分析</a:t>
            </a:r>
            <a:endParaRPr lang="zh-CN" altLang="en-US" dirty="0" smtClean="0">
              <a:solidFill>
                <a:schemeClr val="tx1">
                  <a:lumMod val="95000"/>
                  <a:lumOff val="5000"/>
                </a:schemeClr>
              </a:solidFill>
              <a:latin typeface="Tahoma" pitchFamily="34" charset="0"/>
              <a:ea typeface="宋体" pitchFamily="2" charset="-122"/>
              <a:cs typeface="Tahoma" pitchFamily="34" charset="0"/>
            </a:endParaRPr>
          </a:p>
        </p:txBody>
      </p:sp>
      <p:sp>
        <p:nvSpPr>
          <p:cNvPr id="19" name="圆角矩形 18"/>
          <p:cNvSpPr/>
          <p:nvPr/>
        </p:nvSpPr>
        <p:spPr bwMode="auto">
          <a:xfrm>
            <a:off x="6072198" y="2714620"/>
            <a:ext cx="928694" cy="928694"/>
          </a:xfrm>
          <a:prstGeom prst="roundRect">
            <a:avLst/>
          </a:prstGeom>
          <a:solidFill>
            <a:schemeClr val="accent1">
              <a:lumMod val="40000"/>
              <a:lumOff val="60000"/>
            </a:schemeClr>
          </a:solidFill>
          <a:ln w="952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zh-CN" altLang="en-US" dirty="0" smtClean="0">
                <a:solidFill>
                  <a:schemeClr val="tx1">
                    <a:lumMod val="95000"/>
                    <a:lumOff val="5000"/>
                  </a:schemeClr>
                </a:solidFill>
                <a:latin typeface="Tahoma" pitchFamily="34" charset="0"/>
                <a:ea typeface="宋体" pitchFamily="2" charset="-122"/>
                <a:cs typeface="Tahoma" pitchFamily="34" charset="0"/>
              </a:rPr>
              <a:t>创建查询条件</a:t>
            </a:r>
            <a:endParaRPr lang="zh-CN" altLang="en-US" dirty="0" smtClean="0">
              <a:solidFill>
                <a:schemeClr val="tx1">
                  <a:lumMod val="95000"/>
                  <a:lumOff val="5000"/>
                </a:schemeClr>
              </a:solidFill>
              <a:latin typeface="Tahoma" pitchFamily="34" charset="0"/>
              <a:ea typeface="宋体" pitchFamily="2" charset="-122"/>
              <a:cs typeface="Tahoma" pitchFamily="34" charset="0"/>
            </a:endParaRPr>
          </a:p>
          <a:p>
            <a:pPr marR="0" indent="0" algn="l" eaLnBrk="0" fontAlgn="base" hangingPunct="0">
              <a:lnSpc>
                <a:spcPct val="100000"/>
              </a:lnSpc>
              <a:spcBef>
                <a:spcPct val="0"/>
              </a:spcBef>
              <a:spcAft>
                <a:spcPct val="0"/>
              </a:spcAft>
              <a:buClrTx/>
              <a:buSzTx/>
              <a:buFontTx/>
              <a:buNone/>
              <a:tabLst/>
            </a:pPr>
            <a:endParaRPr lang="zh-CN" altLang="en-US" dirty="0" smtClean="0">
              <a:solidFill>
                <a:schemeClr val="tx1">
                  <a:lumMod val="95000"/>
                  <a:lumOff val="5000"/>
                </a:schemeClr>
              </a:solidFill>
              <a:latin typeface="Tahoma" pitchFamily="34" charset="0"/>
              <a:ea typeface="宋体" pitchFamily="2" charset="-122"/>
              <a:cs typeface="Tahoma" pitchFamily="34" charset="0"/>
            </a:endParaRPr>
          </a:p>
        </p:txBody>
      </p:sp>
      <p:sp>
        <p:nvSpPr>
          <p:cNvPr id="20" name="圆角矩形 19"/>
          <p:cNvSpPr/>
          <p:nvPr/>
        </p:nvSpPr>
        <p:spPr bwMode="auto">
          <a:xfrm>
            <a:off x="4929190" y="4643446"/>
            <a:ext cx="1785950" cy="428628"/>
          </a:xfrm>
          <a:prstGeom prst="roundRect">
            <a:avLst/>
          </a:prstGeom>
          <a:solidFill>
            <a:schemeClr val="accent1">
              <a:lumMod val="40000"/>
              <a:lumOff val="60000"/>
            </a:schemeClr>
          </a:solidFill>
          <a:ln w="952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indent="0" algn="ctr" eaLnBrk="0" fontAlgn="base" hangingPunct="0">
              <a:lnSpc>
                <a:spcPct val="100000"/>
              </a:lnSpc>
              <a:spcBef>
                <a:spcPct val="0"/>
              </a:spcBef>
              <a:spcAft>
                <a:spcPct val="0"/>
              </a:spcAft>
              <a:buClrTx/>
              <a:buSzTx/>
              <a:buFontTx/>
              <a:buNone/>
              <a:tabLst/>
            </a:pPr>
            <a:r>
              <a:rPr lang="zh-CN" altLang="en-US" dirty="0" smtClean="0">
                <a:solidFill>
                  <a:schemeClr val="tx1">
                    <a:lumMod val="95000"/>
                    <a:lumOff val="5000"/>
                  </a:schemeClr>
                </a:solidFill>
                <a:latin typeface="Tahoma" pitchFamily="34" charset="0"/>
                <a:ea typeface="宋体" pitchFamily="2" charset="-122"/>
                <a:cs typeface="Tahoma" pitchFamily="34" charset="0"/>
              </a:rPr>
              <a:t>表示层</a:t>
            </a:r>
          </a:p>
        </p:txBody>
      </p:sp>
      <p:sp>
        <p:nvSpPr>
          <p:cNvPr id="22" name="下箭头 21"/>
          <p:cNvSpPr/>
          <p:nvPr/>
        </p:nvSpPr>
        <p:spPr bwMode="auto">
          <a:xfrm>
            <a:off x="5572132" y="3786190"/>
            <a:ext cx="500066" cy="857256"/>
          </a:xfrm>
          <a:prstGeom prst="downArrow">
            <a:avLst/>
          </a:prstGeom>
          <a:solidFill>
            <a:schemeClr val="accent5">
              <a:lumMod val="20000"/>
              <a:lumOff val="80000"/>
            </a:schemeClr>
          </a:solidFill>
          <a:ln w="952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indent="0" algn="l" eaLnBrk="0" fontAlgn="base" hangingPunct="0">
              <a:lnSpc>
                <a:spcPct val="100000"/>
              </a:lnSpc>
              <a:spcBef>
                <a:spcPct val="0"/>
              </a:spcBef>
              <a:spcAft>
                <a:spcPct val="0"/>
              </a:spcAft>
              <a:buClrTx/>
              <a:buSzTx/>
              <a:buFontTx/>
              <a:buNone/>
              <a:tabLst/>
            </a:pPr>
            <a:endParaRPr lang="zh-CN" altLang="en-US" smtClean="0">
              <a:solidFill>
                <a:schemeClr val="tx1">
                  <a:lumMod val="95000"/>
                  <a:lumOff val="5000"/>
                </a:schemeClr>
              </a:solidFill>
              <a:latin typeface="Tahoma" pitchFamily="34" charset="0"/>
              <a:ea typeface="宋体" pitchFamily="2" charset="-122"/>
              <a:cs typeface="Tahoma" pitchFamily="34"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0082" name="Picture 2" descr="GranholmAdmin"/>
          <p:cNvPicPr>
            <a:picLocks noChangeAspect="1" noChangeArrowheads="1"/>
          </p:cNvPicPr>
          <p:nvPr/>
        </p:nvPicPr>
        <p:blipFill>
          <a:blip r:embed="rId4" cstate="print"/>
          <a:srcRect/>
          <a:stretch>
            <a:fillRect/>
          </a:stretch>
        </p:blipFill>
        <p:spPr bwMode="auto">
          <a:xfrm>
            <a:off x="3886200" y="2090738"/>
            <a:ext cx="5257800" cy="2938462"/>
          </a:xfrm>
          <a:prstGeom prst="rect">
            <a:avLst/>
          </a:prstGeom>
          <a:noFill/>
        </p:spPr>
      </p:pic>
      <p:sp>
        <p:nvSpPr>
          <p:cNvPr id="2350083" name="Rectangle 3"/>
          <p:cNvSpPr>
            <a:spLocks noGrp="1" noChangeArrowheads="1"/>
          </p:cNvSpPr>
          <p:nvPr>
            <p:ph type="title"/>
          </p:nvPr>
        </p:nvSpPr>
        <p:spPr/>
        <p:txBody>
          <a:bodyPr/>
          <a:lstStyle/>
          <a:p>
            <a:r>
              <a:rPr lang="zh-CN" altLang="en-US" dirty="0" smtClean="0">
                <a:ea typeface="微软雅黑" pitchFamily="34" charset="-122"/>
              </a:rPr>
              <a:t>创建数据模型（客户端</a:t>
            </a:r>
            <a:r>
              <a:rPr lang="zh-CN" altLang="en-US" dirty="0" smtClean="0">
                <a:ea typeface="微软雅黑" pitchFamily="34" charset="-122"/>
              </a:rPr>
              <a:t>）</a:t>
            </a:r>
            <a:endParaRPr lang="zh-CN" altLang="en-US" sz="2400" dirty="0">
              <a:ea typeface="宋体" pitchFamily="2" charset="-122"/>
            </a:endParaRPr>
          </a:p>
        </p:txBody>
      </p:sp>
      <p:sp>
        <p:nvSpPr>
          <p:cNvPr id="2350084" name="AutoShape 4"/>
          <p:cNvSpPr>
            <a:spLocks noChangeArrowheads="1"/>
          </p:cNvSpPr>
          <p:nvPr/>
        </p:nvSpPr>
        <p:spPr bwMode="auto">
          <a:xfrm>
            <a:off x="457200" y="1377950"/>
            <a:ext cx="3429000" cy="4187825"/>
          </a:xfrm>
          <a:prstGeom prst="roundRect">
            <a:avLst>
              <a:gd name="adj" fmla="val 8194"/>
            </a:avLst>
          </a:prstGeom>
          <a:solidFill>
            <a:srgbClr val="DDDDDD"/>
          </a:solidFill>
          <a:ln w="9525" algn="ctr">
            <a:noFill/>
            <a:round/>
            <a:headEnd/>
            <a:tailEnd/>
          </a:ln>
          <a:effectLst/>
        </p:spPr>
        <p:txBody>
          <a:bodyPr wrap="none" lIns="92075" tIns="46038" rIns="92075" bIns="46038" anchor="ctr"/>
          <a:lstStyle/>
          <a:p>
            <a:pPr>
              <a:lnSpc>
                <a:spcPct val="100000"/>
              </a:lnSpc>
              <a:spcBef>
                <a:spcPct val="20000"/>
              </a:spcBef>
              <a:buClrTx/>
            </a:pPr>
            <a:endParaRPr lang="zh-CN" altLang="en-US" sz="1600" b="0" i="0">
              <a:latin typeface="Arial" pitchFamily="34" charset="0"/>
              <a:ea typeface="宋体" pitchFamily="2" charset="-122"/>
            </a:endParaRPr>
          </a:p>
        </p:txBody>
      </p:sp>
      <p:sp>
        <p:nvSpPr>
          <p:cNvPr id="2350085" name="AutoShape 5"/>
          <p:cNvSpPr>
            <a:spLocks noChangeArrowheads="1"/>
          </p:cNvSpPr>
          <p:nvPr/>
        </p:nvSpPr>
        <p:spPr bwMode="ltGray">
          <a:xfrm>
            <a:off x="723900" y="1555750"/>
            <a:ext cx="2895600" cy="247650"/>
          </a:xfrm>
          <a:prstGeom prst="roundRect">
            <a:avLst>
              <a:gd name="adj" fmla="val 16667"/>
            </a:avLst>
          </a:prstGeom>
          <a:gradFill rotWithShape="1">
            <a:gsLst>
              <a:gs pos="0">
                <a:srgbClr val="777777"/>
              </a:gs>
              <a:gs pos="100000">
                <a:srgbClr val="777777">
                  <a:gamma/>
                  <a:shade val="69804"/>
                  <a:invGamma/>
                </a:srgbClr>
              </a:gs>
            </a:gsLst>
            <a:lin ang="2700000" scaled="1"/>
          </a:gradFill>
          <a:ln w="9525">
            <a:solidFill>
              <a:srgbClr val="777777"/>
            </a:solidFill>
            <a:round/>
            <a:headEnd/>
            <a:tailEnd/>
          </a:ln>
          <a:effectLst/>
        </p:spPr>
        <p:txBody>
          <a:bodyPr wrap="none" lIns="92075" tIns="46038" rIns="92075" bIns="46038" anchor="ctr"/>
          <a:lstStyle/>
          <a:p>
            <a:pPr eaLnBrk="0" hangingPunct="0">
              <a:lnSpc>
                <a:spcPct val="80000"/>
              </a:lnSpc>
              <a:spcBef>
                <a:spcPct val="0"/>
              </a:spcBef>
              <a:buClrTx/>
              <a:buFontTx/>
              <a:buNone/>
            </a:pPr>
            <a:r>
              <a:rPr lang="zh-CN" altLang="en-US" sz="1600" b="0" i="0">
                <a:solidFill>
                  <a:schemeClr val="bg1"/>
                </a:solidFill>
                <a:latin typeface="Arial" pitchFamily="34" charset="0"/>
                <a:ea typeface="宋体" pitchFamily="2" charset="-122"/>
              </a:rPr>
              <a:t>表示层</a:t>
            </a:r>
          </a:p>
        </p:txBody>
      </p:sp>
      <p:sp>
        <p:nvSpPr>
          <p:cNvPr id="2350086" name="AutoShape 6"/>
          <p:cNvSpPr>
            <a:spLocks noChangeArrowheads="1"/>
          </p:cNvSpPr>
          <p:nvPr/>
        </p:nvSpPr>
        <p:spPr bwMode="ltGray">
          <a:xfrm>
            <a:off x="800100" y="4406900"/>
            <a:ext cx="2895600" cy="233363"/>
          </a:xfrm>
          <a:prstGeom prst="roundRect">
            <a:avLst>
              <a:gd name="adj" fmla="val 16667"/>
            </a:avLst>
          </a:prstGeom>
          <a:gradFill rotWithShape="1">
            <a:gsLst>
              <a:gs pos="0">
                <a:srgbClr val="3366FF"/>
              </a:gs>
              <a:gs pos="100000">
                <a:srgbClr val="3366FF">
                  <a:gamma/>
                  <a:shade val="33333"/>
                  <a:invGamma/>
                </a:srgbClr>
              </a:gs>
            </a:gsLst>
            <a:lin ang="2700000" scaled="1"/>
          </a:gradFill>
          <a:ln w="12700">
            <a:solidFill>
              <a:srgbClr val="3366FF"/>
            </a:solidFill>
            <a:round/>
            <a:headEnd/>
            <a:tailEnd/>
          </a:ln>
          <a:effectLst/>
        </p:spPr>
        <p:txBody>
          <a:bodyPr wrap="none" anchor="ctr" anchorCtr="1"/>
          <a:lstStyle/>
          <a:p>
            <a:pPr eaLnBrk="0" hangingPunct="0">
              <a:lnSpc>
                <a:spcPct val="100000"/>
              </a:lnSpc>
              <a:buClrTx/>
              <a:buFontTx/>
              <a:buNone/>
            </a:pPr>
            <a:r>
              <a:rPr lang="zh-CN" altLang="en-US" sz="1600" b="0" i="0" dirty="0">
                <a:solidFill>
                  <a:schemeClr val="bg1"/>
                </a:solidFill>
                <a:latin typeface="Arial" pitchFamily="34" charset="0"/>
                <a:ea typeface="宋体" pitchFamily="2" charset="-122"/>
              </a:rPr>
              <a:t>物理层</a:t>
            </a:r>
          </a:p>
        </p:txBody>
      </p:sp>
      <p:sp>
        <p:nvSpPr>
          <p:cNvPr id="2350087" name="AutoShape 7"/>
          <p:cNvSpPr>
            <a:spLocks noChangeArrowheads="1"/>
          </p:cNvSpPr>
          <p:nvPr/>
        </p:nvSpPr>
        <p:spPr bwMode="ltGray">
          <a:xfrm>
            <a:off x="723900" y="2649538"/>
            <a:ext cx="2895600" cy="233362"/>
          </a:xfrm>
          <a:prstGeom prst="roundRect">
            <a:avLst>
              <a:gd name="adj" fmla="val 16667"/>
            </a:avLst>
          </a:prstGeom>
          <a:gradFill rotWithShape="1">
            <a:gsLst>
              <a:gs pos="0">
                <a:srgbClr val="FD0000"/>
              </a:gs>
              <a:gs pos="100000">
                <a:srgbClr val="FD0000">
                  <a:gamma/>
                  <a:shade val="46275"/>
                  <a:invGamma/>
                </a:srgbClr>
              </a:gs>
            </a:gsLst>
            <a:lin ang="2700000" scaled="1"/>
          </a:gradFill>
          <a:ln w="19050">
            <a:solidFill>
              <a:srgbClr val="FD0000"/>
            </a:solidFill>
            <a:round/>
            <a:headEnd/>
            <a:tailEnd/>
          </a:ln>
          <a:effectLst/>
        </p:spPr>
        <p:txBody>
          <a:bodyPr wrap="none" lIns="92075" tIns="46038" rIns="92075" bIns="46038" anchor="ctr"/>
          <a:lstStyle/>
          <a:p>
            <a:pPr eaLnBrk="0" hangingPunct="0">
              <a:lnSpc>
                <a:spcPct val="85000"/>
              </a:lnSpc>
              <a:spcBef>
                <a:spcPct val="0"/>
              </a:spcBef>
              <a:buClrTx/>
              <a:buFontTx/>
              <a:buNone/>
            </a:pPr>
            <a:r>
              <a:rPr lang="zh-CN" altLang="en-US" sz="1600" b="0" i="0">
                <a:solidFill>
                  <a:schemeClr val="bg1"/>
                </a:solidFill>
                <a:latin typeface="Arial" pitchFamily="34" charset="0"/>
                <a:ea typeface="宋体" pitchFamily="2" charset="-122"/>
              </a:rPr>
              <a:t>语义对象层</a:t>
            </a:r>
            <a:endParaRPr lang="en-US" altLang="zh-CN" sz="1600" b="0" i="0">
              <a:solidFill>
                <a:schemeClr val="bg1"/>
              </a:solidFill>
              <a:latin typeface="Arial" pitchFamily="34" charset="0"/>
              <a:ea typeface="宋体" pitchFamily="2" charset="-122"/>
            </a:endParaRPr>
          </a:p>
        </p:txBody>
      </p:sp>
      <p:sp>
        <p:nvSpPr>
          <p:cNvPr id="2350088" name="Rectangle 8"/>
          <p:cNvSpPr>
            <a:spLocks noChangeArrowheads="1"/>
          </p:cNvSpPr>
          <p:nvPr/>
        </p:nvSpPr>
        <p:spPr bwMode="auto">
          <a:xfrm>
            <a:off x="1165225" y="1885950"/>
            <a:ext cx="2646363" cy="725488"/>
          </a:xfrm>
          <a:prstGeom prst="rect">
            <a:avLst/>
          </a:prstGeom>
          <a:noFill/>
          <a:ln w="9525">
            <a:noFill/>
            <a:miter lim="800000"/>
            <a:headEnd/>
            <a:tailEnd/>
          </a:ln>
          <a:effectLst/>
        </p:spPr>
        <p:txBody>
          <a:bodyPr>
            <a:spAutoFit/>
          </a:bodyPr>
          <a:lstStyle/>
          <a:p>
            <a:pPr marL="173038" indent="-173038" algn="l">
              <a:lnSpc>
                <a:spcPct val="80000"/>
              </a:lnSpc>
              <a:spcBef>
                <a:spcPct val="10000"/>
              </a:spcBef>
              <a:buClrTx/>
            </a:pPr>
            <a:r>
              <a:rPr lang="zh-CN" altLang="en-US" sz="1600" i="0">
                <a:latin typeface="Arial" pitchFamily="34" charset="0"/>
                <a:ea typeface="宋体" pitchFamily="2" charset="-122"/>
              </a:rPr>
              <a:t>用户角色、偏好</a:t>
            </a:r>
          </a:p>
          <a:p>
            <a:pPr marL="173038" indent="-173038" algn="l">
              <a:lnSpc>
                <a:spcPct val="80000"/>
              </a:lnSpc>
              <a:spcBef>
                <a:spcPct val="10000"/>
              </a:spcBef>
              <a:buClrTx/>
            </a:pPr>
            <a:r>
              <a:rPr lang="zh-CN" altLang="en-US" sz="1600" i="0">
                <a:latin typeface="Arial" pitchFamily="34" charset="0"/>
                <a:ea typeface="宋体" pitchFamily="2" charset="-122"/>
              </a:rPr>
              <a:t>简化视图</a:t>
            </a:r>
          </a:p>
          <a:p>
            <a:pPr marL="173038" indent="-173038" algn="l">
              <a:lnSpc>
                <a:spcPct val="80000"/>
              </a:lnSpc>
              <a:spcBef>
                <a:spcPct val="10000"/>
              </a:spcBef>
              <a:buClrTx/>
            </a:pPr>
            <a:r>
              <a:rPr lang="zh-CN" altLang="en-US" sz="1600" i="0">
                <a:latin typeface="Arial" pitchFamily="34" charset="0"/>
                <a:ea typeface="宋体" pitchFamily="2" charset="-122"/>
              </a:rPr>
              <a:t>逻辑</a:t>
            </a:r>
            <a:r>
              <a:rPr lang="en-US" altLang="zh-CN" sz="1600" i="0">
                <a:latin typeface="Arial" pitchFamily="34" charset="0"/>
                <a:ea typeface="宋体" pitchFamily="2" charset="-122"/>
              </a:rPr>
              <a:t>SQL</a:t>
            </a:r>
            <a:r>
              <a:rPr lang="zh-CN" altLang="en-US" sz="1600" i="0">
                <a:latin typeface="Arial" pitchFamily="34" charset="0"/>
                <a:ea typeface="宋体" pitchFamily="2" charset="-122"/>
              </a:rPr>
              <a:t>接口</a:t>
            </a:r>
          </a:p>
        </p:txBody>
      </p:sp>
      <p:sp>
        <p:nvSpPr>
          <p:cNvPr id="2350089" name="Rectangle 9"/>
          <p:cNvSpPr>
            <a:spLocks noChangeArrowheads="1"/>
          </p:cNvSpPr>
          <p:nvPr/>
        </p:nvSpPr>
        <p:spPr bwMode="auto">
          <a:xfrm>
            <a:off x="1150938" y="2960688"/>
            <a:ext cx="2646362" cy="1416050"/>
          </a:xfrm>
          <a:prstGeom prst="rect">
            <a:avLst/>
          </a:prstGeom>
          <a:noFill/>
          <a:ln w="9525">
            <a:noFill/>
            <a:miter lim="800000"/>
            <a:headEnd/>
            <a:tailEnd/>
          </a:ln>
          <a:effectLst/>
        </p:spPr>
        <p:txBody>
          <a:bodyPr>
            <a:spAutoFit/>
          </a:bodyPr>
          <a:lstStyle/>
          <a:p>
            <a:pPr marL="173038" indent="-173038" algn="l">
              <a:spcBef>
                <a:spcPct val="0"/>
              </a:spcBef>
              <a:buClrTx/>
            </a:pPr>
            <a:r>
              <a:rPr lang="zh-CN" altLang="en-US" sz="1600" i="0">
                <a:latin typeface="Arial" pitchFamily="34" charset="0"/>
                <a:ea typeface="宋体" pitchFamily="2" charset="-122"/>
              </a:rPr>
              <a:t>维度</a:t>
            </a:r>
          </a:p>
          <a:p>
            <a:pPr marL="173038" indent="-173038" algn="l">
              <a:spcBef>
                <a:spcPct val="0"/>
              </a:spcBef>
              <a:buClrTx/>
            </a:pPr>
            <a:r>
              <a:rPr lang="zh-CN" altLang="en-US" sz="1600" i="0">
                <a:latin typeface="Arial" pitchFamily="34" charset="0"/>
                <a:ea typeface="宋体" pitchFamily="2" charset="-122"/>
              </a:rPr>
              <a:t>层次结构</a:t>
            </a:r>
          </a:p>
          <a:p>
            <a:pPr marL="173038" indent="-173038" algn="l">
              <a:spcBef>
                <a:spcPct val="0"/>
              </a:spcBef>
              <a:buClrTx/>
            </a:pPr>
            <a:r>
              <a:rPr lang="zh-CN" altLang="en-US" sz="1600" i="0">
                <a:latin typeface="Arial" pitchFamily="34" charset="0"/>
                <a:ea typeface="宋体" pitchFamily="2" charset="-122"/>
              </a:rPr>
              <a:t>度量</a:t>
            </a:r>
          </a:p>
          <a:p>
            <a:pPr marL="173038" indent="-173038" algn="l">
              <a:spcBef>
                <a:spcPct val="0"/>
              </a:spcBef>
              <a:buClrTx/>
            </a:pPr>
            <a:r>
              <a:rPr lang="zh-CN" altLang="en-US" sz="1600" i="0">
                <a:latin typeface="Arial" pitchFamily="34" charset="0"/>
                <a:ea typeface="宋体" pitchFamily="2" charset="-122"/>
              </a:rPr>
              <a:t>计算</a:t>
            </a:r>
          </a:p>
          <a:p>
            <a:pPr marL="173038" indent="-173038" algn="l">
              <a:spcBef>
                <a:spcPct val="0"/>
              </a:spcBef>
              <a:buClrTx/>
            </a:pPr>
            <a:r>
              <a:rPr lang="zh-CN" altLang="en-US" sz="1600" i="0">
                <a:latin typeface="Arial" pitchFamily="34" charset="0"/>
                <a:ea typeface="宋体" pitchFamily="2" charset="-122"/>
              </a:rPr>
              <a:t>聚合规则</a:t>
            </a:r>
          </a:p>
          <a:p>
            <a:pPr marL="173038" indent="-173038" algn="l">
              <a:spcBef>
                <a:spcPct val="0"/>
              </a:spcBef>
              <a:buClrTx/>
            </a:pPr>
            <a:r>
              <a:rPr lang="zh-CN" altLang="en-US" sz="1600" i="0">
                <a:latin typeface="Arial" pitchFamily="34" charset="0"/>
                <a:ea typeface="宋体" pitchFamily="2" charset="-122"/>
              </a:rPr>
              <a:t>时间序列</a:t>
            </a:r>
          </a:p>
        </p:txBody>
      </p:sp>
      <p:sp>
        <p:nvSpPr>
          <p:cNvPr id="2350090" name="Rectangle 10"/>
          <p:cNvSpPr>
            <a:spLocks noChangeArrowheads="1"/>
          </p:cNvSpPr>
          <p:nvPr/>
        </p:nvSpPr>
        <p:spPr bwMode="auto">
          <a:xfrm>
            <a:off x="1150938" y="4735513"/>
            <a:ext cx="2646362" cy="754062"/>
          </a:xfrm>
          <a:prstGeom prst="rect">
            <a:avLst/>
          </a:prstGeom>
          <a:noFill/>
          <a:ln w="9525">
            <a:noFill/>
            <a:miter lim="800000"/>
            <a:headEnd/>
            <a:tailEnd/>
          </a:ln>
          <a:effectLst/>
        </p:spPr>
        <p:txBody>
          <a:bodyPr>
            <a:spAutoFit/>
          </a:bodyPr>
          <a:lstStyle/>
          <a:p>
            <a:pPr marL="173038" indent="-173038" algn="l">
              <a:spcBef>
                <a:spcPct val="0"/>
              </a:spcBef>
              <a:buClrTx/>
            </a:pPr>
            <a:r>
              <a:rPr lang="zh-CN" altLang="en-US" sz="1600" i="0">
                <a:latin typeface="Arial" pitchFamily="34" charset="0"/>
                <a:ea typeface="宋体" pitchFamily="2" charset="-122"/>
              </a:rPr>
              <a:t>映射物理数据</a:t>
            </a:r>
          </a:p>
          <a:p>
            <a:pPr marL="173038" indent="-173038" algn="l">
              <a:spcBef>
                <a:spcPct val="0"/>
              </a:spcBef>
              <a:buClrTx/>
            </a:pPr>
            <a:r>
              <a:rPr lang="zh-CN" altLang="en-US" sz="1600" i="0">
                <a:latin typeface="Arial" pitchFamily="34" charset="0"/>
                <a:ea typeface="宋体" pitchFamily="2" charset="-122"/>
              </a:rPr>
              <a:t>连接</a:t>
            </a:r>
          </a:p>
          <a:p>
            <a:pPr marL="173038" indent="-173038" algn="l">
              <a:spcBef>
                <a:spcPct val="0"/>
              </a:spcBef>
              <a:buClrTx/>
            </a:pPr>
            <a:r>
              <a:rPr lang="zh-CN" altLang="en-US" sz="1600" i="0">
                <a:latin typeface="Arial" pitchFamily="34" charset="0"/>
                <a:ea typeface="宋体" pitchFamily="2" charset="-122"/>
              </a:rPr>
              <a:t>模式</a:t>
            </a:r>
          </a:p>
        </p:txBody>
      </p:sp>
      <p:sp>
        <p:nvSpPr>
          <p:cNvPr id="2350091" name="AutoShape 11"/>
          <p:cNvSpPr>
            <a:spLocks/>
          </p:cNvSpPr>
          <p:nvPr/>
        </p:nvSpPr>
        <p:spPr bwMode="auto">
          <a:xfrm>
            <a:off x="984250" y="1919288"/>
            <a:ext cx="198438" cy="657225"/>
          </a:xfrm>
          <a:prstGeom prst="leftBrace">
            <a:avLst>
              <a:gd name="adj1" fmla="val 27600"/>
              <a:gd name="adj2" fmla="val 50000"/>
            </a:avLst>
          </a:prstGeom>
          <a:noFill/>
          <a:ln w="19050">
            <a:solidFill>
              <a:srgbClr val="777777"/>
            </a:solidFill>
            <a:round/>
            <a:headEnd/>
            <a:tailEnd/>
          </a:ln>
          <a:effectLst/>
        </p:spPr>
        <p:txBody>
          <a:bodyPr wrap="none" lIns="92075" tIns="46038" rIns="92075" bIns="46038" anchor="ctr"/>
          <a:lstStyle/>
          <a:p>
            <a:endParaRPr lang="zh-CN" altLang="en-US"/>
          </a:p>
        </p:txBody>
      </p:sp>
      <p:sp>
        <p:nvSpPr>
          <p:cNvPr id="2350092" name="AutoShape 12"/>
          <p:cNvSpPr>
            <a:spLocks/>
          </p:cNvSpPr>
          <p:nvPr/>
        </p:nvSpPr>
        <p:spPr bwMode="auto">
          <a:xfrm>
            <a:off x="1004888" y="3006725"/>
            <a:ext cx="157162" cy="1323975"/>
          </a:xfrm>
          <a:prstGeom prst="leftBrace">
            <a:avLst>
              <a:gd name="adj1" fmla="val 70202"/>
              <a:gd name="adj2" fmla="val 50000"/>
            </a:avLst>
          </a:prstGeom>
          <a:noFill/>
          <a:ln w="12700">
            <a:solidFill>
              <a:srgbClr val="FD0000"/>
            </a:solidFill>
            <a:round/>
            <a:headEnd/>
            <a:tailEnd/>
          </a:ln>
          <a:effectLst/>
        </p:spPr>
        <p:txBody>
          <a:bodyPr wrap="none" lIns="92075" tIns="46038" rIns="92075" bIns="46038" anchor="ctr"/>
          <a:lstStyle/>
          <a:p>
            <a:endParaRPr lang="zh-CN" altLang="en-US"/>
          </a:p>
        </p:txBody>
      </p:sp>
      <p:sp>
        <p:nvSpPr>
          <p:cNvPr id="2350093" name="AutoShape 13"/>
          <p:cNvSpPr>
            <a:spLocks/>
          </p:cNvSpPr>
          <p:nvPr/>
        </p:nvSpPr>
        <p:spPr bwMode="auto">
          <a:xfrm>
            <a:off x="992188" y="4746625"/>
            <a:ext cx="160337" cy="730250"/>
          </a:xfrm>
          <a:prstGeom prst="leftBrace">
            <a:avLst>
              <a:gd name="adj1" fmla="val 37954"/>
              <a:gd name="adj2" fmla="val 50000"/>
            </a:avLst>
          </a:prstGeom>
          <a:noFill/>
          <a:ln w="12700">
            <a:solidFill>
              <a:srgbClr val="3366FF"/>
            </a:solidFill>
            <a:round/>
            <a:headEnd/>
            <a:tailEnd/>
          </a:ln>
          <a:effectLst/>
        </p:spPr>
        <p:txBody>
          <a:bodyPr wrap="none" anchor="ctr"/>
          <a:lstStyle/>
          <a:p>
            <a:endParaRPr lang="zh-CN" altLang="en-US"/>
          </a:p>
        </p:txBody>
      </p:sp>
      <p:sp>
        <p:nvSpPr>
          <p:cNvPr id="2350094" name="AutoShape 14"/>
          <p:cNvSpPr>
            <a:spLocks noChangeArrowheads="1"/>
          </p:cNvSpPr>
          <p:nvPr/>
        </p:nvSpPr>
        <p:spPr bwMode="auto">
          <a:xfrm>
            <a:off x="644525" y="2093913"/>
            <a:ext cx="311150" cy="307975"/>
          </a:xfrm>
          <a:prstGeom prst="rightArrow">
            <a:avLst>
              <a:gd name="adj1" fmla="val 50000"/>
              <a:gd name="adj2" fmla="val 25258"/>
            </a:avLst>
          </a:prstGeom>
          <a:gradFill rotWithShape="0">
            <a:gsLst>
              <a:gs pos="0">
                <a:srgbClr val="777777"/>
              </a:gs>
              <a:gs pos="100000">
                <a:srgbClr val="777777">
                  <a:gamma/>
                  <a:shade val="38039"/>
                  <a:invGamma/>
                </a:srgbClr>
              </a:gs>
            </a:gsLst>
            <a:lin ang="2700000" scaled="1"/>
          </a:gradFill>
          <a:ln w="9525">
            <a:solidFill>
              <a:srgbClr val="777777"/>
            </a:solidFill>
            <a:miter lim="800000"/>
            <a:headEnd type="none" w="sm" len="sm"/>
            <a:tailEnd type="none" w="sm" len="sm"/>
          </a:ln>
          <a:effectLst/>
        </p:spPr>
        <p:txBody>
          <a:bodyPr wrap="none" anchor="ctr"/>
          <a:lstStyle/>
          <a:p>
            <a:pPr eaLnBrk="0" hangingPunct="0">
              <a:lnSpc>
                <a:spcPct val="100000"/>
              </a:lnSpc>
              <a:buClrTx/>
              <a:buFontTx/>
              <a:buNone/>
            </a:pPr>
            <a:endParaRPr lang="zh-CN" altLang="en-US" sz="1700" i="0">
              <a:effectLst>
                <a:outerShdw blurRad="38100" dist="38100" dir="2700000" algn="tl">
                  <a:srgbClr val="FFFFFF"/>
                </a:outerShdw>
              </a:effectLst>
              <a:latin typeface="Arial" pitchFamily="34" charset="0"/>
              <a:ea typeface="宋体" pitchFamily="2" charset="-122"/>
            </a:endParaRPr>
          </a:p>
        </p:txBody>
      </p:sp>
      <p:sp>
        <p:nvSpPr>
          <p:cNvPr id="2350095" name="AutoShape 15"/>
          <p:cNvSpPr>
            <a:spLocks noChangeArrowheads="1"/>
          </p:cNvSpPr>
          <p:nvPr/>
        </p:nvSpPr>
        <p:spPr bwMode="auto">
          <a:xfrm>
            <a:off x="649288" y="3514725"/>
            <a:ext cx="311150" cy="307975"/>
          </a:xfrm>
          <a:prstGeom prst="rightArrow">
            <a:avLst>
              <a:gd name="adj1" fmla="val 50000"/>
              <a:gd name="adj2" fmla="val 25258"/>
            </a:avLst>
          </a:prstGeom>
          <a:gradFill rotWithShape="0">
            <a:gsLst>
              <a:gs pos="0">
                <a:srgbClr val="FD0000"/>
              </a:gs>
              <a:gs pos="100000">
                <a:srgbClr val="FD0000">
                  <a:gamma/>
                  <a:shade val="46275"/>
                  <a:invGamma/>
                </a:srgbClr>
              </a:gs>
            </a:gsLst>
            <a:lin ang="2700000" scaled="1"/>
          </a:gradFill>
          <a:ln w="19050">
            <a:solidFill>
              <a:srgbClr val="FD0000"/>
            </a:solidFill>
            <a:miter lim="800000"/>
            <a:headEnd type="none" w="sm" len="sm"/>
            <a:tailEnd type="none" w="sm" len="sm"/>
          </a:ln>
          <a:effectLst/>
        </p:spPr>
        <p:txBody>
          <a:bodyPr wrap="none" lIns="92075" tIns="46038" rIns="92075" bIns="46038" anchor="ctr"/>
          <a:lstStyle/>
          <a:p>
            <a:pPr eaLnBrk="0" hangingPunct="0">
              <a:lnSpc>
                <a:spcPct val="100000"/>
              </a:lnSpc>
              <a:buClrTx/>
              <a:buFontTx/>
              <a:buNone/>
            </a:pPr>
            <a:endParaRPr lang="zh-CN" altLang="en-US" sz="1700" i="0">
              <a:effectLst>
                <a:outerShdw blurRad="38100" dist="38100" dir="2700000" algn="tl">
                  <a:srgbClr val="FFFFFF"/>
                </a:outerShdw>
              </a:effectLst>
              <a:latin typeface="Arial" pitchFamily="34" charset="0"/>
              <a:ea typeface="宋体" pitchFamily="2" charset="-122"/>
            </a:endParaRPr>
          </a:p>
        </p:txBody>
      </p:sp>
      <p:sp>
        <p:nvSpPr>
          <p:cNvPr id="2350096" name="AutoShape 16"/>
          <p:cNvSpPr>
            <a:spLocks noChangeArrowheads="1"/>
          </p:cNvSpPr>
          <p:nvPr/>
        </p:nvSpPr>
        <p:spPr bwMode="auto">
          <a:xfrm>
            <a:off x="654050" y="4957763"/>
            <a:ext cx="311150" cy="307975"/>
          </a:xfrm>
          <a:prstGeom prst="rightArrow">
            <a:avLst>
              <a:gd name="adj1" fmla="val 50000"/>
              <a:gd name="adj2" fmla="val 25258"/>
            </a:avLst>
          </a:prstGeom>
          <a:gradFill rotWithShape="1">
            <a:gsLst>
              <a:gs pos="0">
                <a:srgbClr val="3366FF"/>
              </a:gs>
              <a:gs pos="100000">
                <a:srgbClr val="3366FF">
                  <a:gamma/>
                  <a:shade val="33333"/>
                  <a:invGamma/>
                </a:srgbClr>
              </a:gs>
            </a:gsLst>
            <a:lin ang="2700000" scaled="1"/>
          </a:gradFill>
          <a:ln w="12700">
            <a:solidFill>
              <a:srgbClr val="0066CC"/>
            </a:solidFill>
            <a:miter lim="800000"/>
            <a:headEnd type="none" w="sm" len="sm"/>
            <a:tailEnd type="none" w="sm" len="sm"/>
          </a:ln>
          <a:effectLst/>
        </p:spPr>
        <p:txBody>
          <a:bodyPr wrap="none" anchor="ctr"/>
          <a:lstStyle/>
          <a:p>
            <a:pPr eaLnBrk="0" hangingPunct="0">
              <a:lnSpc>
                <a:spcPct val="100000"/>
              </a:lnSpc>
              <a:buClrTx/>
              <a:buFontTx/>
              <a:buNone/>
            </a:pPr>
            <a:endParaRPr lang="zh-CN" altLang="en-US" sz="1700" i="0">
              <a:effectLst>
                <a:outerShdw blurRad="38100" dist="38100" dir="2700000" algn="tl">
                  <a:srgbClr val="FFFFFF"/>
                </a:outerShdw>
              </a:effectLst>
              <a:latin typeface="Arial" pitchFamily="34" charset="0"/>
              <a:ea typeface="宋体" pitchFamily="2" charset="-122"/>
            </a:endParaRPr>
          </a:p>
        </p:txBody>
      </p:sp>
      <p:grpSp>
        <p:nvGrpSpPr>
          <p:cNvPr id="2" name="Group 17"/>
          <p:cNvGrpSpPr>
            <a:grpSpLocks/>
          </p:cNvGrpSpPr>
          <p:nvPr/>
        </p:nvGrpSpPr>
        <p:grpSpPr bwMode="auto">
          <a:xfrm>
            <a:off x="457200" y="5605463"/>
            <a:ext cx="3443288" cy="490537"/>
            <a:chOff x="288" y="3520"/>
            <a:chExt cx="2169" cy="309"/>
          </a:xfrm>
        </p:grpSpPr>
        <p:sp>
          <p:nvSpPr>
            <p:cNvPr id="2350098" name="AutoShape 18"/>
            <p:cNvSpPr>
              <a:spLocks noChangeArrowheads="1"/>
            </p:cNvSpPr>
            <p:nvPr/>
          </p:nvSpPr>
          <p:spPr bwMode="auto">
            <a:xfrm>
              <a:off x="288" y="3520"/>
              <a:ext cx="2169" cy="309"/>
            </a:xfrm>
            <a:prstGeom prst="roundRect">
              <a:avLst>
                <a:gd name="adj" fmla="val 41426"/>
              </a:avLst>
            </a:prstGeom>
            <a:solidFill>
              <a:srgbClr val="DDDDDD"/>
            </a:solidFill>
            <a:ln w="9525" algn="ctr">
              <a:noFill/>
              <a:round/>
              <a:headEnd/>
              <a:tailEnd/>
            </a:ln>
            <a:effectLst/>
          </p:spPr>
          <p:txBody>
            <a:bodyPr lIns="91435" tIns="45718" rIns="91435" bIns="45718" anchor="ctr">
              <a:spAutoFit/>
            </a:bodyPr>
            <a:lstStyle/>
            <a:p>
              <a:endParaRPr lang="zh-CN" altLang="en-US"/>
            </a:p>
          </p:txBody>
        </p:sp>
        <p:grpSp>
          <p:nvGrpSpPr>
            <p:cNvPr id="3" name="Group 19"/>
            <p:cNvGrpSpPr>
              <a:grpSpLocks/>
            </p:cNvGrpSpPr>
            <p:nvPr/>
          </p:nvGrpSpPr>
          <p:grpSpPr bwMode="auto">
            <a:xfrm>
              <a:off x="465" y="3563"/>
              <a:ext cx="453" cy="223"/>
              <a:chOff x="267" y="3569"/>
              <a:chExt cx="710" cy="542"/>
            </a:xfrm>
          </p:grpSpPr>
          <p:pic>
            <p:nvPicPr>
              <p:cNvPr id="2350100" name="Picture 20" descr="manage"/>
              <p:cNvPicPr>
                <a:picLocks noChangeAspect="1" noChangeArrowheads="1"/>
              </p:cNvPicPr>
              <p:nvPr/>
            </p:nvPicPr>
            <p:blipFill>
              <a:blip r:embed="rId5" cstate="print"/>
              <a:srcRect/>
              <a:stretch>
                <a:fillRect/>
              </a:stretch>
            </p:blipFill>
            <p:spPr bwMode="auto">
              <a:xfrm>
                <a:off x="622" y="3569"/>
                <a:ext cx="355" cy="365"/>
              </a:xfrm>
              <a:prstGeom prst="rect">
                <a:avLst/>
              </a:prstGeom>
              <a:noFill/>
            </p:spPr>
          </p:pic>
          <p:pic>
            <p:nvPicPr>
              <p:cNvPr id="2350101" name="Picture 21" descr="manage"/>
              <p:cNvPicPr>
                <a:picLocks noChangeAspect="1" noChangeArrowheads="1"/>
              </p:cNvPicPr>
              <p:nvPr/>
            </p:nvPicPr>
            <p:blipFill>
              <a:blip r:embed="rId5" cstate="print"/>
              <a:srcRect/>
              <a:stretch>
                <a:fillRect/>
              </a:stretch>
            </p:blipFill>
            <p:spPr bwMode="auto">
              <a:xfrm>
                <a:off x="267" y="3569"/>
                <a:ext cx="355" cy="365"/>
              </a:xfrm>
              <a:prstGeom prst="rect">
                <a:avLst/>
              </a:prstGeom>
              <a:noFill/>
            </p:spPr>
          </p:pic>
          <p:pic>
            <p:nvPicPr>
              <p:cNvPr id="2350102" name="Picture 22" descr="manage"/>
              <p:cNvPicPr>
                <a:picLocks noChangeAspect="1" noChangeArrowheads="1"/>
              </p:cNvPicPr>
              <p:nvPr/>
            </p:nvPicPr>
            <p:blipFill>
              <a:blip r:embed="rId5" cstate="print"/>
              <a:srcRect/>
              <a:stretch>
                <a:fillRect/>
              </a:stretch>
            </p:blipFill>
            <p:spPr bwMode="auto">
              <a:xfrm>
                <a:off x="435" y="3746"/>
                <a:ext cx="355" cy="365"/>
              </a:xfrm>
              <a:prstGeom prst="rect">
                <a:avLst/>
              </a:prstGeom>
              <a:noFill/>
            </p:spPr>
          </p:pic>
        </p:grpSp>
        <p:grpSp>
          <p:nvGrpSpPr>
            <p:cNvPr id="4" name="Group 23"/>
            <p:cNvGrpSpPr>
              <a:grpSpLocks/>
            </p:cNvGrpSpPr>
            <p:nvPr/>
          </p:nvGrpSpPr>
          <p:grpSpPr bwMode="auto">
            <a:xfrm>
              <a:off x="1423" y="3576"/>
              <a:ext cx="445" cy="196"/>
              <a:chOff x="1995" y="3502"/>
              <a:chExt cx="808" cy="547"/>
            </a:xfrm>
          </p:grpSpPr>
          <p:grpSp>
            <p:nvGrpSpPr>
              <p:cNvPr id="5" name="Group 24"/>
              <p:cNvGrpSpPr>
                <a:grpSpLocks/>
              </p:cNvGrpSpPr>
              <p:nvPr/>
            </p:nvGrpSpPr>
            <p:grpSpPr bwMode="auto">
              <a:xfrm>
                <a:off x="2412" y="3502"/>
                <a:ext cx="391" cy="409"/>
                <a:chOff x="1995" y="3508"/>
                <a:chExt cx="391" cy="409"/>
              </a:xfrm>
            </p:grpSpPr>
            <p:graphicFrame>
              <p:nvGraphicFramePr>
                <p:cNvPr id="2350105" name="Object 25"/>
                <p:cNvGraphicFramePr>
                  <a:graphicFrameLocks noChangeAspect="1"/>
                </p:cNvGraphicFramePr>
                <p:nvPr/>
              </p:nvGraphicFramePr>
              <p:xfrm>
                <a:off x="1995" y="3508"/>
                <a:ext cx="391" cy="409"/>
              </p:xfrm>
              <a:graphic>
                <a:graphicData uri="http://schemas.openxmlformats.org/presentationml/2006/ole">
                  <p:oleObj spid="_x0000_s9223" name="Photo Editor Photo" r:id="rId6" imgW="952633" imgH="1448002" progId="">
                    <p:embed/>
                  </p:oleObj>
                </a:graphicData>
              </a:graphic>
            </p:graphicFrame>
            <p:graphicFrame>
              <p:nvGraphicFramePr>
                <p:cNvPr id="2350106" name="Object 26"/>
                <p:cNvGraphicFramePr>
                  <a:graphicFrameLocks noChangeAspect="1"/>
                </p:cNvGraphicFramePr>
                <p:nvPr/>
              </p:nvGraphicFramePr>
              <p:xfrm>
                <a:off x="2038" y="3548"/>
                <a:ext cx="306" cy="326"/>
              </p:xfrm>
              <a:graphic>
                <a:graphicData uri="http://schemas.openxmlformats.org/presentationml/2006/ole">
                  <p:oleObj spid="_x0000_s9224" name="Photo Editor Photo" r:id="rId7" imgW="1038370" imgH="1104762" progId="">
                    <p:embed/>
                  </p:oleObj>
                </a:graphicData>
              </a:graphic>
            </p:graphicFrame>
          </p:grpSp>
          <p:grpSp>
            <p:nvGrpSpPr>
              <p:cNvPr id="6" name="Group 27"/>
              <p:cNvGrpSpPr>
                <a:grpSpLocks/>
              </p:cNvGrpSpPr>
              <p:nvPr/>
            </p:nvGrpSpPr>
            <p:grpSpPr bwMode="auto">
              <a:xfrm>
                <a:off x="1995" y="3508"/>
                <a:ext cx="391" cy="409"/>
                <a:chOff x="1995" y="3508"/>
                <a:chExt cx="391" cy="409"/>
              </a:xfrm>
            </p:grpSpPr>
            <p:graphicFrame>
              <p:nvGraphicFramePr>
                <p:cNvPr id="2350108" name="Object 28"/>
                <p:cNvGraphicFramePr>
                  <a:graphicFrameLocks noChangeAspect="1"/>
                </p:cNvGraphicFramePr>
                <p:nvPr/>
              </p:nvGraphicFramePr>
              <p:xfrm>
                <a:off x="1995" y="3508"/>
                <a:ext cx="391" cy="409"/>
              </p:xfrm>
              <a:graphic>
                <a:graphicData uri="http://schemas.openxmlformats.org/presentationml/2006/ole">
                  <p:oleObj spid="_x0000_s9221" name="Photo Editor Photo" r:id="rId8" imgW="952633" imgH="1448002" progId="">
                    <p:embed/>
                  </p:oleObj>
                </a:graphicData>
              </a:graphic>
            </p:graphicFrame>
            <p:graphicFrame>
              <p:nvGraphicFramePr>
                <p:cNvPr id="2350109" name="Object 29"/>
                <p:cNvGraphicFramePr>
                  <a:graphicFrameLocks noChangeAspect="1"/>
                </p:cNvGraphicFramePr>
                <p:nvPr/>
              </p:nvGraphicFramePr>
              <p:xfrm>
                <a:off x="2038" y="3548"/>
                <a:ext cx="306" cy="326"/>
              </p:xfrm>
              <a:graphic>
                <a:graphicData uri="http://schemas.openxmlformats.org/presentationml/2006/ole">
                  <p:oleObj spid="_x0000_s9222" name="Photo Editor Photo" r:id="rId9" imgW="1038370" imgH="1104762" progId="">
                    <p:embed/>
                  </p:oleObj>
                </a:graphicData>
              </a:graphic>
            </p:graphicFrame>
          </p:grpSp>
          <p:grpSp>
            <p:nvGrpSpPr>
              <p:cNvPr id="7" name="Group 30"/>
              <p:cNvGrpSpPr>
                <a:grpSpLocks/>
              </p:cNvGrpSpPr>
              <p:nvPr/>
            </p:nvGrpSpPr>
            <p:grpSpPr bwMode="auto">
              <a:xfrm>
                <a:off x="2190" y="3640"/>
                <a:ext cx="391" cy="409"/>
                <a:chOff x="1995" y="3508"/>
                <a:chExt cx="391" cy="409"/>
              </a:xfrm>
            </p:grpSpPr>
            <p:graphicFrame>
              <p:nvGraphicFramePr>
                <p:cNvPr id="2350111" name="Object 31"/>
                <p:cNvGraphicFramePr>
                  <a:graphicFrameLocks noChangeAspect="1"/>
                </p:cNvGraphicFramePr>
                <p:nvPr/>
              </p:nvGraphicFramePr>
              <p:xfrm>
                <a:off x="1995" y="3508"/>
                <a:ext cx="391" cy="409"/>
              </p:xfrm>
              <a:graphic>
                <a:graphicData uri="http://schemas.openxmlformats.org/presentationml/2006/ole">
                  <p:oleObj spid="_x0000_s9219" name="Photo Editor Photo" r:id="rId10" imgW="952633" imgH="1448002" progId="">
                    <p:embed/>
                  </p:oleObj>
                </a:graphicData>
              </a:graphic>
            </p:graphicFrame>
            <p:graphicFrame>
              <p:nvGraphicFramePr>
                <p:cNvPr id="2350112" name="Object 32"/>
                <p:cNvGraphicFramePr>
                  <a:graphicFrameLocks noChangeAspect="1"/>
                </p:cNvGraphicFramePr>
                <p:nvPr/>
              </p:nvGraphicFramePr>
              <p:xfrm>
                <a:off x="2038" y="3548"/>
                <a:ext cx="306" cy="326"/>
              </p:xfrm>
              <a:graphic>
                <a:graphicData uri="http://schemas.openxmlformats.org/presentationml/2006/ole">
                  <p:oleObj spid="_x0000_s9220" name="Photo Editor Photo" r:id="rId11" imgW="1038370" imgH="1104762" progId="">
                    <p:embed/>
                  </p:oleObj>
                </a:graphicData>
              </a:graphic>
            </p:graphicFrame>
          </p:grpSp>
        </p:grpSp>
        <p:graphicFrame>
          <p:nvGraphicFramePr>
            <p:cNvPr id="2350113" name="Object 33"/>
            <p:cNvGraphicFramePr>
              <a:graphicFrameLocks noChangeAspect="1"/>
            </p:cNvGraphicFramePr>
            <p:nvPr/>
          </p:nvGraphicFramePr>
          <p:xfrm>
            <a:off x="1001" y="3572"/>
            <a:ext cx="339" cy="205"/>
          </p:xfrm>
          <a:graphic>
            <a:graphicData uri="http://schemas.openxmlformats.org/presentationml/2006/ole">
              <p:oleObj spid="_x0000_s9218" name="Photo Editor Photo" r:id="rId12" imgW="1638529" imgH="2114845" progId="">
                <p:embed/>
              </p:oleObj>
            </a:graphicData>
          </a:graphic>
        </p:graphicFrame>
        <p:grpSp>
          <p:nvGrpSpPr>
            <p:cNvPr id="8" name="Group 34"/>
            <p:cNvGrpSpPr>
              <a:grpSpLocks/>
            </p:cNvGrpSpPr>
            <p:nvPr/>
          </p:nvGrpSpPr>
          <p:grpSpPr bwMode="auto">
            <a:xfrm>
              <a:off x="1952" y="3566"/>
              <a:ext cx="423" cy="217"/>
              <a:chOff x="2490" y="1511"/>
              <a:chExt cx="864" cy="656"/>
            </a:xfrm>
          </p:grpSpPr>
          <p:pic>
            <p:nvPicPr>
              <p:cNvPr id="2350115" name="Picture 35"/>
              <p:cNvPicPr>
                <a:picLocks noChangeAspect="1" noChangeArrowheads="1"/>
              </p:cNvPicPr>
              <p:nvPr/>
            </p:nvPicPr>
            <p:blipFill>
              <a:blip r:embed="rId13" cstate="print"/>
              <a:srcRect t="56006"/>
              <a:stretch>
                <a:fillRect/>
              </a:stretch>
            </p:blipFill>
            <p:spPr bwMode="auto">
              <a:xfrm>
                <a:off x="2496" y="1874"/>
                <a:ext cx="739" cy="293"/>
              </a:xfrm>
              <a:prstGeom prst="rect">
                <a:avLst/>
              </a:prstGeom>
              <a:noFill/>
            </p:spPr>
          </p:pic>
          <p:sp>
            <p:nvSpPr>
              <p:cNvPr id="2350116" name="Rectangle 36"/>
              <p:cNvSpPr>
                <a:spLocks noChangeArrowheads="1"/>
              </p:cNvSpPr>
              <p:nvPr/>
            </p:nvSpPr>
            <p:spPr bwMode="auto">
              <a:xfrm>
                <a:off x="2661" y="1805"/>
                <a:ext cx="274" cy="142"/>
              </a:xfrm>
              <a:prstGeom prst="rect">
                <a:avLst/>
              </a:prstGeom>
              <a:solidFill>
                <a:schemeClr val="bg1"/>
              </a:solidFill>
              <a:ln w="9525">
                <a:noFill/>
                <a:miter lim="800000"/>
                <a:headEnd type="none" w="sm" len="sm"/>
                <a:tailEnd type="none" w="sm" len="sm"/>
              </a:ln>
              <a:effectLst/>
            </p:spPr>
            <p:txBody>
              <a:bodyPr wrap="none" anchor="ctr"/>
              <a:lstStyle/>
              <a:p>
                <a:endParaRPr lang="zh-CN" altLang="en-US"/>
              </a:p>
            </p:txBody>
          </p:sp>
          <p:sp>
            <p:nvSpPr>
              <p:cNvPr id="2350117" name="Rectangle 37"/>
              <p:cNvSpPr>
                <a:spLocks noChangeArrowheads="1"/>
              </p:cNvSpPr>
              <p:nvPr/>
            </p:nvSpPr>
            <p:spPr bwMode="auto">
              <a:xfrm>
                <a:off x="2499" y="1825"/>
                <a:ext cx="164" cy="108"/>
              </a:xfrm>
              <a:prstGeom prst="rect">
                <a:avLst/>
              </a:prstGeom>
              <a:solidFill>
                <a:schemeClr val="bg1"/>
              </a:solidFill>
              <a:ln w="9525">
                <a:noFill/>
                <a:miter lim="800000"/>
                <a:headEnd type="none" w="sm" len="sm"/>
                <a:tailEnd type="none" w="sm" len="sm"/>
              </a:ln>
              <a:effectLst/>
            </p:spPr>
            <p:txBody>
              <a:bodyPr wrap="none" anchor="ctr"/>
              <a:lstStyle/>
              <a:p>
                <a:endParaRPr lang="zh-CN" altLang="en-US"/>
              </a:p>
            </p:txBody>
          </p:sp>
          <p:pic>
            <p:nvPicPr>
              <p:cNvPr id="2350118" name="Picture 38"/>
              <p:cNvPicPr>
                <a:picLocks noChangeAspect="1" noChangeArrowheads="1"/>
              </p:cNvPicPr>
              <p:nvPr/>
            </p:nvPicPr>
            <p:blipFill>
              <a:blip r:embed="rId14" cstate="print"/>
              <a:srcRect/>
              <a:stretch>
                <a:fillRect/>
              </a:stretch>
            </p:blipFill>
            <p:spPr bwMode="auto">
              <a:xfrm>
                <a:off x="2490" y="1511"/>
                <a:ext cx="864" cy="542"/>
              </a:xfrm>
              <a:prstGeom prst="rect">
                <a:avLst/>
              </a:prstGeom>
              <a:noFill/>
            </p:spPr>
          </p:pic>
        </p:grpSp>
      </p:grpSp>
      <p:sp>
        <p:nvSpPr>
          <p:cNvPr id="2350119" name="Text Box 39"/>
          <p:cNvSpPr txBox="1">
            <a:spLocks noChangeArrowheads="1"/>
          </p:cNvSpPr>
          <p:nvPr/>
        </p:nvSpPr>
        <p:spPr bwMode="auto">
          <a:xfrm>
            <a:off x="4114800" y="5661025"/>
            <a:ext cx="4648200" cy="366713"/>
          </a:xfrm>
          <a:prstGeom prst="rect">
            <a:avLst/>
          </a:prstGeom>
          <a:noFill/>
          <a:ln w="9525" algn="ctr">
            <a:noFill/>
            <a:miter lim="800000"/>
            <a:headEnd/>
            <a:tailEnd/>
          </a:ln>
          <a:effectLst/>
        </p:spPr>
        <p:txBody>
          <a:bodyPr lIns="92075" tIns="46038" rIns="92075" bIns="46038">
            <a:spAutoFit/>
          </a:bodyPr>
          <a:lstStyle/>
          <a:p>
            <a:pPr algn="l">
              <a:buFontTx/>
              <a:buNone/>
            </a:pPr>
            <a:r>
              <a:rPr lang="zh-CN" altLang="en-US" sz="2000" i="0">
                <a:latin typeface="Arial" pitchFamily="34" charset="0"/>
                <a:ea typeface="宋体" pitchFamily="2" charset="-122"/>
              </a:rPr>
              <a:t>跨任何数据源</a:t>
            </a:r>
          </a:p>
        </p:txBody>
      </p:sp>
      <p:sp>
        <p:nvSpPr>
          <p:cNvPr id="2350120" name="AutoShape 40"/>
          <p:cNvSpPr>
            <a:spLocks noChangeArrowheads="1"/>
          </p:cNvSpPr>
          <p:nvPr/>
        </p:nvSpPr>
        <p:spPr bwMode="auto">
          <a:xfrm>
            <a:off x="7086600" y="4800600"/>
            <a:ext cx="1860550" cy="609600"/>
          </a:xfrm>
          <a:prstGeom prst="wedgeRectCallout">
            <a:avLst>
              <a:gd name="adj1" fmla="val 9213"/>
              <a:gd name="adj2" fmla="val -158593"/>
            </a:avLst>
          </a:prstGeom>
          <a:solidFill>
            <a:srgbClr val="EAEAEA"/>
          </a:solidFill>
          <a:ln w="19050" algn="ctr">
            <a:solidFill>
              <a:schemeClr val="tx1"/>
            </a:solidFill>
            <a:miter lim="800000"/>
            <a:headEnd/>
            <a:tailEnd/>
          </a:ln>
          <a:effectLst/>
        </p:spPr>
        <p:txBody>
          <a:bodyPr lIns="92075" tIns="46038" rIns="92075" bIns="46038"/>
          <a:lstStyle/>
          <a:p>
            <a:pPr algn="l" eaLnBrk="0" hangingPunct="0">
              <a:lnSpc>
                <a:spcPct val="100000"/>
              </a:lnSpc>
              <a:spcBef>
                <a:spcPct val="0"/>
              </a:spcBef>
              <a:buClrTx/>
              <a:buFontTx/>
              <a:buNone/>
            </a:pPr>
            <a:r>
              <a:rPr lang="zh-CN" altLang="en-US" i="0">
                <a:ea typeface="宋体" pitchFamily="2" charset="-122"/>
              </a:rPr>
              <a:t>一次建模，随处部署</a:t>
            </a:r>
          </a:p>
        </p:txBody>
      </p:sp>
      <p:sp>
        <p:nvSpPr>
          <p:cNvPr id="2350121" name="AutoShape 41"/>
          <p:cNvSpPr>
            <a:spLocks noChangeArrowheads="1"/>
          </p:cNvSpPr>
          <p:nvPr/>
        </p:nvSpPr>
        <p:spPr bwMode="auto">
          <a:xfrm>
            <a:off x="4953000" y="4800600"/>
            <a:ext cx="1860550" cy="609600"/>
          </a:xfrm>
          <a:prstGeom prst="wedgeRectCallout">
            <a:avLst>
              <a:gd name="adj1" fmla="val 19708"/>
              <a:gd name="adj2" fmla="val -178384"/>
            </a:avLst>
          </a:prstGeom>
          <a:solidFill>
            <a:srgbClr val="EAEAEA"/>
          </a:solidFill>
          <a:ln w="19050" algn="ctr">
            <a:solidFill>
              <a:schemeClr val="tx1"/>
            </a:solidFill>
            <a:miter lim="800000"/>
            <a:headEnd/>
            <a:tailEnd/>
          </a:ln>
          <a:effectLst/>
        </p:spPr>
        <p:txBody>
          <a:bodyPr lIns="92075" tIns="46038" rIns="92075" bIns="46038"/>
          <a:lstStyle/>
          <a:p>
            <a:pPr algn="l">
              <a:buFontTx/>
              <a:buNone/>
            </a:pPr>
            <a:r>
              <a:rPr lang="zh-CN" altLang="en-US" i="0">
                <a:ea typeface="宋体" pitchFamily="2" charset="-122"/>
              </a:rPr>
              <a:t>一致的业务度量、指标、计算定义</a:t>
            </a:r>
          </a:p>
        </p:txBody>
      </p:sp>
      <p:sp>
        <p:nvSpPr>
          <p:cNvPr id="2350122" name="AutoShape 42"/>
          <p:cNvSpPr>
            <a:spLocks noChangeArrowheads="1"/>
          </p:cNvSpPr>
          <p:nvPr/>
        </p:nvSpPr>
        <p:spPr bwMode="auto">
          <a:xfrm>
            <a:off x="4159250" y="1447800"/>
            <a:ext cx="1860550" cy="609600"/>
          </a:xfrm>
          <a:prstGeom prst="wedgeRectCallout">
            <a:avLst>
              <a:gd name="adj1" fmla="val 5889"/>
              <a:gd name="adj2" fmla="val 182032"/>
            </a:avLst>
          </a:prstGeom>
          <a:solidFill>
            <a:srgbClr val="EAEAEA"/>
          </a:solidFill>
          <a:ln w="19050" algn="ctr">
            <a:solidFill>
              <a:schemeClr val="tx1"/>
            </a:solidFill>
            <a:miter lim="800000"/>
            <a:headEnd/>
            <a:tailEnd/>
          </a:ln>
          <a:effectLst/>
        </p:spPr>
        <p:txBody>
          <a:bodyPr lIns="92075" tIns="46038" rIns="92075" bIns="46038"/>
          <a:lstStyle/>
          <a:p>
            <a:pPr algn="l">
              <a:buFontTx/>
              <a:buNone/>
            </a:pPr>
            <a:r>
              <a:rPr lang="zh-CN" altLang="en-US" i="0">
                <a:ea typeface="宋体" pitchFamily="2" charset="-122"/>
              </a:rPr>
              <a:t>基于角色的信息视图</a:t>
            </a:r>
          </a:p>
        </p:txBody>
      </p:sp>
      <p:pic>
        <p:nvPicPr>
          <p:cNvPr id="2350123" name="Picture 43"/>
          <p:cNvPicPr>
            <a:picLocks noChangeAspect="1" noChangeArrowheads="1"/>
          </p:cNvPicPr>
          <p:nvPr/>
        </p:nvPicPr>
        <p:blipFill>
          <a:blip r:embed="rId15" cstate="print"/>
          <a:srcRect/>
          <a:stretch>
            <a:fillRect/>
          </a:stretch>
        </p:blipFill>
        <p:spPr bwMode="auto">
          <a:xfrm>
            <a:off x="6572264" y="785794"/>
            <a:ext cx="1752600" cy="1601787"/>
          </a:xfrm>
          <a:prstGeom prst="rect">
            <a:avLst/>
          </a:prstGeom>
          <a:noFill/>
        </p:spPr>
      </p:pic>
      <p:sp>
        <p:nvSpPr>
          <p:cNvPr id="45" name="矩形 44"/>
          <p:cNvSpPr/>
          <p:nvPr/>
        </p:nvSpPr>
        <p:spPr>
          <a:xfrm>
            <a:off x="714348" y="857232"/>
            <a:ext cx="4108817" cy="369332"/>
          </a:xfrm>
          <a:prstGeom prst="rect">
            <a:avLst/>
          </a:prstGeom>
        </p:spPr>
        <p:txBody>
          <a:bodyPr wrap="none">
            <a:spAutoFit/>
          </a:bodyPr>
          <a:lstStyle/>
          <a:p>
            <a:r>
              <a:rPr lang="zh-CN" altLang="en-US" dirty="0" smtClean="0">
                <a:ea typeface="宋体" pitchFamily="2" charset="-122"/>
              </a:rPr>
              <a:t>支持一致性、安全性、重用性、灵活性</a:t>
            </a:r>
            <a:endParaRPr lang="zh-CN" alt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350120"/>
                                        </p:tgtEl>
                                        <p:attrNameLst>
                                          <p:attrName>style.visibility</p:attrName>
                                        </p:attrNameLst>
                                      </p:cBhvr>
                                      <p:to>
                                        <p:strVal val="visible"/>
                                      </p:to>
                                    </p:set>
                                    <p:animEffect transition="in" filter="wipe(right)">
                                      <p:cBhvr>
                                        <p:cTn id="7" dur="500"/>
                                        <p:tgtEl>
                                          <p:spTgt spid="2350120"/>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350121"/>
                                        </p:tgtEl>
                                        <p:attrNameLst>
                                          <p:attrName>style.visibility</p:attrName>
                                        </p:attrNameLst>
                                      </p:cBhvr>
                                      <p:to>
                                        <p:strVal val="visible"/>
                                      </p:to>
                                    </p:set>
                                    <p:animEffect transition="in" filter="wipe(right)">
                                      <p:cBhvr>
                                        <p:cTn id="11" dur="500"/>
                                        <p:tgtEl>
                                          <p:spTgt spid="2350121"/>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350122"/>
                                        </p:tgtEl>
                                        <p:attrNameLst>
                                          <p:attrName>style.visibility</p:attrName>
                                        </p:attrNameLst>
                                      </p:cBhvr>
                                      <p:to>
                                        <p:strVal val="visible"/>
                                      </p:to>
                                    </p:set>
                                    <p:animEffect transition="in" filter="wipe(right)">
                                      <p:cBhvr>
                                        <p:cTn id="15" dur="500"/>
                                        <p:tgtEl>
                                          <p:spTgt spid="2350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0120" grpId="0" animBg="1" autoUpdateAnimBg="0"/>
      <p:bldP spid="2350121" grpId="0" animBg="1" autoUpdateAnimBg="0"/>
      <p:bldP spid="2350122"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1282" name="Rectangle 2"/>
          <p:cNvSpPr>
            <a:spLocks noGrp="1" noChangeArrowheads="1"/>
          </p:cNvSpPr>
          <p:nvPr>
            <p:ph type="title"/>
          </p:nvPr>
        </p:nvSpPr>
        <p:spPr>
          <a:xfrm>
            <a:off x="0" y="428604"/>
            <a:ext cx="6840000" cy="540000"/>
          </a:xfrm>
        </p:spPr>
        <p:txBody>
          <a:bodyPr/>
          <a:lstStyle/>
          <a:p>
            <a:r>
              <a:rPr lang="en-US" altLang="zh-CN" dirty="0">
                <a:solidFill>
                  <a:srgbClr val="000000"/>
                </a:solidFill>
                <a:ea typeface="宋体" pitchFamily="2" charset="-122"/>
              </a:rPr>
              <a:t>Oracle BI Administrator</a:t>
            </a:r>
            <a:br>
              <a:rPr lang="en-US" altLang="zh-CN" dirty="0">
                <a:solidFill>
                  <a:srgbClr val="000000"/>
                </a:solidFill>
                <a:ea typeface="宋体" pitchFamily="2" charset="-122"/>
              </a:rPr>
            </a:br>
            <a:r>
              <a:rPr lang="zh-CN" altLang="en-US" sz="2400" dirty="0">
                <a:solidFill>
                  <a:srgbClr val="FD0000"/>
                </a:solidFill>
                <a:ea typeface="宋体" pitchFamily="2" charset="-122"/>
              </a:rPr>
              <a:t>统一的元数据管理</a:t>
            </a:r>
            <a:endParaRPr lang="en-US" altLang="zh-CN" sz="2400" dirty="0">
              <a:solidFill>
                <a:srgbClr val="FD0000"/>
              </a:solidFill>
              <a:ea typeface="宋体" pitchFamily="2" charset="-122"/>
            </a:endParaRPr>
          </a:p>
        </p:txBody>
      </p:sp>
      <p:sp>
        <p:nvSpPr>
          <p:cNvPr id="2401283" name="Rectangle 3"/>
          <p:cNvSpPr>
            <a:spLocks noGrp="1" noChangeArrowheads="1"/>
          </p:cNvSpPr>
          <p:nvPr>
            <p:ph type="body" idx="1"/>
          </p:nvPr>
        </p:nvSpPr>
        <p:spPr>
          <a:xfrm>
            <a:off x="685800" y="1600200"/>
            <a:ext cx="3581400" cy="4343400"/>
          </a:xfrm>
          <a:noFill/>
          <a:ln/>
        </p:spPr>
        <p:txBody>
          <a:bodyPr/>
          <a:lstStyle/>
          <a:p>
            <a:pPr>
              <a:lnSpc>
                <a:spcPct val="90000"/>
              </a:lnSpc>
              <a:buSzPct val="100000"/>
            </a:pPr>
            <a:r>
              <a:rPr lang="zh-CN" altLang="en-US" sz="1800" b="1" dirty="0">
                <a:solidFill>
                  <a:srgbClr val="000000"/>
                </a:solidFill>
                <a:ea typeface="宋体" pitchFamily="2" charset="-122"/>
              </a:rPr>
              <a:t>维护通用企业信息模型</a:t>
            </a:r>
          </a:p>
          <a:p>
            <a:pPr lvl="1">
              <a:lnSpc>
                <a:spcPct val="90000"/>
              </a:lnSpc>
            </a:pPr>
            <a:r>
              <a:rPr lang="zh-CN" altLang="en-US" sz="1600" dirty="0">
                <a:solidFill>
                  <a:srgbClr val="000000"/>
                </a:solidFill>
                <a:ea typeface="宋体" pitchFamily="2" charset="-122"/>
              </a:rPr>
              <a:t>维度、度量、规则等</a:t>
            </a:r>
          </a:p>
          <a:p>
            <a:pPr lvl="1">
              <a:lnSpc>
                <a:spcPct val="90000"/>
              </a:lnSpc>
            </a:pPr>
            <a:r>
              <a:rPr lang="zh-CN" altLang="en-US" sz="1600" dirty="0">
                <a:solidFill>
                  <a:srgbClr val="000000"/>
                </a:solidFill>
                <a:ea typeface="宋体" pitchFamily="2" charset="-122"/>
              </a:rPr>
              <a:t>用户权限管理</a:t>
            </a:r>
          </a:p>
          <a:p>
            <a:pPr lvl="1">
              <a:lnSpc>
                <a:spcPct val="90000"/>
              </a:lnSpc>
            </a:pPr>
            <a:r>
              <a:rPr lang="en-US" altLang="zh-CN" sz="1600" dirty="0">
                <a:solidFill>
                  <a:srgbClr val="000000"/>
                </a:solidFill>
                <a:ea typeface="宋体" pitchFamily="2" charset="-122"/>
              </a:rPr>
              <a:t>Cache</a:t>
            </a:r>
            <a:r>
              <a:rPr lang="zh-CN" altLang="en-US" sz="1600" dirty="0">
                <a:solidFill>
                  <a:srgbClr val="000000"/>
                </a:solidFill>
                <a:ea typeface="宋体" pitchFamily="2" charset="-122"/>
              </a:rPr>
              <a:t>管理</a:t>
            </a:r>
          </a:p>
          <a:p>
            <a:pPr lvl="1">
              <a:lnSpc>
                <a:spcPct val="90000"/>
              </a:lnSpc>
            </a:pPr>
            <a:r>
              <a:rPr lang="en-US" altLang="zh-CN" sz="1600" dirty="0">
                <a:solidFill>
                  <a:srgbClr val="000000"/>
                </a:solidFill>
                <a:ea typeface="宋体" pitchFamily="2" charset="-122"/>
              </a:rPr>
              <a:t>Session</a:t>
            </a:r>
            <a:r>
              <a:rPr lang="zh-CN" altLang="en-US" sz="1600" dirty="0">
                <a:solidFill>
                  <a:srgbClr val="000000"/>
                </a:solidFill>
                <a:ea typeface="宋体" pitchFamily="2" charset="-122"/>
              </a:rPr>
              <a:t>管理</a:t>
            </a:r>
          </a:p>
          <a:p>
            <a:pPr lvl="1">
              <a:lnSpc>
                <a:spcPct val="90000"/>
              </a:lnSpc>
            </a:pPr>
            <a:r>
              <a:rPr lang="zh-CN" altLang="en-US" sz="1600" dirty="0">
                <a:solidFill>
                  <a:srgbClr val="000000"/>
                </a:solidFill>
                <a:ea typeface="宋体" pitchFamily="2" charset="-122"/>
              </a:rPr>
              <a:t>变量管理</a:t>
            </a:r>
          </a:p>
          <a:p>
            <a:pPr lvl="1">
              <a:lnSpc>
                <a:spcPct val="90000"/>
              </a:lnSpc>
            </a:pPr>
            <a:r>
              <a:rPr lang="zh-CN" altLang="en-US" sz="1600" dirty="0">
                <a:solidFill>
                  <a:srgbClr val="000000"/>
                </a:solidFill>
                <a:ea typeface="宋体" pitchFamily="2" charset="-122"/>
              </a:rPr>
              <a:t>作业调度</a:t>
            </a:r>
          </a:p>
          <a:p>
            <a:pPr>
              <a:lnSpc>
                <a:spcPct val="90000"/>
              </a:lnSpc>
              <a:buSzPct val="100000"/>
            </a:pPr>
            <a:r>
              <a:rPr lang="zh-CN" altLang="en-US" sz="1800" b="1" dirty="0">
                <a:solidFill>
                  <a:srgbClr val="000000"/>
                </a:solidFill>
                <a:ea typeface="宋体" pitchFamily="2" charset="-122"/>
              </a:rPr>
              <a:t>脱机</a:t>
            </a:r>
            <a:r>
              <a:rPr lang="en-US" altLang="zh-CN" sz="1800" b="1" dirty="0">
                <a:solidFill>
                  <a:srgbClr val="000000"/>
                </a:solidFill>
                <a:ea typeface="宋体" pitchFamily="2" charset="-122"/>
              </a:rPr>
              <a:t>/</a:t>
            </a:r>
            <a:r>
              <a:rPr lang="zh-CN" altLang="en-US" sz="1800" b="1" dirty="0">
                <a:solidFill>
                  <a:srgbClr val="000000"/>
                </a:solidFill>
                <a:ea typeface="宋体" pitchFamily="2" charset="-122"/>
              </a:rPr>
              <a:t>联机开发模式</a:t>
            </a:r>
          </a:p>
          <a:p>
            <a:pPr>
              <a:lnSpc>
                <a:spcPct val="90000"/>
              </a:lnSpc>
              <a:buSzPct val="100000"/>
            </a:pPr>
            <a:r>
              <a:rPr lang="zh-CN" altLang="en-US" sz="1800" b="1" dirty="0">
                <a:solidFill>
                  <a:srgbClr val="000000"/>
                </a:solidFill>
                <a:ea typeface="宋体" pitchFamily="2" charset="-122"/>
              </a:rPr>
              <a:t>多人协同开发，版本控制</a:t>
            </a:r>
          </a:p>
          <a:p>
            <a:pPr>
              <a:lnSpc>
                <a:spcPct val="90000"/>
              </a:lnSpc>
              <a:buSzPct val="100000"/>
            </a:pPr>
            <a:r>
              <a:rPr lang="zh-CN" altLang="en-US" sz="1800" b="1" dirty="0">
                <a:solidFill>
                  <a:srgbClr val="000000"/>
                </a:solidFill>
                <a:ea typeface="宋体" pitchFamily="2" charset="-122"/>
              </a:rPr>
              <a:t>库表结构同步</a:t>
            </a:r>
          </a:p>
          <a:p>
            <a:pPr>
              <a:lnSpc>
                <a:spcPct val="90000"/>
              </a:lnSpc>
              <a:buSzPct val="100000"/>
            </a:pPr>
            <a:endParaRPr lang="zh-CN" altLang="en-US" sz="1800" b="1" dirty="0">
              <a:solidFill>
                <a:srgbClr val="000000"/>
              </a:solidFill>
              <a:ea typeface="宋体" pitchFamily="2" charset="-122"/>
            </a:endParaRPr>
          </a:p>
          <a:p>
            <a:pPr>
              <a:lnSpc>
                <a:spcPct val="90000"/>
              </a:lnSpc>
              <a:buSzPct val="100000"/>
            </a:pPr>
            <a:endParaRPr lang="zh-CN" altLang="en-US" sz="1800" b="1" dirty="0">
              <a:solidFill>
                <a:srgbClr val="000000"/>
              </a:solidFill>
              <a:ea typeface="宋体" pitchFamily="2" charset="-122"/>
            </a:endParaRPr>
          </a:p>
          <a:p>
            <a:pPr>
              <a:lnSpc>
                <a:spcPct val="90000"/>
              </a:lnSpc>
              <a:buSzPct val="100000"/>
            </a:pPr>
            <a:endParaRPr lang="zh-CN" altLang="en-US" sz="1800" b="1" dirty="0">
              <a:solidFill>
                <a:srgbClr val="000000"/>
              </a:solidFill>
              <a:ea typeface="宋体" pitchFamily="2" charset="-122"/>
            </a:endParaRPr>
          </a:p>
          <a:p>
            <a:pPr>
              <a:lnSpc>
                <a:spcPct val="90000"/>
              </a:lnSpc>
              <a:buSzPct val="100000"/>
            </a:pPr>
            <a:endParaRPr lang="zh-CN" altLang="en-US" sz="2000" b="1" dirty="0">
              <a:solidFill>
                <a:srgbClr val="000000"/>
              </a:solidFill>
              <a:ea typeface="宋体" pitchFamily="2" charset="-122"/>
            </a:endParaRPr>
          </a:p>
        </p:txBody>
      </p:sp>
      <p:pic>
        <p:nvPicPr>
          <p:cNvPr id="2401284" name="Picture 4"/>
          <p:cNvPicPr>
            <a:picLocks noChangeAspect="1" noChangeArrowheads="1"/>
          </p:cNvPicPr>
          <p:nvPr/>
        </p:nvPicPr>
        <p:blipFill>
          <a:blip r:embed="rId3" cstate="print"/>
          <a:srcRect/>
          <a:stretch>
            <a:fillRect/>
          </a:stretch>
        </p:blipFill>
        <p:spPr bwMode="auto">
          <a:xfrm>
            <a:off x="2214546" y="5000636"/>
            <a:ext cx="2124075" cy="1638300"/>
          </a:xfrm>
          <a:prstGeom prst="rect">
            <a:avLst/>
          </a:prstGeom>
          <a:noFill/>
        </p:spPr>
      </p:pic>
      <p:pic>
        <p:nvPicPr>
          <p:cNvPr id="2401285" name="Picture 5"/>
          <p:cNvPicPr>
            <a:picLocks noChangeAspect="1" noChangeArrowheads="1"/>
          </p:cNvPicPr>
          <p:nvPr/>
        </p:nvPicPr>
        <p:blipFill>
          <a:blip r:embed="rId4" cstate="print"/>
          <a:srcRect/>
          <a:stretch>
            <a:fillRect/>
          </a:stretch>
        </p:blipFill>
        <p:spPr bwMode="auto">
          <a:xfrm>
            <a:off x="4953000" y="1219200"/>
            <a:ext cx="3752850" cy="2228850"/>
          </a:xfrm>
          <a:prstGeom prst="rect">
            <a:avLst/>
          </a:prstGeom>
          <a:noFill/>
          <a:ln w="25400" algn="ctr">
            <a:noFill/>
            <a:miter lim="800000"/>
            <a:headEnd/>
            <a:tailEnd/>
          </a:ln>
          <a:effectLst/>
        </p:spPr>
      </p:pic>
      <p:pic>
        <p:nvPicPr>
          <p:cNvPr id="2401286" name="Picture 6"/>
          <p:cNvPicPr>
            <a:picLocks noChangeAspect="1" noChangeArrowheads="1"/>
          </p:cNvPicPr>
          <p:nvPr/>
        </p:nvPicPr>
        <p:blipFill>
          <a:blip r:embed="rId5" cstate="print"/>
          <a:srcRect/>
          <a:stretch>
            <a:fillRect/>
          </a:stretch>
        </p:blipFill>
        <p:spPr bwMode="auto">
          <a:xfrm>
            <a:off x="4114800" y="2057400"/>
            <a:ext cx="3810000" cy="1835150"/>
          </a:xfrm>
          <a:prstGeom prst="rect">
            <a:avLst/>
          </a:prstGeom>
          <a:noFill/>
        </p:spPr>
      </p:pic>
      <p:grpSp>
        <p:nvGrpSpPr>
          <p:cNvPr id="2" name="Group 8"/>
          <p:cNvGrpSpPr>
            <a:grpSpLocks/>
          </p:cNvGrpSpPr>
          <p:nvPr/>
        </p:nvGrpSpPr>
        <p:grpSpPr bwMode="auto">
          <a:xfrm>
            <a:off x="3429000" y="4191000"/>
            <a:ext cx="4378325" cy="1639888"/>
            <a:chOff x="2909" y="3281"/>
            <a:chExt cx="2758" cy="1033"/>
          </a:xfrm>
        </p:grpSpPr>
        <p:sp>
          <p:nvSpPr>
            <p:cNvPr id="2401289" name="Rectangle 9"/>
            <p:cNvSpPr>
              <a:spLocks noChangeArrowheads="1"/>
            </p:cNvSpPr>
            <p:nvPr/>
          </p:nvSpPr>
          <p:spPr bwMode="blackWhite">
            <a:xfrm>
              <a:off x="2909" y="3281"/>
              <a:ext cx="2758" cy="1033"/>
            </a:xfrm>
            <a:prstGeom prst="rect">
              <a:avLst/>
            </a:prstGeom>
            <a:noFill/>
            <a:ln w="12700" algn="ctr">
              <a:noFill/>
              <a:miter lim="800000"/>
              <a:headEnd/>
              <a:tailEnd/>
            </a:ln>
            <a:effectLst/>
          </p:spPr>
          <p:txBody>
            <a:bodyPr wrap="none" lIns="82294" tIns="41147" rIns="82294" bIns="41147"/>
            <a:lstStyle/>
            <a:p>
              <a:pPr algn="l" defTabSz="823913">
                <a:lnSpc>
                  <a:spcPct val="100000"/>
                </a:lnSpc>
                <a:spcBef>
                  <a:spcPct val="0"/>
                </a:spcBef>
                <a:buClrTx/>
                <a:buFontTx/>
                <a:buNone/>
              </a:pPr>
              <a:endParaRPr lang="zh-CN" altLang="en-US" i="0" u="sng">
                <a:solidFill>
                  <a:srgbClr val="003366"/>
                </a:solidFill>
                <a:latin typeface="Arial Narrow" pitchFamily="34" charset="0"/>
                <a:ea typeface="宋体" pitchFamily="2" charset="-122"/>
              </a:endParaRPr>
            </a:p>
          </p:txBody>
        </p:sp>
        <p:pic>
          <p:nvPicPr>
            <p:cNvPr id="2401290" name="Picture 10" descr="ECCMarketing"/>
            <p:cNvPicPr>
              <a:picLocks noChangeAspect="1" noChangeArrowheads="1"/>
            </p:cNvPicPr>
            <p:nvPr/>
          </p:nvPicPr>
          <p:blipFill>
            <a:blip r:embed="rId6" cstate="print"/>
            <a:srcRect/>
            <a:stretch>
              <a:fillRect/>
            </a:stretch>
          </p:blipFill>
          <p:spPr bwMode="auto">
            <a:xfrm>
              <a:off x="4418" y="3347"/>
              <a:ext cx="925" cy="694"/>
            </a:xfrm>
            <a:prstGeom prst="rect">
              <a:avLst/>
            </a:prstGeom>
            <a:noFill/>
          </p:spPr>
        </p:pic>
        <p:pic>
          <p:nvPicPr>
            <p:cNvPr id="2401291" name="Picture 11" descr="ECC Graphic"/>
            <p:cNvPicPr>
              <a:picLocks noChangeAspect="1" noChangeArrowheads="1"/>
            </p:cNvPicPr>
            <p:nvPr/>
          </p:nvPicPr>
          <p:blipFill>
            <a:blip r:embed="rId7" cstate="print"/>
            <a:srcRect/>
            <a:stretch>
              <a:fillRect/>
            </a:stretch>
          </p:blipFill>
          <p:spPr bwMode="auto">
            <a:xfrm>
              <a:off x="3830" y="3440"/>
              <a:ext cx="925" cy="694"/>
            </a:xfrm>
            <a:prstGeom prst="rect">
              <a:avLst/>
            </a:prstGeom>
            <a:noFill/>
          </p:spPr>
        </p:pic>
        <p:pic>
          <p:nvPicPr>
            <p:cNvPr id="2401292" name="Picture 12" descr="ECCemail"/>
            <p:cNvPicPr>
              <a:picLocks noChangeAspect="1" noChangeArrowheads="1"/>
            </p:cNvPicPr>
            <p:nvPr/>
          </p:nvPicPr>
          <p:blipFill>
            <a:blip r:embed="rId8" cstate="print"/>
            <a:srcRect/>
            <a:stretch>
              <a:fillRect/>
            </a:stretch>
          </p:blipFill>
          <p:spPr bwMode="auto">
            <a:xfrm>
              <a:off x="3044" y="3556"/>
              <a:ext cx="925" cy="694"/>
            </a:xfrm>
            <a:prstGeom prst="rect">
              <a:avLst/>
            </a:prstGeom>
            <a:noFill/>
          </p:spPr>
        </p:pic>
      </p:grpSp>
      <p:pic>
        <p:nvPicPr>
          <p:cNvPr id="2401293" name="Picture 13"/>
          <p:cNvPicPr>
            <a:picLocks noChangeAspect="1" noChangeArrowheads="1"/>
          </p:cNvPicPr>
          <p:nvPr/>
        </p:nvPicPr>
        <p:blipFill>
          <a:blip r:embed="rId9" cstate="print"/>
          <a:srcRect/>
          <a:stretch>
            <a:fillRect/>
          </a:stretch>
        </p:blipFill>
        <p:spPr bwMode="auto">
          <a:xfrm>
            <a:off x="5514975" y="3124200"/>
            <a:ext cx="3629025" cy="2419350"/>
          </a:xfrm>
          <a:prstGeom prst="rect">
            <a:avLst/>
          </a:prstGeom>
          <a:noFill/>
          <a:ln w="25400" algn="ctr">
            <a:noFill/>
            <a:miter lim="800000"/>
            <a:headEnd/>
            <a:tailEnd/>
          </a:ln>
          <a:effectLst/>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标题 1"/>
          <p:cNvSpPr txBox="1">
            <a:spLocks/>
          </p:cNvSpPr>
          <p:nvPr/>
        </p:nvSpPr>
        <p:spPr bwMode="auto">
          <a:xfrm>
            <a:off x="513250" y="60325"/>
            <a:ext cx="7429500" cy="725488"/>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eaLnBrk="0" fontAlgn="base" hangingPunct="0">
              <a:spcBef>
                <a:spcPct val="0"/>
              </a:spcBef>
              <a:spcAft>
                <a:spcPct val="0"/>
              </a:spcAft>
            </a:pPr>
            <a:r>
              <a:rPr lang="zh-CN" altLang="en-US" kern="0" dirty="0" smtClean="0">
                <a:solidFill>
                  <a:srgbClr val="263C6B"/>
                </a:solidFill>
                <a:latin typeface="+mj-lt"/>
                <a:ea typeface="+mj-ea"/>
                <a:cs typeface="Arial" charset="0"/>
              </a:rPr>
              <a:t>创建数据模型（</a:t>
            </a:r>
            <a:r>
              <a:rPr lang="en-US" altLang="zh-CN" kern="0" dirty="0" smtClean="0">
                <a:solidFill>
                  <a:srgbClr val="263C6B"/>
                </a:solidFill>
                <a:latin typeface="+mj-lt"/>
                <a:ea typeface="+mj-ea"/>
                <a:cs typeface="Arial" charset="0"/>
              </a:rPr>
              <a:t>RPD</a:t>
            </a:r>
            <a:r>
              <a:rPr lang="zh-CN" altLang="en-US" kern="0" dirty="0" smtClean="0">
                <a:solidFill>
                  <a:srgbClr val="263C6B"/>
                </a:solidFill>
                <a:latin typeface="+mj-lt"/>
                <a:ea typeface="+mj-ea"/>
                <a:cs typeface="Arial" charset="0"/>
              </a:rPr>
              <a:t>）</a:t>
            </a:r>
            <a:endParaRPr lang="en-US" altLang="zh-CN" kern="0" dirty="0" smtClean="0">
              <a:solidFill>
                <a:srgbClr val="263C6B"/>
              </a:solidFill>
              <a:latin typeface="+mj-lt"/>
              <a:ea typeface="+mj-ea"/>
              <a:cs typeface="Arial" charset="0"/>
            </a:endParaRPr>
          </a:p>
        </p:txBody>
      </p:sp>
      <p:pic>
        <p:nvPicPr>
          <p:cNvPr id="86018" name="Picture 2"/>
          <p:cNvPicPr>
            <a:picLocks noChangeAspect="1" noChangeArrowheads="1"/>
          </p:cNvPicPr>
          <p:nvPr/>
        </p:nvPicPr>
        <p:blipFill>
          <a:blip r:embed="rId2"/>
          <a:srcRect/>
          <a:stretch>
            <a:fillRect/>
          </a:stretch>
        </p:blipFill>
        <p:spPr bwMode="auto">
          <a:xfrm>
            <a:off x="500034" y="714356"/>
            <a:ext cx="7732713" cy="2933700"/>
          </a:xfrm>
          <a:prstGeom prst="rect">
            <a:avLst/>
          </a:prstGeom>
          <a:noFill/>
          <a:ln w="9525">
            <a:noFill/>
            <a:miter lim="800000"/>
            <a:headEnd/>
            <a:tailEnd/>
          </a:ln>
          <a:effectLst/>
        </p:spPr>
      </p:pic>
      <p:pic>
        <p:nvPicPr>
          <p:cNvPr id="86020" name="Picture 4"/>
          <p:cNvPicPr>
            <a:picLocks noChangeAspect="1" noChangeArrowheads="1"/>
          </p:cNvPicPr>
          <p:nvPr/>
        </p:nvPicPr>
        <p:blipFill>
          <a:blip r:embed="rId3"/>
          <a:srcRect/>
          <a:stretch>
            <a:fillRect/>
          </a:stretch>
        </p:blipFill>
        <p:spPr bwMode="auto">
          <a:xfrm>
            <a:off x="658813" y="2500306"/>
            <a:ext cx="8485187" cy="3562350"/>
          </a:xfrm>
          <a:prstGeom prst="rect">
            <a:avLst/>
          </a:prstGeom>
          <a:noFill/>
          <a:ln w="9525">
            <a:noFill/>
            <a:miter lim="800000"/>
            <a:headEnd/>
            <a:tailEnd/>
          </a:ln>
          <a:effectLst/>
        </p:spPr>
      </p:pic>
      <p:pic>
        <p:nvPicPr>
          <p:cNvPr id="86021" name="Picture 5"/>
          <p:cNvPicPr>
            <a:picLocks noChangeAspect="1" noChangeArrowheads="1"/>
          </p:cNvPicPr>
          <p:nvPr/>
        </p:nvPicPr>
        <p:blipFill>
          <a:blip r:embed="rId4"/>
          <a:srcRect/>
          <a:stretch>
            <a:fillRect/>
          </a:stretch>
        </p:blipFill>
        <p:spPr bwMode="auto">
          <a:xfrm>
            <a:off x="642910" y="3429000"/>
            <a:ext cx="5762625" cy="230505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6020"/>
                                        </p:tgtEl>
                                        <p:attrNameLst>
                                          <p:attrName>style.visibility</p:attrName>
                                        </p:attrNameLst>
                                      </p:cBhvr>
                                      <p:to>
                                        <p:strVal val="visible"/>
                                      </p:to>
                                    </p:set>
                                    <p:animEffect transition="in" filter="blinds(horizontal)">
                                      <p:cBhvr>
                                        <p:cTn id="7" dur="500"/>
                                        <p:tgtEl>
                                          <p:spTgt spid="8602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6021"/>
                                        </p:tgtEl>
                                        <p:attrNameLst>
                                          <p:attrName>style.visibility</p:attrName>
                                        </p:attrNameLst>
                                      </p:cBhvr>
                                      <p:to>
                                        <p:strVal val="visible"/>
                                      </p:to>
                                    </p:set>
                                    <p:animEffect transition="in" filter="blinds(horizontal)">
                                      <p:cBhvr>
                                        <p:cTn id="12" dur="500"/>
                                        <p:tgtEl>
                                          <p:spTgt spid="860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Rot="1" noChangeArrowheads="1"/>
          </p:cNvSpPr>
          <p:nvPr>
            <p:ph type="body" idx="1"/>
          </p:nvPr>
        </p:nvSpPr>
        <p:spPr>
          <a:xfrm>
            <a:off x="457200" y="838200"/>
            <a:ext cx="8229600" cy="5105400"/>
          </a:xfrm>
        </p:spPr>
        <p:txBody>
          <a:bodyPr/>
          <a:lstStyle/>
          <a:p>
            <a:pPr marL="457200" indent="-457200" eaLnBrk="1" hangingPunct="1">
              <a:lnSpc>
                <a:spcPct val="80000"/>
              </a:lnSpc>
              <a:buFont typeface="+mj-lt"/>
              <a:buAutoNum type="arabicPeriod"/>
            </a:pPr>
            <a:r>
              <a:rPr lang="zh-CN" altLang="en-US" sz="2000" b="1" dirty="0" smtClean="0"/>
              <a:t>列</a:t>
            </a:r>
            <a:r>
              <a:rPr lang="zh-CN" altLang="en-US" sz="2000" b="1" dirty="0" smtClean="0"/>
              <a:t>（</a:t>
            </a:r>
            <a:r>
              <a:rPr lang="en-US" altLang="zh-CN" sz="2000" b="1" dirty="0" smtClean="0"/>
              <a:t>columns</a:t>
            </a:r>
            <a:r>
              <a:rPr lang="zh-CN" altLang="en-US" sz="2000" b="1" dirty="0" smtClean="0"/>
              <a:t>）的常规使用说明</a:t>
            </a:r>
          </a:p>
          <a:p>
            <a:pPr lvl="1" eaLnBrk="1" hangingPunct="1">
              <a:lnSpc>
                <a:spcPct val="80000"/>
              </a:lnSpc>
              <a:buClr>
                <a:srgbClr val="FF0000"/>
              </a:buClr>
              <a:buFont typeface="Wingdings" pitchFamily="2" charset="2"/>
              <a:buChar char="Ø"/>
            </a:pPr>
            <a:r>
              <a:rPr lang="zh-CN" altLang="en-US" sz="2000" b="1" dirty="0" smtClean="0"/>
              <a:t>列属性 （</a:t>
            </a:r>
            <a:r>
              <a:rPr lang="en-US" altLang="zh-CN" sz="2000" b="1" dirty="0" smtClean="0"/>
              <a:t>column properties</a:t>
            </a:r>
            <a:r>
              <a:rPr lang="zh-CN" altLang="en-US" sz="2000" b="1" dirty="0" smtClean="0"/>
              <a:t>）</a:t>
            </a:r>
          </a:p>
          <a:p>
            <a:pPr lvl="1" eaLnBrk="1" hangingPunct="1">
              <a:lnSpc>
                <a:spcPct val="80000"/>
              </a:lnSpc>
              <a:buClr>
                <a:srgbClr val="FF0000"/>
              </a:buClr>
              <a:buFont typeface="Wingdings" pitchFamily="2" charset="2"/>
              <a:buChar char="Ø"/>
            </a:pPr>
            <a:r>
              <a:rPr lang="zh-CN" altLang="en-US" sz="2000" b="1" dirty="0" smtClean="0"/>
              <a:t>编辑公式 （</a:t>
            </a:r>
            <a:r>
              <a:rPr lang="en-US" altLang="zh-CN" sz="2000" b="1" dirty="0" smtClean="0"/>
              <a:t>column formula</a:t>
            </a:r>
            <a:r>
              <a:rPr lang="zh-CN" altLang="en-US" sz="2000" b="1" dirty="0" smtClean="0"/>
              <a:t>）</a:t>
            </a:r>
          </a:p>
          <a:p>
            <a:pPr lvl="1" eaLnBrk="1" hangingPunct="1">
              <a:lnSpc>
                <a:spcPct val="80000"/>
              </a:lnSpc>
              <a:buClr>
                <a:srgbClr val="FF0000"/>
              </a:buClr>
              <a:buFont typeface="Wingdings" pitchFamily="2" charset="2"/>
              <a:buChar char="Ø"/>
            </a:pPr>
            <a:r>
              <a:rPr lang="zh-CN" altLang="en-US" sz="2000" b="1" dirty="0" smtClean="0"/>
              <a:t>添加筛选器 （</a:t>
            </a:r>
            <a:r>
              <a:rPr lang="en-US" altLang="zh-CN" sz="2000" b="1" dirty="0" smtClean="0"/>
              <a:t>filter</a:t>
            </a:r>
            <a:r>
              <a:rPr lang="zh-CN" altLang="en-US" sz="2000" b="1" dirty="0" smtClean="0"/>
              <a:t>）</a:t>
            </a:r>
          </a:p>
          <a:p>
            <a:pPr marL="457200" indent="-457200" eaLnBrk="1" hangingPunct="1">
              <a:lnSpc>
                <a:spcPct val="80000"/>
              </a:lnSpc>
              <a:buFont typeface="+mj-lt"/>
              <a:buAutoNum type="arabicPeriod"/>
            </a:pPr>
            <a:r>
              <a:rPr lang="zh-CN" altLang="en-US" sz="2000" b="1" dirty="0" smtClean="0"/>
              <a:t>  一些基本视图（</a:t>
            </a:r>
            <a:r>
              <a:rPr lang="en-US" altLang="zh-CN" sz="2000" b="1" dirty="0" smtClean="0"/>
              <a:t>views</a:t>
            </a:r>
            <a:r>
              <a:rPr lang="zh-CN" altLang="en-US" sz="2000" b="1" dirty="0" smtClean="0"/>
              <a:t>）的制作</a:t>
            </a:r>
            <a:endParaRPr lang="zh-CN" altLang="en-US" sz="2400" b="1" dirty="0" smtClean="0"/>
          </a:p>
          <a:p>
            <a:pPr lvl="1" eaLnBrk="1" hangingPunct="1">
              <a:lnSpc>
                <a:spcPct val="80000"/>
              </a:lnSpc>
              <a:buClr>
                <a:srgbClr val="FF0000"/>
              </a:buClr>
              <a:buFont typeface="Wingdings" pitchFamily="2" charset="2"/>
              <a:buChar char="Ø"/>
            </a:pPr>
            <a:r>
              <a:rPr lang="zh-CN" altLang="en-US" sz="2000" b="1" dirty="0" smtClean="0"/>
              <a:t>表（</a:t>
            </a:r>
            <a:r>
              <a:rPr lang="en-US" altLang="zh-CN" sz="2000" b="1" dirty="0" smtClean="0"/>
              <a:t>table</a:t>
            </a:r>
            <a:r>
              <a:rPr lang="zh-CN" altLang="en-US" sz="2000" b="1" dirty="0" smtClean="0"/>
              <a:t>）</a:t>
            </a:r>
          </a:p>
          <a:p>
            <a:pPr lvl="1" eaLnBrk="1" hangingPunct="1">
              <a:lnSpc>
                <a:spcPct val="80000"/>
              </a:lnSpc>
              <a:buClr>
                <a:srgbClr val="FF0000"/>
              </a:buClr>
              <a:buFont typeface="Wingdings" pitchFamily="2" charset="2"/>
              <a:buChar char="Ø"/>
            </a:pPr>
            <a:r>
              <a:rPr lang="zh-CN" altLang="en-US" sz="2000" b="1" dirty="0" smtClean="0"/>
              <a:t>图表（</a:t>
            </a:r>
            <a:r>
              <a:rPr lang="en-US" altLang="zh-CN" sz="2000" b="1" dirty="0" smtClean="0"/>
              <a:t>chart</a:t>
            </a:r>
            <a:r>
              <a:rPr lang="zh-CN" altLang="en-US" sz="2000" b="1" dirty="0" smtClean="0"/>
              <a:t>）</a:t>
            </a:r>
          </a:p>
          <a:p>
            <a:pPr lvl="1" eaLnBrk="1" hangingPunct="1">
              <a:lnSpc>
                <a:spcPct val="80000"/>
              </a:lnSpc>
              <a:buClr>
                <a:srgbClr val="FF0000"/>
              </a:buClr>
              <a:buFont typeface="Wingdings" pitchFamily="2" charset="2"/>
              <a:buChar char="Ø"/>
            </a:pPr>
            <a:r>
              <a:rPr lang="zh-CN" altLang="en-US" sz="2000" b="1" dirty="0" smtClean="0"/>
              <a:t>数据透视表 （</a:t>
            </a:r>
            <a:r>
              <a:rPr lang="en-US" altLang="zh-CN" sz="2000" b="1" dirty="0" smtClean="0"/>
              <a:t>pivot table</a:t>
            </a:r>
            <a:r>
              <a:rPr lang="zh-CN" altLang="en-US" sz="2000" b="1" dirty="0" smtClean="0"/>
              <a:t>）</a:t>
            </a:r>
          </a:p>
          <a:p>
            <a:pPr lvl="1" eaLnBrk="1" hangingPunct="1">
              <a:lnSpc>
                <a:spcPct val="80000"/>
              </a:lnSpc>
              <a:buClr>
                <a:srgbClr val="FF0000"/>
              </a:buClr>
              <a:buFont typeface="Wingdings" pitchFamily="2" charset="2"/>
              <a:buChar char="Ø"/>
            </a:pPr>
            <a:r>
              <a:rPr lang="zh-CN" altLang="en-US" sz="2000" b="1" dirty="0" smtClean="0"/>
              <a:t>计量表	（</a:t>
            </a:r>
            <a:r>
              <a:rPr lang="en-US" altLang="zh-CN" sz="2000" b="1" dirty="0" smtClean="0"/>
              <a:t>gauge</a:t>
            </a:r>
            <a:r>
              <a:rPr lang="zh-CN" altLang="en-US" sz="2000" b="1" dirty="0" smtClean="0"/>
              <a:t>）</a:t>
            </a:r>
          </a:p>
          <a:p>
            <a:pPr lvl="1" eaLnBrk="1" hangingPunct="1">
              <a:lnSpc>
                <a:spcPct val="80000"/>
              </a:lnSpc>
              <a:buClr>
                <a:srgbClr val="FF0000"/>
              </a:buClr>
              <a:buFont typeface="Wingdings" pitchFamily="2" charset="2"/>
              <a:buChar char="Ø"/>
            </a:pPr>
            <a:r>
              <a:rPr lang="zh-CN" altLang="en-US" sz="2000" b="1" dirty="0" smtClean="0"/>
              <a:t>列选择器 （</a:t>
            </a:r>
            <a:r>
              <a:rPr lang="en-US" altLang="zh-CN" sz="2000" b="1" dirty="0" smtClean="0"/>
              <a:t>column selector</a:t>
            </a:r>
            <a:r>
              <a:rPr lang="zh-CN" altLang="en-US" sz="2000" b="1" dirty="0" smtClean="0"/>
              <a:t>）</a:t>
            </a:r>
          </a:p>
          <a:p>
            <a:pPr eaLnBrk="1" hangingPunct="1">
              <a:lnSpc>
                <a:spcPct val="80000"/>
              </a:lnSpc>
            </a:pPr>
            <a:endParaRPr lang="en-US" altLang="zh-CN" sz="2000" b="1" dirty="0" smtClean="0"/>
          </a:p>
        </p:txBody>
      </p:sp>
      <p:sp>
        <p:nvSpPr>
          <p:cNvPr id="3" name="矩形 2"/>
          <p:cNvSpPr/>
          <p:nvPr/>
        </p:nvSpPr>
        <p:spPr>
          <a:xfrm>
            <a:off x="214282" y="357166"/>
            <a:ext cx="2500330" cy="369332"/>
          </a:xfrm>
          <a:prstGeom prst="rect">
            <a:avLst/>
          </a:prstGeom>
        </p:spPr>
        <p:txBody>
          <a:bodyPr wrap="square">
            <a:spAutoFit/>
          </a:bodyPr>
          <a:lstStyle/>
          <a:p>
            <a:pPr algn="ctr" eaLnBrk="0" fontAlgn="base" hangingPunct="0">
              <a:spcBef>
                <a:spcPct val="0"/>
              </a:spcBef>
              <a:spcAft>
                <a:spcPct val="0"/>
              </a:spcAft>
            </a:pPr>
            <a:r>
              <a:rPr lang="zh-CN" altLang="en-US" dirty="0" smtClean="0">
                <a:ea typeface="微软雅黑" pitchFamily="34" charset="-122"/>
              </a:rPr>
              <a:t>创建</a:t>
            </a:r>
            <a:r>
              <a:rPr lang="zh-CN" altLang="en-US" dirty="0" smtClean="0">
                <a:ea typeface="微软雅黑" pitchFamily="34" charset="-122"/>
              </a:rPr>
              <a:t>报表</a:t>
            </a:r>
            <a:r>
              <a:rPr lang="en-US" altLang="zh-CN" dirty="0" smtClean="0">
                <a:ea typeface="微软雅黑" pitchFamily="34" charset="-122"/>
              </a:rPr>
              <a:t>-</a:t>
            </a:r>
            <a:r>
              <a:rPr lang="zh-CN" altLang="en-US" dirty="0" smtClean="0">
                <a:ea typeface="微软雅黑" pitchFamily="34" charset="-122"/>
              </a:rPr>
              <a:t>创建分析</a:t>
            </a:r>
            <a:endParaRPr lang="en-US" altLang="en-US" dirty="0" smtClean="0">
              <a:ea typeface="微软雅黑" pitchFamily="34" charset="-122"/>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主区域</a:t>
            </a:r>
            <a:endParaRPr lang="zh-CN" altLang="en-US" dirty="0"/>
          </a:p>
        </p:txBody>
      </p:sp>
      <p:pic>
        <p:nvPicPr>
          <p:cNvPr id="10242" name="Picture 2"/>
          <p:cNvPicPr>
            <a:picLocks noChangeAspect="1" noChangeArrowheads="1"/>
          </p:cNvPicPr>
          <p:nvPr/>
        </p:nvPicPr>
        <p:blipFill>
          <a:blip r:embed="rId2"/>
          <a:srcRect/>
          <a:stretch>
            <a:fillRect/>
          </a:stretch>
        </p:blipFill>
        <p:spPr bwMode="auto">
          <a:xfrm>
            <a:off x="280988" y="1095375"/>
            <a:ext cx="8580437" cy="46672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rrowheads="1"/>
          </p:cNvSpPr>
          <p:nvPr>
            <p:ph type="title"/>
          </p:nvPr>
        </p:nvSpPr>
        <p:spPr/>
        <p:txBody>
          <a:bodyPr/>
          <a:lstStyle/>
          <a:p>
            <a:pPr algn="l" eaLnBrk="1" hangingPunct="1"/>
            <a:r>
              <a:rPr lang="en-US" altLang="zh-CN" b="1" dirty="0" smtClean="0"/>
              <a:t>OBIEE Answers</a:t>
            </a:r>
            <a:r>
              <a:rPr lang="zh-CN" altLang="en-US" b="1" dirty="0" smtClean="0"/>
              <a:t>中各功能区使用说明</a:t>
            </a:r>
          </a:p>
        </p:txBody>
      </p:sp>
      <p:pic>
        <p:nvPicPr>
          <p:cNvPr id="11266" name="Picture 2"/>
          <p:cNvPicPr>
            <a:picLocks noChangeAspect="1" noChangeArrowheads="1"/>
          </p:cNvPicPr>
          <p:nvPr/>
        </p:nvPicPr>
        <p:blipFill>
          <a:blip r:embed="rId3"/>
          <a:srcRect/>
          <a:stretch>
            <a:fillRect/>
          </a:stretch>
        </p:blipFill>
        <p:spPr bwMode="auto">
          <a:xfrm>
            <a:off x="180975" y="766763"/>
            <a:ext cx="8780463" cy="5324475"/>
          </a:xfrm>
          <a:prstGeom prst="rect">
            <a:avLst/>
          </a:prstGeom>
          <a:noFill/>
          <a:ln w="9525">
            <a:noFill/>
            <a:miter lim="800000"/>
            <a:headEnd/>
            <a:tailEnd/>
          </a:ln>
          <a:effectLst/>
        </p:spPr>
      </p:pic>
      <p:sp>
        <p:nvSpPr>
          <p:cNvPr id="6" name="圆角矩形 5"/>
          <p:cNvSpPr/>
          <p:nvPr/>
        </p:nvSpPr>
        <p:spPr bwMode="auto">
          <a:xfrm>
            <a:off x="428596" y="2071678"/>
            <a:ext cx="1857388" cy="2500330"/>
          </a:xfrm>
          <a:prstGeom prst="roundRect">
            <a:avLst/>
          </a:prstGeom>
          <a:noFill/>
          <a:ln w="34925"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800" b="1" i="0" u="none" strike="noStrike" cap="none" normalizeH="0" baseline="0" dirty="0" smtClean="0">
                <a:ln>
                  <a:noFill/>
                </a:ln>
                <a:solidFill>
                  <a:srgbClr val="FF0000"/>
                </a:solidFill>
                <a:effectLst/>
                <a:latin typeface="+mj-ea"/>
                <a:ea typeface="+mj-ea"/>
              </a:rPr>
              <a:t>A</a:t>
            </a:r>
            <a:endParaRPr kumimoji="0" lang="zh-CN" altLang="en-US" sz="2800" b="1" i="0" u="none" strike="noStrike" cap="none" normalizeH="0" baseline="0" dirty="0" smtClean="0">
              <a:ln>
                <a:noFill/>
              </a:ln>
              <a:solidFill>
                <a:srgbClr val="FF0000"/>
              </a:solidFill>
              <a:effectLst/>
              <a:latin typeface="+mj-ea"/>
              <a:ea typeface="+mj-ea"/>
            </a:endParaRPr>
          </a:p>
        </p:txBody>
      </p:sp>
      <p:sp>
        <p:nvSpPr>
          <p:cNvPr id="7" name="圆角矩形 6"/>
          <p:cNvSpPr/>
          <p:nvPr/>
        </p:nvSpPr>
        <p:spPr bwMode="auto">
          <a:xfrm>
            <a:off x="4214810" y="1928802"/>
            <a:ext cx="1857388" cy="2500330"/>
          </a:xfrm>
          <a:prstGeom prst="roundRect">
            <a:avLst/>
          </a:prstGeom>
          <a:noFill/>
          <a:ln w="34925"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zh-CN" sz="2800" b="1" i="0" u="none" strike="noStrike" cap="none" normalizeH="0" baseline="0" dirty="0" smtClean="0">
                <a:ln>
                  <a:noFill/>
                </a:ln>
                <a:solidFill>
                  <a:srgbClr val="FF0000"/>
                </a:solidFill>
                <a:effectLst/>
                <a:latin typeface="+mj-ea"/>
                <a:ea typeface="+mj-ea"/>
              </a:rPr>
              <a:t>C</a:t>
            </a:r>
            <a:endParaRPr kumimoji="0" lang="zh-CN" altLang="en-US" sz="2800" b="1" i="0" u="none" strike="noStrike" cap="none" normalizeH="0" baseline="0" dirty="0" smtClean="0">
              <a:ln>
                <a:noFill/>
              </a:ln>
              <a:solidFill>
                <a:srgbClr val="FF0000"/>
              </a:solidFill>
              <a:effectLst/>
              <a:latin typeface="+mj-ea"/>
              <a:ea typeface="+mj-ea"/>
            </a:endParaRPr>
          </a:p>
        </p:txBody>
      </p:sp>
      <p:sp>
        <p:nvSpPr>
          <p:cNvPr id="8" name="圆角矩形 7"/>
          <p:cNvSpPr/>
          <p:nvPr/>
        </p:nvSpPr>
        <p:spPr bwMode="auto">
          <a:xfrm>
            <a:off x="285720" y="1000108"/>
            <a:ext cx="1857388" cy="642942"/>
          </a:xfrm>
          <a:prstGeom prst="roundRect">
            <a:avLst/>
          </a:prstGeom>
          <a:noFill/>
          <a:ln w="34925"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altLang="zh-CN" sz="2800" b="1" dirty="0" smtClean="0">
                <a:solidFill>
                  <a:srgbClr val="FF0000"/>
                </a:solidFill>
                <a:latin typeface="+mj-ea"/>
                <a:ea typeface="+mj-ea"/>
              </a:rPr>
              <a:t>B</a:t>
            </a:r>
            <a:endParaRPr kumimoji="0" lang="zh-CN" altLang="en-US" sz="2800" b="1" i="0" u="none" strike="noStrike" cap="none" normalizeH="0" baseline="0" dirty="0" smtClean="0">
              <a:ln>
                <a:noFill/>
              </a:ln>
              <a:solidFill>
                <a:srgbClr val="FF0000"/>
              </a:solidFill>
              <a:effectLst/>
              <a:latin typeface="+mj-ea"/>
              <a:ea typeface="+mj-ea"/>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rrowheads="1"/>
          </p:cNvSpPr>
          <p:nvPr>
            <p:ph type="title"/>
          </p:nvPr>
        </p:nvSpPr>
        <p:spPr/>
        <p:txBody>
          <a:bodyPr/>
          <a:lstStyle/>
          <a:p>
            <a:pPr eaLnBrk="1" hangingPunct="1"/>
            <a:r>
              <a:rPr lang="en-US" altLang="zh-CN" b="1" dirty="0" smtClean="0"/>
              <a:t>OBIEE </a:t>
            </a:r>
            <a:r>
              <a:rPr lang="en-US" altLang="zh-CN" dirty="0" smtClean="0"/>
              <a:t>Answers</a:t>
            </a:r>
            <a:r>
              <a:rPr lang="zh-CN" altLang="en-US" b="1" dirty="0" smtClean="0"/>
              <a:t>中各功能区使用说明</a:t>
            </a:r>
          </a:p>
        </p:txBody>
      </p:sp>
      <p:sp>
        <p:nvSpPr>
          <p:cNvPr id="6147" name="Rectangle 3"/>
          <p:cNvSpPr>
            <a:spLocks noGrp="1" noRot="1" noChangeArrowheads="1"/>
          </p:cNvSpPr>
          <p:nvPr>
            <p:ph type="body" idx="1"/>
          </p:nvPr>
        </p:nvSpPr>
        <p:spPr/>
        <p:txBody>
          <a:bodyPr/>
          <a:lstStyle/>
          <a:p>
            <a:pPr eaLnBrk="1" hangingPunct="1">
              <a:buFont typeface="Wingdings" pitchFamily="2" charset="2"/>
              <a:buNone/>
            </a:pPr>
            <a:r>
              <a:rPr lang="en-US" altLang="zh-CN" dirty="0" smtClean="0"/>
              <a:t>A</a:t>
            </a:r>
            <a:r>
              <a:rPr lang="zh-CN" altLang="en-US" dirty="0" smtClean="0"/>
              <a:t>区域是</a:t>
            </a:r>
            <a:r>
              <a:rPr lang="en-US" altLang="zh-CN" dirty="0" smtClean="0"/>
              <a:t>Admin Tool</a:t>
            </a:r>
            <a:r>
              <a:rPr lang="zh-CN" altLang="en-US" dirty="0" smtClean="0"/>
              <a:t>展现层</a:t>
            </a:r>
          </a:p>
          <a:p>
            <a:pPr eaLnBrk="1" hangingPunct="1">
              <a:buFont typeface="Wingdings" pitchFamily="2" charset="2"/>
              <a:buNone/>
            </a:pPr>
            <a:r>
              <a:rPr lang="zh-CN" altLang="en-US" dirty="0" smtClean="0"/>
              <a:t>中的完全体现，所有的维度</a:t>
            </a:r>
          </a:p>
          <a:p>
            <a:pPr eaLnBrk="1" hangingPunct="1">
              <a:buFont typeface="Wingdings" pitchFamily="2" charset="2"/>
              <a:buNone/>
            </a:pPr>
            <a:r>
              <a:rPr lang="zh-CN" altLang="en-US" dirty="0" smtClean="0"/>
              <a:t>表和事实表都在这里</a:t>
            </a:r>
          </a:p>
        </p:txBody>
      </p:sp>
      <p:pic>
        <p:nvPicPr>
          <p:cNvPr id="12290" name="Picture 2"/>
          <p:cNvPicPr>
            <a:picLocks noChangeAspect="1" noChangeArrowheads="1"/>
          </p:cNvPicPr>
          <p:nvPr/>
        </p:nvPicPr>
        <p:blipFill>
          <a:blip r:embed="rId3"/>
          <a:srcRect/>
          <a:stretch>
            <a:fillRect/>
          </a:stretch>
        </p:blipFill>
        <p:spPr bwMode="auto">
          <a:xfrm>
            <a:off x="5429256" y="1643050"/>
            <a:ext cx="1724025" cy="35433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title"/>
          </p:nvPr>
        </p:nvSpPr>
        <p:spPr/>
        <p:txBody>
          <a:bodyPr/>
          <a:lstStyle/>
          <a:p>
            <a:pPr eaLnBrk="1" hangingPunct="1"/>
            <a:r>
              <a:rPr lang="en-US" altLang="zh-CN" b="1" dirty="0" smtClean="0"/>
              <a:t>OBIEE </a:t>
            </a:r>
            <a:r>
              <a:rPr lang="en-US" altLang="zh-CN" dirty="0" smtClean="0"/>
              <a:t>Answers</a:t>
            </a:r>
            <a:r>
              <a:rPr lang="zh-CN" altLang="en-US" b="1" dirty="0" smtClean="0"/>
              <a:t>中各功能区使用说明</a:t>
            </a:r>
          </a:p>
        </p:txBody>
      </p:sp>
      <p:sp>
        <p:nvSpPr>
          <p:cNvPr id="7171" name="Rectangle 3"/>
          <p:cNvSpPr>
            <a:spLocks noGrp="1" noRot="1" noChangeArrowheads="1"/>
          </p:cNvSpPr>
          <p:nvPr>
            <p:ph type="body" idx="1"/>
          </p:nvPr>
        </p:nvSpPr>
        <p:spPr/>
        <p:txBody>
          <a:bodyPr/>
          <a:lstStyle/>
          <a:p>
            <a:pPr eaLnBrk="1" hangingPunct="1">
              <a:buFont typeface="Wingdings" pitchFamily="2" charset="2"/>
              <a:buNone/>
            </a:pPr>
            <a:r>
              <a:rPr lang="en-US" altLang="zh-CN" dirty="0" smtClean="0"/>
              <a:t>	B</a:t>
            </a:r>
            <a:r>
              <a:rPr lang="zh-CN" altLang="en-US" dirty="0" smtClean="0"/>
              <a:t>区域是查看报表的不同形式，</a:t>
            </a:r>
            <a:r>
              <a:rPr lang="zh-CN" altLang="en-US" dirty="0" smtClean="0"/>
              <a:t>“</a:t>
            </a:r>
            <a:r>
              <a:rPr lang="zh-CN" altLang="en-US" dirty="0" smtClean="0"/>
              <a:t>标准</a:t>
            </a:r>
            <a:r>
              <a:rPr lang="en-US" altLang="zh-CN" dirty="0" smtClean="0"/>
              <a:t>”</a:t>
            </a:r>
            <a:r>
              <a:rPr lang="zh-CN" altLang="en-US" dirty="0" smtClean="0"/>
              <a:t>是编辑模式，</a:t>
            </a:r>
            <a:r>
              <a:rPr lang="zh-CN" altLang="en-US" dirty="0" smtClean="0"/>
              <a:t>“</a:t>
            </a:r>
            <a:r>
              <a:rPr lang="zh-CN" altLang="en-US" dirty="0" smtClean="0"/>
              <a:t>结果</a:t>
            </a:r>
            <a:r>
              <a:rPr lang="en-US" altLang="zh-CN" dirty="0" smtClean="0"/>
              <a:t>”</a:t>
            </a:r>
            <a:r>
              <a:rPr lang="zh-CN" altLang="en-US" dirty="0" smtClean="0"/>
              <a:t>是查看报表结果，</a:t>
            </a:r>
            <a:r>
              <a:rPr lang="zh-CN" altLang="en-US" dirty="0" smtClean="0"/>
              <a:t>“</a:t>
            </a:r>
            <a:r>
              <a:rPr lang="zh-CN" altLang="en-US" dirty="0" smtClean="0"/>
              <a:t>提示</a:t>
            </a:r>
            <a:r>
              <a:rPr lang="en-US" altLang="zh-CN" dirty="0" smtClean="0"/>
              <a:t>”</a:t>
            </a:r>
            <a:r>
              <a:rPr lang="zh-CN" altLang="en-US" dirty="0" smtClean="0"/>
              <a:t>是给报表添加提示，</a:t>
            </a:r>
            <a:r>
              <a:rPr lang="zh-CN" altLang="en-US" dirty="0" smtClean="0"/>
              <a:t>“</a:t>
            </a:r>
            <a:r>
              <a:rPr lang="zh-CN" altLang="en-US" dirty="0" smtClean="0"/>
              <a:t>高级</a:t>
            </a:r>
            <a:r>
              <a:rPr lang="en-US" altLang="zh-CN" dirty="0" smtClean="0"/>
              <a:t>”</a:t>
            </a:r>
            <a:r>
              <a:rPr lang="zh-CN" altLang="en-US" dirty="0" smtClean="0"/>
              <a:t>可以看到报表所对应的</a:t>
            </a:r>
            <a:r>
              <a:rPr lang="en-US" altLang="zh-CN" dirty="0" smtClean="0"/>
              <a:t>XML</a:t>
            </a:r>
            <a:r>
              <a:rPr lang="zh-CN" altLang="en-US" dirty="0" smtClean="0"/>
              <a:t>和</a:t>
            </a:r>
            <a:r>
              <a:rPr lang="en-US" altLang="zh-CN" dirty="0" smtClean="0"/>
              <a:t>BIEE</a:t>
            </a:r>
            <a:r>
              <a:rPr lang="zh-CN" altLang="en-US" dirty="0" smtClean="0"/>
              <a:t>语法</a:t>
            </a:r>
            <a:r>
              <a:rPr lang="en-US" altLang="zh-CN" dirty="0" smtClean="0"/>
              <a:t>SQL</a:t>
            </a:r>
            <a:r>
              <a:rPr lang="zh-CN" altLang="en-US" dirty="0" smtClean="0"/>
              <a:t>语句等； </a:t>
            </a:r>
          </a:p>
        </p:txBody>
      </p:sp>
      <p:pic>
        <p:nvPicPr>
          <p:cNvPr id="13314" name="Picture 2"/>
          <p:cNvPicPr>
            <a:picLocks noChangeAspect="1" noChangeArrowheads="1"/>
          </p:cNvPicPr>
          <p:nvPr/>
        </p:nvPicPr>
        <p:blipFill>
          <a:blip r:embed="rId3"/>
          <a:srcRect/>
          <a:stretch>
            <a:fillRect/>
          </a:stretch>
        </p:blipFill>
        <p:spPr bwMode="auto">
          <a:xfrm>
            <a:off x="3424238" y="3019424"/>
            <a:ext cx="4150651" cy="148114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rrowheads="1"/>
          </p:cNvSpPr>
          <p:nvPr>
            <p:ph type="title"/>
          </p:nvPr>
        </p:nvSpPr>
        <p:spPr/>
        <p:txBody>
          <a:bodyPr/>
          <a:lstStyle/>
          <a:p>
            <a:pPr eaLnBrk="1" hangingPunct="1"/>
            <a:r>
              <a:rPr lang="en-US" altLang="zh-CN" b="1" dirty="0" smtClean="0"/>
              <a:t>OBIEE </a:t>
            </a:r>
            <a:r>
              <a:rPr lang="en-US" altLang="zh-CN" dirty="0" smtClean="0"/>
              <a:t>Answers</a:t>
            </a:r>
            <a:r>
              <a:rPr lang="zh-CN" altLang="en-US" b="1" dirty="0" smtClean="0"/>
              <a:t>中各功能区使用说明</a:t>
            </a:r>
          </a:p>
        </p:txBody>
      </p:sp>
      <p:sp>
        <p:nvSpPr>
          <p:cNvPr id="8195" name="Rectangle 3"/>
          <p:cNvSpPr>
            <a:spLocks noGrp="1" noRot="1" noChangeArrowheads="1"/>
          </p:cNvSpPr>
          <p:nvPr>
            <p:ph type="body" idx="1"/>
          </p:nvPr>
        </p:nvSpPr>
        <p:spPr/>
        <p:txBody>
          <a:bodyPr/>
          <a:lstStyle/>
          <a:p>
            <a:pPr eaLnBrk="1" hangingPunct="1">
              <a:buFont typeface="Wingdings" pitchFamily="2" charset="2"/>
              <a:buNone/>
            </a:pPr>
            <a:r>
              <a:rPr lang="en-US" altLang="zh-CN" smtClean="0"/>
              <a:t>C</a:t>
            </a:r>
            <a:r>
              <a:rPr lang="zh-CN" altLang="en-US" smtClean="0"/>
              <a:t>区域是报表编辑的主区域，</a:t>
            </a:r>
          </a:p>
          <a:p>
            <a:pPr eaLnBrk="1" hangingPunct="1">
              <a:buFont typeface="Wingdings" pitchFamily="2" charset="2"/>
              <a:buNone/>
            </a:pPr>
            <a:r>
              <a:rPr lang="zh-CN" altLang="en-US" smtClean="0"/>
              <a:t>报表中的行列和筛选器都在</a:t>
            </a:r>
          </a:p>
          <a:p>
            <a:pPr eaLnBrk="1" hangingPunct="1">
              <a:buFont typeface="Wingdings" pitchFamily="2" charset="2"/>
              <a:buNone/>
            </a:pPr>
            <a:r>
              <a:rPr lang="zh-CN" altLang="en-US" smtClean="0"/>
              <a:t>这里显示供编辑。</a:t>
            </a:r>
          </a:p>
        </p:txBody>
      </p:sp>
      <p:pic>
        <p:nvPicPr>
          <p:cNvPr id="14338" name="Picture 2"/>
          <p:cNvPicPr>
            <a:picLocks noChangeAspect="1" noChangeArrowheads="1"/>
          </p:cNvPicPr>
          <p:nvPr/>
        </p:nvPicPr>
        <p:blipFill>
          <a:blip r:embed="rId3"/>
          <a:srcRect/>
          <a:stretch>
            <a:fillRect/>
          </a:stretch>
        </p:blipFill>
        <p:spPr bwMode="auto">
          <a:xfrm>
            <a:off x="3714744" y="2214554"/>
            <a:ext cx="4248150" cy="284797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列设置</a:t>
            </a:r>
            <a:endParaRPr lang="zh-CN" altLang="en-US" dirty="0"/>
          </a:p>
        </p:txBody>
      </p:sp>
      <p:pic>
        <p:nvPicPr>
          <p:cNvPr id="17410" name="Picture 2"/>
          <p:cNvPicPr>
            <a:picLocks noChangeAspect="1" noChangeArrowheads="1"/>
          </p:cNvPicPr>
          <p:nvPr/>
        </p:nvPicPr>
        <p:blipFill>
          <a:blip r:embed="rId2"/>
          <a:srcRect/>
          <a:stretch>
            <a:fillRect/>
          </a:stretch>
        </p:blipFill>
        <p:spPr bwMode="auto">
          <a:xfrm>
            <a:off x="4000496" y="1714488"/>
            <a:ext cx="4800600" cy="3105150"/>
          </a:xfrm>
          <a:prstGeom prst="rect">
            <a:avLst/>
          </a:prstGeom>
          <a:noFill/>
          <a:ln w="9525">
            <a:noFill/>
            <a:miter lim="800000"/>
            <a:headEnd/>
            <a:tailEnd/>
          </a:ln>
          <a:effectLst/>
        </p:spPr>
      </p:pic>
      <p:sp>
        <p:nvSpPr>
          <p:cNvPr id="5" name="Rectangle 3"/>
          <p:cNvSpPr txBox="1">
            <a:spLocks noRot="1" noChangeArrowheads="1"/>
          </p:cNvSpPr>
          <p:nvPr/>
        </p:nvSpPr>
        <p:spPr bwMode="auto">
          <a:xfrm>
            <a:off x="263875" y="838833"/>
            <a:ext cx="8640000" cy="518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93000"/>
              </a:lnSpc>
              <a:spcBef>
                <a:spcPct val="31000"/>
              </a:spcBef>
              <a:spcAft>
                <a:spcPct val="31000"/>
              </a:spcAft>
              <a:buClrTx/>
              <a:buSzTx/>
              <a:buFont typeface="Wingdings" pitchFamily="2" charset="2"/>
              <a:buNone/>
              <a:tabLst/>
              <a:defRPr/>
            </a:pPr>
            <a:r>
              <a:rPr kumimoji="0" lang="zh-CN" altLang="en-US" sz="2400" b="0" i="0" u="none" strike="noStrike" kern="0" cap="none" spc="0" normalizeH="0" baseline="0" noProof="0" dirty="0" smtClean="0">
                <a:ln>
                  <a:noFill/>
                </a:ln>
                <a:solidFill>
                  <a:srgbClr val="000000"/>
                </a:solidFill>
                <a:effectLst/>
                <a:uLnTx/>
                <a:uFillTx/>
                <a:latin typeface="+mn-lt"/>
                <a:ea typeface="+mn-ea"/>
                <a:cs typeface="+mn-cs"/>
              </a:rPr>
              <a:t>列设置</a:t>
            </a:r>
            <a:endParaRPr kumimoji="0" lang="en-US" altLang="zh-CN" sz="2400" b="0" i="0" u="none" strike="noStrike" kern="0" cap="none" spc="0" normalizeH="0" baseline="0" noProof="0" dirty="0" smtClean="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93000"/>
              </a:lnSpc>
              <a:spcBef>
                <a:spcPct val="31000"/>
              </a:spcBef>
              <a:spcAft>
                <a:spcPct val="31000"/>
              </a:spcAft>
              <a:buClrTx/>
              <a:buSzTx/>
              <a:buFont typeface="Wingdings" pitchFamily="2" charset="2"/>
              <a:buNone/>
              <a:tabLst/>
              <a:defRPr/>
            </a:pPr>
            <a:r>
              <a:rPr lang="zh-CN" altLang="en-US" sz="2400" kern="0" dirty="0" smtClean="0">
                <a:solidFill>
                  <a:srgbClr val="000000"/>
                </a:solidFill>
              </a:rPr>
              <a:t> </a:t>
            </a:r>
            <a:r>
              <a:rPr lang="zh-CN" altLang="en-US" sz="2400" kern="0" dirty="0" smtClean="0">
                <a:solidFill>
                  <a:srgbClr val="000000"/>
                </a:solidFill>
              </a:rPr>
              <a:t> 选择需要的维度和指标</a:t>
            </a:r>
            <a:endParaRPr kumimoji="0" lang="zh-CN" altLang="en-US" sz="2400" b="0" i="0" u="none" strike="noStrike" kern="0" cap="none" spc="0" normalizeH="0" baseline="0" noProof="0" dirty="0" smtClean="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93000"/>
              </a:lnSpc>
              <a:spcBef>
                <a:spcPct val="31000"/>
              </a:spcBef>
              <a:spcAft>
                <a:spcPct val="31000"/>
              </a:spcAft>
              <a:buClrTx/>
              <a:buSzTx/>
              <a:buFont typeface="Wingdings" pitchFamily="2" charset="2"/>
              <a:buNone/>
              <a:tabLst/>
              <a:defRPr/>
            </a:pPr>
            <a:endParaRPr kumimoji="0" lang="en-US" altLang="zh-CN" sz="2400" b="0" i="0" u="none" strike="noStrike" kern="0" cap="none" spc="0" normalizeH="0" baseline="0" noProof="0" dirty="0" smtClean="0">
              <a:ln>
                <a:noFill/>
              </a:ln>
              <a:solidFill>
                <a:srgbClr val="000000"/>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rrowheads="1"/>
          </p:cNvSpPr>
          <p:nvPr>
            <p:ph type="title"/>
          </p:nvPr>
        </p:nvSpPr>
        <p:spPr/>
        <p:txBody>
          <a:bodyPr/>
          <a:lstStyle/>
          <a:p>
            <a:pPr algn="l" eaLnBrk="1" hangingPunct="1"/>
            <a:r>
              <a:rPr lang="zh-CN" altLang="en-US" b="1" smtClean="0"/>
              <a:t>列的常规使用说明</a:t>
            </a:r>
          </a:p>
        </p:txBody>
      </p:sp>
      <p:sp>
        <p:nvSpPr>
          <p:cNvPr id="9219" name="Rectangle 3"/>
          <p:cNvSpPr>
            <a:spLocks noGrp="1" noRot="1" noChangeArrowheads="1"/>
          </p:cNvSpPr>
          <p:nvPr>
            <p:ph type="body" idx="1"/>
          </p:nvPr>
        </p:nvSpPr>
        <p:spPr/>
        <p:txBody>
          <a:bodyPr/>
          <a:lstStyle/>
          <a:p>
            <a:pPr eaLnBrk="1" hangingPunct="1">
              <a:buFont typeface="Wingdings" pitchFamily="2" charset="2"/>
              <a:buNone/>
            </a:pPr>
            <a:r>
              <a:rPr lang="zh-CN" altLang="en-US" dirty="0" smtClean="0"/>
              <a:t>列属性（</a:t>
            </a:r>
            <a:r>
              <a:rPr lang="en-US" altLang="zh-CN" dirty="0" smtClean="0"/>
              <a:t>column properties</a:t>
            </a:r>
            <a:r>
              <a:rPr lang="zh-CN" altLang="en-US" dirty="0" smtClean="0"/>
              <a:t>）</a:t>
            </a:r>
          </a:p>
          <a:p>
            <a:pPr eaLnBrk="1" hangingPunct="1">
              <a:buFont typeface="Wingdings" pitchFamily="2" charset="2"/>
              <a:buNone/>
            </a:pPr>
            <a:r>
              <a:rPr lang="zh-CN" altLang="en-US" sz="1800" dirty="0" smtClean="0"/>
              <a:t>     列属性的</a:t>
            </a:r>
            <a:r>
              <a:rPr lang="zh-CN" altLang="en-US" sz="1800" dirty="0" smtClean="0"/>
              <a:t>“</a:t>
            </a:r>
            <a:r>
              <a:rPr lang="zh-CN" altLang="en-US" sz="1800" dirty="0" smtClean="0"/>
              <a:t>样式</a:t>
            </a:r>
            <a:r>
              <a:rPr lang="en-US" altLang="zh-CN" sz="1800" dirty="0" smtClean="0"/>
              <a:t>”</a:t>
            </a:r>
            <a:r>
              <a:rPr lang="zh-CN" altLang="en-US" sz="1800" dirty="0" smtClean="0"/>
              <a:t>页主要是对该列的样式</a:t>
            </a:r>
          </a:p>
          <a:p>
            <a:pPr eaLnBrk="1" hangingPunct="1">
              <a:buFont typeface="Wingdings" pitchFamily="2" charset="2"/>
              <a:buNone/>
            </a:pPr>
            <a:r>
              <a:rPr lang="zh-CN" altLang="en-US" sz="1800" dirty="0" smtClean="0"/>
              <a:t>	进行设置，字体、单元格等等；“</a:t>
            </a:r>
            <a:r>
              <a:rPr lang="en-US" altLang="zh-CN" sz="1800" dirty="0" smtClean="0"/>
              <a:t>Column</a:t>
            </a:r>
          </a:p>
          <a:p>
            <a:pPr eaLnBrk="1" hangingPunct="1">
              <a:buFont typeface="Wingdings" pitchFamily="2" charset="2"/>
              <a:buNone/>
            </a:pPr>
            <a:r>
              <a:rPr lang="en-US" altLang="zh-CN" sz="1800" dirty="0" smtClean="0"/>
              <a:t>	 Format”</a:t>
            </a:r>
            <a:r>
              <a:rPr lang="zh-CN" altLang="en-US" sz="1800" dirty="0" smtClean="0"/>
              <a:t>页设置列的标题，标题的交互作</a:t>
            </a:r>
          </a:p>
          <a:p>
            <a:pPr eaLnBrk="1" hangingPunct="1">
              <a:buFont typeface="Wingdings" pitchFamily="2" charset="2"/>
              <a:buNone/>
            </a:pPr>
            <a:r>
              <a:rPr lang="zh-CN" altLang="en-US" sz="1800" dirty="0" smtClean="0"/>
              <a:t>	用以及值得交互作用；“</a:t>
            </a:r>
            <a:r>
              <a:rPr lang="en-US" altLang="zh-CN" sz="1800" dirty="0" smtClean="0"/>
              <a:t>Data Format”</a:t>
            </a:r>
            <a:r>
              <a:rPr lang="zh-CN" altLang="en-US" sz="1800" dirty="0" smtClean="0"/>
              <a:t>设</a:t>
            </a:r>
          </a:p>
          <a:p>
            <a:pPr eaLnBrk="1" hangingPunct="1">
              <a:buFont typeface="Wingdings" pitchFamily="2" charset="2"/>
              <a:buNone/>
            </a:pPr>
            <a:r>
              <a:rPr lang="zh-CN" altLang="en-US" sz="1800" dirty="0" smtClean="0"/>
              <a:t>	置数据的格式，如你可以选择将数据设</a:t>
            </a:r>
          </a:p>
          <a:p>
            <a:pPr eaLnBrk="1" hangingPunct="1">
              <a:buFont typeface="Wingdings" pitchFamily="2" charset="2"/>
              <a:buNone/>
            </a:pPr>
            <a:r>
              <a:rPr lang="zh-CN" altLang="en-US" sz="1800" dirty="0" smtClean="0"/>
              <a:t>	置为</a:t>
            </a:r>
            <a:r>
              <a:rPr lang="en-US" altLang="zh-CN" sz="1800" dirty="0" smtClean="0"/>
              <a:t>HTML</a:t>
            </a:r>
            <a:r>
              <a:rPr lang="zh-CN" altLang="en-US" sz="1800" dirty="0" smtClean="0"/>
              <a:t>格式或者超链接；“</a:t>
            </a:r>
            <a:r>
              <a:rPr lang="en-US" altLang="zh-CN" sz="1800" dirty="0" smtClean="0"/>
              <a:t>Conditional</a:t>
            </a:r>
          </a:p>
          <a:p>
            <a:pPr eaLnBrk="1" hangingPunct="1">
              <a:buFont typeface="Wingdings" pitchFamily="2" charset="2"/>
              <a:buNone/>
            </a:pPr>
            <a:r>
              <a:rPr lang="en-US" altLang="zh-CN" sz="1800" dirty="0" smtClean="0"/>
              <a:t>	 Format”</a:t>
            </a:r>
            <a:r>
              <a:rPr lang="zh-CN" altLang="en-US" sz="1800" dirty="0" smtClean="0"/>
              <a:t>可以设置当数据满足什么条件时</a:t>
            </a:r>
          </a:p>
          <a:p>
            <a:pPr eaLnBrk="1" hangingPunct="1">
              <a:buFont typeface="Wingdings" pitchFamily="2" charset="2"/>
              <a:buNone/>
            </a:pPr>
            <a:r>
              <a:rPr lang="zh-CN" altLang="en-US" sz="1800" dirty="0" smtClean="0"/>
              <a:t>	就使用特定的格式来显示，基本的预警就</a:t>
            </a:r>
          </a:p>
          <a:p>
            <a:pPr eaLnBrk="1" hangingPunct="1">
              <a:buFont typeface="Wingdings" pitchFamily="2" charset="2"/>
              <a:buNone/>
            </a:pPr>
            <a:r>
              <a:rPr lang="zh-CN" altLang="en-US" sz="1800" dirty="0" smtClean="0"/>
              <a:t>	是在这里添加的</a:t>
            </a:r>
          </a:p>
          <a:p>
            <a:pPr eaLnBrk="1" hangingPunct="1">
              <a:buFont typeface="Wingdings" pitchFamily="2" charset="2"/>
              <a:buNone/>
            </a:pPr>
            <a:r>
              <a:rPr lang="zh-CN" altLang="en-US" dirty="0" smtClean="0"/>
              <a:t> </a:t>
            </a:r>
          </a:p>
          <a:p>
            <a:pPr eaLnBrk="1" hangingPunct="1">
              <a:buFont typeface="Wingdings" pitchFamily="2" charset="2"/>
              <a:buNone/>
            </a:pPr>
            <a:endParaRPr lang="en-US" altLang="zh-CN" dirty="0" smtClean="0"/>
          </a:p>
        </p:txBody>
      </p:sp>
      <p:pic>
        <p:nvPicPr>
          <p:cNvPr id="18434" name="Picture 2"/>
          <p:cNvPicPr>
            <a:picLocks noChangeAspect="1" noChangeArrowheads="1"/>
          </p:cNvPicPr>
          <p:nvPr/>
        </p:nvPicPr>
        <p:blipFill>
          <a:blip r:embed="rId3"/>
          <a:srcRect/>
          <a:stretch>
            <a:fillRect/>
          </a:stretch>
        </p:blipFill>
        <p:spPr bwMode="auto">
          <a:xfrm>
            <a:off x="5214942" y="1285860"/>
            <a:ext cx="3616976" cy="3333754"/>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p:txBody>
          <a:bodyPr/>
          <a:lstStyle/>
          <a:p>
            <a:pPr algn="l" eaLnBrk="1" hangingPunct="1"/>
            <a:r>
              <a:rPr lang="zh-CN" altLang="en-US" b="1" smtClean="0"/>
              <a:t>列的常规使用说明</a:t>
            </a:r>
          </a:p>
        </p:txBody>
      </p:sp>
      <p:sp>
        <p:nvSpPr>
          <p:cNvPr id="10243" name="Rectangle 3"/>
          <p:cNvSpPr>
            <a:spLocks noGrp="1" noRot="1" noChangeArrowheads="1"/>
          </p:cNvSpPr>
          <p:nvPr>
            <p:ph type="body" idx="1"/>
          </p:nvPr>
        </p:nvSpPr>
        <p:spPr/>
        <p:txBody>
          <a:bodyPr/>
          <a:lstStyle/>
          <a:p>
            <a:pPr eaLnBrk="1" hangingPunct="1">
              <a:buFont typeface="Wingdings" pitchFamily="2" charset="2"/>
              <a:buNone/>
            </a:pPr>
            <a:r>
              <a:rPr lang="zh-CN" altLang="en-US" smtClean="0"/>
              <a:t>编辑公式（</a:t>
            </a:r>
            <a:r>
              <a:rPr lang="en-US" altLang="zh-CN" smtClean="0"/>
              <a:t>column formula</a:t>
            </a:r>
            <a:r>
              <a:rPr lang="zh-CN" altLang="en-US" smtClean="0"/>
              <a:t>）</a:t>
            </a:r>
          </a:p>
          <a:p>
            <a:pPr eaLnBrk="1" hangingPunct="1">
              <a:buFont typeface="Wingdings" pitchFamily="2" charset="2"/>
              <a:buNone/>
            </a:pPr>
            <a:endParaRPr lang="zh-CN" altLang="en-US" smtClean="0"/>
          </a:p>
          <a:p>
            <a:pPr eaLnBrk="1" hangingPunct="1">
              <a:buFont typeface="Wingdings" pitchFamily="2" charset="2"/>
              <a:buNone/>
            </a:pPr>
            <a:r>
              <a:rPr lang="zh-CN" altLang="en-US" sz="2000" smtClean="0"/>
              <a:t>这里可以对列进行公式编辑，</a:t>
            </a:r>
          </a:p>
          <a:p>
            <a:pPr eaLnBrk="1" hangingPunct="1">
              <a:buFont typeface="Wingdings" pitchFamily="2" charset="2"/>
              <a:buNone/>
            </a:pPr>
            <a:r>
              <a:rPr lang="zh-CN" altLang="en-US" sz="2000" smtClean="0"/>
              <a:t>当列本身的数据无法满足要</a:t>
            </a:r>
          </a:p>
          <a:p>
            <a:pPr eaLnBrk="1" hangingPunct="1">
              <a:buFont typeface="Wingdings" pitchFamily="2" charset="2"/>
              <a:buNone/>
            </a:pPr>
            <a:r>
              <a:rPr lang="zh-CN" altLang="en-US" sz="2000" smtClean="0"/>
              <a:t>求时，可以添加多个列进行</a:t>
            </a:r>
          </a:p>
          <a:p>
            <a:pPr eaLnBrk="1" hangingPunct="1">
              <a:buFont typeface="Wingdings" pitchFamily="2" charset="2"/>
              <a:buNone/>
            </a:pPr>
            <a:r>
              <a:rPr lang="zh-CN" altLang="en-US" sz="2000" smtClean="0"/>
              <a:t>计算得到新的列。例如可以</a:t>
            </a:r>
          </a:p>
          <a:p>
            <a:pPr eaLnBrk="1" hangingPunct="1">
              <a:buFont typeface="Wingdings" pitchFamily="2" charset="2"/>
              <a:buNone/>
            </a:pPr>
            <a:r>
              <a:rPr lang="zh-CN" altLang="en-US" sz="2000" smtClean="0"/>
              <a:t>使用“函数”来对</a:t>
            </a:r>
            <a:r>
              <a:rPr lang="en-US" altLang="zh-CN" sz="2000" smtClean="0"/>
              <a:t>Month</a:t>
            </a:r>
            <a:r>
              <a:rPr lang="zh-CN" altLang="en-US" sz="2000" smtClean="0"/>
              <a:t>字段进</a:t>
            </a:r>
          </a:p>
          <a:p>
            <a:pPr eaLnBrk="1" hangingPunct="1">
              <a:buFont typeface="Wingdings" pitchFamily="2" charset="2"/>
              <a:buNone/>
            </a:pPr>
            <a:r>
              <a:rPr lang="zh-CN" altLang="en-US" sz="2000" smtClean="0"/>
              <a:t>行截断等运算。</a:t>
            </a:r>
          </a:p>
        </p:txBody>
      </p:sp>
      <p:pic>
        <p:nvPicPr>
          <p:cNvPr id="19458" name="Picture 2"/>
          <p:cNvPicPr>
            <a:picLocks noChangeAspect="1" noChangeArrowheads="1"/>
          </p:cNvPicPr>
          <p:nvPr/>
        </p:nvPicPr>
        <p:blipFill>
          <a:blip r:embed="rId3"/>
          <a:srcRect/>
          <a:stretch>
            <a:fillRect/>
          </a:stretch>
        </p:blipFill>
        <p:spPr bwMode="auto">
          <a:xfrm>
            <a:off x="4143372" y="1785926"/>
            <a:ext cx="4597032" cy="3057529"/>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rrowheads="1"/>
          </p:cNvSpPr>
          <p:nvPr>
            <p:ph type="title"/>
          </p:nvPr>
        </p:nvSpPr>
        <p:spPr/>
        <p:txBody>
          <a:bodyPr/>
          <a:lstStyle/>
          <a:p>
            <a:pPr algn="l" eaLnBrk="1" hangingPunct="1"/>
            <a:r>
              <a:rPr lang="zh-CN" altLang="en-US" b="1" smtClean="0"/>
              <a:t>列的常规使用说明</a:t>
            </a:r>
          </a:p>
        </p:txBody>
      </p:sp>
      <p:sp>
        <p:nvSpPr>
          <p:cNvPr id="11267" name="Rectangle 3"/>
          <p:cNvSpPr>
            <a:spLocks noGrp="1" noRot="1" noChangeArrowheads="1"/>
          </p:cNvSpPr>
          <p:nvPr>
            <p:ph type="body" idx="1"/>
          </p:nvPr>
        </p:nvSpPr>
        <p:spPr>
          <a:xfrm>
            <a:off x="263875" y="838833"/>
            <a:ext cx="8640000" cy="3233109"/>
          </a:xfrm>
        </p:spPr>
        <p:txBody>
          <a:bodyPr/>
          <a:lstStyle/>
          <a:p>
            <a:pPr eaLnBrk="1" hangingPunct="1">
              <a:buFont typeface="Wingdings" pitchFamily="2" charset="2"/>
              <a:buNone/>
            </a:pPr>
            <a:r>
              <a:rPr lang="zh-CN" altLang="en-US" dirty="0" smtClean="0"/>
              <a:t>筛选器（</a:t>
            </a:r>
            <a:r>
              <a:rPr lang="en-US" altLang="zh-CN" dirty="0" smtClean="0"/>
              <a:t>filter</a:t>
            </a:r>
            <a:r>
              <a:rPr lang="zh-CN" altLang="en-US" dirty="0" smtClean="0"/>
              <a:t>）</a:t>
            </a:r>
            <a:endParaRPr lang="zh-CN" altLang="en-US" dirty="0" smtClean="0"/>
          </a:p>
          <a:p>
            <a:pPr eaLnBrk="1" hangingPunct="1"/>
            <a:r>
              <a:rPr lang="zh-CN" altLang="en-US" sz="2000" dirty="0" smtClean="0"/>
              <a:t>筛选器是对数据显示的行数进</a:t>
            </a:r>
          </a:p>
          <a:p>
            <a:pPr eaLnBrk="1" hangingPunct="1">
              <a:buFont typeface="Wingdings" pitchFamily="2" charset="2"/>
              <a:buNone/>
            </a:pPr>
            <a:r>
              <a:rPr lang="zh-CN" altLang="en-US" sz="2000" dirty="0" smtClean="0"/>
              <a:t>	行显示的工具。如图，</a:t>
            </a:r>
            <a:r>
              <a:rPr lang="zh-CN" altLang="en-US" sz="2000" dirty="0" smtClean="0"/>
              <a:t>我们可以</a:t>
            </a:r>
            <a:r>
              <a:rPr lang="zh-CN" altLang="en-US" sz="2000" dirty="0" smtClean="0"/>
              <a:t>通过使用筛选</a:t>
            </a:r>
            <a:r>
              <a:rPr lang="zh-CN" altLang="en-US" sz="2000" dirty="0" smtClean="0"/>
              <a:t>器筛选数据</a:t>
            </a:r>
            <a:r>
              <a:rPr lang="zh-CN" altLang="en-US" sz="2000" dirty="0" smtClean="0"/>
              <a:t>。</a:t>
            </a:r>
          </a:p>
          <a:p>
            <a:pPr eaLnBrk="1" hangingPunct="1"/>
            <a:r>
              <a:rPr lang="zh-CN" altLang="en-US" sz="2000" dirty="0" smtClean="0"/>
              <a:t>运算符有多种，也可以在这里</a:t>
            </a:r>
          </a:p>
          <a:p>
            <a:pPr eaLnBrk="1" hangingPunct="1">
              <a:buFont typeface="Wingdings" pitchFamily="2" charset="2"/>
              <a:buNone/>
            </a:pPr>
            <a:r>
              <a:rPr lang="zh-CN" altLang="en-US" sz="2000" dirty="0" smtClean="0"/>
              <a:t>	应用各种变量，进行动态筛选。</a:t>
            </a:r>
          </a:p>
          <a:p>
            <a:pPr eaLnBrk="1" hangingPunct="1">
              <a:buFont typeface="Wingdings" pitchFamily="2" charset="2"/>
              <a:buNone/>
            </a:pPr>
            <a:endParaRPr lang="en-US" altLang="zh-CN" dirty="0" smtClean="0"/>
          </a:p>
        </p:txBody>
      </p:sp>
      <p:pic>
        <p:nvPicPr>
          <p:cNvPr id="16386" name="Picture 2"/>
          <p:cNvPicPr>
            <a:picLocks noChangeAspect="1" noChangeArrowheads="1"/>
          </p:cNvPicPr>
          <p:nvPr/>
        </p:nvPicPr>
        <p:blipFill>
          <a:blip r:embed="rId3"/>
          <a:srcRect/>
          <a:stretch>
            <a:fillRect/>
          </a:stretch>
        </p:blipFill>
        <p:spPr bwMode="auto">
          <a:xfrm>
            <a:off x="1285852" y="3286124"/>
            <a:ext cx="5857916" cy="3196382"/>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Rot="1" noChangeArrowheads="1"/>
          </p:cNvSpPr>
          <p:nvPr>
            <p:ph type="title"/>
          </p:nvPr>
        </p:nvSpPr>
        <p:spPr/>
        <p:txBody>
          <a:bodyPr/>
          <a:lstStyle/>
          <a:p>
            <a:pPr algn="l" eaLnBrk="1" hangingPunct="1"/>
            <a:r>
              <a:rPr lang="zh-CN" altLang="en-US" b="1" smtClean="0"/>
              <a:t>视图</a:t>
            </a:r>
          </a:p>
        </p:txBody>
      </p:sp>
      <p:sp>
        <p:nvSpPr>
          <p:cNvPr id="12291" name="Rectangle 3"/>
          <p:cNvSpPr>
            <a:spLocks noGrp="1" noRot="1" noChangeArrowheads="1"/>
          </p:cNvSpPr>
          <p:nvPr>
            <p:ph type="body" idx="1"/>
          </p:nvPr>
        </p:nvSpPr>
        <p:spPr/>
        <p:txBody>
          <a:bodyPr/>
          <a:lstStyle/>
          <a:p>
            <a:pPr eaLnBrk="1" hangingPunct="1">
              <a:buFont typeface="Wingdings" pitchFamily="2" charset="2"/>
              <a:buNone/>
            </a:pPr>
            <a:endParaRPr lang="en-US" altLang="zh-CN" dirty="0" smtClean="0"/>
          </a:p>
          <a:p>
            <a:pPr eaLnBrk="1" hangingPunct="1">
              <a:buFont typeface="Wingdings" pitchFamily="2" charset="2"/>
              <a:buNone/>
            </a:pPr>
            <a:r>
              <a:rPr lang="en-US" altLang="zh-CN" sz="1800" dirty="0" smtClean="0"/>
              <a:t>Answers</a:t>
            </a:r>
            <a:r>
              <a:rPr lang="zh-CN" altLang="en-US" sz="1800" dirty="0" smtClean="0"/>
              <a:t>提供了多种视图来展现数据</a:t>
            </a:r>
            <a:r>
              <a:rPr lang="zh-CN" altLang="en-US" sz="1800" dirty="0" smtClean="0"/>
              <a:t>：</a:t>
            </a:r>
            <a:endParaRPr lang="zh-CN" altLang="en-US" sz="1800" dirty="0" smtClean="0"/>
          </a:p>
          <a:p>
            <a:pPr eaLnBrk="1" hangingPunct="1">
              <a:buFont typeface="Wingdings" pitchFamily="2" charset="2"/>
              <a:buNone/>
            </a:pPr>
            <a:r>
              <a:rPr lang="en-US" altLang="zh-CN" sz="1800" dirty="0" smtClean="0"/>
              <a:t>1.Table</a:t>
            </a:r>
            <a:r>
              <a:rPr lang="zh-CN" altLang="en-US" sz="1800" dirty="0" smtClean="0"/>
              <a:t>（表）</a:t>
            </a:r>
          </a:p>
          <a:p>
            <a:pPr eaLnBrk="1" hangingPunct="1">
              <a:buFont typeface="Wingdings" pitchFamily="2" charset="2"/>
              <a:buNone/>
            </a:pPr>
            <a:r>
              <a:rPr lang="en-US" altLang="zh-CN" sz="1800" dirty="0" smtClean="0"/>
              <a:t>2.Chart</a:t>
            </a:r>
            <a:r>
              <a:rPr lang="zh-CN" altLang="en-US" sz="1800" dirty="0" smtClean="0"/>
              <a:t>（图表）</a:t>
            </a:r>
          </a:p>
          <a:p>
            <a:pPr eaLnBrk="1" hangingPunct="1">
              <a:buFont typeface="Wingdings" pitchFamily="2" charset="2"/>
              <a:buNone/>
            </a:pPr>
            <a:r>
              <a:rPr lang="en-US" altLang="zh-CN" sz="1800" dirty="0" smtClean="0"/>
              <a:t>3.Pivot table</a:t>
            </a:r>
            <a:r>
              <a:rPr lang="zh-CN" altLang="en-US" sz="1800" dirty="0" smtClean="0"/>
              <a:t>（数据透视表）</a:t>
            </a:r>
          </a:p>
          <a:p>
            <a:pPr eaLnBrk="1" hangingPunct="1">
              <a:buFont typeface="Wingdings" pitchFamily="2" charset="2"/>
              <a:buNone/>
            </a:pPr>
            <a:r>
              <a:rPr lang="en-US" altLang="zh-CN" sz="1800" dirty="0" smtClean="0"/>
              <a:t>4.Gauge</a:t>
            </a:r>
            <a:r>
              <a:rPr lang="zh-CN" altLang="en-US" sz="1800" dirty="0" smtClean="0"/>
              <a:t>（计量表）</a:t>
            </a:r>
          </a:p>
          <a:p>
            <a:pPr eaLnBrk="1" hangingPunct="1">
              <a:buFont typeface="Wingdings" pitchFamily="2" charset="2"/>
              <a:buNone/>
            </a:pPr>
            <a:r>
              <a:rPr lang="en-US" altLang="zh-CN" sz="1800" dirty="0" smtClean="0"/>
              <a:t>…</a:t>
            </a:r>
            <a:endParaRPr lang="zh-CN" altLang="en-US" sz="1800" dirty="0" smtClean="0"/>
          </a:p>
        </p:txBody>
      </p:sp>
      <p:pic>
        <p:nvPicPr>
          <p:cNvPr id="15362" name="Picture 2"/>
          <p:cNvPicPr>
            <a:picLocks noChangeAspect="1" noChangeArrowheads="1"/>
          </p:cNvPicPr>
          <p:nvPr/>
        </p:nvPicPr>
        <p:blipFill>
          <a:blip r:embed="rId3"/>
          <a:srcRect/>
          <a:stretch>
            <a:fillRect/>
          </a:stretch>
        </p:blipFill>
        <p:spPr bwMode="auto">
          <a:xfrm>
            <a:off x="642910" y="3429000"/>
            <a:ext cx="7580313" cy="325755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rrowheads="1"/>
          </p:cNvSpPr>
          <p:nvPr>
            <p:ph type="title"/>
          </p:nvPr>
        </p:nvSpPr>
        <p:spPr/>
        <p:txBody>
          <a:bodyPr/>
          <a:lstStyle/>
          <a:p>
            <a:pPr algn="l" eaLnBrk="1" hangingPunct="1"/>
            <a:r>
              <a:rPr lang="zh-CN" altLang="en-US" b="1" smtClean="0"/>
              <a:t>视图</a:t>
            </a:r>
          </a:p>
        </p:txBody>
      </p:sp>
      <p:sp>
        <p:nvSpPr>
          <p:cNvPr id="13315" name="Rectangle 3"/>
          <p:cNvSpPr>
            <a:spLocks noGrp="1" noRot="1" noChangeArrowheads="1"/>
          </p:cNvSpPr>
          <p:nvPr>
            <p:ph type="body" idx="1"/>
          </p:nvPr>
        </p:nvSpPr>
        <p:spPr>
          <a:xfrm>
            <a:off x="0" y="857232"/>
            <a:ext cx="8640000" cy="5184000"/>
          </a:xfrm>
        </p:spPr>
        <p:txBody>
          <a:bodyPr/>
          <a:lstStyle/>
          <a:p>
            <a:pPr eaLnBrk="1" hangingPunct="1">
              <a:buFont typeface="Wingdings" pitchFamily="2" charset="2"/>
              <a:buNone/>
            </a:pPr>
            <a:r>
              <a:rPr lang="zh-CN" altLang="en-US" dirty="0" smtClean="0"/>
              <a:t>表（</a:t>
            </a:r>
            <a:r>
              <a:rPr lang="en-US" altLang="zh-CN" dirty="0" smtClean="0"/>
              <a:t>table</a:t>
            </a:r>
            <a:r>
              <a:rPr lang="zh-CN" altLang="en-US" dirty="0" smtClean="0"/>
              <a:t>）</a:t>
            </a:r>
          </a:p>
          <a:p>
            <a:pPr eaLnBrk="1" hangingPunct="1">
              <a:buFont typeface="Wingdings" pitchFamily="2" charset="2"/>
              <a:buNone/>
            </a:pPr>
            <a:endParaRPr lang="zh-CN" altLang="en-US" dirty="0" smtClean="0"/>
          </a:p>
          <a:p>
            <a:pPr eaLnBrk="1" hangingPunct="1">
              <a:buFont typeface="Wingdings" pitchFamily="2" charset="2"/>
              <a:buNone/>
            </a:pPr>
            <a:r>
              <a:rPr lang="zh-CN" altLang="en-US" sz="1600" dirty="0" smtClean="0"/>
              <a:t>      图中第一</a:t>
            </a:r>
            <a:r>
              <a:rPr lang="zh-CN" altLang="en-US" sz="1600" dirty="0" smtClean="0"/>
              <a:t>个红框是进入对整张</a:t>
            </a:r>
            <a:r>
              <a:rPr lang="zh-CN" altLang="en-US" sz="1600" dirty="0" smtClean="0"/>
              <a:t>报表</a:t>
            </a:r>
            <a:r>
              <a:rPr lang="zh-CN" altLang="en-US" sz="1600" dirty="0" smtClean="0"/>
              <a:t>进行</a:t>
            </a:r>
            <a:endParaRPr lang="en-US" altLang="zh-CN" sz="1600" dirty="0" smtClean="0"/>
          </a:p>
          <a:p>
            <a:pPr eaLnBrk="1" hangingPunct="1">
              <a:buFont typeface="Wingdings" pitchFamily="2" charset="2"/>
              <a:buNone/>
            </a:pPr>
            <a:r>
              <a:rPr lang="zh-CN" altLang="en-US" sz="1600" dirty="0" smtClean="0"/>
              <a:t>编辑。</a:t>
            </a:r>
            <a:endParaRPr lang="zh-CN" altLang="en-US" sz="1600" dirty="0" smtClean="0"/>
          </a:p>
        </p:txBody>
      </p:sp>
      <p:pic>
        <p:nvPicPr>
          <p:cNvPr id="20483" name="Picture 3"/>
          <p:cNvPicPr>
            <a:picLocks noChangeAspect="1" noChangeArrowheads="1"/>
          </p:cNvPicPr>
          <p:nvPr/>
        </p:nvPicPr>
        <p:blipFill>
          <a:blip r:embed="rId3"/>
          <a:srcRect/>
          <a:stretch>
            <a:fillRect/>
          </a:stretch>
        </p:blipFill>
        <p:spPr bwMode="auto">
          <a:xfrm>
            <a:off x="4071528" y="1428737"/>
            <a:ext cx="4834341" cy="4000528"/>
          </a:xfrm>
          <a:prstGeom prst="rect">
            <a:avLst/>
          </a:prstGeom>
          <a:noFill/>
          <a:ln w="9525">
            <a:noFill/>
            <a:miter lim="800000"/>
            <a:headEnd/>
            <a:tailEnd/>
          </a:ln>
          <a:effectLst/>
        </p:spPr>
      </p:pic>
      <p:pic>
        <p:nvPicPr>
          <p:cNvPr id="20484" name="Picture 4"/>
          <p:cNvPicPr>
            <a:picLocks noChangeAspect="1" noChangeArrowheads="1"/>
          </p:cNvPicPr>
          <p:nvPr/>
        </p:nvPicPr>
        <p:blipFill>
          <a:blip r:embed="rId4"/>
          <a:srcRect/>
          <a:stretch>
            <a:fillRect/>
          </a:stretch>
        </p:blipFill>
        <p:spPr bwMode="auto">
          <a:xfrm>
            <a:off x="785786" y="2571744"/>
            <a:ext cx="5238750" cy="3990975"/>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484"/>
                                        </p:tgtEl>
                                        <p:attrNameLst>
                                          <p:attrName>style.visibility</p:attrName>
                                        </p:attrNameLst>
                                      </p:cBhvr>
                                      <p:to>
                                        <p:strVal val="visible"/>
                                      </p:to>
                                    </p:set>
                                    <p:animEffect transition="in" filter="blinds(horizontal)">
                                      <p:cBhvr>
                                        <p:cTn id="7" dur="500"/>
                                        <p:tgtEl>
                                          <p:spTgt spid="204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p:txBody>
          <a:bodyPr/>
          <a:lstStyle/>
          <a:p>
            <a:pPr algn="l" eaLnBrk="1" hangingPunct="1"/>
            <a:r>
              <a:rPr lang="zh-CN" altLang="en-US" b="1" smtClean="0"/>
              <a:t>视图</a:t>
            </a:r>
          </a:p>
        </p:txBody>
      </p:sp>
      <p:sp>
        <p:nvSpPr>
          <p:cNvPr id="15363" name="Rectangle 3"/>
          <p:cNvSpPr>
            <a:spLocks noGrp="1" noRot="1" noChangeArrowheads="1"/>
          </p:cNvSpPr>
          <p:nvPr>
            <p:ph type="body" idx="1"/>
          </p:nvPr>
        </p:nvSpPr>
        <p:spPr>
          <a:xfrm>
            <a:off x="263875" y="838833"/>
            <a:ext cx="8640000" cy="2447291"/>
          </a:xfrm>
        </p:spPr>
        <p:txBody>
          <a:bodyPr/>
          <a:lstStyle/>
          <a:p>
            <a:pPr eaLnBrk="1" hangingPunct="1">
              <a:lnSpc>
                <a:spcPct val="90000"/>
              </a:lnSpc>
              <a:buFont typeface="Wingdings" pitchFamily="2" charset="2"/>
              <a:buNone/>
            </a:pPr>
            <a:r>
              <a:rPr lang="zh-CN" altLang="en-US" sz="2800" dirty="0" smtClean="0"/>
              <a:t>数据透视表（</a:t>
            </a:r>
            <a:r>
              <a:rPr lang="en-US" altLang="zh-CN" sz="2800" dirty="0" smtClean="0"/>
              <a:t>pivot table</a:t>
            </a:r>
            <a:r>
              <a:rPr lang="zh-CN" altLang="en-US" sz="2800" dirty="0" smtClean="0"/>
              <a:t>）</a:t>
            </a:r>
            <a:endParaRPr lang="zh-CN" altLang="en-US" sz="2800" dirty="0" smtClean="0"/>
          </a:p>
          <a:p>
            <a:pPr eaLnBrk="1" hangingPunct="1">
              <a:lnSpc>
                <a:spcPct val="90000"/>
              </a:lnSpc>
              <a:buFont typeface="Wingdings" pitchFamily="2" charset="2"/>
              <a:buNone/>
            </a:pPr>
            <a:endParaRPr lang="zh-CN" altLang="en-US" sz="2800" dirty="0" smtClean="0"/>
          </a:p>
          <a:p>
            <a:pPr eaLnBrk="1" hangingPunct="1">
              <a:lnSpc>
                <a:spcPct val="90000"/>
              </a:lnSpc>
              <a:buFont typeface="Wingdings" pitchFamily="2" charset="2"/>
              <a:buNone/>
            </a:pPr>
            <a:endParaRPr lang="en-US" altLang="zh-CN" sz="2800" dirty="0" smtClean="0"/>
          </a:p>
        </p:txBody>
      </p:sp>
      <p:pic>
        <p:nvPicPr>
          <p:cNvPr id="21506" name="Picture 2"/>
          <p:cNvPicPr>
            <a:picLocks noChangeAspect="1" noChangeArrowheads="1"/>
          </p:cNvPicPr>
          <p:nvPr/>
        </p:nvPicPr>
        <p:blipFill>
          <a:blip r:embed="rId3"/>
          <a:srcRect/>
          <a:stretch>
            <a:fillRect/>
          </a:stretch>
        </p:blipFill>
        <p:spPr bwMode="auto">
          <a:xfrm>
            <a:off x="1428728" y="2000240"/>
            <a:ext cx="5959436" cy="3100392"/>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rrowheads="1"/>
          </p:cNvSpPr>
          <p:nvPr>
            <p:ph type="title"/>
          </p:nvPr>
        </p:nvSpPr>
        <p:spPr/>
        <p:txBody>
          <a:bodyPr/>
          <a:lstStyle/>
          <a:p>
            <a:pPr eaLnBrk="1" hangingPunct="1"/>
            <a:r>
              <a:rPr lang="zh-CN" altLang="en-US" dirty="0" smtClean="0"/>
              <a:t>制作查询条件</a:t>
            </a:r>
            <a:endParaRPr lang="en-US" altLang="zh-CN" dirty="0" smtClean="0"/>
          </a:p>
        </p:txBody>
      </p:sp>
      <p:pic>
        <p:nvPicPr>
          <p:cNvPr id="2" name="Picture 2"/>
          <p:cNvPicPr>
            <a:picLocks noChangeAspect="1" noChangeArrowheads="1"/>
          </p:cNvPicPr>
          <p:nvPr/>
        </p:nvPicPr>
        <p:blipFill>
          <a:blip r:embed="rId3"/>
          <a:srcRect/>
          <a:stretch>
            <a:fillRect/>
          </a:stretch>
        </p:blipFill>
        <p:spPr bwMode="auto">
          <a:xfrm>
            <a:off x="500034" y="1214422"/>
            <a:ext cx="4229100" cy="1762125"/>
          </a:xfrm>
          <a:prstGeom prst="rect">
            <a:avLst/>
          </a:prstGeom>
          <a:noFill/>
          <a:ln w="9525">
            <a:noFill/>
            <a:miter lim="800000"/>
            <a:headEnd/>
            <a:tailEnd/>
          </a:ln>
          <a:effectLst/>
        </p:spPr>
      </p:pic>
      <p:pic>
        <p:nvPicPr>
          <p:cNvPr id="3" name="Picture 3"/>
          <p:cNvPicPr>
            <a:picLocks noChangeAspect="1" noChangeArrowheads="1"/>
          </p:cNvPicPr>
          <p:nvPr/>
        </p:nvPicPr>
        <p:blipFill>
          <a:blip r:embed="rId4"/>
          <a:srcRect/>
          <a:stretch>
            <a:fillRect/>
          </a:stretch>
        </p:blipFill>
        <p:spPr bwMode="auto">
          <a:xfrm>
            <a:off x="3929058" y="1285860"/>
            <a:ext cx="3076575" cy="3219450"/>
          </a:xfrm>
          <a:prstGeom prst="rect">
            <a:avLst/>
          </a:prstGeom>
          <a:noFill/>
          <a:ln w="9525">
            <a:noFill/>
            <a:miter lim="800000"/>
            <a:headEnd/>
            <a:tailEnd/>
          </a:ln>
          <a:effectLst/>
        </p:spPr>
      </p:pic>
      <p:pic>
        <p:nvPicPr>
          <p:cNvPr id="22532" name="Picture 4"/>
          <p:cNvPicPr>
            <a:picLocks noChangeAspect="1" noChangeArrowheads="1"/>
          </p:cNvPicPr>
          <p:nvPr/>
        </p:nvPicPr>
        <p:blipFill>
          <a:blip r:embed="rId5"/>
          <a:srcRect/>
          <a:stretch>
            <a:fillRect/>
          </a:stretch>
        </p:blipFill>
        <p:spPr bwMode="auto">
          <a:xfrm>
            <a:off x="857224" y="2357430"/>
            <a:ext cx="7065963" cy="2914650"/>
          </a:xfrm>
          <a:prstGeom prst="rect">
            <a:avLst/>
          </a:prstGeom>
          <a:noFill/>
          <a:ln w="9525">
            <a:noFill/>
            <a:miter lim="800000"/>
            <a:headEnd/>
            <a:tailEnd/>
          </a:ln>
          <a:effectLst/>
        </p:spPr>
      </p:pic>
      <p:pic>
        <p:nvPicPr>
          <p:cNvPr id="22533" name="Picture 5"/>
          <p:cNvPicPr>
            <a:picLocks noChangeAspect="1" noChangeArrowheads="1"/>
          </p:cNvPicPr>
          <p:nvPr/>
        </p:nvPicPr>
        <p:blipFill>
          <a:blip r:embed="rId6"/>
          <a:srcRect/>
          <a:stretch>
            <a:fillRect/>
          </a:stretch>
        </p:blipFill>
        <p:spPr bwMode="auto">
          <a:xfrm>
            <a:off x="4143372" y="3429000"/>
            <a:ext cx="3333750" cy="1933575"/>
          </a:xfrm>
          <a:prstGeom prst="rect">
            <a:avLst/>
          </a:prstGeom>
          <a:noFill/>
          <a:ln w="9525">
            <a:noFill/>
            <a:miter lim="800000"/>
            <a:headEnd/>
            <a:tailEnd/>
          </a:ln>
          <a:effectLst/>
        </p:spPr>
      </p:pic>
      <p:pic>
        <p:nvPicPr>
          <p:cNvPr id="22534" name="Picture 6"/>
          <p:cNvPicPr>
            <a:picLocks noChangeAspect="1" noChangeArrowheads="1"/>
          </p:cNvPicPr>
          <p:nvPr/>
        </p:nvPicPr>
        <p:blipFill>
          <a:blip r:embed="rId7"/>
          <a:srcRect/>
          <a:stretch>
            <a:fillRect/>
          </a:stretch>
        </p:blipFill>
        <p:spPr bwMode="auto">
          <a:xfrm>
            <a:off x="4214810" y="4643446"/>
            <a:ext cx="2466975" cy="1276350"/>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2532"/>
                                        </p:tgtEl>
                                        <p:attrNameLst>
                                          <p:attrName>style.visibility</p:attrName>
                                        </p:attrNameLst>
                                      </p:cBhvr>
                                      <p:to>
                                        <p:strVal val="visible"/>
                                      </p:to>
                                    </p:set>
                                    <p:animEffect transition="in" filter="blinds(horizontal)">
                                      <p:cBhvr>
                                        <p:cTn id="12" dur="500"/>
                                        <p:tgtEl>
                                          <p:spTgt spid="2253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2533"/>
                                        </p:tgtEl>
                                        <p:attrNameLst>
                                          <p:attrName>style.visibility</p:attrName>
                                        </p:attrNameLst>
                                      </p:cBhvr>
                                      <p:to>
                                        <p:strVal val="visible"/>
                                      </p:to>
                                    </p:set>
                                    <p:animEffect transition="in" filter="blinds(horizontal)">
                                      <p:cBhvr>
                                        <p:cTn id="17" dur="500"/>
                                        <p:tgtEl>
                                          <p:spTgt spid="2253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2534"/>
                                        </p:tgtEl>
                                        <p:attrNameLst>
                                          <p:attrName>style.visibility</p:attrName>
                                        </p:attrNameLst>
                                      </p:cBhvr>
                                      <p:to>
                                        <p:strVal val="visible"/>
                                      </p:to>
                                    </p:set>
                                    <p:animEffect transition="in" filter="blinds(horizontal)">
                                      <p:cBhvr>
                                        <p:cTn id="22" dur="500"/>
                                        <p:tgtEl>
                                          <p:spTgt spid="225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rrowheads="1"/>
          </p:cNvSpPr>
          <p:nvPr>
            <p:ph type="title"/>
          </p:nvPr>
        </p:nvSpPr>
        <p:spPr/>
        <p:txBody>
          <a:bodyPr/>
          <a:lstStyle/>
          <a:p>
            <a:pPr eaLnBrk="1" hangingPunct="1"/>
            <a:r>
              <a:rPr lang="zh-CN" altLang="en-US" smtClean="0"/>
              <a:t>制作一个简单的</a:t>
            </a:r>
            <a:r>
              <a:rPr lang="en-US" altLang="zh-CN" smtClean="0"/>
              <a:t>dashboard</a:t>
            </a:r>
          </a:p>
        </p:txBody>
      </p:sp>
      <p:pic>
        <p:nvPicPr>
          <p:cNvPr id="23554" name="Picture 2"/>
          <p:cNvPicPr>
            <a:picLocks noChangeAspect="1" noChangeArrowheads="1"/>
          </p:cNvPicPr>
          <p:nvPr/>
        </p:nvPicPr>
        <p:blipFill>
          <a:blip r:embed="rId3"/>
          <a:srcRect/>
          <a:stretch>
            <a:fillRect/>
          </a:stretch>
        </p:blipFill>
        <p:spPr bwMode="auto">
          <a:xfrm>
            <a:off x="214282" y="1071546"/>
            <a:ext cx="4724400" cy="1943100"/>
          </a:xfrm>
          <a:prstGeom prst="rect">
            <a:avLst/>
          </a:prstGeom>
          <a:noFill/>
          <a:ln w="9525">
            <a:noFill/>
            <a:miter lim="800000"/>
            <a:headEnd/>
            <a:tailEnd/>
          </a:ln>
          <a:effectLst/>
        </p:spPr>
      </p:pic>
      <p:pic>
        <p:nvPicPr>
          <p:cNvPr id="23555" name="Picture 3"/>
          <p:cNvPicPr>
            <a:picLocks noChangeAspect="1" noChangeArrowheads="1"/>
          </p:cNvPicPr>
          <p:nvPr/>
        </p:nvPicPr>
        <p:blipFill>
          <a:blip r:embed="rId4"/>
          <a:srcRect/>
          <a:stretch>
            <a:fillRect/>
          </a:stretch>
        </p:blipFill>
        <p:spPr bwMode="auto">
          <a:xfrm>
            <a:off x="3500430" y="1928802"/>
            <a:ext cx="4095750" cy="2047875"/>
          </a:xfrm>
          <a:prstGeom prst="rect">
            <a:avLst/>
          </a:prstGeom>
          <a:noFill/>
          <a:ln w="9525">
            <a:noFill/>
            <a:miter lim="800000"/>
            <a:headEnd/>
            <a:tailEnd/>
          </a:ln>
          <a:effectLst/>
        </p:spPr>
      </p:pic>
      <p:pic>
        <p:nvPicPr>
          <p:cNvPr id="23556" name="Picture 4"/>
          <p:cNvPicPr>
            <a:picLocks noChangeAspect="1" noChangeArrowheads="1"/>
          </p:cNvPicPr>
          <p:nvPr/>
        </p:nvPicPr>
        <p:blipFill>
          <a:blip r:embed="rId5"/>
          <a:srcRect/>
          <a:stretch>
            <a:fillRect/>
          </a:stretch>
        </p:blipFill>
        <p:spPr bwMode="auto">
          <a:xfrm>
            <a:off x="1000100" y="2500306"/>
            <a:ext cx="7151687" cy="40386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3"/>
          <p:cNvSpPr>
            <a:spLocks noGrp="1" noChangeArrowheads="1"/>
          </p:cNvSpPr>
          <p:nvPr>
            <p:ph type="title"/>
          </p:nvPr>
        </p:nvSpPr>
        <p:spPr>
          <a:xfrm>
            <a:off x="287338" y="44624"/>
            <a:ext cx="7597775" cy="6477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91440" bIns="0" numCol="1" anchor="b" anchorCtr="0" compatLnSpc="1">
            <a:prstTxWarp prst="textNoShape">
              <a:avLst/>
            </a:prstTxWarp>
          </a:bodyPr>
          <a:lstStyle/>
          <a:p>
            <a:r>
              <a:rPr lang="zh-CN" altLang="en-US" sz="1800" b="0" dirty="0">
                <a:latin typeface="微软雅黑" pitchFamily="34" charset="-122"/>
                <a:ea typeface="微软雅黑" pitchFamily="34" charset="-122"/>
              </a:rPr>
              <a:t>目录</a:t>
            </a:r>
          </a:p>
        </p:txBody>
      </p:sp>
      <p:sp>
        <p:nvSpPr>
          <p:cNvPr id="39" name="Text Box 3"/>
          <p:cNvSpPr txBox="1">
            <a:spLocks noChangeArrowheads="1"/>
          </p:cNvSpPr>
          <p:nvPr/>
        </p:nvSpPr>
        <p:spPr bwMode="gray">
          <a:xfrm>
            <a:off x="276204" y="3526408"/>
            <a:ext cx="1223962" cy="406400"/>
          </a:xfrm>
          <a:prstGeom prst="rect">
            <a:avLst/>
          </a:prstGeom>
          <a:solidFill>
            <a:srgbClr val="002060"/>
          </a:solidFill>
          <a:ln w="9525" algn="ctr">
            <a:solidFill>
              <a:srgbClr val="346A6C"/>
            </a:solidFill>
            <a:miter lim="800000"/>
            <a:headEnd/>
            <a:tailEnd/>
          </a:ln>
          <a:effectLst/>
        </p:spPr>
        <p:txBody>
          <a:bodyPr lIns="91427" tIns="45714" rIns="91427" bIns="45714">
            <a:spAutoFit/>
          </a:bodyPr>
          <a:lstStyle>
            <a:defPPr>
              <a:defRPr lang="zh-CN"/>
            </a:defPPr>
            <a:lvl1pPr>
              <a:spcBef>
                <a:spcPct val="50000"/>
              </a:spcBef>
              <a:buSzTx/>
              <a:buFont typeface="Wingdings" pitchFamily="2" charset="2"/>
              <a:buNone/>
              <a:defRPr kumimoji="1" sz="2000">
                <a:solidFill>
                  <a:schemeClr val="bg1"/>
                </a:solidFill>
                <a:ea typeface="黑体" pitchFamily="49" charset="-122"/>
              </a:defRPr>
            </a:lvl1pPr>
          </a:lstStyle>
          <a:p>
            <a:r>
              <a:rPr lang="zh-CN" altLang="en-US" dirty="0"/>
              <a:t>第三部分</a:t>
            </a:r>
          </a:p>
        </p:txBody>
      </p:sp>
      <p:sp>
        <p:nvSpPr>
          <p:cNvPr id="41" name="Line 5"/>
          <p:cNvSpPr>
            <a:spLocks noChangeShapeType="1"/>
          </p:cNvSpPr>
          <p:nvPr/>
        </p:nvSpPr>
        <p:spPr bwMode="auto">
          <a:xfrm>
            <a:off x="253628" y="4004246"/>
            <a:ext cx="8278812" cy="0"/>
          </a:xfrm>
          <a:prstGeom prst="line">
            <a:avLst/>
          </a:prstGeom>
          <a:noFill/>
          <a:ln w="12700">
            <a:solidFill>
              <a:srgbClr val="346A6C"/>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zh-CN" altLang="en-US"/>
          </a:p>
        </p:txBody>
      </p:sp>
      <p:sp>
        <p:nvSpPr>
          <p:cNvPr id="15" name="Text Box 4"/>
          <p:cNvSpPr txBox="1">
            <a:spLocks noChangeArrowheads="1"/>
          </p:cNvSpPr>
          <p:nvPr/>
        </p:nvSpPr>
        <p:spPr bwMode="auto">
          <a:xfrm>
            <a:off x="1714480" y="3500438"/>
            <a:ext cx="4824412" cy="396875"/>
          </a:xfrm>
          <a:prstGeom prst="rect">
            <a:avLst/>
          </a:prstGeom>
          <a:noFill/>
          <a:ln>
            <a:noFill/>
          </a:ln>
          <a:effectLst/>
          <a:extLst>
            <a:ext uri="{909E8E84-426E-40DD-AFC4-6F175D3DCCD1}">
              <a14:hiddenFill xmlns:a14="http://schemas.microsoft.com/office/drawing/2010/main" xmlns="">
                <a:solidFill>
                  <a:srgbClr val="008000"/>
                </a:solidFill>
              </a14:hiddenFill>
            </a:ext>
            <a:ext uri="{91240B29-F687-4F45-9708-019B960494DF}">
              <a14:hiddenLine xmlns:a14="http://schemas.microsoft.com/office/drawing/2010/main" xmlns="" w="9525" algn="ctr">
                <a:solidFill>
                  <a:schemeClr val="bg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7" tIns="45714" rIns="91427" bIns="45714">
            <a:spAutoFit/>
          </a:bodyPr>
          <a:lstStyle/>
          <a:p>
            <a:pPr>
              <a:spcBef>
                <a:spcPct val="50000"/>
              </a:spcBef>
            </a:pPr>
            <a:r>
              <a:rPr lang="en-US" altLang="zh-CN" sz="2000" dirty="0" smtClean="0">
                <a:solidFill>
                  <a:srgbClr val="000000"/>
                </a:solidFill>
                <a:latin typeface="Arial" pitchFamily="34" charset="0"/>
                <a:ea typeface="宋体" pitchFamily="2" charset="-122"/>
              </a:rPr>
              <a:t>Publisher</a:t>
            </a:r>
            <a:endParaRPr kumimoji="1" lang="zh-CN" altLang="en-US" sz="2000" dirty="0">
              <a:ea typeface="黑体" pitchFamily="49" charset="-122"/>
            </a:endParaRPr>
          </a:p>
        </p:txBody>
      </p:sp>
    </p:spTree>
    <p:extLst>
      <p:ext uri="{BB962C8B-B14F-4D97-AF65-F5344CB8AC3E}">
        <p14:creationId xmlns:p14="http://schemas.microsoft.com/office/powerpoint/2010/main" xmlns="" val="24512775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标题 1"/>
          <p:cNvSpPr txBox="1">
            <a:spLocks/>
          </p:cNvSpPr>
          <p:nvPr/>
        </p:nvSpPr>
        <p:spPr bwMode="auto">
          <a:xfrm>
            <a:off x="513250" y="60325"/>
            <a:ext cx="7429500" cy="725488"/>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lvl="0" eaLnBrk="0" fontAlgn="base" hangingPunct="0">
              <a:spcBef>
                <a:spcPct val="0"/>
              </a:spcBef>
              <a:spcAft>
                <a:spcPct val="0"/>
              </a:spcAft>
              <a:defRPr/>
            </a:pPr>
            <a:endParaRPr lang="zh-CN" altLang="en-US" kern="0" dirty="0" smtClean="0">
              <a:solidFill>
                <a:srgbClr val="263C6B"/>
              </a:solidFill>
              <a:cs typeface="Arial" charset="0"/>
            </a:endParaRPr>
          </a:p>
        </p:txBody>
      </p:sp>
      <p:pic>
        <p:nvPicPr>
          <p:cNvPr id="82947" name="Picture 3"/>
          <p:cNvPicPr>
            <a:picLocks noChangeAspect="1" noChangeArrowheads="1"/>
          </p:cNvPicPr>
          <p:nvPr/>
        </p:nvPicPr>
        <p:blipFill>
          <a:blip r:embed="rId3"/>
          <a:srcRect/>
          <a:stretch>
            <a:fillRect/>
          </a:stretch>
        </p:blipFill>
        <p:spPr bwMode="auto">
          <a:xfrm>
            <a:off x="1643042" y="947758"/>
            <a:ext cx="5334000" cy="5410200"/>
          </a:xfrm>
          <a:prstGeom prst="rect">
            <a:avLst/>
          </a:prstGeom>
          <a:noFill/>
          <a:ln w="9525">
            <a:noFill/>
            <a:miter lim="800000"/>
            <a:headEnd/>
            <a:tailEnd/>
          </a:ln>
          <a:effectLst/>
        </p:spPr>
      </p:pic>
      <p:sp>
        <p:nvSpPr>
          <p:cNvPr id="6" name="标题 1"/>
          <p:cNvSpPr txBox="1">
            <a:spLocks/>
          </p:cNvSpPr>
          <p:nvPr/>
        </p:nvSpPr>
        <p:spPr bwMode="auto">
          <a:xfrm>
            <a:off x="357158" y="0"/>
            <a:ext cx="7429500" cy="725488"/>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1800" b="0" i="0" u="none" strike="noStrike" kern="0" cap="none" spc="0" normalizeH="0" baseline="0" noProof="0" dirty="0" smtClean="0">
                <a:ln>
                  <a:noFill/>
                </a:ln>
                <a:solidFill>
                  <a:srgbClr val="263C6B"/>
                </a:solidFill>
                <a:effectLst/>
                <a:uLnTx/>
                <a:uFillTx/>
                <a:latin typeface="+mj-lt"/>
                <a:ea typeface="+mj-ea"/>
                <a:cs typeface="Arial" charset="0"/>
              </a:rPr>
              <a:t>自助查询</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标题 1"/>
          <p:cNvSpPr txBox="1">
            <a:spLocks/>
          </p:cNvSpPr>
          <p:nvPr/>
        </p:nvSpPr>
        <p:spPr bwMode="auto">
          <a:xfrm>
            <a:off x="513250" y="60325"/>
            <a:ext cx="7429500" cy="725488"/>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eaLnBrk="0" fontAlgn="base" hangingPunct="0">
              <a:spcBef>
                <a:spcPct val="0"/>
              </a:spcBef>
              <a:spcAft>
                <a:spcPct val="0"/>
              </a:spcAft>
            </a:pPr>
            <a:r>
              <a:rPr lang="en-US" altLang="en-US" kern="0" dirty="0" smtClean="0">
                <a:solidFill>
                  <a:srgbClr val="263C6B"/>
                </a:solidFill>
                <a:latin typeface="+mj-lt"/>
                <a:ea typeface="+mj-ea"/>
                <a:cs typeface="Arial" charset="0"/>
              </a:rPr>
              <a:t>BI Publisher</a:t>
            </a:r>
            <a:endParaRPr lang="en-US" altLang="zh-CN" kern="0" dirty="0" smtClean="0">
              <a:solidFill>
                <a:srgbClr val="263C6B"/>
              </a:solidFill>
              <a:latin typeface="+mj-lt"/>
              <a:ea typeface="+mj-ea"/>
              <a:cs typeface="Arial" charset="0"/>
            </a:endParaRPr>
          </a:p>
        </p:txBody>
      </p:sp>
      <p:sp>
        <p:nvSpPr>
          <p:cNvPr id="4" name="矩形 3"/>
          <p:cNvSpPr/>
          <p:nvPr/>
        </p:nvSpPr>
        <p:spPr>
          <a:xfrm>
            <a:off x="2143108" y="1785926"/>
            <a:ext cx="4307747" cy="1477328"/>
          </a:xfrm>
          <a:prstGeom prst="rect">
            <a:avLst/>
          </a:prstGeom>
        </p:spPr>
        <p:txBody>
          <a:bodyPr wrap="square">
            <a:spAutoFit/>
          </a:bodyPr>
          <a:lstStyle/>
          <a:p>
            <a:pPr marL="457200" indent="-457200">
              <a:lnSpc>
                <a:spcPct val="150000"/>
              </a:lnSpc>
              <a:buFont typeface="+mj-lt"/>
              <a:buAutoNum type="arabicPeriod"/>
            </a:pPr>
            <a:r>
              <a:rPr lang="zh-CN" altLang="en-US" sz="2000" dirty="0" smtClean="0">
                <a:latin typeface="+mj-lt"/>
                <a:ea typeface="微软雅黑" pitchFamily="34" charset="-122"/>
              </a:rPr>
              <a:t>添加数据源</a:t>
            </a:r>
            <a:endParaRPr lang="en-US" altLang="en-US" sz="2000" dirty="0" smtClean="0">
              <a:latin typeface="+mj-lt"/>
              <a:ea typeface="微软雅黑" pitchFamily="34" charset="-122"/>
            </a:endParaRPr>
          </a:p>
          <a:p>
            <a:pPr marL="457200" indent="-457200">
              <a:lnSpc>
                <a:spcPct val="150000"/>
              </a:lnSpc>
              <a:buFont typeface="+mj-lt"/>
              <a:buAutoNum type="arabicPeriod"/>
            </a:pPr>
            <a:r>
              <a:rPr lang="zh-CN" altLang="en-US" sz="2000" dirty="0" smtClean="0">
                <a:latin typeface="+mj-lt"/>
                <a:ea typeface="微软雅黑" pitchFamily="34" charset="-122"/>
              </a:rPr>
              <a:t>新建数据模型</a:t>
            </a:r>
            <a:endParaRPr lang="en-US" altLang="zh-CN" sz="2000" dirty="0" smtClean="0">
              <a:latin typeface="+mj-lt"/>
              <a:ea typeface="微软雅黑" pitchFamily="34" charset="-122"/>
            </a:endParaRPr>
          </a:p>
          <a:p>
            <a:pPr marL="457200" indent="-457200">
              <a:lnSpc>
                <a:spcPct val="150000"/>
              </a:lnSpc>
              <a:buFont typeface="+mj-lt"/>
              <a:buAutoNum type="arabicPeriod"/>
            </a:pPr>
            <a:r>
              <a:rPr lang="zh-CN" altLang="en-US" sz="2000" dirty="0" smtClean="0">
                <a:latin typeface="+mj-lt"/>
                <a:ea typeface="微软雅黑" pitchFamily="34" charset="-122"/>
              </a:rPr>
              <a:t>创建报表 </a:t>
            </a:r>
            <a:endParaRPr lang="en-US" altLang="en-US" sz="2000" dirty="0" smtClean="0">
              <a:latin typeface="+mj-lt"/>
              <a:ea typeface="微软雅黑" pitchFamily="34" charset="-122"/>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标题 1"/>
          <p:cNvSpPr txBox="1">
            <a:spLocks/>
          </p:cNvSpPr>
          <p:nvPr/>
        </p:nvSpPr>
        <p:spPr bwMode="auto">
          <a:xfrm>
            <a:off x="513250" y="60325"/>
            <a:ext cx="7429500" cy="725488"/>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eaLnBrk="0" fontAlgn="base" hangingPunct="0">
              <a:spcBef>
                <a:spcPct val="0"/>
              </a:spcBef>
              <a:spcAft>
                <a:spcPct val="0"/>
              </a:spcAft>
            </a:pPr>
            <a:r>
              <a:rPr lang="zh-CN" altLang="en-US" kern="0" dirty="0" smtClean="0">
                <a:solidFill>
                  <a:srgbClr val="263C6B"/>
                </a:solidFill>
                <a:latin typeface="+mj-lt"/>
                <a:ea typeface="+mj-ea"/>
                <a:cs typeface="Arial" charset="0"/>
              </a:rPr>
              <a:t>添加数据源</a:t>
            </a:r>
          </a:p>
        </p:txBody>
      </p:sp>
      <p:sp>
        <p:nvSpPr>
          <p:cNvPr id="4" name="矩形 3"/>
          <p:cNvSpPr/>
          <p:nvPr/>
        </p:nvSpPr>
        <p:spPr>
          <a:xfrm>
            <a:off x="1142976" y="1071546"/>
            <a:ext cx="3958135" cy="369332"/>
          </a:xfrm>
          <a:prstGeom prst="rect">
            <a:avLst/>
          </a:prstGeom>
        </p:spPr>
        <p:txBody>
          <a:bodyPr wrap="none">
            <a:spAutoFit/>
          </a:bodyPr>
          <a:lstStyle/>
          <a:p>
            <a:r>
              <a:rPr lang="en-US" altLang="zh-CN" dirty="0" err="1" smtClean="0"/>
              <a:t>jdbc:oracle:thin</a:t>
            </a:r>
            <a:r>
              <a:rPr lang="en-US" altLang="zh-CN" dirty="0" smtClean="0"/>
              <a:t>:@localhost:1521:orcl</a:t>
            </a:r>
            <a:endParaRPr lang="zh-CN" altLang="en-US" dirty="0"/>
          </a:p>
        </p:txBody>
      </p:sp>
      <p:pic>
        <p:nvPicPr>
          <p:cNvPr id="96258" name="Picture 2"/>
          <p:cNvPicPr>
            <a:picLocks noChangeAspect="1" noChangeArrowheads="1"/>
          </p:cNvPicPr>
          <p:nvPr/>
        </p:nvPicPr>
        <p:blipFill>
          <a:blip r:embed="rId2"/>
          <a:srcRect/>
          <a:stretch>
            <a:fillRect/>
          </a:stretch>
        </p:blipFill>
        <p:spPr bwMode="auto">
          <a:xfrm>
            <a:off x="785786" y="1428736"/>
            <a:ext cx="5867400" cy="3400425"/>
          </a:xfrm>
          <a:prstGeom prst="rect">
            <a:avLst/>
          </a:prstGeom>
          <a:noFill/>
          <a:ln w="9525">
            <a:noFill/>
            <a:miter lim="800000"/>
            <a:headEnd/>
            <a:tailEnd/>
          </a:ln>
          <a:effectLst/>
        </p:spPr>
      </p:pic>
      <p:pic>
        <p:nvPicPr>
          <p:cNvPr id="96259" name="Picture 3"/>
          <p:cNvPicPr>
            <a:picLocks noChangeAspect="1" noChangeArrowheads="1"/>
          </p:cNvPicPr>
          <p:nvPr/>
        </p:nvPicPr>
        <p:blipFill>
          <a:blip r:embed="rId3"/>
          <a:srcRect/>
          <a:stretch>
            <a:fillRect/>
          </a:stretch>
        </p:blipFill>
        <p:spPr bwMode="auto">
          <a:xfrm>
            <a:off x="1928794" y="3357562"/>
            <a:ext cx="6837363" cy="174307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6259"/>
                                        </p:tgtEl>
                                        <p:attrNameLst>
                                          <p:attrName>style.visibility</p:attrName>
                                        </p:attrNameLst>
                                      </p:cBhvr>
                                      <p:to>
                                        <p:strVal val="visible"/>
                                      </p:to>
                                    </p:set>
                                    <p:animEffect transition="in" filter="blinds(horizontal)">
                                      <p:cBhvr>
                                        <p:cTn id="7" dur="500"/>
                                        <p:tgtEl>
                                          <p:spTgt spid="962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标题 1"/>
          <p:cNvSpPr txBox="1">
            <a:spLocks/>
          </p:cNvSpPr>
          <p:nvPr/>
        </p:nvSpPr>
        <p:spPr bwMode="auto">
          <a:xfrm>
            <a:off x="513250" y="60325"/>
            <a:ext cx="7429500" cy="725488"/>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eaLnBrk="0" fontAlgn="base" hangingPunct="0">
              <a:spcBef>
                <a:spcPct val="0"/>
              </a:spcBef>
              <a:spcAft>
                <a:spcPct val="0"/>
              </a:spcAft>
            </a:pPr>
            <a:r>
              <a:rPr lang="zh-CN" altLang="en-US" kern="0" dirty="0" smtClean="0">
                <a:solidFill>
                  <a:srgbClr val="263C6B"/>
                </a:solidFill>
                <a:latin typeface="+mj-lt"/>
                <a:ea typeface="+mj-ea"/>
                <a:cs typeface="Arial" charset="0"/>
              </a:rPr>
              <a:t>新建数据模型 </a:t>
            </a:r>
            <a:endParaRPr lang="en-US" altLang="en-US" kern="0" dirty="0" smtClean="0">
              <a:solidFill>
                <a:srgbClr val="263C6B"/>
              </a:solidFill>
              <a:latin typeface="+mj-lt"/>
              <a:ea typeface="+mj-ea"/>
              <a:cs typeface="Arial" charset="0"/>
            </a:endParaRPr>
          </a:p>
        </p:txBody>
      </p:sp>
      <p:pic>
        <p:nvPicPr>
          <p:cNvPr id="97283" name="Picture 3"/>
          <p:cNvPicPr>
            <a:picLocks noChangeAspect="1" noChangeArrowheads="1"/>
          </p:cNvPicPr>
          <p:nvPr/>
        </p:nvPicPr>
        <p:blipFill>
          <a:blip r:embed="rId2"/>
          <a:srcRect/>
          <a:stretch>
            <a:fillRect/>
          </a:stretch>
        </p:blipFill>
        <p:spPr bwMode="auto">
          <a:xfrm>
            <a:off x="357158" y="1000108"/>
            <a:ext cx="7608887" cy="4362450"/>
          </a:xfrm>
          <a:prstGeom prst="rect">
            <a:avLst/>
          </a:prstGeom>
          <a:noFill/>
          <a:ln w="9525">
            <a:noFill/>
            <a:miter lim="800000"/>
            <a:headEnd/>
            <a:tailEnd/>
          </a:ln>
          <a:effectLst/>
        </p:spPr>
      </p:pic>
      <p:pic>
        <p:nvPicPr>
          <p:cNvPr id="97282" name="Picture 2"/>
          <p:cNvPicPr>
            <a:picLocks noChangeAspect="1" noChangeArrowheads="1"/>
          </p:cNvPicPr>
          <p:nvPr/>
        </p:nvPicPr>
        <p:blipFill>
          <a:blip r:embed="rId3"/>
          <a:srcRect/>
          <a:stretch>
            <a:fillRect/>
          </a:stretch>
        </p:blipFill>
        <p:spPr bwMode="auto">
          <a:xfrm>
            <a:off x="1857356" y="3214686"/>
            <a:ext cx="6818313" cy="26289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7282"/>
                                        </p:tgtEl>
                                        <p:attrNameLst>
                                          <p:attrName>style.visibility</p:attrName>
                                        </p:attrNameLst>
                                      </p:cBhvr>
                                      <p:to>
                                        <p:strVal val="visible"/>
                                      </p:to>
                                    </p:set>
                                    <p:animEffect transition="in" filter="blinds(horizontal)">
                                      <p:cBhvr>
                                        <p:cTn id="7" dur="500"/>
                                        <p:tgtEl>
                                          <p:spTgt spid="972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标题 1"/>
          <p:cNvSpPr txBox="1">
            <a:spLocks/>
          </p:cNvSpPr>
          <p:nvPr/>
        </p:nvSpPr>
        <p:spPr bwMode="auto">
          <a:xfrm>
            <a:off x="513250" y="60325"/>
            <a:ext cx="7429500" cy="725488"/>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eaLnBrk="0" fontAlgn="base" hangingPunct="0">
              <a:spcBef>
                <a:spcPct val="0"/>
              </a:spcBef>
              <a:spcAft>
                <a:spcPct val="0"/>
              </a:spcAft>
            </a:pPr>
            <a:r>
              <a:rPr lang="zh-CN" altLang="en-US" kern="0" dirty="0" smtClean="0">
                <a:solidFill>
                  <a:srgbClr val="263C6B"/>
                </a:solidFill>
                <a:latin typeface="+mj-lt"/>
                <a:ea typeface="+mj-ea"/>
                <a:cs typeface="Arial" charset="0"/>
              </a:rPr>
              <a:t>创建报表</a:t>
            </a:r>
          </a:p>
        </p:txBody>
      </p:sp>
      <p:pic>
        <p:nvPicPr>
          <p:cNvPr id="4" name="Picture 2"/>
          <p:cNvPicPr>
            <a:picLocks noChangeAspect="1" noChangeArrowheads="1"/>
          </p:cNvPicPr>
          <p:nvPr/>
        </p:nvPicPr>
        <p:blipFill>
          <a:blip r:embed="rId2"/>
          <a:srcRect/>
          <a:stretch>
            <a:fillRect/>
          </a:stretch>
        </p:blipFill>
        <p:spPr bwMode="auto">
          <a:xfrm>
            <a:off x="857224" y="1785926"/>
            <a:ext cx="7494587" cy="34575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3"/>
          <p:cNvSpPr>
            <a:spLocks noGrp="1" noChangeArrowheads="1"/>
          </p:cNvSpPr>
          <p:nvPr>
            <p:ph type="title"/>
          </p:nvPr>
        </p:nvSpPr>
        <p:spPr>
          <a:xfrm>
            <a:off x="287338" y="44624"/>
            <a:ext cx="7597775" cy="6477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91440" bIns="0" numCol="1" anchor="b" anchorCtr="0" compatLnSpc="1">
            <a:prstTxWarp prst="textNoShape">
              <a:avLst/>
            </a:prstTxWarp>
          </a:bodyPr>
          <a:lstStyle/>
          <a:p>
            <a:r>
              <a:rPr lang="zh-CN" altLang="en-US" sz="1800" b="0" dirty="0">
                <a:latin typeface="微软雅黑" pitchFamily="34" charset="-122"/>
                <a:ea typeface="微软雅黑" pitchFamily="34" charset="-122"/>
              </a:rPr>
              <a:t>目录</a:t>
            </a:r>
          </a:p>
        </p:txBody>
      </p:sp>
      <p:sp>
        <p:nvSpPr>
          <p:cNvPr id="39" name="Text Box 3"/>
          <p:cNvSpPr txBox="1">
            <a:spLocks noChangeArrowheads="1"/>
          </p:cNvSpPr>
          <p:nvPr/>
        </p:nvSpPr>
        <p:spPr bwMode="gray">
          <a:xfrm>
            <a:off x="253628" y="2879154"/>
            <a:ext cx="1223962" cy="406400"/>
          </a:xfrm>
          <a:prstGeom prst="rect">
            <a:avLst/>
          </a:prstGeom>
          <a:solidFill>
            <a:srgbClr val="002060"/>
          </a:solidFill>
          <a:ln w="9525" algn="ctr">
            <a:solidFill>
              <a:srgbClr val="346A6C"/>
            </a:solidFill>
            <a:miter lim="800000"/>
            <a:headEnd/>
            <a:tailEnd/>
          </a:ln>
          <a:effectLst/>
        </p:spPr>
        <p:txBody>
          <a:bodyPr lIns="91427" tIns="45714" rIns="91427" bIns="45714">
            <a:spAutoFit/>
          </a:bodyPr>
          <a:lstStyle>
            <a:defPPr>
              <a:defRPr lang="zh-CN"/>
            </a:defPPr>
            <a:lvl1pPr>
              <a:spcBef>
                <a:spcPct val="50000"/>
              </a:spcBef>
              <a:buSzTx/>
              <a:buFont typeface="Wingdings" pitchFamily="2" charset="2"/>
              <a:buNone/>
              <a:defRPr kumimoji="1" sz="2000">
                <a:solidFill>
                  <a:schemeClr val="bg1"/>
                </a:solidFill>
                <a:ea typeface="黑体" pitchFamily="49" charset="-122"/>
              </a:defRPr>
            </a:lvl1pPr>
          </a:lstStyle>
          <a:p>
            <a:r>
              <a:rPr lang="zh-CN" altLang="en-US" dirty="0" smtClean="0"/>
              <a:t>第四部分</a:t>
            </a:r>
            <a:endParaRPr lang="zh-CN" altLang="en-US" dirty="0"/>
          </a:p>
        </p:txBody>
      </p:sp>
      <p:sp>
        <p:nvSpPr>
          <p:cNvPr id="40" name="Text Box 4"/>
          <p:cNvSpPr txBox="1">
            <a:spLocks noChangeArrowheads="1"/>
          </p:cNvSpPr>
          <p:nvPr/>
        </p:nvSpPr>
        <p:spPr bwMode="auto">
          <a:xfrm>
            <a:off x="1872659" y="2853754"/>
            <a:ext cx="4824412" cy="396875"/>
          </a:xfrm>
          <a:prstGeom prst="rect">
            <a:avLst/>
          </a:prstGeom>
          <a:noFill/>
          <a:ln>
            <a:noFill/>
          </a:ln>
          <a:effectLst/>
          <a:extLst>
            <a:ext uri="{909E8E84-426E-40DD-AFC4-6F175D3DCCD1}">
              <a14:hiddenFill xmlns:a14="http://schemas.microsoft.com/office/drawing/2010/main" xmlns="">
                <a:solidFill>
                  <a:srgbClr val="008000"/>
                </a:solidFill>
              </a14:hiddenFill>
            </a:ext>
            <a:ext uri="{91240B29-F687-4F45-9708-019B960494DF}">
              <a14:hiddenLine xmlns:a14="http://schemas.microsoft.com/office/drawing/2010/main" xmlns="" w="9525" algn="ctr">
                <a:solidFill>
                  <a:schemeClr val="bg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27" tIns="45714" rIns="91427" bIns="45714">
            <a:spAutoFit/>
          </a:bodyPr>
          <a:lstStyle/>
          <a:p>
            <a:pPr>
              <a:spcBef>
                <a:spcPct val="50000"/>
              </a:spcBef>
            </a:pPr>
            <a:r>
              <a:rPr kumimoji="1" lang="zh-CN" altLang="en-US" sz="2000" dirty="0" smtClean="0">
                <a:ea typeface="黑体" pitchFamily="49" charset="-122"/>
              </a:rPr>
              <a:t>其他</a:t>
            </a:r>
            <a:r>
              <a:rPr kumimoji="1" lang="zh-CN" altLang="en-US" sz="2000" dirty="0" smtClean="0">
                <a:ea typeface="黑体" pitchFamily="49" charset="-122"/>
              </a:rPr>
              <a:t>功能</a:t>
            </a:r>
            <a:endParaRPr kumimoji="1" lang="zh-CN" altLang="en-US" sz="2000" dirty="0">
              <a:ea typeface="黑体" pitchFamily="49" charset="-122"/>
            </a:endParaRPr>
          </a:p>
        </p:txBody>
      </p:sp>
      <p:sp>
        <p:nvSpPr>
          <p:cNvPr id="41" name="Line 5"/>
          <p:cNvSpPr>
            <a:spLocks noChangeShapeType="1"/>
          </p:cNvSpPr>
          <p:nvPr/>
        </p:nvSpPr>
        <p:spPr bwMode="auto">
          <a:xfrm>
            <a:off x="253628" y="3356992"/>
            <a:ext cx="8278812" cy="0"/>
          </a:xfrm>
          <a:prstGeom prst="line">
            <a:avLst/>
          </a:prstGeom>
          <a:noFill/>
          <a:ln w="12700">
            <a:solidFill>
              <a:srgbClr val="346A6C"/>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zh-CN" altLang="en-US"/>
          </a:p>
        </p:txBody>
      </p:sp>
    </p:spTree>
    <p:extLst>
      <p:ext uri="{BB962C8B-B14F-4D97-AF65-F5344CB8AC3E}">
        <p14:creationId xmlns:p14="http://schemas.microsoft.com/office/powerpoint/2010/main" xmlns="" val="132368348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标题 1"/>
          <p:cNvSpPr txBox="1">
            <a:spLocks/>
          </p:cNvSpPr>
          <p:nvPr/>
        </p:nvSpPr>
        <p:spPr bwMode="auto">
          <a:xfrm>
            <a:off x="513250" y="60325"/>
            <a:ext cx="7429500" cy="725488"/>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r>
              <a:rPr lang="zh-CN" altLang="en-US" dirty="0" smtClean="0">
                <a:ea typeface="微软雅黑" pitchFamily="34" charset="-122"/>
              </a:rPr>
              <a:t>其他功能</a:t>
            </a:r>
            <a:endParaRPr lang="en-US" altLang="zh-CN" dirty="0" smtClean="0">
              <a:ea typeface="微软雅黑" pitchFamily="34" charset="-122"/>
            </a:endParaRPr>
          </a:p>
        </p:txBody>
      </p:sp>
      <p:sp>
        <p:nvSpPr>
          <p:cNvPr id="3" name="矩形 2"/>
          <p:cNvSpPr/>
          <p:nvPr/>
        </p:nvSpPr>
        <p:spPr>
          <a:xfrm>
            <a:off x="463826" y="1402282"/>
            <a:ext cx="8110331" cy="3970318"/>
          </a:xfrm>
          <a:prstGeom prst="rect">
            <a:avLst/>
          </a:prstGeom>
        </p:spPr>
        <p:txBody>
          <a:bodyPr wrap="square">
            <a:spAutoFit/>
          </a:bodyPr>
          <a:lstStyle/>
          <a:p>
            <a:pPr marL="457200" indent="-457200">
              <a:lnSpc>
                <a:spcPct val="150000"/>
              </a:lnSpc>
              <a:buFont typeface="+mj-lt"/>
              <a:buAutoNum type="arabicPeriod"/>
            </a:pPr>
            <a:endParaRPr lang="en-US" altLang="zh-CN" sz="2000" dirty="0" smtClean="0">
              <a:latin typeface="+mj-lt"/>
              <a:ea typeface="微软雅黑" pitchFamily="34" charset="-122"/>
            </a:endParaRPr>
          </a:p>
          <a:p>
            <a:pPr marL="457200" indent="-457200">
              <a:lnSpc>
                <a:spcPct val="150000"/>
              </a:lnSpc>
              <a:buFont typeface="+mj-lt"/>
              <a:buAutoNum type="arabicPeriod"/>
            </a:pPr>
            <a:r>
              <a:rPr lang="zh-CN" altLang="en-US" sz="2000" dirty="0" smtClean="0">
                <a:ea typeface="微软雅黑" pitchFamily="34" charset="-122"/>
              </a:rPr>
              <a:t>检索</a:t>
            </a:r>
            <a:endParaRPr lang="en-US" altLang="zh-CN" sz="2000" dirty="0" smtClean="0">
              <a:ea typeface="微软雅黑" pitchFamily="34" charset="-122"/>
            </a:endParaRPr>
          </a:p>
          <a:p>
            <a:pPr marL="457200" indent="-457200">
              <a:lnSpc>
                <a:spcPct val="150000"/>
              </a:lnSpc>
              <a:buFont typeface="+mj-lt"/>
              <a:buAutoNum type="arabicPeriod"/>
            </a:pPr>
            <a:r>
              <a:rPr lang="zh-CN" altLang="en-US" sz="2000" dirty="0" smtClean="0">
                <a:ea typeface="微软雅黑" pitchFamily="34" charset="-122"/>
              </a:rPr>
              <a:t>地图功能</a:t>
            </a:r>
            <a:r>
              <a:rPr lang="zh-CN" altLang="en-US" sz="2000" dirty="0" smtClean="0">
                <a:latin typeface="+mj-lt"/>
                <a:ea typeface="微软雅黑" pitchFamily="34" charset="-122"/>
              </a:rPr>
              <a:t> </a:t>
            </a:r>
            <a:endParaRPr lang="en-US" altLang="zh-CN" sz="2000" dirty="0" smtClean="0">
              <a:latin typeface="+mj-lt"/>
              <a:ea typeface="微软雅黑" pitchFamily="34" charset="-122"/>
            </a:endParaRPr>
          </a:p>
          <a:p>
            <a:pPr marL="457200" indent="-457200">
              <a:lnSpc>
                <a:spcPct val="150000"/>
              </a:lnSpc>
              <a:buFont typeface="+mj-lt"/>
              <a:buAutoNum type="arabicPeriod"/>
            </a:pPr>
            <a:r>
              <a:rPr lang="zh-CN" altLang="en-US" sz="2000" dirty="0" smtClean="0">
                <a:latin typeface="+mj-lt"/>
                <a:ea typeface="微软雅黑" pitchFamily="34" charset="-122"/>
              </a:rPr>
              <a:t>平衡记分卡</a:t>
            </a:r>
            <a:endParaRPr lang="en-US" altLang="zh-CN" sz="2000" dirty="0" smtClean="0">
              <a:latin typeface="+mj-lt"/>
              <a:ea typeface="微软雅黑" pitchFamily="34" charset="-122"/>
            </a:endParaRPr>
          </a:p>
          <a:p>
            <a:pPr marL="457200" indent="-457200">
              <a:lnSpc>
                <a:spcPct val="150000"/>
              </a:lnSpc>
              <a:buFont typeface="+mj-lt"/>
              <a:buAutoNum type="arabicPeriod"/>
            </a:pPr>
            <a:r>
              <a:rPr lang="zh-CN" altLang="en-US" sz="2000" dirty="0" smtClean="0">
                <a:latin typeface="+mj-lt"/>
                <a:ea typeface="微软雅黑" pitchFamily="34" charset="-122"/>
              </a:rPr>
              <a:t>回写</a:t>
            </a:r>
            <a:endParaRPr lang="en-US" altLang="zh-CN" sz="2000" dirty="0" smtClean="0">
              <a:latin typeface="+mj-lt"/>
              <a:ea typeface="微软雅黑" pitchFamily="34" charset="-122"/>
            </a:endParaRPr>
          </a:p>
          <a:p>
            <a:pPr marL="457200" indent="-457200">
              <a:lnSpc>
                <a:spcPct val="150000"/>
              </a:lnSpc>
              <a:buFont typeface="+mj-lt"/>
              <a:buAutoNum type="arabicPeriod"/>
            </a:pPr>
            <a:r>
              <a:rPr lang="zh-CN" altLang="en-US" sz="2000" dirty="0" smtClean="0">
                <a:latin typeface="+mj-lt"/>
                <a:ea typeface="微软雅黑" pitchFamily="34" charset="-122"/>
              </a:rPr>
              <a:t>发送邮件</a:t>
            </a:r>
            <a:endParaRPr lang="en-US" altLang="zh-CN" sz="2000" dirty="0" smtClean="0">
              <a:latin typeface="+mj-lt"/>
              <a:ea typeface="微软雅黑" pitchFamily="34" charset="-122"/>
            </a:endParaRPr>
          </a:p>
          <a:p>
            <a:pPr marL="457200" indent="-457200">
              <a:lnSpc>
                <a:spcPct val="150000"/>
              </a:lnSpc>
              <a:buFont typeface="+mj-lt"/>
              <a:buAutoNum type="arabicPeriod"/>
            </a:pPr>
            <a:r>
              <a:rPr lang="zh-CN" altLang="en-US" sz="2000" dirty="0" smtClean="0">
                <a:latin typeface="+mj-lt"/>
                <a:ea typeface="微软雅黑" pitchFamily="34" charset="-122"/>
              </a:rPr>
              <a:t>运维管理</a:t>
            </a:r>
            <a:endParaRPr lang="en-US" altLang="zh-CN" sz="2000" dirty="0" smtClean="0">
              <a:latin typeface="+mj-lt"/>
              <a:ea typeface="微软雅黑" pitchFamily="34" charset="-122"/>
            </a:endParaRPr>
          </a:p>
          <a:p>
            <a:pPr>
              <a:lnSpc>
                <a:spcPct val="150000"/>
              </a:lnSpc>
            </a:pPr>
            <a:endParaRPr lang="en-US" altLang="zh-CN" sz="2800" dirty="0" smtClean="0">
              <a:latin typeface="+mj-lt"/>
              <a:ea typeface="微软雅黑" pitchFamily="34" charset="-122"/>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标题 1"/>
          <p:cNvSpPr txBox="1">
            <a:spLocks/>
          </p:cNvSpPr>
          <p:nvPr/>
        </p:nvSpPr>
        <p:spPr bwMode="auto">
          <a:xfrm>
            <a:off x="513250" y="60325"/>
            <a:ext cx="7429500" cy="725488"/>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r>
              <a:rPr lang="zh-CN" altLang="en-US" b="1" dirty="0" smtClean="0">
                <a:latin typeface="微软雅黑" pitchFamily="34" charset="-122"/>
                <a:ea typeface="微软雅黑" pitchFamily="34" charset="-122"/>
                <a:cs typeface="Arial" charset="0"/>
              </a:rPr>
              <a:t>数据检索</a:t>
            </a:r>
          </a:p>
        </p:txBody>
      </p:sp>
      <p:pic>
        <p:nvPicPr>
          <p:cNvPr id="63491" name="Picture 3"/>
          <p:cNvPicPr>
            <a:picLocks noChangeAspect="1" noChangeArrowheads="1"/>
          </p:cNvPicPr>
          <p:nvPr/>
        </p:nvPicPr>
        <p:blipFill>
          <a:blip r:embed="rId2"/>
          <a:srcRect/>
          <a:stretch>
            <a:fillRect/>
          </a:stretch>
        </p:blipFill>
        <p:spPr bwMode="auto">
          <a:xfrm>
            <a:off x="913571" y="1610553"/>
            <a:ext cx="6970713" cy="33718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标题 1"/>
          <p:cNvSpPr txBox="1">
            <a:spLocks/>
          </p:cNvSpPr>
          <p:nvPr/>
        </p:nvSpPr>
        <p:spPr bwMode="auto">
          <a:xfrm>
            <a:off x="513250" y="60325"/>
            <a:ext cx="7429500" cy="725488"/>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r>
              <a:rPr lang="zh-CN" altLang="en-US" dirty="0" smtClean="0">
                <a:ea typeface="微软雅黑" pitchFamily="34" charset="-122"/>
              </a:rPr>
              <a:t>平衡记分卡</a:t>
            </a:r>
            <a:endParaRPr lang="en-US" altLang="zh-CN" dirty="0" smtClean="0">
              <a:ea typeface="微软雅黑" pitchFamily="34" charset="-122"/>
            </a:endParaRPr>
          </a:p>
        </p:txBody>
      </p:sp>
      <p:pic>
        <p:nvPicPr>
          <p:cNvPr id="4098" name="Picture 2"/>
          <p:cNvPicPr>
            <a:picLocks noChangeAspect="1" noChangeArrowheads="1"/>
          </p:cNvPicPr>
          <p:nvPr/>
        </p:nvPicPr>
        <p:blipFill>
          <a:blip r:embed="rId2"/>
          <a:srcRect/>
          <a:stretch>
            <a:fillRect/>
          </a:stretch>
        </p:blipFill>
        <p:spPr bwMode="auto">
          <a:xfrm>
            <a:off x="1214414" y="785794"/>
            <a:ext cx="4067175" cy="4962525"/>
          </a:xfrm>
          <a:prstGeom prst="rect">
            <a:avLst/>
          </a:prstGeom>
          <a:noFill/>
          <a:ln w="9525">
            <a:noFill/>
            <a:miter lim="800000"/>
            <a:headEnd/>
            <a:tailEnd/>
          </a:ln>
          <a:effectLst/>
        </p:spPr>
      </p:pic>
      <p:pic>
        <p:nvPicPr>
          <p:cNvPr id="1026" name="Picture 2"/>
          <p:cNvPicPr>
            <a:picLocks noChangeAspect="1" noChangeArrowheads="1"/>
          </p:cNvPicPr>
          <p:nvPr/>
        </p:nvPicPr>
        <p:blipFill>
          <a:blip r:embed="rId3"/>
          <a:srcRect/>
          <a:stretch>
            <a:fillRect/>
          </a:stretch>
        </p:blipFill>
        <p:spPr bwMode="auto">
          <a:xfrm>
            <a:off x="714348" y="2285992"/>
            <a:ext cx="7875197" cy="3429024"/>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linds(horizontal)">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标题 1"/>
          <p:cNvSpPr txBox="1">
            <a:spLocks/>
          </p:cNvSpPr>
          <p:nvPr/>
        </p:nvSpPr>
        <p:spPr bwMode="auto">
          <a:xfrm>
            <a:off x="513250" y="60325"/>
            <a:ext cx="7429500" cy="725488"/>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r>
              <a:rPr lang="zh-CN" altLang="en-US" dirty="0" smtClean="0">
                <a:ea typeface="微软雅黑" pitchFamily="34" charset="-122"/>
              </a:rPr>
              <a:t>地图功能</a:t>
            </a:r>
            <a:endParaRPr lang="en-US" altLang="zh-CN" dirty="0" smtClean="0">
              <a:ea typeface="微软雅黑" pitchFamily="34" charset="-122"/>
            </a:endParaRPr>
          </a:p>
        </p:txBody>
      </p:sp>
      <p:pic>
        <p:nvPicPr>
          <p:cNvPr id="2050" name="Picture 2"/>
          <p:cNvPicPr>
            <a:picLocks noChangeAspect="1" noChangeArrowheads="1"/>
          </p:cNvPicPr>
          <p:nvPr/>
        </p:nvPicPr>
        <p:blipFill>
          <a:blip r:embed="rId2"/>
          <a:srcRect/>
          <a:stretch>
            <a:fillRect/>
          </a:stretch>
        </p:blipFill>
        <p:spPr bwMode="auto">
          <a:xfrm>
            <a:off x="285720" y="928670"/>
            <a:ext cx="4286250" cy="2171700"/>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3500430" y="1643050"/>
            <a:ext cx="5381625" cy="2705100"/>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a:srcRect/>
          <a:stretch>
            <a:fillRect/>
          </a:stretch>
        </p:blipFill>
        <p:spPr bwMode="auto">
          <a:xfrm>
            <a:off x="571472" y="3571876"/>
            <a:ext cx="4695825" cy="265747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linds(horizontal)">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051"/>
                                        </p:tgtEl>
                                        <p:attrNameLst>
                                          <p:attrName>style.visibility</p:attrName>
                                        </p:attrNameLst>
                                      </p:cBhvr>
                                      <p:to>
                                        <p:strVal val="visible"/>
                                      </p:to>
                                    </p:set>
                                    <p:animEffect transition="in" filter="blinds(horizontal)">
                                      <p:cBhvr>
                                        <p:cTn id="12" dur="500"/>
                                        <p:tgtEl>
                                          <p:spTgt spid="205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052"/>
                                        </p:tgtEl>
                                        <p:attrNameLst>
                                          <p:attrName>style.visibility</p:attrName>
                                        </p:attrNameLst>
                                      </p:cBhvr>
                                      <p:to>
                                        <p:strVal val="visible"/>
                                      </p:to>
                                    </p:set>
                                    <p:animEffect transition="in" filter="blinds(horizontal)">
                                      <p:cBhvr>
                                        <p:cTn id="17"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p:cNvPicPr>
            <a:picLocks noChangeAspect="1" noChangeArrowheads="1"/>
          </p:cNvPicPr>
          <p:nvPr/>
        </p:nvPicPr>
        <p:blipFill>
          <a:blip r:embed="rId2"/>
          <a:srcRect/>
          <a:stretch>
            <a:fillRect/>
          </a:stretch>
        </p:blipFill>
        <p:spPr bwMode="auto">
          <a:xfrm>
            <a:off x="1314450" y="952500"/>
            <a:ext cx="6513513" cy="4953000"/>
          </a:xfrm>
          <a:prstGeom prst="rect">
            <a:avLst/>
          </a:prstGeom>
          <a:noFill/>
          <a:ln w="9525">
            <a:noFill/>
            <a:miter lim="800000"/>
            <a:headEnd/>
            <a:tailEnd/>
          </a:ln>
          <a:effectLst/>
        </p:spPr>
      </p:pic>
      <p:sp>
        <p:nvSpPr>
          <p:cNvPr id="41" name="标题 1"/>
          <p:cNvSpPr txBox="1">
            <a:spLocks/>
          </p:cNvSpPr>
          <p:nvPr/>
        </p:nvSpPr>
        <p:spPr bwMode="auto">
          <a:xfrm>
            <a:off x="513250" y="60325"/>
            <a:ext cx="7429500" cy="725488"/>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r>
              <a:rPr lang="en-US" altLang="zh-CN" dirty="0" smtClean="0">
                <a:ea typeface="微软雅黑" pitchFamily="34" charset="-122"/>
              </a:rPr>
              <a:t>Delivers </a:t>
            </a:r>
            <a:r>
              <a:rPr lang="zh-CN" altLang="en-US" dirty="0" smtClean="0">
                <a:ea typeface="微软雅黑" pitchFamily="34" charset="-122"/>
              </a:rPr>
              <a:t>代理</a:t>
            </a:r>
            <a:endParaRPr lang="en-US" altLang="zh-CN" dirty="0" smtClean="0">
              <a:ea typeface="微软雅黑" pitchFamily="34" charset="-122"/>
            </a:endParaRPr>
          </a:p>
        </p:txBody>
      </p:sp>
      <p:pic>
        <p:nvPicPr>
          <p:cNvPr id="3074" name="Picture 2"/>
          <p:cNvPicPr>
            <a:picLocks noChangeAspect="1" noChangeArrowheads="1"/>
          </p:cNvPicPr>
          <p:nvPr/>
        </p:nvPicPr>
        <p:blipFill>
          <a:blip r:embed="rId3"/>
          <a:srcRect/>
          <a:stretch>
            <a:fillRect/>
          </a:stretch>
        </p:blipFill>
        <p:spPr bwMode="auto">
          <a:xfrm>
            <a:off x="357158" y="928670"/>
            <a:ext cx="6343650" cy="4248150"/>
          </a:xfrm>
          <a:prstGeom prst="rect">
            <a:avLst/>
          </a:prstGeom>
          <a:noFill/>
          <a:ln w="9525">
            <a:noFill/>
            <a:miter lim="800000"/>
            <a:headEnd/>
            <a:tailEnd/>
          </a:ln>
          <a:effectLst/>
        </p:spPr>
      </p:pic>
      <p:pic>
        <p:nvPicPr>
          <p:cNvPr id="3076" name="Picture 4"/>
          <p:cNvPicPr>
            <a:picLocks noChangeAspect="1" noChangeArrowheads="1"/>
          </p:cNvPicPr>
          <p:nvPr/>
        </p:nvPicPr>
        <p:blipFill>
          <a:blip r:embed="rId4"/>
          <a:srcRect/>
          <a:stretch>
            <a:fillRect/>
          </a:stretch>
        </p:blipFill>
        <p:spPr bwMode="auto">
          <a:xfrm>
            <a:off x="2643174" y="2285992"/>
            <a:ext cx="6267450" cy="364807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linds(horizontal)">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076"/>
                                        </p:tgtEl>
                                        <p:attrNameLst>
                                          <p:attrName>style.visibility</p:attrName>
                                        </p:attrNameLst>
                                      </p:cBhvr>
                                      <p:to>
                                        <p:strVal val="visible"/>
                                      </p:to>
                                    </p:set>
                                    <p:animEffect transition="in" filter="blinds(horizontal)">
                                      <p:cBhvr>
                                        <p:cTn id="12" dur="5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标题 1"/>
          <p:cNvSpPr txBox="1">
            <a:spLocks/>
          </p:cNvSpPr>
          <p:nvPr/>
        </p:nvSpPr>
        <p:spPr bwMode="auto">
          <a:xfrm>
            <a:off x="513250" y="60325"/>
            <a:ext cx="7429500" cy="725488"/>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r>
              <a:rPr lang="zh-CN" altLang="en-US" dirty="0" smtClean="0"/>
              <a:t>运维管理</a:t>
            </a:r>
            <a:r>
              <a:rPr lang="en-US" altLang="zh-CN" dirty="0" smtClean="0"/>
              <a:t>-</a:t>
            </a:r>
            <a:r>
              <a:rPr lang="zh-CN" altLang="en-US" dirty="0" smtClean="0"/>
              <a:t>审计日志</a:t>
            </a:r>
            <a:r>
              <a:rPr lang="en-US" altLang="zh-CN" dirty="0" smtClean="0"/>
              <a:t>Usage Tracking</a:t>
            </a:r>
            <a:endParaRPr lang="en-US" altLang="zh-CN" dirty="0" smtClean="0">
              <a:ea typeface="微软雅黑" pitchFamily="34" charset="-122"/>
            </a:endParaRPr>
          </a:p>
        </p:txBody>
      </p:sp>
      <p:pic>
        <p:nvPicPr>
          <p:cNvPr id="6146" name="Picture 2"/>
          <p:cNvPicPr>
            <a:picLocks noChangeAspect="1" noChangeArrowheads="1"/>
          </p:cNvPicPr>
          <p:nvPr/>
        </p:nvPicPr>
        <p:blipFill>
          <a:blip r:embed="rId2"/>
          <a:srcRect/>
          <a:stretch>
            <a:fillRect/>
          </a:stretch>
        </p:blipFill>
        <p:spPr bwMode="auto">
          <a:xfrm>
            <a:off x="500034" y="1071546"/>
            <a:ext cx="7437437" cy="45434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标题 1"/>
          <p:cNvSpPr txBox="1">
            <a:spLocks/>
          </p:cNvSpPr>
          <p:nvPr/>
        </p:nvSpPr>
        <p:spPr bwMode="auto">
          <a:xfrm>
            <a:off x="513250" y="60325"/>
            <a:ext cx="7429500" cy="725488"/>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r>
              <a:rPr lang="zh-CN" altLang="en-US" dirty="0" smtClean="0"/>
              <a:t>运维管理</a:t>
            </a:r>
            <a:r>
              <a:rPr lang="en-US" altLang="zh-CN" dirty="0" smtClean="0"/>
              <a:t>-</a:t>
            </a:r>
            <a:r>
              <a:rPr lang="zh-CN" altLang="en-US" dirty="0" smtClean="0"/>
              <a:t>增量上线</a:t>
            </a:r>
            <a:endParaRPr lang="en-US" altLang="zh-CN" dirty="0" smtClean="0">
              <a:ea typeface="微软雅黑" pitchFamily="34" charset="-122"/>
            </a:endParaRPr>
          </a:p>
        </p:txBody>
      </p:sp>
      <p:pic>
        <p:nvPicPr>
          <p:cNvPr id="6148" name="Picture 4"/>
          <p:cNvPicPr>
            <a:picLocks noChangeAspect="1" noChangeArrowheads="1"/>
          </p:cNvPicPr>
          <p:nvPr/>
        </p:nvPicPr>
        <p:blipFill>
          <a:blip r:embed="rId2"/>
          <a:srcRect/>
          <a:stretch>
            <a:fillRect/>
          </a:stretch>
        </p:blipFill>
        <p:spPr bwMode="auto">
          <a:xfrm>
            <a:off x="428596" y="1000108"/>
            <a:ext cx="7894637" cy="4067175"/>
          </a:xfrm>
          <a:prstGeom prst="rect">
            <a:avLst/>
          </a:prstGeom>
          <a:noFill/>
          <a:ln w="9525">
            <a:noFill/>
            <a:miter lim="800000"/>
            <a:headEnd/>
            <a:tailEnd/>
          </a:ln>
          <a:effectLst/>
        </p:spPr>
      </p:pic>
      <p:pic>
        <p:nvPicPr>
          <p:cNvPr id="7170" name="Picture 2"/>
          <p:cNvPicPr>
            <a:picLocks noChangeAspect="1" noChangeArrowheads="1"/>
          </p:cNvPicPr>
          <p:nvPr/>
        </p:nvPicPr>
        <p:blipFill>
          <a:blip r:embed="rId3"/>
          <a:srcRect/>
          <a:stretch>
            <a:fillRect/>
          </a:stretch>
        </p:blipFill>
        <p:spPr bwMode="auto">
          <a:xfrm>
            <a:off x="1785918" y="2571744"/>
            <a:ext cx="6723063" cy="383857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blinds(horizontal)">
                                      <p:cBhvr>
                                        <p:cTn id="7"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标题 1"/>
          <p:cNvSpPr txBox="1">
            <a:spLocks/>
          </p:cNvSpPr>
          <p:nvPr/>
        </p:nvSpPr>
        <p:spPr bwMode="auto">
          <a:xfrm>
            <a:off x="513250" y="60325"/>
            <a:ext cx="7429500" cy="725488"/>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eaLnBrk="0" fontAlgn="base" hangingPunct="0">
              <a:spcBef>
                <a:spcPct val="0"/>
              </a:spcBef>
              <a:spcAft>
                <a:spcPct val="0"/>
              </a:spcAft>
            </a:pPr>
            <a:r>
              <a:rPr lang="zh-CN" altLang="en-US" kern="0" dirty="0" smtClean="0">
                <a:solidFill>
                  <a:srgbClr val="263C6B"/>
                </a:solidFill>
                <a:latin typeface="+mj-lt"/>
                <a:ea typeface="+mj-ea"/>
                <a:cs typeface="Arial" charset="0"/>
              </a:rPr>
              <a:t> </a:t>
            </a:r>
            <a:r>
              <a:rPr lang="en-US" altLang="zh-CN" kern="0" dirty="0" smtClean="0">
                <a:solidFill>
                  <a:srgbClr val="263C6B"/>
                </a:solidFill>
                <a:latin typeface="+mj-lt"/>
                <a:ea typeface="+mj-ea"/>
                <a:cs typeface="Arial" charset="0"/>
              </a:rPr>
              <a:t>SQL</a:t>
            </a:r>
            <a:r>
              <a:rPr lang="zh-CN" altLang="en-US" kern="0" dirty="0" smtClean="0">
                <a:solidFill>
                  <a:srgbClr val="263C6B"/>
                </a:solidFill>
                <a:latin typeface="+mj-lt"/>
                <a:ea typeface="+mj-ea"/>
                <a:cs typeface="Arial" charset="0"/>
              </a:rPr>
              <a:t>直接查询</a:t>
            </a:r>
            <a:endParaRPr lang="en-US" altLang="zh-CN" kern="0" dirty="0" smtClean="0">
              <a:solidFill>
                <a:srgbClr val="263C6B"/>
              </a:solidFill>
              <a:latin typeface="+mj-lt"/>
              <a:ea typeface="+mj-ea"/>
              <a:cs typeface="Arial" charset="0"/>
            </a:endParaRPr>
          </a:p>
        </p:txBody>
      </p:sp>
      <p:sp>
        <p:nvSpPr>
          <p:cNvPr id="47" name="矩形 46"/>
          <p:cNvSpPr/>
          <p:nvPr/>
        </p:nvSpPr>
        <p:spPr>
          <a:xfrm>
            <a:off x="500034" y="928670"/>
            <a:ext cx="7858180" cy="3462486"/>
          </a:xfrm>
          <a:prstGeom prst="rect">
            <a:avLst/>
          </a:prstGeom>
        </p:spPr>
        <p:txBody>
          <a:bodyPr wrap="square">
            <a:spAutoFit/>
          </a:bodyPr>
          <a:lstStyle/>
          <a:p>
            <a:pPr>
              <a:lnSpc>
                <a:spcPct val="150000"/>
              </a:lnSpc>
              <a:buFont typeface="Wingdings" pitchFamily="2" charset="2"/>
              <a:buChar char="u"/>
            </a:pPr>
            <a:r>
              <a:rPr lang="zh-CN" altLang="en-US" sz="2000" dirty="0" smtClean="0">
                <a:latin typeface="+mj-lt"/>
                <a:ea typeface="微软雅黑" pitchFamily="34" charset="-122"/>
              </a:rPr>
              <a:t> 创建数据库连接</a:t>
            </a:r>
            <a:endParaRPr lang="en-US" altLang="zh-CN" sz="2000" dirty="0" smtClean="0">
              <a:latin typeface="+mj-lt"/>
              <a:ea typeface="微软雅黑" pitchFamily="34" charset="-122"/>
            </a:endParaRPr>
          </a:p>
          <a:p>
            <a:pPr>
              <a:lnSpc>
                <a:spcPct val="150000"/>
              </a:lnSpc>
            </a:pPr>
            <a:r>
              <a:rPr lang="en-US" altLang="zh-CN" sz="1400" dirty="0" smtClean="0">
                <a:latin typeface="+mj-lt"/>
                <a:ea typeface="微软雅黑" pitchFamily="34" charset="-122"/>
              </a:rPr>
              <a:t>(DESCRIPTION = (ADDRESS_LIST = (ADDRESS = (PROTOCOL = TCP)(HOST = </a:t>
            </a:r>
            <a:r>
              <a:rPr lang="en-US" altLang="zh-CN" sz="1400" dirty="0" err="1" smtClean="0">
                <a:latin typeface="+mj-lt"/>
                <a:ea typeface="微软雅黑" pitchFamily="34" charset="-122"/>
              </a:rPr>
              <a:t>localhost</a:t>
            </a:r>
            <a:r>
              <a:rPr lang="en-US" altLang="zh-CN" sz="1400" dirty="0" smtClean="0">
                <a:latin typeface="+mj-lt"/>
                <a:ea typeface="微软雅黑" pitchFamily="34" charset="-122"/>
              </a:rPr>
              <a:t>)(PORT = 1521)))(CONNECT_DATA = (SERVER = DEDICATED)(SERVICE_NAME = </a:t>
            </a:r>
            <a:r>
              <a:rPr lang="en-US" altLang="zh-CN" sz="1400" dirty="0" err="1" smtClean="0">
                <a:latin typeface="+mj-lt"/>
                <a:ea typeface="微软雅黑" pitchFamily="34" charset="-122"/>
              </a:rPr>
              <a:t>orcl</a:t>
            </a:r>
            <a:r>
              <a:rPr lang="en-US" altLang="zh-CN" sz="1400" dirty="0" smtClean="0">
                <a:latin typeface="+mj-lt"/>
                <a:ea typeface="微软雅黑" pitchFamily="34" charset="-122"/>
              </a:rPr>
              <a:t>)))</a:t>
            </a:r>
          </a:p>
          <a:p>
            <a:pPr>
              <a:lnSpc>
                <a:spcPct val="150000"/>
              </a:lnSpc>
            </a:pPr>
            <a:endParaRPr lang="en-US" altLang="zh-CN" sz="1400" dirty="0" smtClean="0">
              <a:latin typeface="+mj-lt"/>
              <a:ea typeface="微软雅黑" pitchFamily="34" charset="-122"/>
            </a:endParaRPr>
          </a:p>
          <a:p>
            <a:pPr>
              <a:lnSpc>
                <a:spcPct val="150000"/>
              </a:lnSpc>
            </a:pPr>
            <a:endParaRPr lang="en-US" altLang="zh-CN" sz="1400" dirty="0" smtClean="0">
              <a:latin typeface="+mj-lt"/>
              <a:ea typeface="微软雅黑" pitchFamily="34" charset="-122"/>
            </a:endParaRPr>
          </a:p>
          <a:p>
            <a:pPr>
              <a:lnSpc>
                <a:spcPct val="150000"/>
              </a:lnSpc>
            </a:pPr>
            <a:endParaRPr lang="en-US" altLang="zh-CN" sz="1400" dirty="0" smtClean="0">
              <a:latin typeface="+mj-lt"/>
              <a:ea typeface="微软雅黑" pitchFamily="34" charset="-122"/>
            </a:endParaRPr>
          </a:p>
          <a:p>
            <a:pPr>
              <a:lnSpc>
                <a:spcPct val="150000"/>
              </a:lnSpc>
            </a:pPr>
            <a:endParaRPr lang="en-US" altLang="zh-CN" sz="1400" dirty="0" smtClean="0">
              <a:latin typeface="+mj-lt"/>
              <a:ea typeface="微软雅黑" pitchFamily="34" charset="-122"/>
            </a:endParaRPr>
          </a:p>
          <a:p>
            <a:pPr>
              <a:lnSpc>
                <a:spcPct val="150000"/>
              </a:lnSpc>
            </a:pPr>
            <a:endParaRPr lang="en-US" altLang="zh-CN" sz="2800" dirty="0" smtClean="0">
              <a:latin typeface="+mj-lt"/>
              <a:ea typeface="微软雅黑" pitchFamily="34" charset="-122"/>
            </a:endParaRPr>
          </a:p>
        </p:txBody>
      </p:sp>
      <p:pic>
        <p:nvPicPr>
          <p:cNvPr id="84994" name="Picture 2"/>
          <p:cNvPicPr>
            <a:picLocks noChangeAspect="1" noChangeArrowheads="1"/>
          </p:cNvPicPr>
          <p:nvPr/>
        </p:nvPicPr>
        <p:blipFill>
          <a:blip r:embed="rId2"/>
          <a:srcRect/>
          <a:stretch>
            <a:fillRect/>
          </a:stretch>
        </p:blipFill>
        <p:spPr bwMode="auto">
          <a:xfrm>
            <a:off x="1142976" y="2571744"/>
            <a:ext cx="6067425" cy="2971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46"/>
          <p:cNvSpPr/>
          <p:nvPr/>
        </p:nvSpPr>
        <p:spPr>
          <a:xfrm>
            <a:off x="500034" y="928670"/>
            <a:ext cx="7858180" cy="1908215"/>
          </a:xfrm>
          <a:prstGeom prst="rect">
            <a:avLst/>
          </a:prstGeom>
        </p:spPr>
        <p:txBody>
          <a:bodyPr wrap="square">
            <a:spAutoFit/>
          </a:bodyPr>
          <a:lstStyle/>
          <a:p>
            <a:pPr>
              <a:lnSpc>
                <a:spcPct val="150000"/>
              </a:lnSpc>
              <a:buFont typeface="Wingdings" pitchFamily="2" charset="2"/>
              <a:buChar char="u"/>
            </a:pPr>
            <a:r>
              <a:rPr lang="zh-CN" altLang="en-US" sz="2000" dirty="0" smtClean="0">
                <a:latin typeface="+mj-lt"/>
                <a:ea typeface="微软雅黑" pitchFamily="34" charset="-122"/>
              </a:rPr>
              <a:t> 创建表格</a:t>
            </a:r>
            <a:endParaRPr lang="en-US" altLang="zh-CN" sz="1200" dirty="0" smtClean="0">
              <a:latin typeface="+mj-lt"/>
              <a:ea typeface="微软雅黑" pitchFamily="34" charset="-122"/>
            </a:endParaRPr>
          </a:p>
          <a:p>
            <a:r>
              <a:rPr lang="en-US" altLang="zh-CN" sz="1400" dirty="0" smtClean="0"/>
              <a:t>select a."</a:t>
            </a:r>
            <a:r>
              <a:rPr lang="zh-CN" altLang="en-US" sz="1400" dirty="0" smtClean="0"/>
              <a:t>公告日期</a:t>
            </a:r>
            <a:r>
              <a:rPr lang="en-US" altLang="zh-CN" sz="1400" dirty="0" smtClean="0"/>
              <a:t>",a."</a:t>
            </a:r>
            <a:r>
              <a:rPr lang="zh-CN" altLang="en-US" sz="1400" dirty="0" smtClean="0"/>
              <a:t>证券代码</a:t>
            </a:r>
            <a:r>
              <a:rPr lang="en-US" altLang="zh-CN" sz="1400" dirty="0" smtClean="0"/>
              <a:t>",b."</a:t>
            </a:r>
            <a:r>
              <a:rPr lang="zh-CN" altLang="en-US" sz="1400" dirty="0" smtClean="0"/>
              <a:t>证券名称</a:t>
            </a:r>
            <a:r>
              <a:rPr lang="en-US" altLang="zh-CN" sz="1400" dirty="0" smtClean="0"/>
              <a:t>",a."</a:t>
            </a:r>
            <a:r>
              <a:rPr lang="zh-CN" altLang="en-US" sz="1400" dirty="0" smtClean="0"/>
              <a:t>成交金额</a:t>
            </a:r>
            <a:r>
              <a:rPr lang="en-US" altLang="zh-CN" sz="1400" dirty="0" smtClean="0"/>
              <a:t>(</a:t>
            </a:r>
            <a:r>
              <a:rPr lang="zh-CN" altLang="en-US" sz="1400" dirty="0" smtClean="0"/>
              <a:t>元</a:t>
            </a:r>
            <a:r>
              <a:rPr lang="en-US" altLang="zh-CN" sz="1400" dirty="0" smtClean="0"/>
              <a:t>)",a."</a:t>
            </a:r>
            <a:r>
              <a:rPr lang="zh-CN" altLang="en-US" sz="1400" dirty="0" smtClean="0"/>
              <a:t>成交量</a:t>
            </a:r>
            <a:r>
              <a:rPr lang="en-US" altLang="zh-CN" sz="1400" dirty="0" smtClean="0"/>
              <a:t>(</a:t>
            </a:r>
            <a:r>
              <a:rPr lang="zh-CN" altLang="en-US" sz="1400" dirty="0" smtClean="0"/>
              <a:t>股</a:t>
            </a:r>
            <a:r>
              <a:rPr lang="en-US" altLang="zh-CN" sz="1400" dirty="0" smtClean="0"/>
              <a:t>/</a:t>
            </a:r>
            <a:r>
              <a:rPr lang="zh-CN" altLang="en-US" sz="1400" dirty="0" smtClean="0"/>
              <a:t>份</a:t>
            </a:r>
            <a:r>
              <a:rPr lang="en-US" altLang="zh-CN" sz="1400" dirty="0" smtClean="0"/>
              <a:t>)",a."</a:t>
            </a:r>
            <a:r>
              <a:rPr lang="zh-CN" altLang="en-US" sz="1400" dirty="0" smtClean="0"/>
              <a:t>披露原因</a:t>
            </a:r>
            <a:r>
              <a:rPr lang="en-US" altLang="zh-CN" sz="1400" dirty="0" smtClean="0"/>
              <a:t>" from "</a:t>
            </a:r>
            <a:r>
              <a:rPr lang="zh-CN" altLang="en-US" sz="1400" dirty="0" smtClean="0"/>
              <a:t>交易公开信息列表</a:t>
            </a:r>
            <a:r>
              <a:rPr lang="en-US" altLang="zh-CN" sz="1400" dirty="0" smtClean="0"/>
              <a:t>" a, "</a:t>
            </a:r>
            <a:r>
              <a:rPr lang="zh-CN" altLang="en-US" sz="1400" dirty="0" smtClean="0"/>
              <a:t>证券信息维度</a:t>
            </a:r>
            <a:r>
              <a:rPr lang="en-US" altLang="zh-CN" sz="1400" dirty="0" smtClean="0"/>
              <a:t>" b</a:t>
            </a:r>
          </a:p>
          <a:p>
            <a:r>
              <a:rPr lang="en-US" altLang="zh-CN" sz="1400" dirty="0" smtClean="0"/>
              <a:t>where</a:t>
            </a:r>
            <a:r>
              <a:rPr lang="zh-CN" altLang="en-US" sz="1400" dirty="0" smtClean="0"/>
              <a:t> </a:t>
            </a:r>
            <a:r>
              <a:rPr lang="en-US" altLang="zh-CN" sz="1400" dirty="0" smtClean="0"/>
              <a:t>a."</a:t>
            </a:r>
            <a:r>
              <a:rPr lang="zh-CN" altLang="en-US" sz="1400" dirty="0" smtClean="0"/>
              <a:t>证券代码</a:t>
            </a:r>
            <a:r>
              <a:rPr lang="en-US" altLang="zh-CN" sz="1400" dirty="0" smtClean="0"/>
              <a:t>" = b."</a:t>
            </a:r>
            <a:r>
              <a:rPr lang="zh-CN" altLang="en-US" sz="1400" dirty="0" smtClean="0"/>
              <a:t>证券代码</a:t>
            </a:r>
            <a:r>
              <a:rPr lang="en-US" altLang="zh-CN" sz="1400" dirty="0" smtClean="0"/>
              <a:t>"</a:t>
            </a:r>
            <a:endParaRPr lang="en-US" altLang="zh-CN" sz="2000" dirty="0" smtClean="0">
              <a:latin typeface="+mj-lt"/>
              <a:ea typeface="微软雅黑" pitchFamily="34" charset="-122"/>
            </a:endParaRPr>
          </a:p>
          <a:p>
            <a:pPr>
              <a:lnSpc>
                <a:spcPct val="150000"/>
              </a:lnSpc>
            </a:pPr>
            <a:endParaRPr lang="en-US" altLang="zh-CN" sz="2800" dirty="0" smtClean="0">
              <a:latin typeface="+mj-lt"/>
              <a:ea typeface="微软雅黑" pitchFamily="34" charset="-122"/>
            </a:endParaRPr>
          </a:p>
        </p:txBody>
      </p:sp>
      <p:pic>
        <p:nvPicPr>
          <p:cNvPr id="83970" name="Picture 2"/>
          <p:cNvPicPr>
            <a:picLocks noChangeAspect="1" noChangeArrowheads="1"/>
          </p:cNvPicPr>
          <p:nvPr/>
        </p:nvPicPr>
        <p:blipFill>
          <a:blip r:embed="rId2"/>
          <a:srcRect/>
          <a:stretch>
            <a:fillRect/>
          </a:stretch>
        </p:blipFill>
        <p:spPr bwMode="auto">
          <a:xfrm>
            <a:off x="1142976" y="2214554"/>
            <a:ext cx="6904037" cy="4086225"/>
          </a:xfrm>
          <a:prstGeom prst="rect">
            <a:avLst/>
          </a:prstGeom>
          <a:noFill/>
          <a:ln w="9525">
            <a:noFill/>
            <a:miter lim="800000"/>
            <a:headEnd/>
            <a:tailEnd/>
          </a:ln>
          <a:effectLst/>
        </p:spPr>
      </p:pic>
      <p:sp>
        <p:nvSpPr>
          <p:cNvPr id="6" name="标题 1"/>
          <p:cNvSpPr txBox="1">
            <a:spLocks/>
          </p:cNvSpPr>
          <p:nvPr/>
        </p:nvSpPr>
        <p:spPr bwMode="auto">
          <a:xfrm>
            <a:off x="513250" y="60325"/>
            <a:ext cx="7429500" cy="725488"/>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eaLnBrk="0" fontAlgn="base" hangingPunct="0">
              <a:spcBef>
                <a:spcPct val="0"/>
              </a:spcBef>
              <a:spcAft>
                <a:spcPct val="0"/>
              </a:spcAft>
            </a:pPr>
            <a:r>
              <a:rPr lang="zh-CN" altLang="en-US" kern="0" dirty="0" smtClean="0">
                <a:solidFill>
                  <a:srgbClr val="263C6B"/>
                </a:solidFill>
                <a:latin typeface="+mj-lt"/>
                <a:ea typeface="+mj-ea"/>
                <a:cs typeface="Arial" charset="0"/>
              </a:rPr>
              <a:t> </a:t>
            </a:r>
            <a:r>
              <a:rPr lang="en-US" altLang="zh-CN" kern="0" dirty="0" smtClean="0">
                <a:solidFill>
                  <a:srgbClr val="263C6B"/>
                </a:solidFill>
                <a:latin typeface="+mj-lt"/>
                <a:ea typeface="+mj-ea"/>
                <a:cs typeface="Arial" charset="0"/>
              </a:rPr>
              <a:t>SQL</a:t>
            </a:r>
            <a:r>
              <a:rPr lang="zh-CN" altLang="en-US" kern="0" dirty="0" smtClean="0">
                <a:solidFill>
                  <a:srgbClr val="263C6B"/>
                </a:solidFill>
                <a:latin typeface="+mj-lt"/>
                <a:ea typeface="+mj-ea"/>
                <a:cs typeface="Arial" charset="0"/>
              </a:rPr>
              <a:t>直接查询</a:t>
            </a:r>
            <a:endParaRPr lang="en-US" altLang="zh-CN" kern="0" dirty="0" smtClean="0">
              <a:solidFill>
                <a:srgbClr val="263C6B"/>
              </a:solidFill>
              <a:latin typeface="+mj-lt"/>
              <a:ea typeface="+mj-ea"/>
              <a:cs typeface="Arial"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5572132" y="4915927"/>
            <a:ext cx="3286148" cy="584775"/>
          </a:xfrm>
          <a:prstGeom prst="rect">
            <a:avLst/>
          </a:prstGeom>
          <a:noFill/>
        </p:spPr>
        <p:txBody>
          <a:bodyPr>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fontAlgn="auto">
              <a:spcBef>
                <a:spcPts val="0"/>
              </a:spcBef>
              <a:spcAft>
                <a:spcPts val="0"/>
              </a:spcAft>
              <a:defRPr/>
            </a:pPr>
            <a:r>
              <a:rPr lang="en-US" altLang="zh-CN" sz="3200" b="1" i="1" cap="all" dirty="0" smtClean="0">
                <a:ln w="0"/>
                <a:solidFill>
                  <a:schemeClr val="tx2"/>
                </a:solidFill>
                <a:effectLst>
                  <a:reflection blurRad="12700" stA="50000" endPos="50000" dist="5000" dir="5400000" sy="-100000" rotWithShape="0"/>
                </a:effectLst>
                <a:latin typeface="Verdana" pitchFamily="34" charset="0"/>
                <a:ea typeface="微软雅黑" pitchFamily="34" charset="-122"/>
              </a:rPr>
              <a:t>Thank </a:t>
            </a:r>
            <a:r>
              <a:rPr lang="en-US" altLang="zh-CN" sz="3200" b="1" i="1" cap="all" dirty="0">
                <a:ln w="0"/>
                <a:solidFill>
                  <a:schemeClr val="tx2"/>
                </a:solidFill>
                <a:effectLst>
                  <a:reflection blurRad="12700" stA="50000" endPos="50000" dist="5000" dir="5400000" sy="-100000" rotWithShape="0"/>
                </a:effectLst>
                <a:latin typeface="Verdana" pitchFamily="34" charset="0"/>
                <a:ea typeface="微软雅黑" pitchFamily="34" charset="-122"/>
              </a:rPr>
              <a:t>you </a:t>
            </a:r>
          </a:p>
        </p:txBody>
      </p:sp>
      <p:sp>
        <p:nvSpPr>
          <p:cNvPr id="10" name="右箭头 9"/>
          <p:cNvSpPr/>
          <p:nvPr/>
        </p:nvSpPr>
        <p:spPr>
          <a:xfrm>
            <a:off x="357188" y="2997200"/>
            <a:ext cx="8429625" cy="1003300"/>
          </a:xfrm>
          <a:prstGeom prst="rightArrow">
            <a:avLst/>
          </a:prstGeom>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 name="右箭头 10"/>
          <p:cNvSpPr/>
          <p:nvPr/>
        </p:nvSpPr>
        <p:spPr>
          <a:xfrm>
            <a:off x="1143000" y="3794125"/>
            <a:ext cx="6500813" cy="571500"/>
          </a:xfrm>
          <a:prstGeom prst="rightArrow">
            <a:avLst/>
          </a:prstGeom>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 name="TextBox 11"/>
          <p:cNvSpPr txBox="1"/>
          <p:nvPr/>
        </p:nvSpPr>
        <p:spPr>
          <a:xfrm>
            <a:off x="1835695" y="3255367"/>
            <a:ext cx="5503255" cy="461665"/>
          </a:xfrm>
          <a:prstGeom prst="rect">
            <a:avLst/>
          </a:prstGeom>
          <a:noFill/>
        </p:spPr>
        <p:txBody>
          <a:bodyPr wrap="square">
            <a:spAutoFit/>
          </a:bodyPr>
          <a:lstStyle/>
          <a:p>
            <a:pPr algn="ctr" fontAlgn="auto">
              <a:spcBef>
                <a:spcPts val="0"/>
              </a:spcBef>
              <a:spcAft>
                <a:spcPts val="0"/>
              </a:spcAft>
              <a:defRPr/>
            </a:pPr>
            <a:r>
              <a:rPr lang="zh-CN" alt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Verdana" pitchFamily="34" charset="0"/>
                <a:ea typeface="微软雅黑" pitchFamily="34" charset="-122"/>
              </a:rPr>
              <a:t>注重品质 勇于创新 诚信责任 共赢发展</a:t>
            </a:r>
            <a:endParaRPr lang="zh-CN" alt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Verdana" pitchFamily="34" charset="0"/>
              <a:ea typeface="微软雅黑" pitchFamily="34" charset="-122"/>
            </a:endParaRPr>
          </a:p>
        </p:txBody>
      </p:sp>
      <p:sp>
        <p:nvSpPr>
          <p:cNvPr id="13" name="Rectangle 4"/>
          <p:cNvSpPr>
            <a:spLocks noChangeArrowheads="1"/>
          </p:cNvSpPr>
          <p:nvPr/>
        </p:nvSpPr>
        <p:spPr bwMode="gray">
          <a:xfrm>
            <a:off x="749597" y="4357694"/>
            <a:ext cx="5572164" cy="428628"/>
          </a:xfrm>
          <a:prstGeom prst="rect">
            <a:avLst/>
          </a:prstGeom>
          <a:noFill/>
          <a:ln w="9525">
            <a:noFill/>
            <a:miter lim="800000"/>
            <a:headEnd/>
            <a:tailEnd/>
          </a:ln>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ct val="60000"/>
              </a:spcBef>
              <a:spcAft>
                <a:spcPct val="60000"/>
              </a:spcAft>
              <a:defRPr/>
            </a:pPr>
            <a:r>
              <a:rPr lang="zh-CN" altLang="en-US" sz="2000"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微软雅黑" pitchFamily="34" charset="-122"/>
                <a:ea typeface="微软雅黑" pitchFamily="34" charset="-122"/>
              </a:rPr>
              <a:t>您可信赖</a:t>
            </a:r>
            <a:r>
              <a:rPr lang="zh-CN" altLang="en-US" sz="2000"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微软雅黑" pitchFamily="34" charset="-122"/>
                <a:ea typeface="微软雅黑" pitchFamily="34" charset="-122"/>
              </a:rPr>
              <a:t>的</a:t>
            </a:r>
            <a:r>
              <a:rPr lang="en-US" altLang="zh-CN" sz="2000"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微软雅黑" pitchFamily="34" charset="-122"/>
                <a:ea typeface="微软雅黑" pitchFamily="34" charset="-122"/>
              </a:rPr>
              <a:t>BI</a:t>
            </a:r>
            <a:r>
              <a:rPr lang="zh-CN" altLang="en-US" sz="2000"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微软雅黑" pitchFamily="34" charset="-122"/>
                <a:ea typeface="微软雅黑" pitchFamily="34" charset="-122"/>
              </a:rPr>
              <a:t>解决方案及服务提供商</a:t>
            </a:r>
            <a:endParaRPr lang="zh-CN" altLang="en-GB"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微软雅黑" pitchFamily="34" charset="-122"/>
              <a:ea typeface="微软雅黑" pitchFamily="34" charset="-122"/>
            </a:endParaRPr>
          </a:p>
        </p:txBody>
      </p:sp>
      <p:sp>
        <p:nvSpPr>
          <p:cNvPr id="14" name="TextBox 13"/>
          <p:cNvSpPr txBox="1"/>
          <p:nvPr/>
        </p:nvSpPr>
        <p:spPr>
          <a:xfrm>
            <a:off x="357158" y="1964353"/>
            <a:ext cx="5786478" cy="584775"/>
          </a:xfrm>
          <a:prstGeom prst="rect">
            <a:avLst/>
          </a:prstGeom>
          <a:noFill/>
        </p:spPr>
        <p:txBody>
          <a:bodyPr>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fontAlgn="auto">
              <a:spcBef>
                <a:spcPts val="0"/>
              </a:spcBef>
              <a:spcAft>
                <a:spcPts val="0"/>
              </a:spcAft>
              <a:defRPr/>
            </a:pPr>
            <a:r>
              <a:rPr lang="zh-CN" altLang="en-US" sz="3200" b="1" i="1" cap="all" dirty="0">
                <a:ln w="0"/>
                <a:solidFill>
                  <a:schemeClr val="tx2"/>
                </a:solidFill>
                <a:effectLst>
                  <a:reflection blurRad="12700" stA="50000" endPos="50000" dist="5000" dir="5400000" sy="-100000" rotWithShape="0"/>
                </a:effectLst>
                <a:latin typeface="Verdana" pitchFamily="34" charset="0"/>
                <a:ea typeface="微软雅黑" pitchFamily="34" charset="-122"/>
              </a:rPr>
              <a:t>成就客户，创造价值</a:t>
            </a:r>
            <a:endParaRPr lang="en-US" altLang="zh-CN" sz="3200" b="1" i="1" cap="all" dirty="0">
              <a:ln w="0"/>
              <a:solidFill>
                <a:schemeClr val="tx2"/>
              </a:solidFill>
              <a:effectLst>
                <a:reflection blurRad="12700" stA="50000" endPos="50000" dist="5000" dir="5400000" sy="-100000" rotWithShape="0"/>
              </a:effectLst>
              <a:latin typeface="Verdana" pitchFamily="34" charset="0"/>
              <a:ea typeface="微软雅黑" pitchFamily="34" charset="-122"/>
            </a:endParaRPr>
          </a:p>
        </p:txBody>
      </p:sp>
      <p:sp>
        <p:nvSpPr>
          <p:cNvPr id="15" name="TextBox 14"/>
          <p:cNvSpPr txBox="1"/>
          <p:nvPr/>
        </p:nvSpPr>
        <p:spPr>
          <a:xfrm>
            <a:off x="827584" y="2607295"/>
            <a:ext cx="7858148" cy="461665"/>
          </a:xfrm>
          <a:prstGeom prst="rect">
            <a:avLst/>
          </a:prstGeom>
          <a:noFill/>
        </p:spPr>
        <p:txBody>
          <a:bodyPr>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fontAlgn="auto">
              <a:spcBef>
                <a:spcPts val="0"/>
              </a:spcBef>
              <a:spcAft>
                <a:spcPts val="0"/>
              </a:spcAft>
              <a:defRPr/>
            </a:pPr>
            <a:r>
              <a:rPr lang="en-US" altLang="zh-CN" sz="2400" b="1" i="1" cap="all" dirty="0">
                <a:ln w="0"/>
                <a:solidFill>
                  <a:schemeClr val="tx1">
                    <a:lumMod val="95000"/>
                    <a:lumOff val="5000"/>
                  </a:schemeClr>
                </a:solidFill>
                <a:effectLst>
                  <a:reflection blurRad="12700" stA="50000" endPos="50000" dist="5000" dir="5400000" sy="-100000" rotWithShape="0"/>
                </a:effectLst>
                <a:latin typeface="Verdana" pitchFamily="34" charset="0"/>
                <a:ea typeface="微软雅黑" pitchFamily="34" charset="-122"/>
              </a:rPr>
              <a:t>Customers’ Success, Our achievement</a:t>
            </a:r>
          </a:p>
        </p:txBody>
      </p:sp>
    </p:spTree>
    <p:extLst>
      <p:ext uri="{BB962C8B-B14F-4D97-AF65-F5344CB8AC3E}">
        <p14:creationId xmlns:p14="http://schemas.microsoft.com/office/powerpoint/2010/main" xmlns="" val="2773243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lide(fromLeft)">
                                      <p:cBhvr>
                                        <p:cTn id="7" dur="500"/>
                                        <p:tgtEl>
                                          <p:spTgt spid="10"/>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slide(fromLeft)">
                                      <p:cBhvr>
                                        <p:cTn id="11" dur="500"/>
                                        <p:tgtEl>
                                          <p:spTgt spid="1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theme/theme1.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3">
      <a:majorFont>
        <a:latin typeface="微软雅黑"/>
        <a:ea typeface="微软雅黑"/>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Blank 1">
        <a:dk1>
          <a:srgbClr val="000000"/>
        </a:dk1>
        <a:lt1>
          <a:srgbClr val="FFFFFF"/>
        </a:lt1>
        <a:dk2>
          <a:srgbClr val="263C6B"/>
        </a:dk2>
        <a:lt2>
          <a:srgbClr val="ABAFB2"/>
        </a:lt2>
        <a:accent1>
          <a:srgbClr val="6280AF"/>
        </a:accent1>
        <a:accent2>
          <a:srgbClr val="BDD172"/>
        </a:accent2>
        <a:accent3>
          <a:srgbClr val="FFFFFF"/>
        </a:accent3>
        <a:accent4>
          <a:srgbClr val="000000"/>
        </a:accent4>
        <a:accent5>
          <a:srgbClr val="B7C0D4"/>
        </a:accent5>
        <a:accent6>
          <a:srgbClr val="ABBD67"/>
        </a:accent6>
        <a:hlink>
          <a:srgbClr val="C64120"/>
        </a:hlink>
        <a:folHlink>
          <a:srgbClr val="E9890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6687</TotalTime>
  <Words>3479</Words>
  <Application>Microsoft Office PowerPoint</Application>
  <PresentationFormat>全屏显示(4:3)</PresentationFormat>
  <Paragraphs>496</Paragraphs>
  <Slides>52</Slides>
  <Notes>26</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52</vt:i4>
      </vt:variant>
    </vt:vector>
  </HeadingPairs>
  <TitlesOfParts>
    <vt:vector size="54" baseType="lpstr">
      <vt:lpstr>Blank</vt:lpstr>
      <vt:lpstr>Photo Editor Photo</vt:lpstr>
      <vt:lpstr>数据 演绎 价值 </vt:lpstr>
      <vt:lpstr>目录</vt:lpstr>
      <vt:lpstr>目录</vt:lpstr>
      <vt:lpstr>幻灯片 4</vt:lpstr>
      <vt:lpstr>Oracle Business Intelligence 11g</vt:lpstr>
      <vt:lpstr>完善的洞察传递功能 旨在普及智能</vt:lpstr>
      <vt:lpstr>幻灯片 7</vt:lpstr>
      <vt:lpstr>完善的洞察传递功能 旨在普及智能</vt:lpstr>
      <vt:lpstr>Oracle BIEE Architecture</vt:lpstr>
      <vt:lpstr>Oracle BI Server 功能强大的跨源可伸缩智能</vt:lpstr>
      <vt:lpstr>安装后的文件夹和文件</vt:lpstr>
      <vt:lpstr>安装后的ODBC DSN</vt:lpstr>
      <vt:lpstr>安装后的服务-opmm</vt:lpstr>
      <vt:lpstr>安装后的程序</vt:lpstr>
      <vt:lpstr>访问 BIEE</vt:lpstr>
      <vt:lpstr>目录</vt:lpstr>
      <vt:lpstr>开发流程介绍</vt:lpstr>
      <vt:lpstr>创建数据模型（客户端）</vt:lpstr>
      <vt:lpstr>Oracle BI Administrator 统一的元数据管理</vt:lpstr>
      <vt:lpstr>幻灯片 20</vt:lpstr>
      <vt:lpstr>幻灯片 21</vt:lpstr>
      <vt:lpstr>主区域</vt:lpstr>
      <vt:lpstr>OBIEE Answers中各功能区使用说明</vt:lpstr>
      <vt:lpstr>OBIEE Answers中各功能区使用说明</vt:lpstr>
      <vt:lpstr>OBIEE Answers中各功能区使用说明</vt:lpstr>
      <vt:lpstr>OBIEE Answers中各功能区使用说明</vt:lpstr>
      <vt:lpstr>列设置</vt:lpstr>
      <vt:lpstr>列的常规使用说明</vt:lpstr>
      <vt:lpstr>列的常规使用说明</vt:lpstr>
      <vt:lpstr>列的常规使用说明</vt:lpstr>
      <vt:lpstr>视图</vt:lpstr>
      <vt:lpstr>视图</vt:lpstr>
      <vt:lpstr>视图</vt:lpstr>
      <vt:lpstr>制作查询条件</vt:lpstr>
      <vt:lpstr>制作一个简单的dashboard</vt:lpstr>
      <vt:lpstr>目录</vt:lpstr>
      <vt:lpstr>幻灯片 37</vt:lpstr>
      <vt:lpstr>幻灯片 38</vt:lpstr>
      <vt:lpstr>幻灯片 39</vt:lpstr>
      <vt:lpstr>幻灯片 40</vt:lpstr>
      <vt:lpstr>幻灯片 41</vt:lpstr>
      <vt:lpstr>目录</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WangHui</dc:creator>
  <cp:lastModifiedBy>HJ</cp:lastModifiedBy>
  <cp:revision>607</cp:revision>
  <dcterms:created xsi:type="dcterms:W3CDTF">2012-02-16T08:23:00Z</dcterms:created>
  <dcterms:modified xsi:type="dcterms:W3CDTF">2013-04-23T10:00:23Z</dcterms:modified>
</cp:coreProperties>
</file>