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99" d="100"/>
          <a:sy n="99" d="100"/>
        </p:scale>
        <p:origin x="54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429721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尊敬的科技爱好者们，欢迎踏入这场关于《数据分析与BI工具应用》的探索之旅。在这个数据驱动的时代，我们不仅是技术的见证者，更是其深度应用的实践者。今天，让我们一同揭开数据分析与BI工具的神秘面纱，探讨如何利用这些强大的工具，挖掘数据背后的无限潜能，引领科技进步的新浪潮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各位科技爱好者，本次 PPT 涵盖数据分析核心要点。从概念理解出发，经收集、处理技术，到工具选择与结果解读，对比 BI 与传统分析并介绍 BI 工具，助您全面掌握数据分析知识体系。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这一部分将深入探讨数据分析的概念理解，包括其定义、重要性及应用领域。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数据分析，是运用统计分析方法对海量数据进行挖掘，从中提取出有价值的信息，形成结论。这一过程，实现了数据到知识的转变。商业智能工具，简称BI工具，则是帮助企业进行数据分析和决策支持的神器。它能将繁杂的数据转化为直观的信息，让决策者一目了然。数据分析的重要性不言而喻。在大数据时代，企业面临着海量的数据，如何从中提取出有价值的信息，成为企业决策的关键。数据分析能够帮助企业优化业务流程，提升竞争力。而BI工具的应用价值更是体现在其快速、准确地处理和分析大量数据的能力上。通过生成直观的报告和图表，BI工具能够帮助企业及时发现问题并做出决策。对于科技爱好者来说，掌握数据分析和BI工具的使用技巧，无疑是提升个人技能的重要途径。在这个数据驱动的时代，数据分析能力已经成为了一种必备的技能。无论是在职场中还是在个人生活中，数据分析都能为我们提供有力的决策支持。因此，我呼吁每一位科技爱好者，都要重视数据分析和BI工具的学习和应用。让我们一起用数据说话，用智慧引领未来！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在当今数字化时代，数据分析与BI工具正以前所未有的深度和广度渗透到各行各业，成为推动行业创新与发展的强大引擎。于金融行业而言，它们是精准决策的智慧之眼。通过海量数据的挖掘与分析，风险评估得以量化，市场预测更具前瞻性，客户行为的微妙变化也能被敏锐捕捉，从而大幅提升决策效率，增强金融机构在激烈市场中的竞争力。医疗健康领域，数据分析与BI工具则如同精准医疗的导航仪。它们助力优化医疗资源的配置，依据大数据分析提高疾病诊断的准确性，为每位患者量身定制个性化治疗方案，有力推动了医疗服务质量的飞跃，让健康福祉惠及更广泛的人群。零售电商行业，借助这些工具，仿佛拥有了洞察消费者内心的钥匙。通过细致入微的数据分析，企业能精准把握消费者偏好，优化库存管理，减少积压，同时制定出直击痛点的营销策略，不仅销量显著提升，客户满意度也随之攀升。而在制造业转型的浪潮中，数据分析与BI工具更是扮演了催化剂的角色。它们推动生产过程智能化，实现资源的高效利用，有效降低成本，加速产品迭代创新，为传统制造业注入新活力，促进整个产业向更高层级迈进。每一处应用场景，都是技术与行业深度融合的精彩例证，展现了数据分析与BI工具无限的潜力与价值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这一部分将概述数据收集方法，包括定量研究与定性研究，为科技爱好者提供深入理解。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定量研究，是科技探索的基石。我们站在数据的海洋边，以数学模型为舟，统计方法为桨，深入探寻现象背后的规律与本质。它不仅是科学决策的坚实后盾，更是我们理解世界、预测未来的重要工具。一切始于数据的收集，这是一场对真实世界的精准捕捉。我们像侦探一般，不放过任何一个细节，确保数据的准确性和完整性。随后，数据处理如同炼金术，通过清洗杂质、转换格式，让原始数据焕发出分析的光芒，为后续的深入研究铺平道路。而统计分析，则是这场科学之旅的核心引擎。描述性统计勾勒出数据的轮廓，让我们一眼洞悉其分布特征；推断性统计则像是时间的旅人，带我们从样本走向总体，揭示隐藏在数据背后的概率真相。这些方法，如同锋利的手术刀，帮助我们从纷繁复杂的数据中精准切割出有价值的信息与结论。最终，我们站在结果解读的桥梁上，将冰冷的数据转化为温暖的知识，应用于解决实际问题。这不仅推动了科技的进步，更激发了创新的火花，让科技的力量惠及每一个角落。在这个过程中，我们不仅是数据的分析师，更是未来的创造者。让我们一起，用定量研究的钥匙，解锁未知的世界，共同书写科技发展的新篇章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**幻灯片1：定性研究概述**定性研究，探索性研究的精髓，旨在深入挖掘数据背后的深层含义与原因。它超越了表面数字，通过细致入微的分析，为我们揭示现象背后的故事和逻辑。这种研究方法，如同一位细心的侦探，不满足于表面的线索，而是深入现场，通过深度访谈、实地观察以及案例剖析，探寻那些隐藏在数据之下的秘密。**幻灯片2：定性研究方法**我们采用多种定性研究手段，包括一对一访谈，直接与受访者交流，捕捉他们的真实想法；实地观察，亲身体验研究对象的环境与行为；以及案例研究，深入分析特定情境下的成功与失败。这些方法相互补充，共同构建起对研究对象全面而深刻的理解。**幻灯片3：定性研究在BI工具中的应用**在BI（商业智能）领域，定性研究发挥着不可替代的作用。它帮助我们解读数据背后的“语言”，将冷冰冰的数字转化为有温度、有故事的信息。通过定性研究，BI工具能够提供更加精准、深入的洞察，助力企业在复杂多变的市场环境中做出更加明智的决策。想象一下，当你面对海量数据时，定性研究就像一盏明灯，照亮前行的道路，让你在数据的海洋中找到真正的宝藏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这一部分将深入探讨数据处理技术的核心要点，包括数据的清洗、整理以及转换与集成的关键步骤。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**幻灯片 1：数据清洗与整理**各位科技爱好者，今天咱们来聊聊数据处理中的关键环节——数据清洗与整理。先说说数据清洗的重要性。大家都知道，数据分析就像建房子，而数据清洗就是打地基的第一步。在海量的数据海洋里，常常藏着错误、重复还有不完整的“暗礁”。要是不管不顾，直接拿着这些“脏数据”分析，那结果肯定不靠谱，就像在松软的沙地上盖高楼，随时可能崩塌。所以，通过严谨的数据清洗，把这些“杂质”剔除掉，后续的分析才能站得稳，结论才可靠，这是一切数据探索的基石。接着讲讲数据整理的方法。这就好比给杂乱的仓库分类上架，让找东西的人一眼就能定位。数据整理有分类、排序和转换等操作。分类让同类数据归位，像是把电子产品、书籍、衣物分开放；排序能按规则排列，方便快速检索，比如按时间先后或者数值大小；转换则像把一种语言翻译成另一种，让数据更适合分析工具“阅读”，经过这么一通操作，数据就变得井井有条，为挖掘它背后隐藏的价值铺平道路。不过，这里面挑战也不小。如今数据量呈爆炸式增长，复杂程度也极高，要在数据的汪洋大海里高效完成清洗与整理，得讲究策略。必须选用趁手的工具和技术，自动化流程能派上大用场，机器学习算法辅助识别异常数据也渐渐成为主流，这样才能在有限时间里处理好海量复杂的数据，让它们从“毛坯”变成可供分析的“精料”。每一步都关乎最终成果的质量，是开启数据宝藏的必经之路，值得我们深入钻研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**幻灯片 3：转换与集成**数据转换，是数据分析的基石。想象一下，原始数据就像未经雕琢的璞玉，而数据转换则是将其打磨成美玉的过程。通过格式调整、类型转换等操作，我们让数据从杂乱无章变得井然有序，为后续深入分析奠定坚实基础。它使数据更易于理解和处理，让我们能真正挖掘出其中的价值。在当今数字化时代，单一数据源往往无法满足我们的分析和决策需求。集成多种数据源就显得尤为重要。比如，将企业内部的销售数据与客户关系管理系统中的数据相结合，能全面了解客户购买行为和偏好，为精准营销提供有力支持。这种集成让数据相互补充、印证，大大提高了数据的全面性和准确性。而实时数据转换与集成更是为企业带来了巨大优势。以电商行业为例，实时收集用户浏览、购买等数据并及时转换、集成，企业就能迅速根据用户行为调整商品推荐策略，提高用户购买转化率。它快速响应业务需求，极大提高了数据处理效率，使企业能在瞬息万变的市场环境中及时做出明智决策，抢占先机。对于科技爱好者来说，掌握这些技术，无疑能更好地在数据世界中探索和创新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这一部分，我们将深入探讨数据分析工具的选择，聚焦统计软件与编程语言。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**幻灯片1: 统计软件概述**各位科技爱好者，今天咱们聊聊统计软件。这玩意儿可是数据分析的利器，能帮我们处理海量数据，进行深度统计分析，给决策提供硬核依据。想象一下，面对堆积如山的数据，没有统计软件，那可真是无从下手啊！**幻灯片2: 常用统计软件介绍**说到常用的统计软件，SPSS、SAS、R这些名字大家肯定不陌生。SPSS操作简便，适合初学者；SAS功能强大，广泛应用于各行各业；而R则以其开源免费、灵活多变的特点，深受科研人员和数据分析师的喜爱。它们各有千秋，适用于不同的数据分析需求。**幻灯片3: 统计软件的选择与应用**选对统计软件是关键，得看你的实际需求来定。比如，如果你需要处理大量数据，可能SAS更适合你；如果你更注重灵活性和可扩展性，那R绝对是个不错的选择。当然啦，光选对还不够，掌握它们的基本操作和应用技巧同样重要。这样，你才能在工作中游刃有余，提高工作效率。所以啊，各位科技爱好者们，别等了！赶紧挑一款适合自己的统计软件，开始你的数据分析之旅吧！相信我，一旦你掌握了这些工具，你会发现数据分析原来可以这么有趣、这么有成就感！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**编程语言概述**编程语言，是人与计算机沟通的桥梁。Python、Java等语言各具特色，广泛应用于数据分析与BI工具中。Python简洁易读，拥有丰富的库和框架，如Pandas、NumPy，适合数据处理与可视化。而Java则以其跨平台性、稳定性和高性能著称，Spring等框架支持企业级应用开发，适用于大型BI系统。**Python语言特性**Python因其简洁的语法和强大的库支持而备受青睐。在数据处理领域，Pandas提供了高效的数据结构和分析工具，而NumPy则为数值计算提供了坚实的基础。这些库使得Python成为数据科学家进行探索性分析和建模的首选语言。**Java语言优势**Java的跨平台性使其能够在多种操作系统上运行，这为企业级应用提供了极大的灵活性。其稳定性和高性能确保了大型BI系统的顺畅运行。此外，Java完善的生态系统和丰富的框架支持，如Spring，使得Java在企业级开发中占据重要地位。**R语言在统计中的地位**R语言专为统计分析设计，具有强大的数据处理和图形展示能力。它提供了丰富的统计模型和算法，支持复杂的数据分析任务。对于数据科学家来说，R语言是进行探索性分析和建模的理想选择。**SQL数据库查询语言**SQL作为关系型数据库的标准查询语言，能够高效地管理和检索大量数据。无论是简单的数据查询还是复杂的数据操作，SQL都能提供强大的支持。这使得SQL成为连接和操作数据库的关键工具，尤其在BI应用中发挥着重要作用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这一部分，我们将深入探讨分析结果的解读方式，包括图表展示与结论提炼。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各位科技爱好者，今天咱们聚焦于数据分析领域的核心要点。数据分析的重要性不言而喻，它堪称现代企业决策的关键所在。在这个信息爆炸的时代，数据如同海量的宝藏等待挖掘。通过系统地收集、精细地处理以及深入地分析数据，那些隐藏在繁杂数字背后的模式和趋势便会清晰地呈现出来。这就像是给企业装上了一双“慧眼”，让我们这些科技爱好者能够洞察到市场的潜在需求、技术的发展趋势，从而为企业的战略布局提供极具价值的参考依据，引领企业在激烈的市场竞争中抢占先机。而 BI 工具的应用更是如虎添翼。像 Power BI 和 Tableau 这类强大的商业智能工具，它们将复杂的数据变得直观易懂。以往那些令人头疼的数据报表，如今只需简单操作，就能转化为精美的图表和详细的报告。无论是柱状图展现的销售数据对比，还是折线图呈现的业务增长趋势，都能让科技爱好者迅速把握关键信息，助力我们在短时间内做出精准的决策，大大提高了工作效率，节省了宝贵的时间和精力。有了数据分析与 BI 工具的加持，数据驱动的决策制定便成为了现实。基于实时数据的精准预测和决策，让我们能够敏锐地捕捉到市场的动态变化，提前布局新产品研发、优化资源配置，进而推动整个行业的创新与发展。每一次基于数据的决策，都是一次对未知领域的勇敢探索，都有可能开启新的科技篇章，引领行业走向新的高度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这一部分将对比BI工具与传统分析，探讨功能差异及应用场景，为科技爱好者提供专业视角。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各位科技爱好者，今天咱们聚焦BI工具的功能对比。数据可视化能力是关键指标，优秀工具图表类型丰富且定制灵活。数据处理效率方面，不同工具差异大，高效者能迅速完成预处理。用户友好性不可或缺，直观界面降成本提效率。集成与兼容性决定能否与企业系统无缝对接。安全性与合规性更是重中之重，关乎敏感数据与法规遵循。在评估BI工具时，这些维度需综合考量，如此才能选出契合需求、助力科技探索的得力助手。请问大家是否期望我严格按照上述内容为您生成一份 PPT 呢？请随时告诉我您的具体需求，我将竭诚为您服务。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各位科技爱好者，今天让我们聚焦BI工具在企业运营中的多元应用场景。首先是销售数据分析。借助BI工具深挖销售数据，能清晰洞察产品销售趋势、客户购买行为等关键信息，为企业精准营销策略的制定提供有力支撑，让企业在市场竞争中找准方向。用户行为洞察方面，通过数据分析与BI工具协同，深入探寻用户在网站或应用中的行为模式。这不仅有助于优化用户体验，更能提升用户的满意度和忠诚度，使产品与服务更贴合用户需求。供应链优化同样重要。运用数据分析技术，对供应链各环节进行实时监控与预测，能有效提高库存管理效率，降低运营成本，进而增强企业在市场中的竞争力，确保供应链的稳定与高效。还有风险管理与预警。结合数据分析与BI工具构建风险评估模型，实现对企业内外部风险的动态监测和预警，为企业稳健发展保驾护航，提前防范各类潜在风险。这些应用场景充分展现了BI工具的强大功能和价值，它不仅是数据处理的工具，更是企业决策和发展的智慧伙伴。希望今天的分享能让大家在BI工具的应用上有更深入的认识，共同探索更多可能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这一部分将深入探讨 BI 工具，涵盖主流工具及选择标准，为科技爱好者提供专业指引。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在当今数据驱动的世界里，掌握主流工具是科技爱好者的必备技能。让我们深入探索三类关键工具：一是数据可视化工具。Tableau与Power BI，它们凭借图形化界面，将繁杂的数据编织成直观的图表故事，让数据背后的信息跃然纸上，无论是趋势分析还是模式识别，都能迅速把握。二是高级分析平台。SAS与SPSS，作为数据分析的重型武器，它们不仅提供了强大的数据处理能力，更内置了丰富的统计分析功能。从基础统计到复杂的预测模型构建，这些平台助力用户深入数据的海洋，挖掘隐藏的价值和洞察。三是自助式BI工具。QlikView和MicroStrategy，它们为非技术用户打开了数据分析的大门。无需编程，只需简单的拖拽操作，即可创建出专业的报表和动态仪表板。实时的数据访问与分析，让决策更加灵活高效。这些工具，不仅是技术的集大成者，更是推动创新、引领变革的重要力量。对于科技爱好者而言，熟练掌握并运用它们，意味着能够站在时代的前沿，用数据讲述故事，以智慧点亮未来。每一次点击、每一次拖拽，都是对未知世界的探索与征服。让我们携手，用这些主流工具，解锁数据的无限潜能，共同书写科技新篇章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在选择BI工具时，科技爱好者需关注几个核心标准。首先是功能的全面性，这涵盖了从数据抽取、清洗到分析和可视化的完整流程，确保我们能全方位地处理数据，满足各种复杂需求。用户友好度同样重要。一个直观易用的界面和简便的操作流程，能大大降低技术门槛，让非专业人士也能轻松上手，享受数据分析的乐趣。定制化能力也是不可忽视的一环。强大的定制化功能允许我们根据具体需求，自定义报表、仪表盘等，从而展现独特的数据视角，更好地服务于我们的项目或研究。最后，数据安全性是选择BI工具时的重中之重。在数据分析过程中，保护数据隐私至关重要。因此，我们必须确保所选工具具备强大的数据加密和访问控制功能，以维护数据的安全性和完整性。对于科技爱好者而言，选择一个既全面又易于使用，同时具备强大定制化能力和高数据安全性的BI工具，将极大地提升我们的工作效率和数据分析能力。这样的工具不仅能帮助我们更好地理解数据，还能激发我们的创新思维，推动我们在科技领域的探索和进步。因此，在选择BI工具时，请务必谨慎考虑这些关键因素，以确保我们做出最适合自己的选择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"各位科技爱好者，我们共同探索了数据分析与BI工具的奥秘。从基础概念到技术实践，再到工具选择，每一步都是对数据价值的深度挖掘。我们比较了BI与传统分析，见证了技术革新带来的效率飞跃。选择合适的BI工具，能让我们的分析更加精准、高效。最后，我想说，数据分析不仅是技术的展现，更是智慧的结晶。感谢大家的倾听，愿我们在数据的海洋中，继续乘风破浪，共创未来。"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PTIST_MASTER">
    <p:bg>
      <p:bgPr>
        <a:solidFill>
          <a:srgbClr val="DDDDD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jpg"/><Relationship Id="rId5" Type="http://schemas.openxmlformats.org/officeDocument/2006/relationships/image" Target="../media/image9.jpg"/><Relationship Id="rId4" Type="http://schemas.openxmlformats.org/officeDocument/2006/relationships/image" Target="../media/image8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jpg"/><Relationship Id="rId5" Type="http://schemas.openxmlformats.org/officeDocument/2006/relationships/image" Target="../media/image13.jpg"/><Relationship Id="rId4" Type="http://schemas.openxmlformats.org/officeDocument/2006/relationships/image" Target="../media/image12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jpg"/><Relationship Id="rId5" Type="http://schemas.openxmlformats.org/officeDocument/2006/relationships/image" Target="../media/image16.jpg"/><Relationship Id="rId4" Type="http://schemas.openxmlformats.org/officeDocument/2006/relationships/image" Target="../media/image15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jp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5.png"/><Relationship Id="rId7" Type="http://schemas.openxmlformats.org/officeDocument/2006/relationships/image" Target="../media/image2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Relationship Id="rId9" Type="http://schemas.openxmlformats.org/officeDocument/2006/relationships/image" Target="../media/image2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5.jp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0"/>
          <p:cNvSpPr/>
          <p:nvPr/>
        </p:nvSpPr>
        <p:spPr>
          <a:xfrm>
            <a:off x="455104" y="942301"/>
            <a:ext cx="182880" cy="182880"/>
          </a:xfrm>
          <a:custGeom>
            <a:avLst/>
            <a:gdLst/>
            <a:ahLst/>
            <a:cxnLst/>
            <a:rect l="l" t="t" r="r" b="b"/>
            <a:pathLst>
              <a:path w="182880" h="182880">
                <a:moveTo>
                  <a:pt x="91440" y="0"/>
                </a:moveTo>
                <a:moveTo>
                  <a:pt x="91440" y="0"/>
                </a:moveTo>
                <a:cubicBezTo>
                  <a:pt x="141907" y="0"/>
                  <a:pt x="182880" y="40973"/>
                  <a:pt x="182880" y="91440"/>
                </a:cubicBezTo>
                <a:cubicBezTo>
                  <a:pt x="182880" y="141907"/>
                  <a:pt x="141907" y="182880"/>
                  <a:pt x="91440" y="182880"/>
                </a:cubicBezTo>
                <a:cubicBezTo>
                  <a:pt x="40973" y="182880"/>
                  <a:pt x="0" y="141907"/>
                  <a:pt x="0" y="91440"/>
                </a:cubicBezTo>
                <a:cubicBezTo>
                  <a:pt x="0" y="40973"/>
                  <a:pt x="40973" y="0"/>
                  <a:pt x="91440" y="0"/>
                </a:cubicBezTo>
                <a:close/>
              </a:path>
            </a:pathLst>
          </a:custGeom>
          <a:solidFill>
            <a:srgbClr val="FF8989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4" name="Shape 1"/>
          <p:cNvSpPr/>
          <p:nvPr/>
        </p:nvSpPr>
        <p:spPr>
          <a:xfrm>
            <a:off x="808582" y="942301"/>
            <a:ext cx="182880" cy="182880"/>
          </a:xfrm>
          <a:custGeom>
            <a:avLst/>
            <a:gdLst/>
            <a:ahLst/>
            <a:cxnLst/>
            <a:rect l="l" t="t" r="r" b="b"/>
            <a:pathLst>
              <a:path w="182880" h="182880">
                <a:moveTo>
                  <a:pt x="91440" y="0"/>
                </a:moveTo>
                <a:moveTo>
                  <a:pt x="91440" y="0"/>
                </a:moveTo>
                <a:cubicBezTo>
                  <a:pt x="141907" y="0"/>
                  <a:pt x="182880" y="40973"/>
                  <a:pt x="182880" y="91440"/>
                </a:cubicBezTo>
                <a:cubicBezTo>
                  <a:pt x="182880" y="141907"/>
                  <a:pt x="141907" y="182880"/>
                  <a:pt x="91440" y="182880"/>
                </a:cubicBezTo>
                <a:cubicBezTo>
                  <a:pt x="40973" y="182880"/>
                  <a:pt x="0" y="141907"/>
                  <a:pt x="0" y="91440"/>
                </a:cubicBezTo>
                <a:cubicBezTo>
                  <a:pt x="0" y="40973"/>
                  <a:pt x="40973" y="0"/>
                  <a:pt x="91440" y="0"/>
                </a:cubicBezTo>
                <a:close/>
              </a:path>
            </a:pathLst>
          </a:custGeom>
          <a:solidFill>
            <a:srgbClr val="D8F1FF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5" name="Shape 2"/>
          <p:cNvSpPr/>
          <p:nvPr/>
        </p:nvSpPr>
        <p:spPr>
          <a:xfrm>
            <a:off x="1162060" y="942301"/>
            <a:ext cx="182880" cy="182880"/>
          </a:xfrm>
          <a:custGeom>
            <a:avLst/>
            <a:gdLst/>
            <a:ahLst/>
            <a:cxnLst/>
            <a:rect l="l" t="t" r="r" b="b"/>
            <a:pathLst>
              <a:path w="182880" h="182880">
                <a:moveTo>
                  <a:pt x="91440" y="0"/>
                </a:moveTo>
                <a:moveTo>
                  <a:pt x="91440" y="0"/>
                </a:moveTo>
                <a:cubicBezTo>
                  <a:pt x="141907" y="0"/>
                  <a:pt x="182880" y="40973"/>
                  <a:pt x="182880" y="91440"/>
                </a:cubicBezTo>
                <a:cubicBezTo>
                  <a:pt x="182880" y="141907"/>
                  <a:pt x="141907" y="182880"/>
                  <a:pt x="91440" y="182880"/>
                </a:cubicBezTo>
                <a:cubicBezTo>
                  <a:pt x="40973" y="182880"/>
                  <a:pt x="0" y="141907"/>
                  <a:pt x="0" y="91440"/>
                </a:cubicBezTo>
                <a:cubicBezTo>
                  <a:pt x="0" y="40973"/>
                  <a:pt x="40973" y="0"/>
                  <a:pt x="91440" y="0"/>
                </a:cubicBezTo>
                <a:close/>
              </a:path>
            </a:pathLst>
          </a:custGeom>
          <a:solidFill>
            <a:srgbClr val="FFDB41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6" name="Text 3"/>
          <p:cNvSpPr/>
          <p:nvPr/>
        </p:nvSpPr>
        <p:spPr>
          <a:xfrm>
            <a:off x="274161" y="1173566"/>
            <a:ext cx="4297839" cy="1664208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12500"/>
              </a:lnSpc>
              <a:spcBef>
                <a:spcPts val="375"/>
              </a:spcBef>
              <a:buNone/>
            </a:pPr>
            <a:r>
              <a:rPr lang="en-US" sz="3888" b="1" kern="0" spc="144" dirty="0">
                <a:solidFill>
                  <a:srgbClr val="FFFFFF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数据分析与BI工具应用</a:t>
            </a:r>
            <a:endParaRPr lang="en-US" sz="1440" dirty="0"/>
          </a:p>
        </p:txBody>
      </p:sp>
      <p:sp>
        <p:nvSpPr>
          <p:cNvPr id="8" name="Text 5"/>
          <p:cNvSpPr/>
          <p:nvPr/>
        </p:nvSpPr>
        <p:spPr>
          <a:xfrm>
            <a:off x="274161" y="2801198"/>
            <a:ext cx="3467259" cy="484632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12500"/>
              </a:lnSpc>
              <a:spcBef>
                <a:spcPts val="375"/>
              </a:spcBef>
              <a:buNone/>
            </a:pPr>
            <a:r>
              <a:rPr lang="en-US" sz="1584" b="1" dirty="0">
                <a:solidFill>
                  <a:srgbClr val="FFFFFF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探索BI与传统分析的差异及工具介绍</a:t>
            </a:r>
            <a:endParaRPr lang="en-US" sz="144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0" y="386251"/>
            <a:ext cx="4313208" cy="1088136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ctr">
              <a:lnSpc>
                <a:spcPct val="112500"/>
              </a:lnSpc>
              <a:spcBef>
                <a:spcPts val="375"/>
              </a:spcBef>
              <a:buNone/>
            </a:pPr>
            <a:r>
              <a:rPr lang="en-US" sz="4752" b="1" dirty="0">
                <a:solidFill>
                  <a:srgbClr val="000000">
                    <a:alpha val="10000"/>
                  </a:srgbClr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CONTENT</a:t>
            </a:r>
            <a:endParaRPr lang="en-US" sz="1440" dirty="0"/>
          </a:p>
        </p:txBody>
      </p:sp>
      <p:sp>
        <p:nvSpPr>
          <p:cNvPr id="4" name="Text 1"/>
          <p:cNvSpPr/>
          <p:nvPr/>
        </p:nvSpPr>
        <p:spPr>
          <a:xfrm>
            <a:off x="231714" y="632464"/>
            <a:ext cx="1675953" cy="731520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ctr">
              <a:lnSpc>
                <a:spcPct val="112500"/>
              </a:lnSpc>
              <a:spcBef>
                <a:spcPts val="375"/>
              </a:spcBef>
              <a:buNone/>
            </a:pPr>
            <a:r>
              <a:rPr lang="en-US" sz="2880" b="1" dirty="0">
                <a:solidFill>
                  <a:srgbClr val="000000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目录</a:t>
            </a:r>
            <a:endParaRPr lang="en-US" sz="1440" dirty="0"/>
          </a:p>
        </p:txBody>
      </p:sp>
      <p:sp>
        <p:nvSpPr>
          <p:cNvPr id="5" name="Shape 2"/>
          <p:cNvSpPr/>
          <p:nvPr/>
        </p:nvSpPr>
        <p:spPr>
          <a:xfrm>
            <a:off x="7521540" y="294811"/>
            <a:ext cx="182880" cy="182880"/>
          </a:xfrm>
          <a:custGeom>
            <a:avLst/>
            <a:gdLst/>
            <a:ahLst/>
            <a:cxnLst/>
            <a:rect l="l" t="t" r="r" b="b"/>
            <a:pathLst>
              <a:path w="182880" h="182880">
                <a:moveTo>
                  <a:pt x="91440" y="0"/>
                </a:moveTo>
                <a:moveTo>
                  <a:pt x="91440" y="0"/>
                </a:moveTo>
                <a:cubicBezTo>
                  <a:pt x="141907" y="0"/>
                  <a:pt x="182880" y="40973"/>
                  <a:pt x="182880" y="91440"/>
                </a:cubicBezTo>
                <a:cubicBezTo>
                  <a:pt x="182880" y="141907"/>
                  <a:pt x="141907" y="182880"/>
                  <a:pt x="91440" y="182880"/>
                </a:cubicBezTo>
                <a:cubicBezTo>
                  <a:pt x="40973" y="182880"/>
                  <a:pt x="0" y="141907"/>
                  <a:pt x="0" y="91440"/>
                </a:cubicBezTo>
                <a:cubicBezTo>
                  <a:pt x="0" y="40973"/>
                  <a:pt x="40973" y="0"/>
                  <a:pt x="91440" y="0"/>
                </a:cubicBezTo>
                <a:close/>
              </a:path>
            </a:pathLst>
          </a:custGeom>
          <a:solidFill>
            <a:srgbClr val="FF8989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6" name="Shape 3"/>
          <p:cNvSpPr/>
          <p:nvPr/>
        </p:nvSpPr>
        <p:spPr>
          <a:xfrm>
            <a:off x="7875018" y="294811"/>
            <a:ext cx="182880" cy="182880"/>
          </a:xfrm>
          <a:custGeom>
            <a:avLst/>
            <a:gdLst/>
            <a:ahLst/>
            <a:cxnLst/>
            <a:rect l="l" t="t" r="r" b="b"/>
            <a:pathLst>
              <a:path w="182880" h="182880">
                <a:moveTo>
                  <a:pt x="91440" y="0"/>
                </a:moveTo>
                <a:moveTo>
                  <a:pt x="91440" y="0"/>
                </a:moveTo>
                <a:cubicBezTo>
                  <a:pt x="141907" y="0"/>
                  <a:pt x="182880" y="40973"/>
                  <a:pt x="182880" y="91440"/>
                </a:cubicBezTo>
                <a:cubicBezTo>
                  <a:pt x="182880" y="141907"/>
                  <a:pt x="141907" y="182880"/>
                  <a:pt x="91440" y="182880"/>
                </a:cubicBezTo>
                <a:cubicBezTo>
                  <a:pt x="40973" y="182880"/>
                  <a:pt x="0" y="141907"/>
                  <a:pt x="0" y="91440"/>
                </a:cubicBezTo>
                <a:cubicBezTo>
                  <a:pt x="0" y="40973"/>
                  <a:pt x="40973" y="0"/>
                  <a:pt x="91440" y="0"/>
                </a:cubicBezTo>
                <a:close/>
              </a:path>
            </a:pathLst>
          </a:custGeom>
          <a:solidFill>
            <a:srgbClr val="D8F1FF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7" name="Shape 4"/>
          <p:cNvSpPr/>
          <p:nvPr/>
        </p:nvSpPr>
        <p:spPr>
          <a:xfrm>
            <a:off x="8228496" y="294811"/>
            <a:ext cx="182880" cy="182880"/>
          </a:xfrm>
          <a:custGeom>
            <a:avLst/>
            <a:gdLst/>
            <a:ahLst/>
            <a:cxnLst/>
            <a:rect l="l" t="t" r="r" b="b"/>
            <a:pathLst>
              <a:path w="182880" h="182880">
                <a:moveTo>
                  <a:pt x="91440" y="0"/>
                </a:moveTo>
                <a:moveTo>
                  <a:pt x="91440" y="0"/>
                </a:moveTo>
                <a:cubicBezTo>
                  <a:pt x="141907" y="0"/>
                  <a:pt x="182880" y="40973"/>
                  <a:pt x="182880" y="91440"/>
                </a:cubicBezTo>
                <a:cubicBezTo>
                  <a:pt x="182880" y="141907"/>
                  <a:pt x="141907" y="182880"/>
                  <a:pt x="91440" y="182880"/>
                </a:cubicBezTo>
                <a:cubicBezTo>
                  <a:pt x="40973" y="182880"/>
                  <a:pt x="0" y="141907"/>
                  <a:pt x="0" y="91440"/>
                </a:cubicBezTo>
                <a:cubicBezTo>
                  <a:pt x="0" y="40973"/>
                  <a:pt x="40973" y="0"/>
                  <a:pt x="91440" y="0"/>
                </a:cubicBezTo>
                <a:close/>
              </a:path>
            </a:pathLst>
          </a:custGeom>
          <a:solidFill>
            <a:srgbClr val="FFDB41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8" name="Text 5"/>
          <p:cNvSpPr/>
          <p:nvPr/>
        </p:nvSpPr>
        <p:spPr>
          <a:xfrm>
            <a:off x="966844" y="1764595"/>
            <a:ext cx="713232" cy="621792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12500"/>
              </a:lnSpc>
              <a:spcBef>
                <a:spcPts val="375"/>
              </a:spcBef>
              <a:buNone/>
            </a:pPr>
            <a:r>
              <a:rPr lang="en-US" sz="2304" b="1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01</a:t>
            </a:r>
            <a:endParaRPr lang="en-US" sz="1440" dirty="0"/>
          </a:p>
        </p:txBody>
      </p:sp>
      <p:sp>
        <p:nvSpPr>
          <p:cNvPr id="9" name="Text 6"/>
          <p:cNvSpPr/>
          <p:nvPr/>
        </p:nvSpPr>
        <p:spPr>
          <a:xfrm>
            <a:off x="1520202" y="1810315"/>
            <a:ext cx="3236976" cy="512064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12500"/>
              </a:lnSpc>
              <a:spcBef>
                <a:spcPts val="375"/>
              </a:spcBef>
              <a:buNone/>
            </a:pPr>
            <a:r>
              <a:rPr lang="en-US" sz="1728" dirty="0">
                <a:solidFill>
                  <a:srgbClr val="000000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数据分析概念理解</a:t>
            </a:r>
            <a:endParaRPr lang="en-US" sz="1440" dirty="0"/>
          </a:p>
        </p:txBody>
      </p:sp>
      <p:sp>
        <p:nvSpPr>
          <p:cNvPr id="10" name="Text 7"/>
          <p:cNvSpPr/>
          <p:nvPr/>
        </p:nvSpPr>
        <p:spPr>
          <a:xfrm>
            <a:off x="4781610" y="1764595"/>
            <a:ext cx="713232" cy="621792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12500"/>
              </a:lnSpc>
              <a:spcBef>
                <a:spcPts val="375"/>
              </a:spcBef>
              <a:buNone/>
            </a:pPr>
            <a:r>
              <a:rPr lang="en-US" sz="2304" b="1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02</a:t>
            </a:r>
            <a:endParaRPr lang="en-US" sz="1440" dirty="0"/>
          </a:p>
        </p:txBody>
      </p:sp>
      <p:sp>
        <p:nvSpPr>
          <p:cNvPr id="11" name="Text 8"/>
          <p:cNvSpPr/>
          <p:nvPr/>
        </p:nvSpPr>
        <p:spPr>
          <a:xfrm>
            <a:off x="5334968" y="1810315"/>
            <a:ext cx="3236855" cy="512064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12500"/>
              </a:lnSpc>
              <a:spcBef>
                <a:spcPts val="375"/>
              </a:spcBef>
              <a:buNone/>
            </a:pPr>
            <a:r>
              <a:rPr lang="en-US" sz="1728" dirty="0">
                <a:solidFill>
                  <a:srgbClr val="000000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数据收集方法概述</a:t>
            </a:r>
            <a:endParaRPr lang="en-US" sz="1440" dirty="0"/>
          </a:p>
        </p:txBody>
      </p:sp>
      <p:sp>
        <p:nvSpPr>
          <p:cNvPr id="12" name="Text 9"/>
          <p:cNvSpPr/>
          <p:nvPr/>
        </p:nvSpPr>
        <p:spPr>
          <a:xfrm>
            <a:off x="966996" y="2393092"/>
            <a:ext cx="713232" cy="621792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12500"/>
              </a:lnSpc>
              <a:spcBef>
                <a:spcPts val="375"/>
              </a:spcBef>
              <a:buNone/>
            </a:pPr>
            <a:r>
              <a:rPr lang="en-US" sz="2304" b="1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03</a:t>
            </a:r>
            <a:endParaRPr lang="en-US" sz="1440" dirty="0"/>
          </a:p>
        </p:txBody>
      </p:sp>
      <p:sp>
        <p:nvSpPr>
          <p:cNvPr id="13" name="Text 10"/>
          <p:cNvSpPr/>
          <p:nvPr/>
        </p:nvSpPr>
        <p:spPr>
          <a:xfrm>
            <a:off x="1520354" y="2438812"/>
            <a:ext cx="3236976" cy="512064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12500"/>
              </a:lnSpc>
              <a:spcBef>
                <a:spcPts val="375"/>
              </a:spcBef>
              <a:buNone/>
            </a:pPr>
            <a:r>
              <a:rPr lang="en-US" sz="1728" dirty="0">
                <a:solidFill>
                  <a:srgbClr val="000000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数据处理技术要点</a:t>
            </a:r>
            <a:endParaRPr lang="en-US" sz="1440" dirty="0"/>
          </a:p>
        </p:txBody>
      </p:sp>
      <p:sp>
        <p:nvSpPr>
          <p:cNvPr id="14" name="Text 11"/>
          <p:cNvSpPr/>
          <p:nvPr/>
        </p:nvSpPr>
        <p:spPr>
          <a:xfrm>
            <a:off x="4781488" y="2393092"/>
            <a:ext cx="713232" cy="621792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12500"/>
              </a:lnSpc>
              <a:spcBef>
                <a:spcPts val="375"/>
              </a:spcBef>
              <a:buNone/>
            </a:pPr>
            <a:r>
              <a:rPr lang="en-US" sz="2304" b="1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04</a:t>
            </a:r>
            <a:endParaRPr lang="en-US" sz="1440" dirty="0"/>
          </a:p>
        </p:txBody>
      </p:sp>
      <p:sp>
        <p:nvSpPr>
          <p:cNvPr id="15" name="Text 12"/>
          <p:cNvSpPr/>
          <p:nvPr/>
        </p:nvSpPr>
        <p:spPr>
          <a:xfrm>
            <a:off x="5334846" y="2438812"/>
            <a:ext cx="3236976" cy="512064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12500"/>
              </a:lnSpc>
              <a:spcBef>
                <a:spcPts val="375"/>
              </a:spcBef>
              <a:buNone/>
            </a:pPr>
            <a:r>
              <a:rPr lang="en-US" sz="1728" dirty="0">
                <a:solidFill>
                  <a:srgbClr val="000000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数据分析工具选择</a:t>
            </a:r>
            <a:endParaRPr lang="en-US" sz="1440" dirty="0"/>
          </a:p>
        </p:txBody>
      </p:sp>
      <p:sp>
        <p:nvSpPr>
          <p:cNvPr id="16" name="Text 13"/>
          <p:cNvSpPr/>
          <p:nvPr/>
        </p:nvSpPr>
        <p:spPr>
          <a:xfrm>
            <a:off x="966924" y="3021590"/>
            <a:ext cx="713232" cy="621792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12500"/>
              </a:lnSpc>
              <a:spcBef>
                <a:spcPts val="375"/>
              </a:spcBef>
              <a:buNone/>
            </a:pPr>
            <a:r>
              <a:rPr lang="en-US" sz="2304" b="1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05</a:t>
            </a:r>
            <a:endParaRPr lang="en-US" sz="1440" dirty="0"/>
          </a:p>
        </p:txBody>
      </p:sp>
      <p:sp>
        <p:nvSpPr>
          <p:cNvPr id="17" name="Text 14"/>
          <p:cNvSpPr/>
          <p:nvPr/>
        </p:nvSpPr>
        <p:spPr>
          <a:xfrm>
            <a:off x="1520281" y="3067310"/>
            <a:ext cx="3236976" cy="512064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12500"/>
              </a:lnSpc>
              <a:spcBef>
                <a:spcPts val="375"/>
              </a:spcBef>
              <a:buNone/>
            </a:pPr>
            <a:r>
              <a:rPr lang="en-US" sz="1728" dirty="0">
                <a:solidFill>
                  <a:srgbClr val="000000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分析结果解读方式</a:t>
            </a:r>
            <a:endParaRPr lang="en-US" sz="1440" dirty="0"/>
          </a:p>
        </p:txBody>
      </p:sp>
      <p:sp>
        <p:nvSpPr>
          <p:cNvPr id="18" name="Text 15"/>
          <p:cNvSpPr/>
          <p:nvPr/>
        </p:nvSpPr>
        <p:spPr>
          <a:xfrm>
            <a:off x="4781488" y="3021590"/>
            <a:ext cx="713232" cy="621792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12500"/>
              </a:lnSpc>
              <a:spcBef>
                <a:spcPts val="375"/>
              </a:spcBef>
              <a:buNone/>
            </a:pPr>
            <a:r>
              <a:rPr lang="en-US" sz="2304" b="1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06</a:t>
            </a:r>
            <a:endParaRPr lang="en-US" sz="1440" dirty="0"/>
          </a:p>
        </p:txBody>
      </p:sp>
      <p:sp>
        <p:nvSpPr>
          <p:cNvPr id="19" name="Text 16"/>
          <p:cNvSpPr/>
          <p:nvPr/>
        </p:nvSpPr>
        <p:spPr>
          <a:xfrm>
            <a:off x="5334846" y="3067310"/>
            <a:ext cx="3236976" cy="512064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12500"/>
              </a:lnSpc>
              <a:spcBef>
                <a:spcPts val="375"/>
              </a:spcBef>
              <a:buNone/>
            </a:pPr>
            <a:r>
              <a:rPr lang="en-US" sz="1728" dirty="0">
                <a:solidFill>
                  <a:srgbClr val="000000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BI与传统分析对比</a:t>
            </a:r>
            <a:endParaRPr lang="en-US" sz="1440" dirty="0"/>
          </a:p>
        </p:txBody>
      </p:sp>
      <p:sp>
        <p:nvSpPr>
          <p:cNvPr id="20" name="Text 17"/>
          <p:cNvSpPr/>
          <p:nvPr/>
        </p:nvSpPr>
        <p:spPr>
          <a:xfrm>
            <a:off x="966733" y="3650088"/>
            <a:ext cx="713232" cy="621792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12500"/>
              </a:lnSpc>
              <a:spcBef>
                <a:spcPts val="375"/>
              </a:spcBef>
              <a:buNone/>
            </a:pPr>
            <a:r>
              <a:rPr lang="en-US" sz="2304" b="1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07</a:t>
            </a:r>
            <a:endParaRPr lang="en-US" sz="1440" dirty="0"/>
          </a:p>
        </p:txBody>
      </p:sp>
      <p:sp>
        <p:nvSpPr>
          <p:cNvPr id="21" name="Text 18"/>
          <p:cNvSpPr/>
          <p:nvPr/>
        </p:nvSpPr>
        <p:spPr>
          <a:xfrm>
            <a:off x="1520091" y="3695808"/>
            <a:ext cx="3236976" cy="512064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12500"/>
              </a:lnSpc>
              <a:spcBef>
                <a:spcPts val="375"/>
              </a:spcBef>
              <a:buNone/>
            </a:pPr>
            <a:r>
              <a:rPr lang="en-US" sz="1728" dirty="0">
                <a:solidFill>
                  <a:srgbClr val="000000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BI工具介绍与选择</a:t>
            </a:r>
            <a:endParaRPr lang="en-US" sz="144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3029750"/>
            <a:ext cx="9144000" cy="182880"/>
          </a:xfrm>
          <a:prstGeom prst="rect">
            <a:avLst/>
          </a:prstGeom>
        </p:spPr>
      </p:pic>
      <p:sp>
        <p:nvSpPr>
          <p:cNvPr id="4" name="Shape 0"/>
          <p:cNvSpPr/>
          <p:nvPr/>
        </p:nvSpPr>
        <p:spPr>
          <a:xfrm>
            <a:off x="535042" y="2125369"/>
            <a:ext cx="182880" cy="182880"/>
          </a:xfrm>
          <a:custGeom>
            <a:avLst/>
            <a:gdLst/>
            <a:ahLst/>
            <a:cxnLst/>
            <a:rect l="l" t="t" r="r" b="b"/>
            <a:pathLst>
              <a:path w="182880" h="182880">
                <a:moveTo>
                  <a:pt x="91440" y="0"/>
                </a:moveTo>
                <a:moveTo>
                  <a:pt x="91440" y="0"/>
                </a:moveTo>
                <a:cubicBezTo>
                  <a:pt x="141907" y="0"/>
                  <a:pt x="182880" y="40973"/>
                  <a:pt x="182880" y="91440"/>
                </a:cubicBezTo>
                <a:cubicBezTo>
                  <a:pt x="182880" y="141907"/>
                  <a:pt x="141907" y="182880"/>
                  <a:pt x="91440" y="182880"/>
                </a:cubicBezTo>
                <a:cubicBezTo>
                  <a:pt x="40973" y="182880"/>
                  <a:pt x="0" y="141907"/>
                  <a:pt x="0" y="91440"/>
                </a:cubicBezTo>
                <a:cubicBezTo>
                  <a:pt x="0" y="40973"/>
                  <a:pt x="40973" y="0"/>
                  <a:pt x="91440" y="0"/>
                </a:cubicBezTo>
                <a:close/>
              </a:path>
            </a:pathLst>
          </a:custGeom>
          <a:solidFill>
            <a:srgbClr val="FF8989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5" name="Shape 1"/>
          <p:cNvSpPr/>
          <p:nvPr/>
        </p:nvSpPr>
        <p:spPr>
          <a:xfrm>
            <a:off x="888519" y="2125369"/>
            <a:ext cx="182880" cy="182880"/>
          </a:xfrm>
          <a:custGeom>
            <a:avLst/>
            <a:gdLst/>
            <a:ahLst/>
            <a:cxnLst/>
            <a:rect l="l" t="t" r="r" b="b"/>
            <a:pathLst>
              <a:path w="182880" h="182880">
                <a:moveTo>
                  <a:pt x="91440" y="0"/>
                </a:moveTo>
                <a:moveTo>
                  <a:pt x="91440" y="0"/>
                </a:moveTo>
                <a:cubicBezTo>
                  <a:pt x="141907" y="0"/>
                  <a:pt x="182880" y="40973"/>
                  <a:pt x="182880" y="91440"/>
                </a:cubicBezTo>
                <a:cubicBezTo>
                  <a:pt x="182880" y="141907"/>
                  <a:pt x="141907" y="182880"/>
                  <a:pt x="91440" y="182880"/>
                </a:cubicBezTo>
                <a:cubicBezTo>
                  <a:pt x="40973" y="182880"/>
                  <a:pt x="0" y="141907"/>
                  <a:pt x="0" y="91440"/>
                </a:cubicBezTo>
                <a:cubicBezTo>
                  <a:pt x="0" y="40973"/>
                  <a:pt x="40973" y="0"/>
                  <a:pt x="91440" y="0"/>
                </a:cubicBezTo>
                <a:close/>
              </a:path>
            </a:pathLst>
          </a:custGeom>
          <a:solidFill>
            <a:srgbClr val="D8F1FF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6" name="Shape 2"/>
          <p:cNvSpPr/>
          <p:nvPr/>
        </p:nvSpPr>
        <p:spPr>
          <a:xfrm>
            <a:off x="1241997" y="2125369"/>
            <a:ext cx="182880" cy="182880"/>
          </a:xfrm>
          <a:custGeom>
            <a:avLst/>
            <a:gdLst/>
            <a:ahLst/>
            <a:cxnLst/>
            <a:rect l="l" t="t" r="r" b="b"/>
            <a:pathLst>
              <a:path w="182880" h="182880">
                <a:moveTo>
                  <a:pt x="91440" y="0"/>
                </a:moveTo>
                <a:moveTo>
                  <a:pt x="91440" y="0"/>
                </a:moveTo>
                <a:cubicBezTo>
                  <a:pt x="141907" y="0"/>
                  <a:pt x="182880" y="40973"/>
                  <a:pt x="182880" y="91440"/>
                </a:cubicBezTo>
                <a:cubicBezTo>
                  <a:pt x="182880" y="141907"/>
                  <a:pt x="141907" y="182880"/>
                  <a:pt x="91440" y="182880"/>
                </a:cubicBezTo>
                <a:cubicBezTo>
                  <a:pt x="40973" y="182880"/>
                  <a:pt x="0" y="141907"/>
                  <a:pt x="0" y="91440"/>
                </a:cubicBezTo>
                <a:cubicBezTo>
                  <a:pt x="0" y="40973"/>
                  <a:pt x="40973" y="0"/>
                  <a:pt x="91440" y="0"/>
                </a:cubicBezTo>
                <a:close/>
              </a:path>
            </a:pathLst>
          </a:custGeom>
          <a:solidFill>
            <a:srgbClr val="FFDB41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7" name="Text 3"/>
          <p:cNvSpPr/>
          <p:nvPr/>
        </p:nvSpPr>
        <p:spPr>
          <a:xfrm>
            <a:off x="535042" y="2389670"/>
            <a:ext cx="686595" cy="731520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12500"/>
              </a:lnSpc>
              <a:spcBef>
                <a:spcPts val="375"/>
              </a:spcBef>
              <a:buNone/>
            </a:pPr>
            <a:r>
              <a:rPr lang="en-US" sz="288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01</a:t>
            </a:r>
            <a:endParaRPr lang="en-US" sz="1440" dirty="0"/>
          </a:p>
        </p:txBody>
      </p:sp>
      <p:sp>
        <p:nvSpPr>
          <p:cNvPr id="8" name="Text 4"/>
          <p:cNvSpPr/>
          <p:nvPr/>
        </p:nvSpPr>
        <p:spPr>
          <a:xfrm>
            <a:off x="1119151" y="2389670"/>
            <a:ext cx="6905698" cy="731520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12500"/>
              </a:lnSpc>
              <a:spcBef>
                <a:spcPts val="375"/>
              </a:spcBef>
              <a:buNone/>
            </a:pPr>
            <a:r>
              <a:rPr lang="en-US" sz="288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数据分析概念理解</a:t>
            </a:r>
            <a:endParaRPr lang="en-US" sz="144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0"/>
          <p:cNvSpPr/>
          <p:nvPr/>
        </p:nvSpPr>
        <p:spPr>
          <a:xfrm>
            <a:off x="479086" y="270231"/>
            <a:ext cx="182880" cy="182880"/>
          </a:xfrm>
          <a:custGeom>
            <a:avLst/>
            <a:gdLst/>
            <a:ahLst/>
            <a:cxnLst/>
            <a:rect l="l" t="t" r="r" b="b"/>
            <a:pathLst>
              <a:path w="182880" h="182880">
                <a:moveTo>
                  <a:pt x="91440" y="0"/>
                </a:moveTo>
                <a:moveTo>
                  <a:pt x="91440" y="0"/>
                </a:moveTo>
                <a:cubicBezTo>
                  <a:pt x="141907" y="0"/>
                  <a:pt x="182880" y="40973"/>
                  <a:pt x="182880" y="91440"/>
                </a:cubicBezTo>
                <a:cubicBezTo>
                  <a:pt x="182880" y="141907"/>
                  <a:pt x="141907" y="182880"/>
                  <a:pt x="91440" y="182880"/>
                </a:cubicBezTo>
                <a:cubicBezTo>
                  <a:pt x="40973" y="182880"/>
                  <a:pt x="0" y="141907"/>
                  <a:pt x="0" y="91440"/>
                </a:cubicBezTo>
                <a:cubicBezTo>
                  <a:pt x="0" y="40973"/>
                  <a:pt x="40973" y="0"/>
                  <a:pt x="91440" y="0"/>
                </a:cubicBezTo>
                <a:close/>
              </a:path>
            </a:pathLst>
          </a:custGeom>
          <a:solidFill>
            <a:srgbClr val="FF8989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4" name="Shape 1"/>
          <p:cNvSpPr/>
          <p:nvPr/>
        </p:nvSpPr>
        <p:spPr>
          <a:xfrm>
            <a:off x="832563" y="270231"/>
            <a:ext cx="182880" cy="182880"/>
          </a:xfrm>
          <a:custGeom>
            <a:avLst/>
            <a:gdLst/>
            <a:ahLst/>
            <a:cxnLst/>
            <a:rect l="l" t="t" r="r" b="b"/>
            <a:pathLst>
              <a:path w="182880" h="182880">
                <a:moveTo>
                  <a:pt x="91440" y="0"/>
                </a:moveTo>
                <a:moveTo>
                  <a:pt x="91440" y="0"/>
                </a:moveTo>
                <a:cubicBezTo>
                  <a:pt x="141907" y="0"/>
                  <a:pt x="182880" y="40973"/>
                  <a:pt x="182880" y="91440"/>
                </a:cubicBezTo>
                <a:cubicBezTo>
                  <a:pt x="182880" y="141907"/>
                  <a:pt x="141907" y="182880"/>
                  <a:pt x="91440" y="182880"/>
                </a:cubicBezTo>
                <a:cubicBezTo>
                  <a:pt x="40973" y="182880"/>
                  <a:pt x="0" y="141907"/>
                  <a:pt x="0" y="91440"/>
                </a:cubicBezTo>
                <a:cubicBezTo>
                  <a:pt x="0" y="40973"/>
                  <a:pt x="40973" y="0"/>
                  <a:pt x="91440" y="0"/>
                </a:cubicBezTo>
                <a:close/>
              </a:path>
            </a:pathLst>
          </a:custGeom>
          <a:solidFill>
            <a:srgbClr val="D8F1FF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5" name="Shape 2"/>
          <p:cNvSpPr/>
          <p:nvPr/>
        </p:nvSpPr>
        <p:spPr>
          <a:xfrm>
            <a:off x="1186041" y="270231"/>
            <a:ext cx="182880" cy="182880"/>
          </a:xfrm>
          <a:custGeom>
            <a:avLst/>
            <a:gdLst/>
            <a:ahLst/>
            <a:cxnLst/>
            <a:rect l="l" t="t" r="r" b="b"/>
            <a:pathLst>
              <a:path w="182880" h="182880">
                <a:moveTo>
                  <a:pt x="91440" y="0"/>
                </a:moveTo>
                <a:moveTo>
                  <a:pt x="91440" y="0"/>
                </a:moveTo>
                <a:cubicBezTo>
                  <a:pt x="141907" y="0"/>
                  <a:pt x="182880" y="40973"/>
                  <a:pt x="182880" y="91440"/>
                </a:cubicBezTo>
                <a:cubicBezTo>
                  <a:pt x="182880" y="141907"/>
                  <a:pt x="141907" y="182880"/>
                  <a:pt x="91440" y="182880"/>
                </a:cubicBezTo>
                <a:cubicBezTo>
                  <a:pt x="40973" y="182880"/>
                  <a:pt x="0" y="141907"/>
                  <a:pt x="0" y="91440"/>
                </a:cubicBezTo>
                <a:cubicBezTo>
                  <a:pt x="0" y="40973"/>
                  <a:pt x="40973" y="0"/>
                  <a:pt x="91440" y="0"/>
                </a:cubicBezTo>
                <a:close/>
              </a:path>
            </a:pathLst>
          </a:custGeom>
          <a:solidFill>
            <a:srgbClr val="FFDB41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6" name="Text 3"/>
          <p:cNvSpPr/>
          <p:nvPr/>
        </p:nvSpPr>
        <p:spPr>
          <a:xfrm>
            <a:off x="388425" y="453111"/>
            <a:ext cx="8373893" cy="676656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12500"/>
              </a:lnSpc>
              <a:spcBef>
                <a:spcPts val="375"/>
              </a:spcBef>
              <a:buNone/>
            </a:pPr>
            <a:r>
              <a:rPr lang="en-US" sz="2592" b="1" dirty="0">
                <a:solidFill>
                  <a:srgbClr val="000000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定义与重要性</a:t>
            </a:r>
            <a:endParaRPr lang="en-US" sz="1440" dirty="0"/>
          </a:p>
        </p:txBody>
      </p:sp>
      <p:sp>
        <p:nvSpPr>
          <p:cNvPr id="7" name="Shape 4"/>
          <p:cNvSpPr/>
          <p:nvPr/>
        </p:nvSpPr>
        <p:spPr>
          <a:xfrm>
            <a:off x="822594" y="1188720"/>
            <a:ext cx="516835" cy="516835"/>
          </a:xfrm>
          <a:custGeom>
            <a:avLst/>
            <a:gdLst/>
            <a:ahLst/>
            <a:cxnLst/>
            <a:rect l="l" t="t" r="r" b="b"/>
            <a:pathLst>
              <a:path w="516835" h="516835">
                <a:moveTo>
                  <a:pt x="258417" y="0"/>
                </a:moveTo>
                <a:moveTo>
                  <a:pt x="258417" y="0"/>
                </a:moveTo>
                <a:cubicBezTo>
                  <a:pt x="401042" y="0"/>
                  <a:pt x="516835" y="115793"/>
                  <a:pt x="516835" y="258417"/>
                </a:cubicBezTo>
                <a:cubicBezTo>
                  <a:pt x="516835" y="401042"/>
                  <a:pt x="401042" y="516835"/>
                  <a:pt x="258417" y="516835"/>
                </a:cubicBezTo>
                <a:cubicBezTo>
                  <a:pt x="115793" y="516835"/>
                  <a:pt x="0" y="401042"/>
                  <a:pt x="0" y="258417"/>
                </a:cubicBezTo>
                <a:cubicBezTo>
                  <a:pt x="0" y="115793"/>
                  <a:pt x="115793" y="0"/>
                  <a:pt x="258417" y="0"/>
                </a:cubicBezTo>
                <a:close/>
              </a:path>
            </a:pathLst>
          </a:custGeom>
          <a:solidFill>
            <a:srgbClr val="65A5FB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8" name="Shape 5"/>
          <p:cNvSpPr/>
          <p:nvPr/>
        </p:nvSpPr>
        <p:spPr>
          <a:xfrm>
            <a:off x="4723932" y="1188720"/>
            <a:ext cx="516835" cy="516835"/>
          </a:xfrm>
          <a:custGeom>
            <a:avLst/>
            <a:gdLst/>
            <a:ahLst/>
            <a:cxnLst/>
            <a:rect l="l" t="t" r="r" b="b"/>
            <a:pathLst>
              <a:path w="516835" h="516835">
                <a:moveTo>
                  <a:pt x="258417" y="0"/>
                </a:moveTo>
                <a:moveTo>
                  <a:pt x="258417" y="0"/>
                </a:moveTo>
                <a:cubicBezTo>
                  <a:pt x="401042" y="0"/>
                  <a:pt x="516835" y="115793"/>
                  <a:pt x="516835" y="258417"/>
                </a:cubicBezTo>
                <a:cubicBezTo>
                  <a:pt x="516835" y="401042"/>
                  <a:pt x="401042" y="516835"/>
                  <a:pt x="258417" y="516835"/>
                </a:cubicBezTo>
                <a:cubicBezTo>
                  <a:pt x="115793" y="516835"/>
                  <a:pt x="0" y="401042"/>
                  <a:pt x="0" y="258417"/>
                </a:cubicBezTo>
                <a:cubicBezTo>
                  <a:pt x="0" y="115793"/>
                  <a:pt x="115793" y="0"/>
                  <a:pt x="258417" y="0"/>
                </a:cubicBezTo>
                <a:close/>
              </a:path>
            </a:pathLst>
          </a:custGeom>
          <a:solidFill>
            <a:srgbClr val="65A5FB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9" name="Shape 6"/>
          <p:cNvSpPr/>
          <p:nvPr/>
        </p:nvSpPr>
        <p:spPr>
          <a:xfrm>
            <a:off x="822594" y="2852928"/>
            <a:ext cx="516835" cy="516835"/>
          </a:xfrm>
          <a:custGeom>
            <a:avLst/>
            <a:gdLst/>
            <a:ahLst/>
            <a:cxnLst/>
            <a:rect l="l" t="t" r="r" b="b"/>
            <a:pathLst>
              <a:path w="516835" h="516835">
                <a:moveTo>
                  <a:pt x="258417" y="0"/>
                </a:moveTo>
                <a:moveTo>
                  <a:pt x="258417" y="0"/>
                </a:moveTo>
                <a:cubicBezTo>
                  <a:pt x="401042" y="0"/>
                  <a:pt x="516835" y="115793"/>
                  <a:pt x="516835" y="258417"/>
                </a:cubicBezTo>
                <a:cubicBezTo>
                  <a:pt x="516835" y="401042"/>
                  <a:pt x="401042" y="516835"/>
                  <a:pt x="258417" y="516835"/>
                </a:cubicBezTo>
                <a:cubicBezTo>
                  <a:pt x="115793" y="516835"/>
                  <a:pt x="0" y="401042"/>
                  <a:pt x="0" y="258417"/>
                </a:cubicBezTo>
                <a:cubicBezTo>
                  <a:pt x="0" y="115793"/>
                  <a:pt x="115793" y="0"/>
                  <a:pt x="258417" y="0"/>
                </a:cubicBezTo>
                <a:close/>
              </a:path>
            </a:pathLst>
          </a:custGeom>
          <a:solidFill>
            <a:srgbClr val="65A5FB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0" name="Shape 7"/>
          <p:cNvSpPr/>
          <p:nvPr/>
        </p:nvSpPr>
        <p:spPr>
          <a:xfrm>
            <a:off x="4723932" y="2852928"/>
            <a:ext cx="516835" cy="516835"/>
          </a:xfrm>
          <a:custGeom>
            <a:avLst/>
            <a:gdLst/>
            <a:ahLst/>
            <a:cxnLst/>
            <a:rect l="l" t="t" r="r" b="b"/>
            <a:pathLst>
              <a:path w="516835" h="516835">
                <a:moveTo>
                  <a:pt x="258417" y="0"/>
                </a:moveTo>
                <a:moveTo>
                  <a:pt x="258417" y="0"/>
                </a:moveTo>
                <a:cubicBezTo>
                  <a:pt x="401042" y="0"/>
                  <a:pt x="516835" y="115793"/>
                  <a:pt x="516835" y="258417"/>
                </a:cubicBezTo>
                <a:cubicBezTo>
                  <a:pt x="516835" y="401042"/>
                  <a:pt x="401042" y="516835"/>
                  <a:pt x="258417" y="516835"/>
                </a:cubicBezTo>
                <a:cubicBezTo>
                  <a:pt x="115793" y="516835"/>
                  <a:pt x="0" y="401042"/>
                  <a:pt x="0" y="258417"/>
                </a:cubicBezTo>
                <a:cubicBezTo>
                  <a:pt x="0" y="115793"/>
                  <a:pt x="115793" y="0"/>
                  <a:pt x="258417" y="0"/>
                </a:cubicBezTo>
                <a:close/>
              </a:path>
            </a:pathLst>
          </a:custGeom>
          <a:solidFill>
            <a:srgbClr val="65A5FB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1" name="Text 8"/>
          <p:cNvSpPr/>
          <p:nvPr/>
        </p:nvSpPr>
        <p:spPr>
          <a:xfrm>
            <a:off x="1404884" y="1189634"/>
            <a:ext cx="3017520" cy="512064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12500"/>
              </a:lnSpc>
              <a:spcBef>
                <a:spcPts val="375"/>
              </a:spcBef>
              <a:buNone/>
            </a:pPr>
            <a:r>
              <a:rPr lang="en-US" sz="1728" b="1" dirty="0">
                <a:solidFill>
                  <a:srgbClr val="65A5F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数据分析定义</a:t>
            </a:r>
            <a:endParaRPr lang="en-US" sz="1440" dirty="0"/>
          </a:p>
        </p:txBody>
      </p:sp>
      <p:sp>
        <p:nvSpPr>
          <p:cNvPr id="12" name="Text 9"/>
          <p:cNvSpPr/>
          <p:nvPr/>
        </p:nvSpPr>
        <p:spPr>
          <a:xfrm>
            <a:off x="1405226" y="1569110"/>
            <a:ext cx="2840094" cy="1060704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just">
              <a:lnSpc>
                <a:spcPct val="100000"/>
              </a:lnSpc>
              <a:buNone/>
            </a:pPr>
            <a:r>
              <a:rPr lang="en-US" sz="1152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数据分析是运用适当的统计分析方法对收集来的大量数据进行分析，提取有用信息和形成结论的过程，是数据到知识的转变。</a:t>
            </a:r>
            <a:endParaRPr lang="en-US" sz="1440" dirty="0"/>
          </a:p>
        </p:txBody>
      </p:sp>
      <p:sp>
        <p:nvSpPr>
          <p:cNvPr id="13" name="Text 10"/>
          <p:cNvSpPr/>
          <p:nvPr/>
        </p:nvSpPr>
        <p:spPr>
          <a:xfrm>
            <a:off x="5322174" y="1188720"/>
            <a:ext cx="3017520" cy="512064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12500"/>
              </a:lnSpc>
              <a:spcBef>
                <a:spcPts val="375"/>
              </a:spcBef>
              <a:buNone/>
            </a:pPr>
            <a:r>
              <a:rPr lang="en-US" sz="1728" b="1" dirty="0">
                <a:solidFill>
                  <a:srgbClr val="65A5F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BI工具概述</a:t>
            </a:r>
            <a:endParaRPr lang="en-US" sz="1440" dirty="0"/>
          </a:p>
        </p:txBody>
      </p:sp>
      <p:sp>
        <p:nvSpPr>
          <p:cNvPr id="14" name="Text 11"/>
          <p:cNvSpPr/>
          <p:nvPr/>
        </p:nvSpPr>
        <p:spPr>
          <a:xfrm>
            <a:off x="5322174" y="1569110"/>
            <a:ext cx="2924138" cy="1060704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just">
              <a:lnSpc>
                <a:spcPct val="100000"/>
              </a:lnSpc>
              <a:buNone/>
            </a:pPr>
            <a:r>
              <a:rPr lang="en-US" sz="1152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BI（Business Intelligence）工具，即商业智能工具，是帮助企业进行数据分析和决策支持的一类软件，能将数据转化为有价值的信息。</a:t>
            </a:r>
            <a:endParaRPr lang="en-US" sz="1440" dirty="0"/>
          </a:p>
        </p:txBody>
      </p:sp>
      <p:sp>
        <p:nvSpPr>
          <p:cNvPr id="15" name="Text 12"/>
          <p:cNvSpPr/>
          <p:nvPr/>
        </p:nvSpPr>
        <p:spPr>
          <a:xfrm>
            <a:off x="1404884" y="2834640"/>
            <a:ext cx="3017520" cy="512064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12500"/>
              </a:lnSpc>
              <a:spcBef>
                <a:spcPts val="375"/>
              </a:spcBef>
              <a:buNone/>
            </a:pPr>
            <a:r>
              <a:rPr lang="en-US" sz="1728" b="1" dirty="0">
                <a:solidFill>
                  <a:srgbClr val="65A5F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数据分析重要性</a:t>
            </a:r>
            <a:endParaRPr lang="en-US" sz="1440" dirty="0"/>
          </a:p>
        </p:txBody>
      </p:sp>
      <p:sp>
        <p:nvSpPr>
          <p:cNvPr id="16" name="Text 13"/>
          <p:cNvSpPr/>
          <p:nvPr/>
        </p:nvSpPr>
        <p:spPr>
          <a:xfrm>
            <a:off x="1404884" y="3198571"/>
            <a:ext cx="2840436" cy="841248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just">
              <a:lnSpc>
                <a:spcPct val="100000"/>
              </a:lnSpc>
              <a:buNone/>
            </a:pPr>
            <a:r>
              <a:rPr lang="en-US" sz="1152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数据分析的重要性在于，它能从海量数据中提取出有价值的信息，为企业决策提供依据，优化业务流程，提升企业竞争力。</a:t>
            </a:r>
            <a:endParaRPr lang="en-US" sz="1440" dirty="0"/>
          </a:p>
        </p:txBody>
      </p:sp>
      <p:sp>
        <p:nvSpPr>
          <p:cNvPr id="17" name="Text 14"/>
          <p:cNvSpPr/>
          <p:nvPr/>
        </p:nvSpPr>
        <p:spPr>
          <a:xfrm>
            <a:off x="5322174" y="2834640"/>
            <a:ext cx="3017520" cy="512064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12500"/>
              </a:lnSpc>
              <a:spcBef>
                <a:spcPts val="375"/>
              </a:spcBef>
              <a:buNone/>
            </a:pPr>
            <a:r>
              <a:rPr lang="en-US" sz="1728" b="1" dirty="0">
                <a:solidFill>
                  <a:srgbClr val="65A5F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BI工具应用价值</a:t>
            </a:r>
            <a:endParaRPr lang="en-US" sz="1440" dirty="0"/>
          </a:p>
        </p:txBody>
      </p:sp>
      <p:sp>
        <p:nvSpPr>
          <p:cNvPr id="18" name="Text 15"/>
          <p:cNvSpPr/>
          <p:nvPr/>
        </p:nvSpPr>
        <p:spPr>
          <a:xfrm>
            <a:off x="5322174" y="3198571"/>
            <a:ext cx="2849432" cy="1060704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just">
              <a:lnSpc>
                <a:spcPct val="100000"/>
              </a:lnSpc>
              <a:buNone/>
            </a:pPr>
            <a:r>
              <a:rPr lang="en-US" sz="1152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BI工具的应用价值体现在，它能快速、准确地处理和分析大量数据，生成直观的报告和图表，帮助企业及时发现问题并做出决策。</a:t>
            </a:r>
            <a:endParaRPr lang="en-US" sz="1440" dirty="0"/>
          </a:p>
        </p:txBody>
      </p:sp>
      <p:sp>
        <p:nvSpPr>
          <p:cNvPr id="19" name="Text 16"/>
          <p:cNvSpPr/>
          <p:nvPr/>
        </p:nvSpPr>
        <p:spPr>
          <a:xfrm>
            <a:off x="813450" y="1143000"/>
            <a:ext cx="544267" cy="594360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ctr">
              <a:lnSpc>
                <a:spcPct val="112500"/>
              </a:lnSpc>
              <a:spcBef>
                <a:spcPts val="375"/>
              </a:spcBef>
              <a:buNone/>
            </a:pPr>
            <a:r>
              <a:rPr lang="en-US" sz="216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01</a:t>
            </a:r>
            <a:endParaRPr lang="en-US" sz="1440" dirty="0"/>
          </a:p>
        </p:txBody>
      </p:sp>
      <p:sp>
        <p:nvSpPr>
          <p:cNvPr id="20" name="Text 17"/>
          <p:cNvSpPr/>
          <p:nvPr/>
        </p:nvSpPr>
        <p:spPr>
          <a:xfrm>
            <a:off x="4687356" y="1143000"/>
            <a:ext cx="598226" cy="594360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ctr">
              <a:lnSpc>
                <a:spcPct val="112500"/>
              </a:lnSpc>
              <a:spcBef>
                <a:spcPts val="375"/>
              </a:spcBef>
              <a:buNone/>
            </a:pPr>
            <a:r>
              <a:rPr lang="en-US" sz="216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02</a:t>
            </a:r>
            <a:endParaRPr lang="en-US" sz="1440" dirty="0"/>
          </a:p>
        </p:txBody>
      </p:sp>
      <p:sp>
        <p:nvSpPr>
          <p:cNvPr id="21" name="Text 18"/>
          <p:cNvSpPr/>
          <p:nvPr/>
        </p:nvSpPr>
        <p:spPr>
          <a:xfrm>
            <a:off x="804306" y="2807208"/>
            <a:ext cx="582632" cy="594360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ctr">
              <a:lnSpc>
                <a:spcPct val="112500"/>
              </a:lnSpc>
              <a:spcBef>
                <a:spcPts val="375"/>
              </a:spcBef>
              <a:buNone/>
            </a:pPr>
            <a:r>
              <a:rPr lang="en-US" sz="216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03</a:t>
            </a:r>
            <a:endParaRPr lang="en-US" sz="1440" dirty="0"/>
          </a:p>
        </p:txBody>
      </p:sp>
      <p:sp>
        <p:nvSpPr>
          <p:cNvPr id="22" name="Text 19"/>
          <p:cNvSpPr/>
          <p:nvPr/>
        </p:nvSpPr>
        <p:spPr>
          <a:xfrm>
            <a:off x="4696500" y="2807208"/>
            <a:ext cx="570794" cy="594360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ctr">
              <a:lnSpc>
                <a:spcPct val="112500"/>
              </a:lnSpc>
              <a:spcBef>
                <a:spcPts val="375"/>
              </a:spcBef>
              <a:buNone/>
            </a:pPr>
            <a:r>
              <a:rPr lang="en-US" sz="216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04</a:t>
            </a:r>
            <a:endParaRPr lang="en-US" sz="144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0"/>
          <p:cNvSpPr/>
          <p:nvPr/>
        </p:nvSpPr>
        <p:spPr>
          <a:xfrm>
            <a:off x="479086" y="270231"/>
            <a:ext cx="182880" cy="182880"/>
          </a:xfrm>
          <a:custGeom>
            <a:avLst/>
            <a:gdLst/>
            <a:ahLst/>
            <a:cxnLst/>
            <a:rect l="l" t="t" r="r" b="b"/>
            <a:pathLst>
              <a:path w="182880" h="182880">
                <a:moveTo>
                  <a:pt x="91440" y="0"/>
                </a:moveTo>
                <a:moveTo>
                  <a:pt x="91440" y="0"/>
                </a:moveTo>
                <a:cubicBezTo>
                  <a:pt x="141907" y="0"/>
                  <a:pt x="182880" y="40973"/>
                  <a:pt x="182880" y="91440"/>
                </a:cubicBezTo>
                <a:cubicBezTo>
                  <a:pt x="182880" y="141907"/>
                  <a:pt x="141907" y="182880"/>
                  <a:pt x="91440" y="182880"/>
                </a:cubicBezTo>
                <a:cubicBezTo>
                  <a:pt x="40973" y="182880"/>
                  <a:pt x="0" y="141907"/>
                  <a:pt x="0" y="91440"/>
                </a:cubicBezTo>
                <a:cubicBezTo>
                  <a:pt x="0" y="40973"/>
                  <a:pt x="40973" y="0"/>
                  <a:pt x="91440" y="0"/>
                </a:cubicBezTo>
                <a:close/>
              </a:path>
            </a:pathLst>
          </a:custGeom>
          <a:solidFill>
            <a:srgbClr val="FF8989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4" name="Shape 1"/>
          <p:cNvSpPr/>
          <p:nvPr/>
        </p:nvSpPr>
        <p:spPr>
          <a:xfrm>
            <a:off x="832563" y="270231"/>
            <a:ext cx="182880" cy="182880"/>
          </a:xfrm>
          <a:custGeom>
            <a:avLst/>
            <a:gdLst/>
            <a:ahLst/>
            <a:cxnLst/>
            <a:rect l="l" t="t" r="r" b="b"/>
            <a:pathLst>
              <a:path w="182880" h="182880">
                <a:moveTo>
                  <a:pt x="91440" y="0"/>
                </a:moveTo>
                <a:moveTo>
                  <a:pt x="91440" y="0"/>
                </a:moveTo>
                <a:cubicBezTo>
                  <a:pt x="141907" y="0"/>
                  <a:pt x="182880" y="40973"/>
                  <a:pt x="182880" y="91440"/>
                </a:cubicBezTo>
                <a:cubicBezTo>
                  <a:pt x="182880" y="141907"/>
                  <a:pt x="141907" y="182880"/>
                  <a:pt x="91440" y="182880"/>
                </a:cubicBezTo>
                <a:cubicBezTo>
                  <a:pt x="40973" y="182880"/>
                  <a:pt x="0" y="141907"/>
                  <a:pt x="0" y="91440"/>
                </a:cubicBezTo>
                <a:cubicBezTo>
                  <a:pt x="0" y="40973"/>
                  <a:pt x="40973" y="0"/>
                  <a:pt x="91440" y="0"/>
                </a:cubicBezTo>
                <a:close/>
              </a:path>
            </a:pathLst>
          </a:custGeom>
          <a:solidFill>
            <a:srgbClr val="D8F1FF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5" name="Shape 2"/>
          <p:cNvSpPr/>
          <p:nvPr/>
        </p:nvSpPr>
        <p:spPr>
          <a:xfrm>
            <a:off x="1186041" y="270231"/>
            <a:ext cx="182880" cy="182880"/>
          </a:xfrm>
          <a:custGeom>
            <a:avLst/>
            <a:gdLst/>
            <a:ahLst/>
            <a:cxnLst/>
            <a:rect l="l" t="t" r="r" b="b"/>
            <a:pathLst>
              <a:path w="182880" h="182880">
                <a:moveTo>
                  <a:pt x="91440" y="0"/>
                </a:moveTo>
                <a:moveTo>
                  <a:pt x="91440" y="0"/>
                </a:moveTo>
                <a:cubicBezTo>
                  <a:pt x="141907" y="0"/>
                  <a:pt x="182880" y="40973"/>
                  <a:pt x="182880" y="91440"/>
                </a:cubicBezTo>
                <a:cubicBezTo>
                  <a:pt x="182880" y="141907"/>
                  <a:pt x="141907" y="182880"/>
                  <a:pt x="91440" y="182880"/>
                </a:cubicBezTo>
                <a:cubicBezTo>
                  <a:pt x="40973" y="182880"/>
                  <a:pt x="0" y="141907"/>
                  <a:pt x="0" y="91440"/>
                </a:cubicBezTo>
                <a:cubicBezTo>
                  <a:pt x="0" y="40973"/>
                  <a:pt x="40973" y="0"/>
                  <a:pt x="91440" y="0"/>
                </a:cubicBezTo>
                <a:close/>
              </a:path>
            </a:pathLst>
          </a:custGeom>
          <a:solidFill>
            <a:srgbClr val="FFDB41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6" name="Text 3"/>
          <p:cNvSpPr/>
          <p:nvPr/>
        </p:nvSpPr>
        <p:spPr>
          <a:xfrm>
            <a:off x="388425" y="453111"/>
            <a:ext cx="8373893" cy="676656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12500"/>
              </a:lnSpc>
              <a:spcBef>
                <a:spcPts val="375"/>
              </a:spcBef>
              <a:buNone/>
            </a:pPr>
            <a:r>
              <a:rPr lang="en-US" sz="2592" b="1" dirty="0">
                <a:solidFill>
                  <a:srgbClr val="000000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应用领域</a:t>
            </a:r>
            <a:endParaRPr lang="en-US" sz="1440" dirty="0"/>
          </a:p>
        </p:txBody>
      </p:sp>
      <p:sp>
        <p:nvSpPr>
          <p:cNvPr id="7" name="Shape 4"/>
          <p:cNvSpPr/>
          <p:nvPr/>
        </p:nvSpPr>
        <p:spPr>
          <a:xfrm>
            <a:off x="4750782" y="3758153"/>
            <a:ext cx="3224944" cy="0"/>
          </a:xfrm>
          <a:custGeom>
            <a:avLst/>
            <a:gdLst/>
            <a:ahLst/>
            <a:cxnLst/>
            <a:rect l="l" t="t" r="r" b="b"/>
            <a:pathLst>
              <a:path w="3224944">
                <a:moveTo>
                  <a:pt x="0" y="0"/>
                </a:moveTo>
                <a:moveTo>
                  <a:pt x="0" y="0"/>
                </a:moveTo>
                <a:lnTo>
                  <a:pt x="3224944" y="0"/>
                </a:lnTo>
              </a:path>
            </a:pathLst>
          </a:custGeom>
          <a:noFill/>
          <a:ln w="19050">
            <a:solidFill>
              <a:srgbClr val="4083DD"/>
            </a:solidFill>
            <a:prstDash val="solid"/>
            <a:headEnd type="none"/>
            <a:tailEnd type="none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8" name="Shape 5"/>
          <p:cNvSpPr/>
          <p:nvPr/>
        </p:nvSpPr>
        <p:spPr>
          <a:xfrm>
            <a:off x="4127606" y="3000614"/>
            <a:ext cx="526856" cy="826427"/>
          </a:xfrm>
          <a:custGeom>
            <a:avLst/>
            <a:gdLst/>
            <a:ahLst/>
            <a:cxnLst/>
            <a:rect l="l" t="t" r="r" b="b"/>
            <a:pathLst>
              <a:path w="526856" h="826427">
                <a:moveTo>
                  <a:pt x="0" y="0"/>
                </a:moveTo>
                <a:moveTo>
                  <a:pt x="0" y="0"/>
                </a:moveTo>
                <a:lnTo>
                  <a:pt x="526856" y="826427"/>
                </a:lnTo>
              </a:path>
            </a:pathLst>
          </a:custGeom>
          <a:noFill/>
          <a:ln w="19050">
            <a:solidFill>
              <a:srgbClr val="4083DD"/>
            </a:solidFill>
            <a:prstDash val="solid"/>
            <a:headEnd type="none"/>
            <a:tailEnd type="none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9" name="Shape 6"/>
          <p:cNvSpPr/>
          <p:nvPr/>
        </p:nvSpPr>
        <p:spPr>
          <a:xfrm>
            <a:off x="590704" y="1286795"/>
            <a:ext cx="556517" cy="556517"/>
          </a:xfrm>
          <a:custGeom>
            <a:avLst/>
            <a:gdLst/>
            <a:ahLst/>
            <a:cxnLst/>
            <a:rect l="l" t="t" r="r" b="b"/>
            <a:pathLst>
              <a:path w="556517" h="556517">
                <a:moveTo>
                  <a:pt x="0" y="0"/>
                </a:moveTo>
                <a:moveTo>
                  <a:pt x="0" y="0"/>
                </a:moveTo>
                <a:lnTo>
                  <a:pt x="556517" y="0"/>
                </a:lnTo>
                <a:lnTo>
                  <a:pt x="556517" y="556517"/>
                </a:lnTo>
                <a:lnTo>
                  <a:pt x="0" y="556517"/>
                </a:lnTo>
                <a:close/>
              </a:path>
            </a:pathLst>
          </a:custGeom>
          <a:solidFill>
            <a:srgbClr val="65A5FB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0" name="Shape 7"/>
          <p:cNvSpPr/>
          <p:nvPr/>
        </p:nvSpPr>
        <p:spPr>
          <a:xfrm>
            <a:off x="1147221" y="1565054"/>
            <a:ext cx="2868202" cy="0"/>
          </a:xfrm>
          <a:custGeom>
            <a:avLst/>
            <a:gdLst/>
            <a:ahLst/>
            <a:cxnLst/>
            <a:rect l="l" t="t" r="r" b="b"/>
            <a:pathLst>
              <a:path w="2868202">
                <a:moveTo>
                  <a:pt x="0" y="0"/>
                </a:moveTo>
                <a:moveTo>
                  <a:pt x="0" y="0"/>
                </a:moveTo>
                <a:lnTo>
                  <a:pt x="2868202" y="0"/>
                </a:lnTo>
              </a:path>
            </a:pathLst>
          </a:custGeom>
          <a:noFill/>
          <a:ln w="19050">
            <a:solidFill>
              <a:srgbClr val="65A5FB"/>
            </a:solidFill>
            <a:prstDash val="solid"/>
            <a:headEnd type="none"/>
            <a:tailEnd type="none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1" name="Shape 8"/>
          <p:cNvSpPr/>
          <p:nvPr/>
        </p:nvSpPr>
        <p:spPr>
          <a:xfrm>
            <a:off x="4013189" y="1468734"/>
            <a:ext cx="192640" cy="192640"/>
          </a:xfrm>
          <a:custGeom>
            <a:avLst/>
            <a:gdLst/>
            <a:ahLst/>
            <a:cxnLst/>
            <a:rect l="l" t="t" r="r" b="b"/>
            <a:pathLst>
              <a:path w="192640" h="192640">
                <a:moveTo>
                  <a:pt x="0" y="0"/>
                </a:moveTo>
                <a:moveTo>
                  <a:pt x="0" y="0"/>
                </a:moveTo>
                <a:lnTo>
                  <a:pt x="192640" y="0"/>
                </a:lnTo>
                <a:lnTo>
                  <a:pt x="192640" y="192640"/>
                </a:lnTo>
                <a:lnTo>
                  <a:pt x="0" y="192640"/>
                </a:lnTo>
                <a:close/>
              </a:path>
            </a:pathLst>
          </a:custGeom>
          <a:solidFill>
            <a:srgbClr val="65A5FB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2" name="Shape 9"/>
          <p:cNvSpPr/>
          <p:nvPr/>
        </p:nvSpPr>
        <p:spPr>
          <a:xfrm>
            <a:off x="4120662" y="1582177"/>
            <a:ext cx="527978" cy="706348"/>
          </a:xfrm>
          <a:custGeom>
            <a:avLst/>
            <a:gdLst/>
            <a:ahLst/>
            <a:cxnLst/>
            <a:rect l="l" t="t" r="r" b="b"/>
            <a:pathLst>
              <a:path w="527978" h="706348">
                <a:moveTo>
                  <a:pt x="0" y="0"/>
                </a:moveTo>
                <a:moveTo>
                  <a:pt x="0" y="0"/>
                </a:moveTo>
                <a:lnTo>
                  <a:pt x="527978" y="706348"/>
                </a:lnTo>
              </a:path>
            </a:pathLst>
          </a:custGeom>
          <a:noFill/>
          <a:ln w="19050">
            <a:solidFill>
              <a:srgbClr val="65A5FB"/>
            </a:solidFill>
            <a:prstDash val="solid"/>
            <a:headEnd type="none"/>
            <a:tailEnd type="none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3" name="Shape 10"/>
          <p:cNvSpPr/>
          <p:nvPr/>
        </p:nvSpPr>
        <p:spPr>
          <a:xfrm>
            <a:off x="4558141" y="2180904"/>
            <a:ext cx="192640" cy="192640"/>
          </a:xfrm>
          <a:custGeom>
            <a:avLst/>
            <a:gdLst/>
            <a:ahLst/>
            <a:cxnLst/>
            <a:rect l="l" t="t" r="r" b="b"/>
            <a:pathLst>
              <a:path w="192640" h="192640">
                <a:moveTo>
                  <a:pt x="0" y="0"/>
                </a:moveTo>
                <a:moveTo>
                  <a:pt x="0" y="0"/>
                </a:moveTo>
                <a:lnTo>
                  <a:pt x="192640" y="0"/>
                </a:lnTo>
                <a:lnTo>
                  <a:pt x="192640" y="192640"/>
                </a:lnTo>
                <a:lnTo>
                  <a:pt x="0" y="192640"/>
                </a:lnTo>
                <a:close/>
              </a:path>
            </a:pathLst>
          </a:custGeom>
          <a:solidFill>
            <a:srgbClr val="65A5FB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4" name="Shape 11"/>
          <p:cNvSpPr/>
          <p:nvPr/>
        </p:nvSpPr>
        <p:spPr>
          <a:xfrm>
            <a:off x="4106392" y="2259986"/>
            <a:ext cx="549382" cy="777697"/>
          </a:xfrm>
          <a:custGeom>
            <a:avLst/>
            <a:gdLst/>
            <a:ahLst/>
            <a:cxnLst/>
            <a:rect l="l" t="t" r="r" b="b"/>
            <a:pathLst>
              <a:path w="549382" h="777697">
                <a:moveTo>
                  <a:pt x="549382" y="0"/>
                </a:moveTo>
                <a:moveTo>
                  <a:pt x="549382" y="0"/>
                </a:moveTo>
                <a:lnTo>
                  <a:pt x="0" y="777697"/>
                </a:lnTo>
              </a:path>
            </a:pathLst>
          </a:custGeom>
          <a:noFill/>
          <a:ln w="19050">
            <a:solidFill>
              <a:srgbClr val="65A5FB"/>
            </a:solidFill>
            <a:prstDash val="solid"/>
            <a:headEnd type="none"/>
            <a:tailEnd type="none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5" name="Shape 12"/>
          <p:cNvSpPr/>
          <p:nvPr/>
        </p:nvSpPr>
        <p:spPr>
          <a:xfrm>
            <a:off x="4013189" y="2919810"/>
            <a:ext cx="192640" cy="192640"/>
          </a:xfrm>
          <a:custGeom>
            <a:avLst/>
            <a:gdLst/>
            <a:ahLst/>
            <a:cxnLst/>
            <a:rect l="l" t="t" r="r" b="b"/>
            <a:pathLst>
              <a:path w="192640" h="192640">
                <a:moveTo>
                  <a:pt x="0" y="0"/>
                </a:moveTo>
                <a:moveTo>
                  <a:pt x="0" y="0"/>
                </a:moveTo>
                <a:lnTo>
                  <a:pt x="192640" y="0"/>
                </a:lnTo>
                <a:lnTo>
                  <a:pt x="192640" y="192640"/>
                </a:lnTo>
                <a:lnTo>
                  <a:pt x="0" y="192640"/>
                </a:lnTo>
                <a:close/>
              </a:path>
            </a:pathLst>
          </a:custGeom>
          <a:solidFill>
            <a:srgbClr val="4083DD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6" name="Shape 13"/>
          <p:cNvSpPr/>
          <p:nvPr/>
        </p:nvSpPr>
        <p:spPr>
          <a:xfrm>
            <a:off x="4750782" y="2277224"/>
            <a:ext cx="3224944" cy="0"/>
          </a:xfrm>
          <a:custGeom>
            <a:avLst/>
            <a:gdLst/>
            <a:ahLst/>
            <a:cxnLst/>
            <a:rect l="l" t="t" r="r" b="b"/>
            <a:pathLst>
              <a:path w="3224944">
                <a:moveTo>
                  <a:pt x="0" y="0"/>
                </a:moveTo>
                <a:moveTo>
                  <a:pt x="0" y="0"/>
                </a:moveTo>
                <a:lnTo>
                  <a:pt x="3224944" y="0"/>
                </a:lnTo>
              </a:path>
            </a:pathLst>
          </a:custGeom>
          <a:noFill/>
          <a:ln w="19050">
            <a:solidFill>
              <a:srgbClr val="65A5FB"/>
            </a:solidFill>
            <a:prstDash val="solid"/>
            <a:headEnd type="none"/>
            <a:tailEnd type="none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7" name="Shape 14"/>
          <p:cNvSpPr/>
          <p:nvPr/>
        </p:nvSpPr>
        <p:spPr>
          <a:xfrm>
            <a:off x="7852650" y="2023110"/>
            <a:ext cx="556517" cy="556517"/>
          </a:xfrm>
          <a:custGeom>
            <a:avLst/>
            <a:gdLst/>
            <a:ahLst/>
            <a:cxnLst/>
            <a:rect l="l" t="t" r="r" b="b"/>
            <a:pathLst>
              <a:path w="556517" h="556517">
                <a:moveTo>
                  <a:pt x="0" y="0"/>
                </a:moveTo>
                <a:moveTo>
                  <a:pt x="0" y="0"/>
                </a:moveTo>
                <a:lnTo>
                  <a:pt x="556517" y="0"/>
                </a:lnTo>
                <a:lnTo>
                  <a:pt x="556517" y="556517"/>
                </a:lnTo>
                <a:lnTo>
                  <a:pt x="0" y="556517"/>
                </a:lnTo>
                <a:close/>
              </a:path>
            </a:pathLst>
          </a:custGeom>
          <a:solidFill>
            <a:srgbClr val="65A5FB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8" name="Shape 15"/>
          <p:cNvSpPr/>
          <p:nvPr/>
        </p:nvSpPr>
        <p:spPr>
          <a:xfrm>
            <a:off x="1147221" y="3016130"/>
            <a:ext cx="2868202" cy="0"/>
          </a:xfrm>
          <a:custGeom>
            <a:avLst/>
            <a:gdLst/>
            <a:ahLst/>
            <a:cxnLst/>
            <a:rect l="l" t="t" r="r" b="b"/>
            <a:pathLst>
              <a:path w="2868202">
                <a:moveTo>
                  <a:pt x="0" y="0"/>
                </a:moveTo>
                <a:moveTo>
                  <a:pt x="0" y="0"/>
                </a:moveTo>
                <a:lnTo>
                  <a:pt x="2868202" y="0"/>
                </a:lnTo>
              </a:path>
            </a:pathLst>
          </a:custGeom>
          <a:noFill/>
          <a:ln w="19050">
            <a:solidFill>
              <a:srgbClr val="4083DD"/>
            </a:solidFill>
            <a:prstDash val="solid"/>
            <a:headEnd type="none"/>
            <a:tailEnd type="none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9" name="Shape 16"/>
          <p:cNvSpPr/>
          <p:nvPr/>
        </p:nvSpPr>
        <p:spPr>
          <a:xfrm>
            <a:off x="590704" y="2737872"/>
            <a:ext cx="556517" cy="556517"/>
          </a:xfrm>
          <a:custGeom>
            <a:avLst/>
            <a:gdLst/>
            <a:ahLst/>
            <a:cxnLst/>
            <a:rect l="l" t="t" r="r" b="b"/>
            <a:pathLst>
              <a:path w="556517" h="556517">
                <a:moveTo>
                  <a:pt x="0" y="0"/>
                </a:moveTo>
                <a:moveTo>
                  <a:pt x="0" y="0"/>
                </a:moveTo>
                <a:lnTo>
                  <a:pt x="556517" y="0"/>
                </a:lnTo>
                <a:lnTo>
                  <a:pt x="556517" y="556517"/>
                </a:lnTo>
                <a:lnTo>
                  <a:pt x="0" y="556517"/>
                </a:lnTo>
                <a:close/>
              </a:path>
            </a:pathLst>
          </a:custGeom>
          <a:solidFill>
            <a:srgbClr val="4083DD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20" name="Shape 17"/>
          <p:cNvSpPr/>
          <p:nvPr/>
        </p:nvSpPr>
        <p:spPr>
          <a:xfrm>
            <a:off x="7861794" y="3479894"/>
            <a:ext cx="556517" cy="556517"/>
          </a:xfrm>
          <a:custGeom>
            <a:avLst/>
            <a:gdLst/>
            <a:ahLst/>
            <a:cxnLst/>
            <a:rect l="l" t="t" r="r" b="b"/>
            <a:pathLst>
              <a:path w="556517" h="556517">
                <a:moveTo>
                  <a:pt x="0" y="0"/>
                </a:moveTo>
                <a:moveTo>
                  <a:pt x="0" y="0"/>
                </a:moveTo>
                <a:lnTo>
                  <a:pt x="556517" y="0"/>
                </a:lnTo>
                <a:lnTo>
                  <a:pt x="556517" y="556517"/>
                </a:lnTo>
                <a:lnTo>
                  <a:pt x="0" y="556517"/>
                </a:lnTo>
                <a:close/>
              </a:path>
            </a:pathLst>
          </a:custGeom>
          <a:solidFill>
            <a:srgbClr val="4083DD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21" name="Shape 18"/>
          <p:cNvSpPr/>
          <p:nvPr/>
        </p:nvSpPr>
        <p:spPr>
          <a:xfrm>
            <a:off x="4558141" y="3661832"/>
            <a:ext cx="192640" cy="192640"/>
          </a:xfrm>
          <a:custGeom>
            <a:avLst/>
            <a:gdLst/>
            <a:ahLst/>
            <a:cxnLst/>
            <a:rect l="l" t="t" r="r" b="b"/>
            <a:pathLst>
              <a:path w="192640" h="192640">
                <a:moveTo>
                  <a:pt x="0" y="0"/>
                </a:moveTo>
                <a:moveTo>
                  <a:pt x="0" y="0"/>
                </a:moveTo>
                <a:lnTo>
                  <a:pt x="192640" y="0"/>
                </a:lnTo>
                <a:lnTo>
                  <a:pt x="192640" y="192640"/>
                </a:lnTo>
                <a:lnTo>
                  <a:pt x="0" y="192640"/>
                </a:lnTo>
                <a:close/>
              </a:path>
            </a:pathLst>
          </a:custGeom>
          <a:solidFill>
            <a:srgbClr val="4083DD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22" name="Text 19"/>
          <p:cNvSpPr/>
          <p:nvPr/>
        </p:nvSpPr>
        <p:spPr>
          <a:xfrm>
            <a:off x="7852650" y="1998332"/>
            <a:ext cx="556517" cy="594360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ctr">
              <a:lnSpc>
                <a:spcPct val="112500"/>
              </a:lnSpc>
              <a:spcBef>
                <a:spcPts val="375"/>
              </a:spcBef>
              <a:buNone/>
            </a:pPr>
            <a:r>
              <a:rPr lang="en-US" sz="216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02</a:t>
            </a:r>
            <a:endParaRPr lang="en-US" sz="1440" dirty="0"/>
          </a:p>
        </p:txBody>
      </p:sp>
      <p:sp>
        <p:nvSpPr>
          <p:cNvPr id="23" name="Text 20"/>
          <p:cNvSpPr/>
          <p:nvPr/>
        </p:nvSpPr>
        <p:spPr>
          <a:xfrm>
            <a:off x="7852650" y="3442051"/>
            <a:ext cx="556517" cy="594360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ctr">
              <a:lnSpc>
                <a:spcPct val="112500"/>
              </a:lnSpc>
              <a:spcBef>
                <a:spcPts val="375"/>
              </a:spcBef>
              <a:buNone/>
            </a:pPr>
            <a:r>
              <a:rPr lang="en-US" sz="216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04</a:t>
            </a:r>
            <a:endParaRPr lang="en-US" sz="1440" dirty="0"/>
          </a:p>
        </p:txBody>
      </p:sp>
      <p:sp>
        <p:nvSpPr>
          <p:cNvPr id="24" name="Text 21"/>
          <p:cNvSpPr/>
          <p:nvPr/>
        </p:nvSpPr>
        <p:spPr>
          <a:xfrm>
            <a:off x="590704" y="2709806"/>
            <a:ext cx="556517" cy="594360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ctr">
              <a:lnSpc>
                <a:spcPct val="112500"/>
              </a:lnSpc>
              <a:spcBef>
                <a:spcPts val="375"/>
              </a:spcBef>
              <a:buNone/>
            </a:pPr>
            <a:r>
              <a:rPr lang="en-US" sz="216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03</a:t>
            </a:r>
            <a:endParaRPr lang="en-US" sz="1440" dirty="0"/>
          </a:p>
        </p:txBody>
      </p:sp>
      <p:sp>
        <p:nvSpPr>
          <p:cNvPr id="25" name="Text 22"/>
          <p:cNvSpPr/>
          <p:nvPr/>
        </p:nvSpPr>
        <p:spPr>
          <a:xfrm>
            <a:off x="1165509" y="1030763"/>
            <a:ext cx="2847680" cy="512064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12500"/>
              </a:lnSpc>
              <a:spcBef>
                <a:spcPts val="375"/>
              </a:spcBef>
              <a:buNone/>
            </a:pPr>
            <a:r>
              <a:rPr lang="en-US" sz="1728" b="1" dirty="0">
                <a:solidFill>
                  <a:srgbClr val="65A5F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金融行业应用</a:t>
            </a:r>
            <a:endParaRPr lang="en-US" sz="1440" dirty="0"/>
          </a:p>
        </p:txBody>
      </p:sp>
      <p:sp>
        <p:nvSpPr>
          <p:cNvPr id="26" name="Text 23"/>
          <p:cNvSpPr/>
          <p:nvPr/>
        </p:nvSpPr>
        <p:spPr>
          <a:xfrm>
            <a:off x="1165509" y="1532416"/>
            <a:ext cx="2847680" cy="813816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just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152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数据分析与BI工具在金融领域广泛应用，助力风险评估、市场预测及客户行为分析，提升决策效率和业务竞争力。</a:t>
            </a:r>
            <a:endParaRPr lang="en-US" sz="1440" dirty="0"/>
          </a:p>
        </p:txBody>
      </p:sp>
      <p:sp>
        <p:nvSpPr>
          <p:cNvPr id="27" name="Text 24"/>
          <p:cNvSpPr/>
          <p:nvPr/>
        </p:nvSpPr>
        <p:spPr>
          <a:xfrm>
            <a:off x="4654462" y="1742728"/>
            <a:ext cx="2943145" cy="512064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12500"/>
              </a:lnSpc>
              <a:spcBef>
                <a:spcPts val="375"/>
              </a:spcBef>
              <a:buNone/>
            </a:pPr>
            <a:r>
              <a:rPr lang="en-US" sz="1728" b="1" dirty="0">
                <a:solidFill>
                  <a:srgbClr val="65A5F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医疗健康领域</a:t>
            </a:r>
            <a:endParaRPr lang="en-US" sz="1440" dirty="0"/>
          </a:p>
        </p:txBody>
      </p:sp>
      <p:sp>
        <p:nvSpPr>
          <p:cNvPr id="28" name="Text 25"/>
          <p:cNvSpPr/>
          <p:nvPr/>
        </p:nvSpPr>
        <p:spPr>
          <a:xfrm>
            <a:off x="4654462" y="2249792"/>
            <a:ext cx="2943145" cy="813816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just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152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医疗健康领域利用数据分析与BI工具优化资源分配，提高诊疗准确性，实现个性化治疗方案，推动医疗服务质量提升。</a:t>
            </a:r>
            <a:endParaRPr lang="en-US" sz="1440" dirty="0"/>
          </a:p>
        </p:txBody>
      </p:sp>
      <p:sp>
        <p:nvSpPr>
          <p:cNvPr id="29" name="Text 26"/>
          <p:cNvSpPr/>
          <p:nvPr/>
        </p:nvSpPr>
        <p:spPr>
          <a:xfrm>
            <a:off x="1165509" y="2490042"/>
            <a:ext cx="2847680" cy="512064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12500"/>
              </a:lnSpc>
              <a:spcBef>
                <a:spcPts val="375"/>
              </a:spcBef>
              <a:buNone/>
            </a:pPr>
            <a:r>
              <a:rPr lang="en-US" sz="1728" b="1" dirty="0">
                <a:solidFill>
                  <a:srgbClr val="4083D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零售电商行业</a:t>
            </a:r>
            <a:endParaRPr lang="en-US" sz="1440" dirty="0"/>
          </a:p>
        </p:txBody>
      </p:sp>
      <p:sp>
        <p:nvSpPr>
          <p:cNvPr id="30" name="Text 27"/>
          <p:cNvSpPr/>
          <p:nvPr/>
        </p:nvSpPr>
        <p:spPr>
          <a:xfrm>
            <a:off x="1147221" y="3016130"/>
            <a:ext cx="2856824" cy="813816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just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152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零售电商通过数据分析与BI工具洞察消费者行为，优化库存管理，制定精准营销策略，有效提升销售业绩和客户满意度。</a:t>
            </a:r>
            <a:endParaRPr lang="en-US" sz="1440" dirty="0"/>
          </a:p>
        </p:txBody>
      </p:sp>
      <p:sp>
        <p:nvSpPr>
          <p:cNvPr id="31" name="Text 28"/>
          <p:cNvSpPr/>
          <p:nvPr/>
        </p:nvSpPr>
        <p:spPr>
          <a:xfrm>
            <a:off x="4654462" y="3230381"/>
            <a:ext cx="2943145" cy="512064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12500"/>
              </a:lnSpc>
              <a:spcBef>
                <a:spcPts val="375"/>
              </a:spcBef>
              <a:buNone/>
            </a:pPr>
            <a:r>
              <a:rPr lang="en-US" sz="1728" b="1" dirty="0">
                <a:solidFill>
                  <a:srgbClr val="4083D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制造业转型</a:t>
            </a:r>
            <a:endParaRPr lang="en-US" sz="1440" dirty="0"/>
          </a:p>
        </p:txBody>
      </p:sp>
      <p:sp>
        <p:nvSpPr>
          <p:cNvPr id="32" name="Text 29"/>
          <p:cNvSpPr/>
          <p:nvPr/>
        </p:nvSpPr>
        <p:spPr>
          <a:xfrm>
            <a:off x="4654462" y="3725515"/>
            <a:ext cx="2943145" cy="813816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just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152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制造业借助数据分析与BI工具实现生产过程智能化，提高生产效率，降低成本，加速产品创新，促进产业升级转型。</a:t>
            </a:r>
            <a:endParaRPr lang="en-US" sz="1440" dirty="0"/>
          </a:p>
        </p:txBody>
      </p:sp>
      <p:sp>
        <p:nvSpPr>
          <p:cNvPr id="33" name="Text 30"/>
          <p:cNvSpPr/>
          <p:nvPr/>
        </p:nvSpPr>
        <p:spPr>
          <a:xfrm>
            <a:off x="590704" y="1259363"/>
            <a:ext cx="556517" cy="594360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ctr">
              <a:lnSpc>
                <a:spcPct val="112500"/>
              </a:lnSpc>
              <a:spcBef>
                <a:spcPts val="375"/>
              </a:spcBef>
              <a:buNone/>
            </a:pPr>
            <a:r>
              <a:rPr lang="en-US" sz="216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01</a:t>
            </a:r>
            <a:endParaRPr lang="en-US" sz="144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3029750"/>
            <a:ext cx="9144000" cy="182880"/>
          </a:xfrm>
          <a:prstGeom prst="rect">
            <a:avLst/>
          </a:prstGeom>
        </p:spPr>
      </p:pic>
      <p:sp>
        <p:nvSpPr>
          <p:cNvPr id="4" name="Shape 0"/>
          <p:cNvSpPr/>
          <p:nvPr/>
        </p:nvSpPr>
        <p:spPr>
          <a:xfrm>
            <a:off x="535042" y="2125369"/>
            <a:ext cx="182880" cy="182880"/>
          </a:xfrm>
          <a:custGeom>
            <a:avLst/>
            <a:gdLst/>
            <a:ahLst/>
            <a:cxnLst/>
            <a:rect l="l" t="t" r="r" b="b"/>
            <a:pathLst>
              <a:path w="182880" h="182880">
                <a:moveTo>
                  <a:pt x="91440" y="0"/>
                </a:moveTo>
                <a:moveTo>
                  <a:pt x="91440" y="0"/>
                </a:moveTo>
                <a:cubicBezTo>
                  <a:pt x="141907" y="0"/>
                  <a:pt x="182880" y="40973"/>
                  <a:pt x="182880" y="91440"/>
                </a:cubicBezTo>
                <a:cubicBezTo>
                  <a:pt x="182880" y="141907"/>
                  <a:pt x="141907" y="182880"/>
                  <a:pt x="91440" y="182880"/>
                </a:cubicBezTo>
                <a:cubicBezTo>
                  <a:pt x="40973" y="182880"/>
                  <a:pt x="0" y="141907"/>
                  <a:pt x="0" y="91440"/>
                </a:cubicBezTo>
                <a:cubicBezTo>
                  <a:pt x="0" y="40973"/>
                  <a:pt x="40973" y="0"/>
                  <a:pt x="91440" y="0"/>
                </a:cubicBezTo>
                <a:close/>
              </a:path>
            </a:pathLst>
          </a:custGeom>
          <a:solidFill>
            <a:srgbClr val="FF8989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5" name="Shape 1"/>
          <p:cNvSpPr/>
          <p:nvPr/>
        </p:nvSpPr>
        <p:spPr>
          <a:xfrm>
            <a:off x="888519" y="2125369"/>
            <a:ext cx="182880" cy="182880"/>
          </a:xfrm>
          <a:custGeom>
            <a:avLst/>
            <a:gdLst/>
            <a:ahLst/>
            <a:cxnLst/>
            <a:rect l="l" t="t" r="r" b="b"/>
            <a:pathLst>
              <a:path w="182880" h="182880">
                <a:moveTo>
                  <a:pt x="91440" y="0"/>
                </a:moveTo>
                <a:moveTo>
                  <a:pt x="91440" y="0"/>
                </a:moveTo>
                <a:cubicBezTo>
                  <a:pt x="141907" y="0"/>
                  <a:pt x="182880" y="40973"/>
                  <a:pt x="182880" y="91440"/>
                </a:cubicBezTo>
                <a:cubicBezTo>
                  <a:pt x="182880" y="141907"/>
                  <a:pt x="141907" y="182880"/>
                  <a:pt x="91440" y="182880"/>
                </a:cubicBezTo>
                <a:cubicBezTo>
                  <a:pt x="40973" y="182880"/>
                  <a:pt x="0" y="141907"/>
                  <a:pt x="0" y="91440"/>
                </a:cubicBezTo>
                <a:cubicBezTo>
                  <a:pt x="0" y="40973"/>
                  <a:pt x="40973" y="0"/>
                  <a:pt x="91440" y="0"/>
                </a:cubicBezTo>
                <a:close/>
              </a:path>
            </a:pathLst>
          </a:custGeom>
          <a:solidFill>
            <a:srgbClr val="D8F1FF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6" name="Shape 2"/>
          <p:cNvSpPr/>
          <p:nvPr/>
        </p:nvSpPr>
        <p:spPr>
          <a:xfrm>
            <a:off x="1241997" y="2125369"/>
            <a:ext cx="182880" cy="182880"/>
          </a:xfrm>
          <a:custGeom>
            <a:avLst/>
            <a:gdLst/>
            <a:ahLst/>
            <a:cxnLst/>
            <a:rect l="l" t="t" r="r" b="b"/>
            <a:pathLst>
              <a:path w="182880" h="182880">
                <a:moveTo>
                  <a:pt x="91440" y="0"/>
                </a:moveTo>
                <a:moveTo>
                  <a:pt x="91440" y="0"/>
                </a:moveTo>
                <a:cubicBezTo>
                  <a:pt x="141907" y="0"/>
                  <a:pt x="182880" y="40973"/>
                  <a:pt x="182880" y="91440"/>
                </a:cubicBezTo>
                <a:cubicBezTo>
                  <a:pt x="182880" y="141907"/>
                  <a:pt x="141907" y="182880"/>
                  <a:pt x="91440" y="182880"/>
                </a:cubicBezTo>
                <a:cubicBezTo>
                  <a:pt x="40973" y="182880"/>
                  <a:pt x="0" y="141907"/>
                  <a:pt x="0" y="91440"/>
                </a:cubicBezTo>
                <a:cubicBezTo>
                  <a:pt x="0" y="40973"/>
                  <a:pt x="40973" y="0"/>
                  <a:pt x="91440" y="0"/>
                </a:cubicBezTo>
                <a:close/>
              </a:path>
            </a:pathLst>
          </a:custGeom>
          <a:solidFill>
            <a:srgbClr val="FFDB41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7" name="Text 3"/>
          <p:cNvSpPr/>
          <p:nvPr/>
        </p:nvSpPr>
        <p:spPr>
          <a:xfrm>
            <a:off x="535042" y="2389670"/>
            <a:ext cx="686595" cy="731520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12500"/>
              </a:lnSpc>
              <a:spcBef>
                <a:spcPts val="375"/>
              </a:spcBef>
              <a:buNone/>
            </a:pPr>
            <a:r>
              <a:rPr lang="en-US" sz="288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02</a:t>
            </a:r>
            <a:endParaRPr lang="en-US" sz="1440" dirty="0"/>
          </a:p>
        </p:txBody>
      </p:sp>
      <p:sp>
        <p:nvSpPr>
          <p:cNvPr id="8" name="Text 4"/>
          <p:cNvSpPr/>
          <p:nvPr/>
        </p:nvSpPr>
        <p:spPr>
          <a:xfrm>
            <a:off x="1119151" y="2389670"/>
            <a:ext cx="6905698" cy="731520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12500"/>
              </a:lnSpc>
              <a:spcBef>
                <a:spcPts val="375"/>
              </a:spcBef>
              <a:buNone/>
            </a:pPr>
            <a:r>
              <a:rPr lang="en-US" sz="288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数据收集方法概述</a:t>
            </a:r>
            <a:endParaRPr lang="en-US" sz="144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0"/>
          <p:cNvSpPr/>
          <p:nvPr/>
        </p:nvSpPr>
        <p:spPr>
          <a:xfrm>
            <a:off x="479086" y="270231"/>
            <a:ext cx="182880" cy="182880"/>
          </a:xfrm>
          <a:custGeom>
            <a:avLst/>
            <a:gdLst/>
            <a:ahLst/>
            <a:cxnLst/>
            <a:rect l="l" t="t" r="r" b="b"/>
            <a:pathLst>
              <a:path w="182880" h="182880">
                <a:moveTo>
                  <a:pt x="91440" y="0"/>
                </a:moveTo>
                <a:moveTo>
                  <a:pt x="91440" y="0"/>
                </a:moveTo>
                <a:cubicBezTo>
                  <a:pt x="141907" y="0"/>
                  <a:pt x="182880" y="40973"/>
                  <a:pt x="182880" y="91440"/>
                </a:cubicBezTo>
                <a:cubicBezTo>
                  <a:pt x="182880" y="141907"/>
                  <a:pt x="141907" y="182880"/>
                  <a:pt x="91440" y="182880"/>
                </a:cubicBezTo>
                <a:cubicBezTo>
                  <a:pt x="40973" y="182880"/>
                  <a:pt x="0" y="141907"/>
                  <a:pt x="0" y="91440"/>
                </a:cubicBezTo>
                <a:cubicBezTo>
                  <a:pt x="0" y="40973"/>
                  <a:pt x="40973" y="0"/>
                  <a:pt x="91440" y="0"/>
                </a:cubicBezTo>
                <a:close/>
              </a:path>
            </a:pathLst>
          </a:custGeom>
          <a:solidFill>
            <a:srgbClr val="FF8989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4" name="Shape 1"/>
          <p:cNvSpPr/>
          <p:nvPr/>
        </p:nvSpPr>
        <p:spPr>
          <a:xfrm>
            <a:off x="832563" y="270231"/>
            <a:ext cx="182880" cy="182880"/>
          </a:xfrm>
          <a:custGeom>
            <a:avLst/>
            <a:gdLst/>
            <a:ahLst/>
            <a:cxnLst/>
            <a:rect l="l" t="t" r="r" b="b"/>
            <a:pathLst>
              <a:path w="182880" h="182880">
                <a:moveTo>
                  <a:pt x="91440" y="0"/>
                </a:moveTo>
                <a:moveTo>
                  <a:pt x="91440" y="0"/>
                </a:moveTo>
                <a:cubicBezTo>
                  <a:pt x="141907" y="0"/>
                  <a:pt x="182880" y="40973"/>
                  <a:pt x="182880" y="91440"/>
                </a:cubicBezTo>
                <a:cubicBezTo>
                  <a:pt x="182880" y="141907"/>
                  <a:pt x="141907" y="182880"/>
                  <a:pt x="91440" y="182880"/>
                </a:cubicBezTo>
                <a:cubicBezTo>
                  <a:pt x="40973" y="182880"/>
                  <a:pt x="0" y="141907"/>
                  <a:pt x="0" y="91440"/>
                </a:cubicBezTo>
                <a:cubicBezTo>
                  <a:pt x="0" y="40973"/>
                  <a:pt x="40973" y="0"/>
                  <a:pt x="91440" y="0"/>
                </a:cubicBezTo>
                <a:close/>
              </a:path>
            </a:pathLst>
          </a:custGeom>
          <a:solidFill>
            <a:srgbClr val="D8F1FF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5" name="Shape 2"/>
          <p:cNvSpPr/>
          <p:nvPr/>
        </p:nvSpPr>
        <p:spPr>
          <a:xfrm>
            <a:off x="1186041" y="270231"/>
            <a:ext cx="182880" cy="182880"/>
          </a:xfrm>
          <a:custGeom>
            <a:avLst/>
            <a:gdLst/>
            <a:ahLst/>
            <a:cxnLst/>
            <a:rect l="l" t="t" r="r" b="b"/>
            <a:pathLst>
              <a:path w="182880" h="182880">
                <a:moveTo>
                  <a:pt x="91440" y="0"/>
                </a:moveTo>
                <a:moveTo>
                  <a:pt x="91440" y="0"/>
                </a:moveTo>
                <a:cubicBezTo>
                  <a:pt x="141907" y="0"/>
                  <a:pt x="182880" y="40973"/>
                  <a:pt x="182880" y="91440"/>
                </a:cubicBezTo>
                <a:cubicBezTo>
                  <a:pt x="182880" y="141907"/>
                  <a:pt x="141907" y="182880"/>
                  <a:pt x="91440" y="182880"/>
                </a:cubicBezTo>
                <a:cubicBezTo>
                  <a:pt x="40973" y="182880"/>
                  <a:pt x="0" y="141907"/>
                  <a:pt x="0" y="91440"/>
                </a:cubicBezTo>
                <a:cubicBezTo>
                  <a:pt x="0" y="40973"/>
                  <a:pt x="40973" y="0"/>
                  <a:pt x="91440" y="0"/>
                </a:cubicBezTo>
                <a:close/>
              </a:path>
            </a:pathLst>
          </a:custGeom>
          <a:solidFill>
            <a:srgbClr val="FFDB41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6" name="Text 3"/>
          <p:cNvSpPr/>
          <p:nvPr/>
        </p:nvSpPr>
        <p:spPr>
          <a:xfrm>
            <a:off x="388425" y="453111"/>
            <a:ext cx="8373893" cy="676656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12500"/>
              </a:lnSpc>
              <a:spcBef>
                <a:spcPts val="375"/>
              </a:spcBef>
              <a:buNone/>
            </a:pPr>
            <a:r>
              <a:rPr lang="en-US" sz="2592" b="1" dirty="0">
                <a:solidFill>
                  <a:srgbClr val="000000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定量研究</a:t>
            </a:r>
            <a:endParaRPr lang="en-US" sz="1440" dirty="0"/>
          </a:p>
        </p:txBody>
      </p:sp>
      <p:pic>
        <p:nvPicPr>
          <p:cNvPr id="7" name="Image 0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18346" y="1766736"/>
            <a:ext cx="914400" cy="914400"/>
          </a:xfrm>
          <a:prstGeom prst="rect">
            <a:avLst/>
          </a:prstGeom>
        </p:spPr>
      </p:pic>
      <p:pic>
        <p:nvPicPr>
          <p:cNvPr id="8" name="Image 1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flipH="1">
            <a:off x="3611254" y="1766736"/>
            <a:ext cx="914400" cy="914400"/>
          </a:xfrm>
          <a:prstGeom prst="rect">
            <a:avLst/>
          </a:prstGeom>
        </p:spPr>
      </p:pic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flipV="1">
            <a:off x="4618346" y="2681136"/>
            <a:ext cx="914400" cy="914400"/>
          </a:xfrm>
          <a:prstGeom prst="rect">
            <a:avLst/>
          </a:prstGeom>
        </p:spPr>
      </p:pic>
      <p:pic>
        <p:nvPicPr>
          <p:cNvPr id="10" name="Image 3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 flipV="1">
            <a:off x="3611254" y="2681136"/>
            <a:ext cx="914400" cy="914400"/>
          </a:xfrm>
          <a:prstGeom prst="rect">
            <a:avLst/>
          </a:prstGeom>
        </p:spPr>
      </p:pic>
      <p:sp>
        <p:nvSpPr>
          <p:cNvPr id="11" name="Shape 4"/>
          <p:cNvSpPr/>
          <p:nvPr/>
        </p:nvSpPr>
        <p:spPr>
          <a:xfrm>
            <a:off x="4112230" y="2221366"/>
            <a:ext cx="919540" cy="919540"/>
          </a:xfrm>
          <a:custGeom>
            <a:avLst/>
            <a:gdLst/>
            <a:ahLst/>
            <a:cxnLst/>
            <a:rect l="l" t="t" r="r" b="b"/>
            <a:pathLst>
              <a:path w="919540" h="919540">
                <a:moveTo>
                  <a:pt x="459770" y="0"/>
                </a:moveTo>
                <a:moveTo>
                  <a:pt x="459770" y="0"/>
                </a:moveTo>
                <a:cubicBezTo>
                  <a:pt x="713524" y="0"/>
                  <a:pt x="919540" y="206016"/>
                  <a:pt x="919540" y="459770"/>
                </a:cubicBezTo>
                <a:cubicBezTo>
                  <a:pt x="919540" y="713524"/>
                  <a:pt x="713524" y="919540"/>
                  <a:pt x="459770" y="919540"/>
                </a:cubicBezTo>
                <a:cubicBezTo>
                  <a:pt x="206016" y="919540"/>
                  <a:pt x="0" y="713524"/>
                  <a:pt x="0" y="459770"/>
                </a:cubicBezTo>
                <a:cubicBezTo>
                  <a:pt x="0" y="206016"/>
                  <a:pt x="206016" y="0"/>
                  <a:pt x="459770" y="0"/>
                </a:cubicBezTo>
                <a:close/>
              </a:path>
            </a:pathLst>
          </a:custGeom>
          <a:solidFill>
            <a:srgbClr val="FFFFFF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2" name="Text 5"/>
          <p:cNvSpPr/>
          <p:nvPr/>
        </p:nvSpPr>
        <p:spPr>
          <a:xfrm>
            <a:off x="596714" y="1048817"/>
            <a:ext cx="3017520" cy="512064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r">
              <a:lnSpc>
                <a:spcPct val="112500"/>
              </a:lnSpc>
              <a:spcBef>
                <a:spcPts val="375"/>
              </a:spcBef>
              <a:buNone/>
            </a:pPr>
            <a:r>
              <a:rPr lang="en-US" sz="1728" b="1" dirty="0">
                <a:solidFill>
                  <a:srgbClr val="65A5F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定量研究基础</a:t>
            </a:r>
            <a:endParaRPr lang="en-US" sz="1440" dirty="0"/>
          </a:p>
        </p:txBody>
      </p:sp>
      <p:sp>
        <p:nvSpPr>
          <p:cNvPr id="13" name="Text 6"/>
          <p:cNvSpPr/>
          <p:nvPr/>
        </p:nvSpPr>
        <p:spPr>
          <a:xfrm>
            <a:off x="642434" y="1443838"/>
            <a:ext cx="2971800" cy="841248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r">
              <a:lnSpc>
                <a:spcPct val="100000"/>
              </a:lnSpc>
              <a:buNone/>
            </a:pPr>
            <a:r>
              <a:rPr lang="en-US" sz="1152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定量研究以数据为基础，通过数学模型和统计方法分析现象，揭示事物本质规律，为决策提供科学依据。</a:t>
            </a:r>
            <a:endParaRPr lang="en-US" sz="1440" dirty="0"/>
          </a:p>
        </p:txBody>
      </p:sp>
      <p:sp>
        <p:nvSpPr>
          <p:cNvPr id="14" name="Text 7"/>
          <p:cNvSpPr/>
          <p:nvPr/>
        </p:nvSpPr>
        <p:spPr>
          <a:xfrm>
            <a:off x="5535727" y="1048839"/>
            <a:ext cx="3017520" cy="512064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12500"/>
              </a:lnSpc>
              <a:spcBef>
                <a:spcPts val="375"/>
              </a:spcBef>
              <a:buNone/>
            </a:pPr>
            <a:r>
              <a:rPr lang="en-US" sz="1728" b="1" dirty="0">
                <a:solidFill>
                  <a:srgbClr val="4083D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数据收集与处理</a:t>
            </a:r>
            <a:endParaRPr lang="en-US" sz="1440" dirty="0"/>
          </a:p>
        </p:txBody>
      </p:sp>
      <p:sp>
        <p:nvSpPr>
          <p:cNvPr id="15" name="Text 8"/>
          <p:cNvSpPr/>
          <p:nvPr/>
        </p:nvSpPr>
        <p:spPr>
          <a:xfrm>
            <a:off x="5535727" y="1443838"/>
            <a:ext cx="2971800" cy="841248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just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152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数据收集是定量研究的第一步，需确保数据的准确性和完整性，数据处理则涉及清洗、转换等步骤，为后续分析做准备。</a:t>
            </a:r>
            <a:endParaRPr lang="en-US" sz="1440" dirty="0"/>
          </a:p>
        </p:txBody>
      </p:sp>
      <p:sp>
        <p:nvSpPr>
          <p:cNvPr id="16" name="Text 9"/>
          <p:cNvSpPr/>
          <p:nvPr/>
        </p:nvSpPr>
        <p:spPr>
          <a:xfrm>
            <a:off x="596714" y="2832811"/>
            <a:ext cx="3017520" cy="512064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r">
              <a:lnSpc>
                <a:spcPct val="112500"/>
              </a:lnSpc>
              <a:spcBef>
                <a:spcPts val="375"/>
              </a:spcBef>
              <a:buNone/>
            </a:pPr>
            <a:r>
              <a:rPr lang="en-US" sz="1728" b="1" dirty="0">
                <a:solidFill>
                  <a:srgbClr val="4083D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统计分析方法</a:t>
            </a:r>
            <a:endParaRPr lang="en-US" sz="1440" dirty="0"/>
          </a:p>
        </p:txBody>
      </p:sp>
      <p:sp>
        <p:nvSpPr>
          <p:cNvPr id="17" name="Text 10"/>
          <p:cNvSpPr/>
          <p:nvPr/>
        </p:nvSpPr>
        <p:spPr>
          <a:xfrm>
            <a:off x="642434" y="3202229"/>
            <a:ext cx="2971800" cy="841248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r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152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统计分析是定量研究的核心，包括描述性统计、推断性统计等，帮助研究者从数据中提取有价值的信息和结论。</a:t>
            </a:r>
            <a:endParaRPr lang="en-US" sz="1440" dirty="0"/>
          </a:p>
        </p:txBody>
      </p:sp>
      <p:sp>
        <p:nvSpPr>
          <p:cNvPr id="18" name="Text 11"/>
          <p:cNvSpPr/>
          <p:nvPr/>
        </p:nvSpPr>
        <p:spPr>
          <a:xfrm>
            <a:off x="5612587" y="2613355"/>
            <a:ext cx="3017520" cy="512064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12500"/>
              </a:lnSpc>
              <a:spcBef>
                <a:spcPts val="375"/>
              </a:spcBef>
              <a:buNone/>
            </a:pPr>
            <a:r>
              <a:rPr lang="en-US" sz="1728" b="1" dirty="0">
                <a:solidFill>
                  <a:srgbClr val="65A5F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结果解读与应用</a:t>
            </a:r>
            <a:endParaRPr lang="en-US" sz="1440" dirty="0"/>
          </a:p>
        </p:txBody>
      </p:sp>
      <p:sp>
        <p:nvSpPr>
          <p:cNvPr id="19" name="Text 12"/>
          <p:cNvSpPr/>
          <p:nvPr/>
        </p:nvSpPr>
        <p:spPr>
          <a:xfrm>
            <a:off x="5535727" y="3202229"/>
            <a:ext cx="2971800" cy="841248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just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152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对统计分析结果进行解读，将数据转化为实际意义，应用于实际问题解决，推动科技发展和创新。</a:t>
            </a:r>
            <a:endParaRPr lang="en-US" sz="144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0"/>
          <p:cNvSpPr/>
          <p:nvPr/>
        </p:nvSpPr>
        <p:spPr>
          <a:xfrm>
            <a:off x="479086" y="270231"/>
            <a:ext cx="182880" cy="182880"/>
          </a:xfrm>
          <a:custGeom>
            <a:avLst/>
            <a:gdLst/>
            <a:ahLst/>
            <a:cxnLst/>
            <a:rect l="l" t="t" r="r" b="b"/>
            <a:pathLst>
              <a:path w="182880" h="182880">
                <a:moveTo>
                  <a:pt x="91440" y="0"/>
                </a:moveTo>
                <a:moveTo>
                  <a:pt x="91440" y="0"/>
                </a:moveTo>
                <a:cubicBezTo>
                  <a:pt x="141907" y="0"/>
                  <a:pt x="182880" y="40973"/>
                  <a:pt x="182880" y="91440"/>
                </a:cubicBezTo>
                <a:cubicBezTo>
                  <a:pt x="182880" y="141907"/>
                  <a:pt x="141907" y="182880"/>
                  <a:pt x="91440" y="182880"/>
                </a:cubicBezTo>
                <a:cubicBezTo>
                  <a:pt x="40973" y="182880"/>
                  <a:pt x="0" y="141907"/>
                  <a:pt x="0" y="91440"/>
                </a:cubicBezTo>
                <a:cubicBezTo>
                  <a:pt x="0" y="40973"/>
                  <a:pt x="40973" y="0"/>
                  <a:pt x="91440" y="0"/>
                </a:cubicBezTo>
                <a:close/>
              </a:path>
            </a:pathLst>
          </a:custGeom>
          <a:solidFill>
            <a:srgbClr val="FF8989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4" name="Shape 1"/>
          <p:cNvSpPr/>
          <p:nvPr/>
        </p:nvSpPr>
        <p:spPr>
          <a:xfrm>
            <a:off x="832563" y="270231"/>
            <a:ext cx="182880" cy="182880"/>
          </a:xfrm>
          <a:custGeom>
            <a:avLst/>
            <a:gdLst/>
            <a:ahLst/>
            <a:cxnLst/>
            <a:rect l="l" t="t" r="r" b="b"/>
            <a:pathLst>
              <a:path w="182880" h="182880">
                <a:moveTo>
                  <a:pt x="91440" y="0"/>
                </a:moveTo>
                <a:moveTo>
                  <a:pt x="91440" y="0"/>
                </a:moveTo>
                <a:cubicBezTo>
                  <a:pt x="141907" y="0"/>
                  <a:pt x="182880" y="40973"/>
                  <a:pt x="182880" y="91440"/>
                </a:cubicBezTo>
                <a:cubicBezTo>
                  <a:pt x="182880" y="141907"/>
                  <a:pt x="141907" y="182880"/>
                  <a:pt x="91440" y="182880"/>
                </a:cubicBezTo>
                <a:cubicBezTo>
                  <a:pt x="40973" y="182880"/>
                  <a:pt x="0" y="141907"/>
                  <a:pt x="0" y="91440"/>
                </a:cubicBezTo>
                <a:cubicBezTo>
                  <a:pt x="0" y="40973"/>
                  <a:pt x="40973" y="0"/>
                  <a:pt x="91440" y="0"/>
                </a:cubicBezTo>
                <a:close/>
              </a:path>
            </a:pathLst>
          </a:custGeom>
          <a:solidFill>
            <a:srgbClr val="D8F1FF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5" name="Shape 2"/>
          <p:cNvSpPr/>
          <p:nvPr/>
        </p:nvSpPr>
        <p:spPr>
          <a:xfrm>
            <a:off x="1186041" y="270231"/>
            <a:ext cx="182880" cy="182880"/>
          </a:xfrm>
          <a:custGeom>
            <a:avLst/>
            <a:gdLst/>
            <a:ahLst/>
            <a:cxnLst/>
            <a:rect l="l" t="t" r="r" b="b"/>
            <a:pathLst>
              <a:path w="182880" h="182880">
                <a:moveTo>
                  <a:pt x="91440" y="0"/>
                </a:moveTo>
                <a:moveTo>
                  <a:pt x="91440" y="0"/>
                </a:moveTo>
                <a:cubicBezTo>
                  <a:pt x="141907" y="0"/>
                  <a:pt x="182880" y="40973"/>
                  <a:pt x="182880" y="91440"/>
                </a:cubicBezTo>
                <a:cubicBezTo>
                  <a:pt x="182880" y="141907"/>
                  <a:pt x="141907" y="182880"/>
                  <a:pt x="91440" y="182880"/>
                </a:cubicBezTo>
                <a:cubicBezTo>
                  <a:pt x="40973" y="182880"/>
                  <a:pt x="0" y="141907"/>
                  <a:pt x="0" y="91440"/>
                </a:cubicBezTo>
                <a:cubicBezTo>
                  <a:pt x="0" y="40973"/>
                  <a:pt x="40973" y="0"/>
                  <a:pt x="91440" y="0"/>
                </a:cubicBezTo>
                <a:close/>
              </a:path>
            </a:pathLst>
          </a:custGeom>
          <a:solidFill>
            <a:srgbClr val="FFDB41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6" name="Text 3"/>
          <p:cNvSpPr/>
          <p:nvPr/>
        </p:nvSpPr>
        <p:spPr>
          <a:xfrm>
            <a:off x="388425" y="453111"/>
            <a:ext cx="8373893" cy="676656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12500"/>
              </a:lnSpc>
              <a:spcBef>
                <a:spcPts val="375"/>
              </a:spcBef>
              <a:buNone/>
            </a:pPr>
            <a:r>
              <a:rPr lang="en-US" sz="2592" b="1" dirty="0">
                <a:solidFill>
                  <a:srgbClr val="000000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定性研究</a:t>
            </a:r>
            <a:endParaRPr lang="en-US" sz="1440" dirty="0"/>
          </a:p>
        </p:txBody>
      </p:sp>
      <p:sp>
        <p:nvSpPr>
          <p:cNvPr id="7" name="Text 4"/>
          <p:cNvSpPr/>
          <p:nvPr/>
        </p:nvSpPr>
        <p:spPr>
          <a:xfrm>
            <a:off x="2743200" y="1025863"/>
            <a:ext cx="3657600" cy="448056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ctr">
            <a:spAutoFit/>
          </a:bodyPr>
          <a:lstStyle/>
          <a:p>
            <a:pPr marL="0" indent="0" algn="ctr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728" b="1" dirty="0">
                <a:solidFill>
                  <a:srgbClr val="65A5F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定性研究概述</a:t>
            </a:r>
            <a:endParaRPr lang="en-US" sz="1440" dirty="0"/>
          </a:p>
        </p:txBody>
      </p:sp>
      <p:sp>
        <p:nvSpPr>
          <p:cNvPr id="8" name="Text 5"/>
          <p:cNvSpPr/>
          <p:nvPr/>
        </p:nvSpPr>
        <p:spPr>
          <a:xfrm>
            <a:off x="2743200" y="1368172"/>
            <a:ext cx="3657600" cy="841248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just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152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定性研究是一种探索性的研究方法，通过深入理解和解释数据，揭示现象背后的含义和原因，为数据分析提供深度洞察。</a:t>
            </a:r>
            <a:endParaRPr lang="en-US" sz="1440" dirty="0"/>
          </a:p>
        </p:txBody>
      </p:sp>
      <p:sp>
        <p:nvSpPr>
          <p:cNvPr id="9" name="Text 6"/>
          <p:cNvSpPr/>
          <p:nvPr/>
        </p:nvSpPr>
        <p:spPr>
          <a:xfrm>
            <a:off x="522708" y="2567541"/>
            <a:ext cx="3657600" cy="448056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ctr">
            <a:spAutoFit/>
          </a:bodyPr>
          <a:lstStyle/>
          <a:p>
            <a:pPr marL="0" indent="0" algn="ctr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728" b="1" dirty="0">
                <a:solidFill>
                  <a:srgbClr val="65A5F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定性研究方法</a:t>
            </a:r>
            <a:endParaRPr lang="en-US" sz="1440" dirty="0"/>
          </a:p>
        </p:txBody>
      </p:sp>
      <p:sp>
        <p:nvSpPr>
          <p:cNvPr id="10" name="Text 7"/>
          <p:cNvSpPr/>
          <p:nvPr/>
        </p:nvSpPr>
        <p:spPr>
          <a:xfrm>
            <a:off x="522708" y="2899468"/>
            <a:ext cx="3657600" cy="841248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just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152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定性研究方法包括访谈、观察、案例研究等，这些方法可以帮助研究者深入了解研究对象的行为、态度和动机。</a:t>
            </a:r>
            <a:endParaRPr lang="en-US" sz="1440" dirty="0"/>
          </a:p>
        </p:txBody>
      </p:sp>
      <p:sp>
        <p:nvSpPr>
          <p:cNvPr id="11" name="Text 8"/>
          <p:cNvSpPr/>
          <p:nvPr/>
        </p:nvSpPr>
        <p:spPr>
          <a:xfrm>
            <a:off x="4963692" y="2567541"/>
            <a:ext cx="3657600" cy="448056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ctr">
            <a:spAutoFit/>
          </a:bodyPr>
          <a:lstStyle/>
          <a:p>
            <a:pPr marL="0" indent="0" algn="ctr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728" b="1" dirty="0">
                <a:solidFill>
                  <a:srgbClr val="65A5F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定性研究在BI工具中的应用</a:t>
            </a:r>
            <a:endParaRPr lang="en-US" sz="1440" dirty="0"/>
          </a:p>
        </p:txBody>
      </p:sp>
      <p:sp>
        <p:nvSpPr>
          <p:cNvPr id="12" name="Text 9"/>
          <p:cNvSpPr/>
          <p:nvPr/>
        </p:nvSpPr>
        <p:spPr>
          <a:xfrm>
            <a:off x="4963692" y="2899468"/>
            <a:ext cx="3657600" cy="621792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just">
              <a:lnSpc>
                <a:spcPct val="100000"/>
              </a:lnSpc>
              <a:buNone/>
            </a:pPr>
            <a:r>
              <a:rPr lang="en-US" sz="1152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在BI工具中，定性研究可以帮助用户理解数据背后的故事，提供更深入的洞察，从而做出更明智的决策。</a:t>
            </a:r>
            <a:endParaRPr lang="en-US" sz="144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3029750"/>
            <a:ext cx="9144000" cy="182880"/>
          </a:xfrm>
          <a:prstGeom prst="rect">
            <a:avLst/>
          </a:prstGeom>
        </p:spPr>
      </p:pic>
      <p:sp>
        <p:nvSpPr>
          <p:cNvPr id="4" name="Shape 0"/>
          <p:cNvSpPr/>
          <p:nvPr/>
        </p:nvSpPr>
        <p:spPr>
          <a:xfrm>
            <a:off x="535042" y="2125369"/>
            <a:ext cx="182880" cy="182880"/>
          </a:xfrm>
          <a:custGeom>
            <a:avLst/>
            <a:gdLst/>
            <a:ahLst/>
            <a:cxnLst/>
            <a:rect l="l" t="t" r="r" b="b"/>
            <a:pathLst>
              <a:path w="182880" h="182880">
                <a:moveTo>
                  <a:pt x="91440" y="0"/>
                </a:moveTo>
                <a:moveTo>
                  <a:pt x="91440" y="0"/>
                </a:moveTo>
                <a:cubicBezTo>
                  <a:pt x="141907" y="0"/>
                  <a:pt x="182880" y="40973"/>
                  <a:pt x="182880" y="91440"/>
                </a:cubicBezTo>
                <a:cubicBezTo>
                  <a:pt x="182880" y="141907"/>
                  <a:pt x="141907" y="182880"/>
                  <a:pt x="91440" y="182880"/>
                </a:cubicBezTo>
                <a:cubicBezTo>
                  <a:pt x="40973" y="182880"/>
                  <a:pt x="0" y="141907"/>
                  <a:pt x="0" y="91440"/>
                </a:cubicBezTo>
                <a:cubicBezTo>
                  <a:pt x="0" y="40973"/>
                  <a:pt x="40973" y="0"/>
                  <a:pt x="91440" y="0"/>
                </a:cubicBezTo>
                <a:close/>
              </a:path>
            </a:pathLst>
          </a:custGeom>
          <a:solidFill>
            <a:srgbClr val="FF8989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5" name="Shape 1"/>
          <p:cNvSpPr/>
          <p:nvPr/>
        </p:nvSpPr>
        <p:spPr>
          <a:xfrm>
            <a:off x="888519" y="2125369"/>
            <a:ext cx="182880" cy="182880"/>
          </a:xfrm>
          <a:custGeom>
            <a:avLst/>
            <a:gdLst/>
            <a:ahLst/>
            <a:cxnLst/>
            <a:rect l="l" t="t" r="r" b="b"/>
            <a:pathLst>
              <a:path w="182880" h="182880">
                <a:moveTo>
                  <a:pt x="91440" y="0"/>
                </a:moveTo>
                <a:moveTo>
                  <a:pt x="91440" y="0"/>
                </a:moveTo>
                <a:cubicBezTo>
                  <a:pt x="141907" y="0"/>
                  <a:pt x="182880" y="40973"/>
                  <a:pt x="182880" y="91440"/>
                </a:cubicBezTo>
                <a:cubicBezTo>
                  <a:pt x="182880" y="141907"/>
                  <a:pt x="141907" y="182880"/>
                  <a:pt x="91440" y="182880"/>
                </a:cubicBezTo>
                <a:cubicBezTo>
                  <a:pt x="40973" y="182880"/>
                  <a:pt x="0" y="141907"/>
                  <a:pt x="0" y="91440"/>
                </a:cubicBezTo>
                <a:cubicBezTo>
                  <a:pt x="0" y="40973"/>
                  <a:pt x="40973" y="0"/>
                  <a:pt x="91440" y="0"/>
                </a:cubicBezTo>
                <a:close/>
              </a:path>
            </a:pathLst>
          </a:custGeom>
          <a:solidFill>
            <a:srgbClr val="D8F1FF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6" name="Shape 2"/>
          <p:cNvSpPr/>
          <p:nvPr/>
        </p:nvSpPr>
        <p:spPr>
          <a:xfrm>
            <a:off x="1241997" y="2125369"/>
            <a:ext cx="182880" cy="182880"/>
          </a:xfrm>
          <a:custGeom>
            <a:avLst/>
            <a:gdLst/>
            <a:ahLst/>
            <a:cxnLst/>
            <a:rect l="l" t="t" r="r" b="b"/>
            <a:pathLst>
              <a:path w="182880" h="182880">
                <a:moveTo>
                  <a:pt x="91440" y="0"/>
                </a:moveTo>
                <a:moveTo>
                  <a:pt x="91440" y="0"/>
                </a:moveTo>
                <a:cubicBezTo>
                  <a:pt x="141907" y="0"/>
                  <a:pt x="182880" y="40973"/>
                  <a:pt x="182880" y="91440"/>
                </a:cubicBezTo>
                <a:cubicBezTo>
                  <a:pt x="182880" y="141907"/>
                  <a:pt x="141907" y="182880"/>
                  <a:pt x="91440" y="182880"/>
                </a:cubicBezTo>
                <a:cubicBezTo>
                  <a:pt x="40973" y="182880"/>
                  <a:pt x="0" y="141907"/>
                  <a:pt x="0" y="91440"/>
                </a:cubicBezTo>
                <a:cubicBezTo>
                  <a:pt x="0" y="40973"/>
                  <a:pt x="40973" y="0"/>
                  <a:pt x="91440" y="0"/>
                </a:cubicBezTo>
                <a:close/>
              </a:path>
            </a:pathLst>
          </a:custGeom>
          <a:solidFill>
            <a:srgbClr val="FFDB41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7" name="Text 3"/>
          <p:cNvSpPr/>
          <p:nvPr/>
        </p:nvSpPr>
        <p:spPr>
          <a:xfrm>
            <a:off x="535042" y="2389670"/>
            <a:ext cx="686595" cy="731520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12500"/>
              </a:lnSpc>
              <a:spcBef>
                <a:spcPts val="375"/>
              </a:spcBef>
              <a:buNone/>
            </a:pPr>
            <a:r>
              <a:rPr lang="en-US" sz="288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03</a:t>
            </a:r>
            <a:endParaRPr lang="en-US" sz="1440" dirty="0"/>
          </a:p>
        </p:txBody>
      </p:sp>
      <p:sp>
        <p:nvSpPr>
          <p:cNvPr id="8" name="Text 4"/>
          <p:cNvSpPr/>
          <p:nvPr/>
        </p:nvSpPr>
        <p:spPr>
          <a:xfrm>
            <a:off x="1119151" y="2389670"/>
            <a:ext cx="6905698" cy="731520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12500"/>
              </a:lnSpc>
              <a:spcBef>
                <a:spcPts val="375"/>
              </a:spcBef>
              <a:buNone/>
            </a:pPr>
            <a:r>
              <a:rPr lang="en-US" sz="288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数据处理技术要点</a:t>
            </a:r>
            <a:endParaRPr lang="en-US" sz="144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0"/>
          <p:cNvSpPr/>
          <p:nvPr/>
        </p:nvSpPr>
        <p:spPr>
          <a:xfrm>
            <a:off x="479086" y="270231"/>
            <a:ext cx="182880" cy="182880"/>
          </a:xfrm>
          <a:custGeom>
            <a:avLst/>
            <a:gdLst/>
            <a:ahLst/>
            <a:cxnLst/>
            <a:rect l="l" t="t" r="r" b="b"/>
            <a:pathLst>
              <a:path w="182880" h="182880">
                <a:moveTo>
                  <a:pt x="91440" y="0"/>
                </a:moveTo>
                <a:moveTo>
                  <a:pt x="91440" y="0"/>
                </a:moveTo>
                <a:cubicBezTo>
                  <a:pt x="141907" y="0"/>
                  <a:pt x="182880" y="40973"/>
                  <a:pt x="182880" y="91440"/>
                </a:cubicBezTo>
                <a:cubicBezTo>
                  <a:pt x="182880" y="141907"/>
                  <a:pt x="141907" y="182880"/>
                  <a:pt x="91440" y="182880"/>
                </a:cubicBezTo>
                <a:cubicBezTo>
                  <a:pt x="40973" y="182880"/>
                  <a:pt x="0" y="141907"/>
                  <a:pt x="0" y="91440"/>
                </a:cubicBezTo>
                <a:cubicBezTo>
                  <a:pt x="0" y="40973"/>
                  <a:pt x="40973" y="0"/>
                  <a:pt x="91440" y="0"/>
                </a:cubicBezTo>
                <a:close/>
              </a:path>
            </a:pathLst>
          </a:custGeom>
          <a:solidFill>
            <a:srgbClr val="FF8989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4" name="Shape 1"/>
          <p:cNvSpPr/>
          <p:nvPr/>
        </p:nvSpPr>
        <p:spPr>
          <a:xfrm>
            <a:off x="832563" y="270231"/>
            <a:ext cx="182880" cy="182880"/>
          </a:xfrm>
          <a:custGeom>
            <a:avLst/>
            <a:gdLst/>
            <a:ahLst/>
            <a:cxnLst/>
            <a:rect l="l" t="t" r="r" b="b"/>
            <a:pathLst>
              <a:path w="182880" h="182880">
                <a:moveTo>
                  <a:pt x="91440" y="0"/>
                </a:moveTo>
                <a:moveTo>
                  <a:pt x="91440" y="0"/>
                </a:moveTo>
                <a:cubicBezTo>
                  <a:pt x="141907" y="0"/>
                  <a:pt x="182880" y="40973"/>
                  <a:pt x="182880" y="91440"/>
                </a:cubicBezTo>
                <a:cubicBezTo>
                  <a:pt x="182880" y="141907"/>
                  <a:pt x="141907" y="182880"/>
                  <a:pt x="91440" y="182880"/>
                </a:cubicBezTo>
                <a:cubicBezTo>
                  <a:pt x="40973" y="182880"/>
                  <a:pt x="0" y="141907"/>
                  <a:pt x="0" y="91440"/>
                </a:cubicBezTo>
                <a:cubicBezTo>
                  <a:pt x="0" y="40973"/>
                  <a:pt x="40973" y="0"/>
                  <a:pt x="91440" y="0"/>
                </a:cubicBezTo>
                <a:close/>
              </a:path>
            </a:pathLst>
          </a:custGeom>
          <a:solidFill>
            <a:srgbClr val="D8F1FF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5" name="Shape 2"/>
          <p:cNvSpPr/>
          <p:nvPr/>
        </p:nvSpPr>
        <p:spPr>
          <a:xfrm>
            <a:off x="1186041" y="270231"/>
            <a:ext cx="182880" cy="182880"/>
          </a:xfrm>
          <a:custGeom>
            <a:avLst/>
            <a:gdLst/>
            <a:ahLst/>
            <a:cxnLst/>
            <a:rect l="l" t="t" r="r" b="b"/>
            <a:pathLst>
              <a:path w="182880" h="182880">
                <a:moveTo>
                  <a:pt x="91440" y="0"/>
                </a:moveTo>
                <a:moveTo>
                  <a:pt x="91440" y="0"/>
                </a:moveTo>
                <a:cubicBezTo>
                  <a:pt x="141907" y="0"/>
                  <a:pt x="182880" y="40973"/>
                  <a:pt x="182880" y="91440"/>
                </a:cubicBezTo>
                <a:cubicBezTo>
                  <a:pt x="182880" y="141907"/>
                  <a:pt x="141907" y="182880"/>
                  <a:pt x="91440" y="182880"/>
                </a:cubicBezTo>
                <a:cubicBezTo>
                  <a:pt x="40973" y="182880"/>
                  <a:pt x="0" y="141907"/>
                  <a:pt x="0" y="91440"/>
                </a:cubicBezTo>
                <a:cubicBezTo>
                  <a:pt x="0" y="40973"/>
                  <a:pt x="40973" y="0"/>
                  <a:pt x="91440" y="0"/>
                </a:cubicBezTo>
                <a:close/>
              </a:path>
            </a:pathLst>
          </a:custGeom>
          <a:solidFill>
            <a:srgbClr val="FFDB41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6" name="Text 3"/>
          <p:cNvSpPr/>
          <p:nvPr/>
        </p:nvSpPr>
        <p:spPr>
          <a:xfrm>
            <a:off x="388425" y="453111"/>
            <a:ext cx="8373893" cy="676656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12500"/>
              </a:lnSpc>
              <a:spcBef>
                <a:spcPts val="375"/>
              </a:spcBef>
              <a:buNone/>
            </a:pPr>
            <a:r>
              <a:rPr lang="en-US" sz="2592" b="1" dirty="0">
                <a:solidFill>
                  <a:srgbClr val="000000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清洗与整理</a:t>
            </a:r>
            <a:endParaRPr lang="en-US" sz="1440" dirty="0"/>
          </a:p>
        </p:txBody>
      </p:sp>
      <p:pic>
        <p:nvPicPr>
          <p:cNvPr id="7" name="Image 0" descr="https://sgw-dx.xf-yun.com/api/v1/sparkdesk/_1742364175164ccf905c4ce6b49dd91d52daf8811070c.jpg?authorization=c2ltcGxlLWp3dCBhaz1zcGFya2Rlc2s4MDAwMDAwMDAwMDE7ZXhwPTMzMTkxNjQxNzU7YWxnbz1obWFjLXNoYTI1NjtzaWc9QWxIM1ZlV1Zkd3UvNGpGNUtXYkl6U2l6TzBiMEE5a0ZvckNtMUNOYWpCQT0=&amp;x_location=7YfmxI7B7uKO7jlRxIftd60we5D=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505361" y="2646298"/>
            <a:ext cx="2516140" cy="1415329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455940" y="826507"/>
            <a:ext cx="2614983" cy="448056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ctr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728" b="1" dirty="0">
                <a:solidFill>
                  <a:srgbClr val="3878C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数据清洗的重要性</a:t>
            </a:r>
            <a:endParaRPr lang="en-US" sz="1440" dirty="0"/>
          </a:p>
        </p:txBody>
      </p:sp>
      <p:sp>
        <p:nvSpPr>
          <p:cNvPr id="9" name="Text 5"/>
          <p:cNvSpPr/>
          <p:nvPr/>
        </p:nvSpPr>
        <p:spPr>
          <a:xfrm>
            <a:off x="3247889" y="1290078"/>
            <a:ext cx="2614983" cy="1280160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just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152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数据整理包括数据分类、排序和转换等操作，使数据更易于理解和分析，为深入挖掘数据价值打下基础。</a:t>
            </a:r>
            <a:endParaRPr lang="en-US" sz="1440" dirty="0"/>
          </a:p>
        </p:txBody>
      </p:sp>
      <p:pic>
        <p:nvPicPr>
          <p:cNvPr id="10" name="Image 1" descr="https://sgw-dx.xf-yun.com/api/v1/sparkdesk/_1742364178136ba01cf59c36e4a74bcd5a82144b62c0a.jpg?authorization=c2ltcGxlLWp3dCBhaz1zcGFya2Rlc2s4MDAwMDAwMDAwMDE7ZXhwPTMzMTkxNjQxNzg7YWxnbz1obWFjLXNoYTI1NjtzaWc9QzhoY255KzFCVi8rS0lnSWpIaGdZU0Ivbm0vaWQ0eSsxUkgxQkNESEQyND0=&amp;x_location=7YfmxI7B7uKO7jlRxIftd60we5D="/>
          <p:cNvPicPr>
            <a:picLocks noChangeAspect="1"/>
          </p:cNvPicPr>
          <p:nvPr/>
        </p:nvPicPr>
        <p:blipFill>
          <a:blip r:embed="rId5"/>
          <a:srcRect l="154" r="154"/>
          <a:stretch/>
        </p:blipFill>
        <p:spPr>
          <a:xfrm>
            <a:off x="3297311" y="2646298"/>
            <a:ext cx="2516140" cy="1415329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3247889" y="826507"/>
            <a:ext cx="2614983" cy="448056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ctr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728" b="1" dirty="0">
                <a:solidFill>
                  <a:srgbClr val="3878C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数据整理的方法</a:t>
            </a:r>
            <a:endParaRPr lang="en-US" sz="1440" dirty="0"/>
          </a:p>
        </p:txBody>
      </p:sp>
      <p:sp>
        <p:nvSpPr>
          <p:cNvPr id="12" name="Text 7"/>
          <p:cNvSpPr/>
          <p:nvPr/>
        </p:nvSpPr>
        <p:spPr>
          <a:xfrm>
            <a:off x="6031158" y="1290078"/>
            <a:ext cx="2656902" cy="1280160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just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152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面对海量复杂数据，如何高效进行数据清洗与整理是一个挑战，需要运用合适的工具和技术来应对。</a:t>
            </a:r>
            <a:endParaRPr lang="en-US" sz="1440" dirty="0"/>
          </a:p>
        </p:txBody>
      </p:sp>
      <p:pic>
        <p:nvPicPr>
          <p:cNvPr id="13" name="Image 2" descr="https://sgw-dx.xf-yun.com/api/v1/sparkdesk/_17423641813422c4144c39b3f4c6f825a1945a3169e35.jpg?authorization=c2ltcGxlLWp3dCBhaz1zcGFya2Rlc2s4MDAwMDAwMDAwMDE7ZXhwPTMzMTkxNjQxODE7YWxnbz1obWFjLXNoYTI1NjtzaWc9U2E5UUJpK1lyeEVlbVQ5b1JGc2NoWE1NZE5MTHpBSWtyMThxWUlncWVnVT0=&amp;x_location=7YfmxI7B7uKO7jlRxIftd60we5D="/>
          <p:cNvPicPr>
            <a:picLocks noChangeAspect="1"/>
          </p:cNvPicPr>
          <p:nvPr/>
        </p:nvPicPr>
        <p:blipFill>
          <a:blip r:embed="rId6"/>
          <a:srcRect l="154" r="154"/>
          <a:stretch/>
        </p:blipFill>
        <p:spPr>
          <a:xfrm>
            <a:off x="6101539" y="2646298"/>
            <a:ext cx="2516140" cy="1415329"/>
          </a:xfrm>
          <a:prstGeom prst="rect">
            <a:avLst/>
          </a:prstGeom>
        </p:spPr>
      </p:pic>
      <p:sp>
        <p:nvSpPr>
          <p:cNvPr id="14" name="Text 8"/>
          <p:cNvSpPr/>
          <p:nvPr/>
        </p:nvSpPr>
        <p:spPr>
          <a:xfrm>
            <a:off x="6031158" y="826507"/>
            <a:ext cx="2656902" cy="448056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ctr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728" b="1" dirty="0">
                <a:solidFill>
                  <a:srgbClr val="3878C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数据清洗与整理的挑战</a:t>
            </a:r>
            <a:endParaRPr lang="en-US" sz="1440" dirty="0"/>
          </a:p>
        </p:txBody>
      </p:sp>
      <p:sp>
        <p:nvSpPr>
          <p:cNvPr id="15" name="Text 9"/>
          <p:cNvSpPr/>
          <p:nvPr/>
        </p:nvSpPr>
        <p:spPr>
          <a:xfrm>
            <a:off x="455940" y="1290078"/>
            <a:ext cx="2614983" cy="1280160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just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152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数据清洗是数据分析的第一步，通过去除错误、重复和不完整的数据，确保后续分析的准确性和可靠性。</a:t>
            </a:r>
            <a:endParaRPr lang="en-US" sz="144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0"/>
          <p:cNvSpPr/>
          <p:nvPr/>
        </p:nvSpPr>
        <p:spPr>
          <a:xfrm>
            <a:off x="479086" y="270231"/>
            <a:ext cx="182880" cy="182880"/>
          </a:xfrm>
          <a:custGeom>
            <a:avLst/>
            <a:gdLst/>
            <a:ahLst/>
            <a:cxnLst/>
            <a:rect l="l" t="t" r="r" b="b"/>
            <a:pathLst>
              <a:path w="182880" h="182880">
                <a:moveTo>
                  <a:pt x="91440" y="0"/>
                </a:moveTo>
                <a:moveTo>
                  <a:pt x="91440" y="0"/>
                </a:moveTo>
                <a:cubicBezTo>
                  <a:pt x="141907" y="0"/>
                  <a:pt x="182880" y="40973"/>
                  <a:pt x="182880" y="91440"/>
                </a:cubicBezTo>
                <a:cubicBezTo>
                  <a:pt x="182880" y="141907"/>
                  <a:pt x="141907" y="182880"/>
                  <a:pt x="91440" y="182880"/>
                </a:cubicBezTo>
                <a:cubicBezTo>
                  <a:pt x="40973" y="182880"/>
                  <a:pt x="0" y="141907"/>
                  <a:pt x="0" y="91440"/>
                </a:cubicBezTo>
                <a:cubicBezTo>
                  <a:pt x="0" y="40973"/>
                  <a:pt x="40973" y="0"/>
                  <a:pt x="91440" y="0"/>
                </a:cubicBezTo>
                <a:close/>
              </a:path>
            </a:pathLst>
          </a:custGeom>
          <a:solidFill>
            <a:srgbClr val="FF8989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4" name="Shape 1"/>
          <p:cNvSpPr/>
          <p:nvPr/>
        </p:nvSpPr>
        <p:spPr>
          <a:xfrm>
            <a:off x="832563" y="270231"/>
            <a:ext cx="182880" cy="182880"/>
          </a:xfrm>
          <a:custGeom>
            <a:avLst/>
            <a:gdLst/>
            <a:ahLst/>
            <a:cxnLst/>
            <a:rect l="l" t="t" r="r" b="b"/>
            <a:pathLst>
              <a:path w="182880" h="182880">
                <a:moveTo>
                  <a:pt x="91440" y="0"/>
                </a:moveTo>
                <a:moveTo>
                  <a:pt x="91440" y="0"/>
                </a:moveTo>
                <a:cubicBezTo>
                  <a:pt x="141907" y="0"/>
                  <a:pt x="182880" y="40973"/>
                  <a:pt x="182880" y="91440"/>
                </a:cubicBezTo>
                <a:cubicBezTo>
                  <a:pt x="182880" y="141907"/>
                  <a:pt x="141907" y="182880"/>
                  <a:pt x="91440" y="182880"/>
                </a:cubicBezTo>
                <a:cubicBezTo>
                  <a:pt x="40973" y="182880"/>
                  <a:pt x="0" y="141907"/>
                  <a:pt x="0" y="91440"/>
                </a:cubicBezTo>
                <a:cubicBezTo>
                  <a:pt x="0" y="40973"/>
                  <a:pt x="40973" y="0"/>
                  <a:pt x="91440" y="0"/>
                </a:cubicBezTo>
                <a:close/>
              </a:path>
            </a:pathLst>
          </a:custGeom>
          <a:solidFill>
            <a:srgbClr val="D8F1FF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5" name="Shape 2"/>
          <p:cNvSpPr/>
          <p:nvPr/>
        </p:nvSpPr>
        <p:spPr>
          <a:xfrm>
            <a:off x="1186041" y="270231"/>
            <a:ext cx="182880" cy="182880"/>
          </a:xfrm>
          <a:custGeom>
            <a:avLst/>
            <a:gdLst/>
            <a:ahLst/>
            <a:cxnLst/>
            <a:rect l="l" t="t" r="r" b="b"/>
            <a:pathLst>
              <a:path w="182880" h="182880">
                <a:moveTo>
                  <a:pt x="91440" y="0"/>
                </a:moveTo>
                <a:moveTo>
                  <a:pt x="91440" y="0"/>
                </a:moveTo>
                <a:cubicBezTo>
                  <a:pt x="141907" y="0"/>
                  <a:pt x="182880" y="40973"/>
                  <a:pt x="182880" y="91440"/>
                </a:cubicBezTo>
                <a:cubicBezTo>
                  <a:pt x="182880" y="141907"/>
                  <a:pt x="141907" y="182880"/>
                  <a:pt x="91440" y="182880"/>
                </a:cubicBezTo>
                <a:cubicBezTo>
                  <a:pt x="40973" y="182880"/>
                  <a:pt x="0" y="141907"/>
                  <a:pt x="0" y="91440"/>
                </a:cubicBezTo>
                <a:cubicBezTo>
                  <a:pt x="0" y="40973"/>
                  <a:pt x="40973" y="0"/>
                  <a:pt x="91440" y="0"/>
                </a:cubicBezTo>
                <a:close/>
              </a:path>
            </a:pathLst>
          </a:custGeom>
          <a:solidFill>
            <a:srgbClr val="FFDB41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6" name="Text 3"/>
          <p:cNvSpPr/>
          <p:nvPr/>
        </p:nvSpPr>
        <p:spPr>
          <a:xfrm>
            <a:off x="388425" y="453111"/>
            <a:ext cx="8373893" cy="676656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12500"/>
              </a:lnSpc>
              <a:spcBef>
                <a:spcPts val="375"/>
              </a:spcBef>
              <a:buNone/>
            </a:pPr>
            <a:r>
              <a:rPr lang="en-US" sz="2592" b="1" dirty="0">
                <a:solidFill>
                  <a:srgbClr val="000000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转换与集成</a:t>
            </a:r>
            <a:endParaRPr lang="en-US" sz="1440" dirty="0"/>
          </a:p>
        </p:txBody>
      </p:sp>
      <p:sp>
        <p:nvSpPr>
          <p:cNvPr id="7" name="Shape 4"/>
          <p:cNvSpPr/>
          <p:nvPr/>
        </p:nvSpPr>
        <p:spPr>
          <a:xfrm rot="-366000">
            <a:off x="639861" y="1356868"/>
            <a:ext cx="2450592" cy="2542032"/>
          </a:xfrm>
          <a:custGeom>
            <a:avLst/>
            <a:gdLst/>
            <a:ahLst/>
            <a:cxnLst/>
            <a:rect l="l" t="t" r="r" b="b"/>
            <a:pathLst>
              <a:path w="2450592" h="2542032">
                <a:moveTo>
                  <a:pt x="216394" y="0"/>
                </a:moveTo>
                <a:moveTo>
                  <a:pt x="216394" y="0"/>
                </a:moveTo>
                <a:lnTo>
                  <a:pt x="2234198" y="0"/>
                </a:lnTo>
                <a:quadBezTo>
                  <a:pt x="2450592" y="0"/>
                  <a:pt x="2450592" y="216394"/>
                </a:quadBezTo>
                <a:lnTo>
                  <a:pt x="2450592" y="2325638"/>
                </a:lnTo>
                <a:quadBezTo>
                  <a:pt x="2450592" y="2542032"/>
                  <a:pt x="2234198" y="2542032"/>
                </a:quadBezTo>
                <a:lnTo>
                  <a:pt x="216394" y="2542032"/>
                </a:lnTo>
                <a:quadBezTo>
                  <a:pt x="0" y="2542032"/>
                  <a:pt x="0" y="2325638"/>
                </a:quadBezTo>
                <a:lnTo>
                  <a:pt x="0" y="216394"/>
                </a:lnTo>
                <a:quadBezTo>
                  <a:pt x="0" y="0"/>
                  <a:pt x="216394" y="0"/>
                </a:quadBezTo>
                <a:close/>
              </a:path>
            </a:pathLst>
          </a:custGeom>
          <a:solidFill>
            <a:srgbClr val="0084FF">
              <a:alpha val="0"/>
            </a:srgbClr>
          </a:solidFill>
          <a:ln w="19050">
            <a:solidFill>
              <a:srgbClr val="65A5FB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8" name="Shape 5"/>
          <p:cNvSpPr/>
          <p:nvPr/>
        </p:nvSpPr>
        <p:spPr>
          <a:xfrm>
            <a:off x="679498" y="1343207"/>
            <a:ext cx="2450592" cy="2542032"/>
          </a:xfrm>
          <a:custGeom>
            <a:avLst/>
            <a:gdLst/>
            <a:ahLst/>
            <a:cxnLst/>
            <a:rect l="l" t="t" r="r" b="b"/>
            <a:pathLst>
              <a:path w="2450592" h="2542032">
                <a:moveTo>
                  <a:pt x="216394" y="0"/>
                </a:moveTo>
                <a:moveTo>
                  <a:pt x="216394" y="0"/>
                </a:moveTo>
                <a:lnTo>
                  <a:pt x="2234198" y="0"/>
                </a:lnTo>
                <a:quadBezTo>
                  <a:pt x="2450592" y="0"/>
                  <a:pt x="2450592" y="216394"/>
                </a:quadBezTo>
                <a:lnTo>
                  <a:pt x="2450592" y="2325638"/>
                </a:lnTo>
                <a:quadBezTo>
                  <a:pt x="2450592" y="2542032"/>
                  <a:pt x="2234198" y="2542032"/>
                </a:quadBezTo>
                <a:lnTo>
                  <a:pt x="216394" y="2542032"/>
                </a:lnTo>
                <a:quadBezTo>
                  <a:pt x="0" y="2542032"/>
                  <a:pt x="0" y="2325638"/>
                </a:quadBezTo>
                <a:lnTo>
                  <a:pt x="0" y="216394"/>
                </a:lnTo>
                <a:quadBezTo>
                  <a:pt x="0" y="0"/>
                  <a:pt x="216394" y="0"/>
                </a:quadBezTo>
                <a:close/>
              </a:path>
            </a:pathLst>
          </a:custGeom>
          <a:solidFill>
            <a:srgbClr val="A2E5B9">
              <a:alpha val="0"/>
            </a:srgbClr>
          </a:solidFill>
          <a:ln w="19050">
            <a:solidFill>
              <a:srgbClr val="65A5FB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9" name="Shape 6"/>
          <p:cNvSpPr/>
          <p:nvPr/>
        </p:nvSpPr>
        <p:spPr>
          <a:xfrm>
            <a:off x="916789" y="1153595"/>
            <a:ext cx="512064" cy="512064"/>
          </a:xfrm>
          <a:custGeom>
            <a:avLst/>
            <a:gdLst/>
            <a:ahLst/>
            <a:cxnLst/>
            <a:rect l="l" t="t" r="r" b="b"/>
            <a:pathLst>
              <a:path w="512064" h="512064">
                <a:moveTo>
                  <a:pt x="256032" y="0"/>
                </a:moveTo>
                <a:moveTo>
                  <a:pt x="256032" y="0"/>
                </a:moveTo>
                <a:cubicBezTo>
                  <a:pt x="397340" y="0"/>
                  <a:pt x="512064" y="114724"/>
                  <a:pt x="512064" y="256032"/>
                </a:cubicBezTo>
                <a:cubicBezTo>
                  <a:pt x="512064" y="397340"/>
                  <a:pt x="397340" y="512064"/>
                  <a:pt x="256032" y="512064"/>
                </a:cubicBezTo>
                <a:cubicBezTo>
                  <a:pt x="114724" y="512064"/>
                  <a:pt x="0" y="397340"/>
                  <a:pt x="0" y="256032"/>
                </a:cubicBezTo>
                <a:cubicBezTo>
                  <a:pt x="0" y="114724"/>
                  <a:pt x="114724" y="0"/>
                  <a:pt x="256032" y="0"/>
                </a:cubicBezTo>
                <a:close/>
              </a:path>
            </a:pathLst>
          </a:custGeom>
          <a:solidFill>
            <a:srgbClr val="65A5FB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0" name="Text 7"/>
          <p:cNvSpPr/>
          <p:nvPr/>
        </p:nvSpPr>
        <p:spPr>
          <a:xfrm>
            <a:off x="756803" y="1121591"/>
            <a:ext cx="813748" cy="566928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ctr">
              <a:lnSpc>
                <a:spcPct val="112500"/>
              </a:lnSpc>
              <a:spcBef>
                <a:spcPts val="375"/>
              </a:spcBef>
              <a:buNone/>
            </a:pPr>
            <a:r>
              <a:rPr lang="en-US" sz="2016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01</a:t>
            </a:r>
            <a:endParaRPr lang="en-US" sz="1440" dirty="0"/>
          </a:p>
        </p:txBody>
      </p:sp>
      <p:sp>
        <p:nvSpPr>
          <p:cNvPr id="11" name="Shape 8"/>
          <p:cNvSpPr/>
          <p:nvPr/>
        </p:nvSpPr>
        <p:spPr>
          <a:xfrm rot="-366000">
            <a:off x="3346704" y="1356868"/>
            <a:ext cx="2450592" cy="2542032"/>
          </a:xfrm>
          <a:custGeom>
            <a:avLst/>
            <a:gdLst/>
            <a:ahLst/>
            <a:cxnLst/>
            <a:rect l="l" t="t" r="r" b="b"/>
            <a:pathLst>
              <a:path w="2450592" h="2542032">
                <a:moveTo>
                  <a:pt x="216394" y="0"/>
                </a:moveTo>
                <a:moveTo>
                  <a:pt x="216394" y="0"/>
                </a:moveTo>
                <a:lnTo>
                  <a:pt x="2234198" y="0"/>
                </a:lnTo>
                <a:quadBezTo>
                  <a:pt x="2450592" y="0"/>
                  <a:pt x="2450592" y="216394"/>
                </a:quadBezTo>
                <a:lnTo>
                  <a:pt x="2450592" y="2325638"/>
                </a:lnTo>
                <a:quadBezTo>
                  <a:pt x="2450592" y="2542032"/>
                  <a:pt x="2234198" y="2542032"/>
                </a:quadBezTo>
                <a:lnTo>
                  <a:pt x="216394" y="2542032"/>
                </a:lnTo>
                <a:quadBezTo>
                  <a:pt x="0" y="2542032"/>
                  <a:pt x="0" y="2325638"/>
                </a:quadBezTo>
                <a:lnTo>
                  <a:pt x="0" y="216394"/>
                </a:lnTo>
                <a:quadBezTo>
                  <a:pt x="0" y="0"/>
                  <a:pt x="216394" y="0"/>
                </a:quadBezTo>
                <a:close/>
              </a:path>
            </a:pathLst>
          </a:custGeom>
          <a:solidFill>
            <a:srgbClr val="5196FF">
              <a:alpha val="0"/>
            </a:srgbClr>
          </a:solidFill>
          <a:ln w="19050">
            <a:solidFill>
              <a:srgbClr val="65A5FB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2" name="Shape 9"/>
          <p:cNvSpPr/>
          <p:nvPr/>
        </p:nvSpPr>
        <p:spPr>
          <a:xfrm>
            <a:off x="3386341" y="1343207"/>
            <a:ext cx="2450592" cy="2542032"/>
          </a:xfrm>
          <a:custGeom>
            <a:avLst/>
            <a:gdLst/>
            <a:ahLst/>
            <a:cxnLst/>
            <a:rect l="l" t="t" r="r" b="b"/>
            <a:pathLst>
              <a:path w="2450592" h="2542032">
                <a:moveTo>
                  <a:pt x="216394" y="0"/>
                </a:moveTo>
                <a:moveTo>
                  <a:pt x="216394" y="0"/>
                </a:moveTo>
                <a:lnTo>
                  <a:pt x="2234198" y="0"/>
                </a:lnTo>
                <a:quadBezTo>
                  <a:pt x="2450592" y="0"/>
                  <a:pt x="2450592" y="216394"/>
                </a:quadBezTo>
                <a:lnTo>
                  <a:pt x="2450592" y="2325638"/>
                </a:lnTo>
                <a:quadBezTo>
                  <a:pt x="2450592" y="2542032"/>
                  <a:pt x="2234198" y="2542032"/>
                </a:quadBezTo>
                <a:lnTo>
                  <a:pt x="216394" y="2542032"/>
                </a:lnTo>
                <a:quadBezTo>
                  <a:pt x="0" y="2542032"/>
                  <a:pt x="0" y="2325638"/>
                </a:quadBezTo>
                <a:lnTo>
                  <a:pt x="0" y="216394"/>
                </a:lnTo>
                <a:quadBezTo>
                  <a:pt x="0" y="0"/>
                  <a:pt x="216394" y="0"/>
                </a:quadBezTo>
                <a:close/>
              </a:path>
            </a:pathLst>
          </a:custGeom>
          <a:solidFill>
            <a:srgbClr val="A2E5B9">
              <a:alpha val="0"/>
            </a:srgbClr>
          </a:solidFill>
          <a:ln w="19050">
            <a:solidFill>
              <a:srgbClr val="65A5FB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3" name="Shape 10"/>
          <p:cNvSpPr/>
          <p:nvPr/>
        </p:nvSpPr>
        <p:spPr>
          <a:xfrm>
            <a:off x="3623632" y="1153595"/>
            <a:ext cx="512064" cy="512064"/>
          </a:xfrm>
          <a:custGeom>
            <a:avLst/>
            <a:gdLst/>
            <a:ahLst/>
            <a:cxnLst/>
            <a:rect l="l" t="t" r="r" b="b"/>
            <a:pathLst>
              <a:path w="512064" h="512064">
                <a:moveTo>
                  <a:pt x="256032" y="0"/>
                </a:moveTo>
                <a:moveTo>
                  <a:pt x="256032" y="0"/>
                </a:moveTo>
                <a:cubicBezTo>
                  <a:pt x="397340" y="0"/>
                  <a:pt x="512064" y="114724"/>
                  <a:pt x="512064" y="256032"/>
                </a:cubicBezTo>
                <a:cubicBezTo>
                  <a:pt x="512064" y="397340"/>
                  <a:pt x="397340" y="512064"/>
                  <a:pt x="256032" y="512064"/>
                </a:cubicBezTo>
                <a:cubicBezTo>
                  <a:pt x="114724" y="512064"/>
                  <a:pt x="0" y="397340"/>
                  <a:pt x="0" y="256032"/>
                </a:cubicBezTo>
                <a:cubicBezTo>
                  <a:pt x="0" y="114724"/>
                  <a:pt x="114724" y="0"/>
                  <a:pt x="256032" y="0"/>
                </a:cubicBezTo>
                <a:close/>
              </a:path>
            </a:pathLst>
          </a:custGeom>
          <a:solidFill>
            <a:srgbClr val="65A5FB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4" name="Text 11"/>
          <p:cNvSpPr/>
          <p:nvPr/>
        </p:nvSpPr>
        <p:spPr>
          <a:xfrm>
            <a:off x="3472790" y="1126163"/>
            <a:ext cx="813748" cy="566928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ctr">
              <a:lnSpc>
                <a:spcPct val="112500"/>
              </a:lnSpc>
              <a:spcBef>
                <a:spcPts val="375"/>
              </a:spcBef>
              <a:buNone/>
            </a:pPr>
            <a:r>
              <a:rPr lang="en-US" sz="2016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02</a:t>
            </a:r>
            <a:endParaRPr lang="en-US" sz="1440" dirty="0"/>
          </a:p>
        </p:txBody>
      </p:sp>
      <p:sp>
        <p:nvSpPr>
          <p:cNvPr id="15" name="Shape 12"/>
          <p:cNvSpPr/>
          <p:nvPr/>
        </p:nvSpPr>
        <p:spPr>
          <a:xfrm rot="-366000">
            <a:off x="6053547" y="1356868"/>
            <a:ext cx="2450592" cy="2542032"/>
          </a:xfrm>
          <a:custGeom>
            <a:avLst/>
            <a:gdLst/>
            <a:ahLst/>
            <a:cxnLst/>
            <a:rect l="l" t="t" r="r" b="b"/>
            <a:pathLst>
              <a:path w="2450592" h="2542032">
                <a:moveTo>
                  <a:pt x="216394" y="0"/>
                </a:moveTo>
                <a:moveTo>
                  <a:pt x="216394" y="0"/>
                </a:moveTo>
                <a:lnTo>
                  <a:pt x="2234198" y="0"/>
                </a:lnTo>
                <a:quadBezTo>
                  <a:pt x="2450592" y="0"/>
                  <a:pt x="2450592" y="216394"/>
                </a:quadBezTo>
                <a:lnTo>
                  <a:pt x="2450592" y="2325638"/>
                </a:lnTo>
                <a:quadBezTo>
                  <a:pt x="2450592" y="2542032"/>
                  <a:pt x="2234198" y="2542032"/>
                </a:quadBezTo>
                <a:lnTo>
                  <a:pt x="216394" y="2542032"/>
                </a:lnTo>
                <a:quadBezTo>
                  <a:pt x="0" y="2542032"/>
                  <a:pt x="0" y="2325638"/>
                </a:quadBezTo>
                <a:lnTo>
                  <a:pt x="0" y="216394"/>
                </a:lnTo>
                <a:quadBezTo>
                  <a:pt x="0" y="0"/>
                  <a:pt x="216394" y="0"/>
                </a:quadBezTo>
                <a:close/>
              </a:path>
            </a:pathLst>
          </a:custGeom>
          <a:solidFill>
            <a:srgbClr val="0084FF">
              <a:alpha val="0"/>
            </a:srgbClr>
          </a:solidFill>
          <a:ln w="19050">
            <a:solidFill>
              <a:srgbClr val="65A5FB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6" name="Shape 13"/>
          <p:cNvSpPr/>
          <p:nvPr/>
        </p:nvSpPr>
        <p:spPr>
          <a:xfrm>
            <a:off x="6093184" y="1343207"/>
            <a:ext cx="2450592" cy="2542032"/>
          </a:xfrm>
          <a:custGeom>
            <a:avLst/>
            <a:gdLst/>
            <a:ahLst/>
            <a:cxnLst/>
            <a:rect l="l" t="t" r="r" b="b"/>
            <a:pathLst>
              <a:path w="2450592" h="2542032">
                <a:moveTo>
                  <a:pt x="216394" y="0"/>
                </a:moveTo>
                <a:moveTo>
                  <a:pt x="216394" y="0"/>
                </a:moveTo>
                <a:lnTo>
                  <a:pt x="2234198" y="0"/>
                </a:lnTo>
                <a:quadBezTo>
                  <a:pt x="2450592" y="0"/>
                  <a:pt x="2450592" y="216394"/>
                </a:quadBezTo>
                <a:lnTo>
                  <a:pt x="2450592" y="2325638"/>
                </a:lnTo>
                <a:quadBezTo>
                  <a:pt x="2450592" y="2542032"/>
                  <a:pt x="2234198" y="2542032"/>
                </a:quadBezTo>
                <a:lnTo>
                  <a:pt x="216394" y="2542032"/>
                </a:lnTo>
                <a:quadBezTo>
                  <a:pt x="0" y="2542032"/>
                  <a:pt x="0" y="2325638"/>
                </a:quadBezTo>
                <a:lnTo>
                  <a:pt x="0" y="216394"/>
                </a:lnTo>
                <a:quadBezTo>
                  <a:pt x="0" y="0"/>
                  <a:pt x="216394" y="0"/>
                </a:quadBezTo>
                <a:close/>
              </a:path>
            </a:pathLst>
          </a:custGeom>
          <a:solidFill>
            <a:srgbClr val="A2E5B9">
              <a:alpha val="0"/>
            </a:srgbClr>
          </a:solidFill>
          <a:ln w="19050">
            <a:solidFill>
              <a:srgbClr val="65A5FB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7" name="Shape 14"/>
          <p:cNvSpPr/>
          <p:nvPr/>
        </p:nvSpPr>
        <p:spPr>
          <a:xfrm>
            <a:off x="6330475" y="1153595"/>
            <a:ext cx="512064" cy="512064"/>
          </a:xfrm>
          <a:custGeom>
            <a:avLst/>
            <a:gdLst/>
            <a:ahLst/>
            <a:cxnLst/>
            <a:rect l="l" t="t" r="r" b="b"/>
            <a:pathLst>
              <a:path w="512064" h="512064">
                <a:moveTo>
                  <a:pt x="256032" y="0"/>
                </a:moveTo>
                <a:moveTo>
                  <a:pt x="256032" y="0"/>
                </a:moveTo>
                <a:cubicBezTo>
                  <a:pt x="397340" y="0"/>
                  <a:pt x="512064" y="114724"/>
                  <a:pt x="512064" y="256032"/>
                </a:cubicBezTo>
                <a:cubicBezTo>
                  <a:pt x="512064" y="397340"/>
                  <a:pt x="397340" y="512064"/>
                  <a:pt x="256032" y="512064"/>
                </a:cubicBezTo>
                <a:cubicBezTo>
                  <a:pt x="114724" y="512064"/>
                  <a:pt x="0" y="397340"/>
                  <a:pt x="0" y="256032"/>
                </a:cubicBezTo>
                <a:cubicBezTo>
                  <a:pt x="0" y="114724"/>
                  <a:pt x="114724" y="0"/>
                  <a:pt x="256032" y="0"/>
                </a:cubicBezTo>
                <a:close/>
              </a:path>
            </a:pathLst>
          </a:custGeom>
          <a:solidFill>
            <a:srgbClr val="65A5FB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8" name="Text 15"/>
          <p:cNvSpPr/>
          <p:nvPr/>
        </p:nvSpPr>
        <p:spPr>
          <a:xfrm>
            <a:off x="6170489" y="1121591"/>
            <a:ext cx="813748" cy="566928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ctr">
              <a:lnSpc>
                <a:spcPct val="112500"/>
              </a:lnSpc>
              <a:spcBef>
                <a:spcPts val="375"/>
              </a:spcBef>
              <a:buNone/>
            </a:pPr>
            <a:r>
              <a:rPr lang="en-US" sz="2016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03</a:t>
            </a:r>
            <a:endParaRPr lang="en-US" sz="1440" dirty="0"/>
          </a:p>
        </p:txBody>
      </p:sp>
      <p:sp>
        <p:nvSpPr>
          <p:cNvPr id="19" name="Text 16"/>
          <p:cNvSpPr/>
          <p:nvPr/>
        </p:nvSpPr>
        <p:spPr>
          <a:xfrm>
            <a:off x="679498" y="1667126"/>
            <a:ext cx="2449397" cy="448056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728" b="1" dirty="0">
                <a:solidFill>
                  <a:srgbClr val="65A5F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数据转换的重要性</a:t>
            </a:r>
            <a:endParaRPr lang="en-US" sz="1440" dirty="0"/>
          </a:p>
        </p:txBody>
      </p:sp>
      <p:sp>
        <p:nvSpPr>
          <p:cNvPr id="20" name="Text 17"/>
          <p:cNvSpPr/>
          <p:nvPr/>
        </p:nvSpPr>
        <p:spPr>
          <a:xfrm>
            <a:off x="807514" y="1988925"/>
            <a:ext cx="2194560" cy="1060704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just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152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数据转换是数据分析的关键步骤，通过将原始数据转换为适合分析的格式，可以更好地理解和利用数据。</a:t>
            </a:r>
            <a:endParaRPr lang="en-US" sz="1440" dirty="0"/>
          </a:p>
        </p:txBody>
      </p:sp>
      <p:sp>
        <p:nvSpPr>
          <p:cNvPr id="21" name="Text 18"/>
          <p:cNvSpPr/>
          <p:nvPr/>
        </p:nvSpPr>
        <p:spPr>
          <a:xfrm>
            <a:off x="3386341" y="1667126"/>
            <a:ext cx="2449397" cy="448056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728" b="1" dirty="0">
                <a:solidFill>
                  <a:srgbClr val="65A5F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集成多种数据源</a:t>
            </a:r>
            <a:endParaRPr lang="en-US" sz="1440" dirty="0"/>
          </a:p>
        </p:txBody>
      </p:sp>
      <p:sp>
        <p:nvSpPr>
          <p:cNvPr id="22" name="Text 19"/>
          <p:cNvSpPr/>
          <p:nvPr/>
        </p:nvSpPr>
        <p:spPr>
          <a:xfrm>
            <a:off x="3514357" y="1988925"/>
            <a:ext cx="2194560" cy="1060704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just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152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在BI工具应用中，集成多种数据源可以提高数据的全面性和准确性，为决策提供更有力的支持。</a:t>
            </a:r>
            <a:endParaRPr lang="en-US" sz="1440" dirty="0"/>
          </a:p>
        </p:txBody>
      </p:sp>
      <p:sp>
        <p:nvSpPr>
          <p:cNvPr id="23" name="Text 20"/>
          <p:cNvSpPr/>
          <p:nvPr/>
        </p:nvSpPr>
        <p:spPr>
          <a:xfrm>
            <a:off x="6093184" y="1667126"/>
            <a:ext cx="2449397" cy="448056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728" b="1" dirty="0">
                <a:solidFill>
                  <a:srgbClr val="65A5F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实时数据转换与集成</a:t>
            </a:r>
            <a:endParaRPr lang="en-US" sz="1440" dirty="0"/>
          </a:p>
        </p:txBody>
      </p:sp>
      <p:sp>
        <p:nvSpPr>
          <p:cNvPr id="24" name="Text 21"/>
          <p:cNvSpPr/>
          <p:nvPr/>
        </p:nvSpPr>
        <p:spPr>
          <a:xfrm>
            <a:off x="6221200" y="1988925"/>
            <a:ext cx="2194560" cy="1060704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just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152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实时数据转换与集成能够快速响应业务需求，提高数据处理效率，使企业能够及时做出决策。</a:t>
            </a:r>
            <a:endParaRPr lang="en-US" sz="144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3029750"/>
            <a:ext cx="9144000" cy="182880"/>
          </a:xfrm>
          <a:prstGeom prst="rect">
            <a:avLst/>
          </a:prstGeom>
        </p:spPr>
      </p:pic>
      <p:sp>
        <p:nvSpPr>
          <p:cNvPr id="4" name="Shape 0"/>
          <p:cNvSpPr/>
          <p:nvPr/>
        </p:nvSpPr>
        <p:spPr>
          <a:xfrm>
            <a:off x="535042" y="2125369"/>
            <a:ext cx="182880" cy="182880"/>
          </a:xfrm>
          <a:custGeom>
            <a:avLst/>
            <a:gdLst/>
            <a:ahLst/>
            <a:cxnLst/>
            <a:rect l="l" t="t" r="r" b="b"/>
            <a:pathLst>
              <a:path w="182880" h="182880">
                <a:moveTo>
                  <a:pt x="91440" y="0"/>
                </a:moveTo>
                <a:moveTo>
                  <a:pt x="91440" y="0"/>
                </a:moveTo>
                <a:cubicBezTo>
                  <a:pt x="141907" y="0"/>
                  <a:pt x="182880" y="40973"/>
                  <a:pt x="182880" y="91440"/>
                </a:cubicBezTo>
                <a:cubicBezTo>
                  <a:pt x="182880" y="141907"/>
                  <a:pt x="141907" y="182880"/>
                  <a:pt x="91440" y="182880"/>
                </a:cubicBezTo>
                <a:cubicBezTo>
                  <a:pt x="40973" y="182880"/>
                  <a:pt x="0" y="141907"/>
                  <a:pt x="0" y="91440"/>
                </a:cubicBezTo>
                <a:cubicBezTo>
                  <a:pt x="0" y="40973"/>
                  <a:pt x="40973" y="0"/>
                  <a:pt x="91440" y="0"/>
                </a:cubicBezTo>
                <a:close/>
              </a:path>
            </a:pathLst>
          </a:custGeom>
          <a:solidFill>
            <a:srgbClr val="FF8989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5" name="Shape 1"/>
          <p:cNvSpPr/>
          <p:nvPr/>
        </p:nvSpPr>
        <p:spPr>
          <a:xfrm>
            <a:off x="888519" y="2125369"/>
            <a:ext cx="182880" cy="182880"/>
          </a:xfrm>
          <a:custGeom>
            <a:avLst/>
            <a:gdLst/>
            <a:ahLst/>
            <a:cxnLst/>
            <a:rect l="l" t="t" r="r" b="b"/>
            <a:pathLst>
              <a:path w="182880" h="182880">
                <a:moveTo>
                  <a:pt x="91440" y="0"/>
                </a:moveTo>
                <a:moveTo>
                  <a:pt x="91440" y="0"/>
                </a:moveTo>
                <a:cubicBezTo>
                  <a:pt x="141907" y="0"/>
                  <a:pt x="182880" y="40973"/>
                  <a:pt x="182880" y="91440"/>
                </a:cubicBezTo>
                <a:cubicBezTo>
                  <a:pt x="182880" y="141907"/>
                  <a:pt x="141907" y="182880"/>
                  <a:pt x="91440" y="182880"/>
                </a:cubicBezTo>
                <a:cubicBezTo>
                  <a:pt x="40973" y="182880"/>
                  <a:pt x="0" y="141907"/>
                  <a:pt x="0" y="91440"/>
                </a:cubicBezTo>
                <a:cubicBezTo>
                  <a:pt x="0" y="40973"/>
                  <a:pt x="40973" y="0"/>
                  <a:pt x="91440" y="0"/>
                </a:cubicBezTo>
                <a:close/>
              </a:path>
            </a:pathLst>
          </a:custGeom>
          <a:solidFill>
            <a:srgbClr val="D8F1FF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6" name="Shape 2"/>
          <p:cNvSpPr/>
          <p:nvPr/>
        </p:nvSpPr>
        <p:spPr>
          <a:xfrm>
            <a:off x="1241997" y="2125369"/>
            <a:ext cx="182880" cy="182880"/>
          </a:xfrm>
          <a:custGeom>
            <a:avLst/>
            <a:gdLst/>
            <a:ahLst/>
            <a:cxnLst/>
            <a:rect l="l" t="t" r="r" b="b"/>
            <a:pathLst>
              <a:path w="182880" h="182880">
                <a:moveTo>
                  <a:pt x="91440" y="0"/>
                </a:moveTo>
                <a:moveTo>
                  <a:pt x="91440" y="0"/>
                </a:moveTo>
                <a:cubicBezTo>
                  <a:pt x="141907" y="0"/>
                  <a:pt x="182880" y="40973"/>
                  <a:pt x="182880" y="91440"/>
                </a:cubicBezTo>
                <a:cubicBezTo>
                  <a:pt x="182880" y="141907"/>
                  <a:pt x="141907" y="182880"/>
                  <a:pt x="91440" y="182880"/>
                </a:cubicBezTo>
                <a:cubicBezTo>
                  <a:pt x="40973" y="182880"/>
                  <a:pt x="0" y="141907"/>
                  <a:pt x="0" y="91440"/>
                </a:cubicBezTo>
                <a:cubicBezTo>
                  <a:pt x="0" y="40973"/>
                  <a:pt x="40973" y="0"/>
                  <a:pt x="91440" y="0"/>
                </a:cubicBezTo>
                <a:close/>
              </a:path>
            </a:pathLst>
          </a:custGeom>
          <a:solidFill>
            <a:srgbClr val="FFDB41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7" name="Text 3"/>
          <p:cNvSpPr/>
          <p:nvPr/>
        </p:nvSpPr>
        <p:spPr>
          <a:xfrm>
            <a:off x="535042" y="2389670"/>
            <a:ext cx="686595" cy="731520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12500"/>
              </a:lnSpc>
              <a:spcBef>
                <a:spcPts val="375"/>
              </a:spcBef>
              <a:buNone/>
            </a:pPr>
            <a:r>
              <a:rPr lang="en-US" sz="288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04</a:t>
            </a:r>
            <a:endParaRPr lang="en-US" sz="1440" dirty="0"/>
          </a:p>
        </p:txBody>
      </p:sp>
      <p:sp>
        <p:nvSpPr>
          <p:cNvPr id="8" name="Text 4"/>
          <p:cNvSpPr/>
          <p:nvPr/>
        </p:nvSpPr>
        <p:spPr>
          <a:xfrm>
            <a:off x="1119151" y="2389670"/>
            <a:ext cx="6905698" cy="731520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12500"/>
              </a:lnSpc>
              <a:spcBef>
                <a:spcPts val="375"/>
              </a:spcBef>
              <a:buNone/>
            </a:pPr>
            <a:r>
              <a:rPr lang="en-US" sz="288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数据分析工具选择</a:t>
            </a:r>
            <a:endParaRPr lang="en-US" sz="144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0"/>
          <p:cNvSpPr/>
          <p:nvPr/>
        </p:nvSpPr>
        <p:spPr>
          <a:xfrm>
            <a:off x="479086" y="270231"/>
            <a:ext cx="182880" cy="182880"/>
          </a:xfrm>
          <a:custGeom>
            <a:avLst/>
            <a:gdLst/>
            <a:ahLst/>
            <a:cxnLst/>
            <a:rect l="l" t="t" r="r" b="b"/>
            <a:pathLst>
              <a:path w="182880" h="182880">
                <a:moveTo>
                  <a:pt x="91440" y="0"/>
                </a:moveTo>
                <a:moveTo>
                  <a:pt x="91440" y="0"/>
                </a:moveTo>
                <a:cubicBezTo>
                  <a:pt x="141907" y="0"/>
                  <a:pt x="182880" y="40973"/>
                  <a:pt x="182880" y="91440"/>
                </a:cubicBezTo>
                <a:cubicBezTo>
                  <a:pt x="182880" y="141907"/>
                  <a:pt x="141907" y="182880"/>
                  <a:pt x="91440" y="182880"/>
                </a:cubicBezTo>
                <a:cubicBezTo>
                  <a:pt x="40973" y="182880"/>
                  <a:pt x="0" y="141907"/>
                  <a:pt x="0" y="91440"/>
                </a:cubicBezTo>
                <a:cubicBezTo>
                  <a:pt x="0" y="40973"/>
                  <a:pt x="40973" y="0"/>
                  <a:pt x="91440" y="0"/>
                </a:cubicBezTo>
                <a:close/>
              </a:path>
            </a:pathLst>
          </a:custGeom>
          <a:solidFill>
            <a:srgbClr val="FF8989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4" name="Shape 1"/>
          <p:cNvSpPr/>
          <p:nvPr/>
        </p:nvSpPr>
        <p:spPr>
          <a:xfrm>
            <a:off x="832563" y="270231"/>
            <a:ext cx="182880" cy="182880"/>
          </a:xfrm>
          <a:custGeom>
            <a:avLst/>
            <a:gdLst/>
            <a:ahLst/>
            <a:cxnLst/>
            <a:rect l="l" t="t" r="r" b="b"/>
            <a:pathLst>
              <a:path w="182880" h="182880">
                <a:moveTo>
                  <a:pt x="91440" y="0"/>
                </a:moveTo>
                <a:moveTo>
                  <a:pt x="91440" y="0"/>
                </a:moveTo>
                <a:cubicBezTo>
                  <a:pt x="141907" y="0"/>
                  <a:pt x="182880" y="40973"/>
                  <a:pt x="182880" y="91440"/>
                </a:cubicBezTo>
                <a:cubicBezTo>
                  <a:pt x="182880" y="141907"/>
                  <a:pt x="141907" y="182880"/>
                  <a:pt x="91440" y="182880"/>
                </a:cubicBezTo>
                <a:cubicBezTo>
                  <a:pt x="40973" y="182880"/>
                  <a:pt x="0" y="141907"/>
                  <a:pt x="0" y="91440"/>
                </a:cubicBezTo>
                <a:cubicBezTo>
                  <a:pt x="0" y="40973"/>
                  <a:pt x="40973" y="0"/>
                  <a:pt x="91440" y="0"/>
                </a:cubicBezTo>
                <a:close/>
              </a:path>
            </a:pathLst>
          </a:custGeom>
          <a:solidFill>
            <a:srgbClr val="D8F1FF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5" name="Shape 2"/>
          <p:cNvSpPr/>
          <p:nvPr/>
        </p:nvSpPr>
        <p:spPr>
          <a:xfrm>
            <a:off x="1186041" y="270231"/>
            <a:ext cx="182880" cy="182880"/>
          </a:xfrm>
          <a:custGeom>
            <a:avLst/>
            <a:gdLst/>
            <a:ahLst/>
            <a:cxnLst/>
            <a:rect l="l" t="t" r="r" b="b"/>
            <a:pathLst>
              <a:path w="182880" h="182880">
                <a:moveTo>
                  <a:pt x="91440" y="0"/>
                </a:moveTo>
                <a:moveTo>
                  <a:pt x="91440" y="0"/>
                </a:moveTo>
                <a:cubicBezTo>
                  <a:pt x="141907" y="0"/>
                  <a:pt x="182880" y="40973"/>
                  <a:pt x="182880" y="91440"/>
                </a:cubicBezTo>
                <a:cubicBezTo>
                  <a:pt x="182880" y="141907"/>
                  <a:pt x="141907" y="182880"/>
                  <a:pt x="91440" y="182880"/>
                </a:cubicBezTo>
                <a:cubicBezTo>
                  <a:pt x="40973" y="182880"/>
                  <a:pt x="0" y="141907"/>
                  <a:pt x="0" y="91440"/>
                </a:cubicBezTo>
                <a:cubicBezTo>
                  <a:pt x="0" y="40973"/>
                  <a:pt x="40973" y="0"/>
                  <a:pt x="91440" y="0"/>
                </a:cubicBezTo>
                <a:close/>
              </a:path>
            </a:pathLst>
          </a:custGeom>
          <a:solidFill>
            <a:srgbClr val="FFDB41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6" name="Text 3"/>
          <p:cNvSpPr/>
          <p:nvPr/>
        </p:nvSpPr>
        <p:spPr>
          <a:xfrm>
            <a:off x="388425" y="453111"/>
            <a:ext cx="8373893" cy="676656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12500"/>
              </a:lnSpc>
              <a:spcBef>
                <a:spcPts val="375"/>
              </a:spcBef>
              <a:buNone/>
            </a:pPr>
            <a:r>
              <a:rPr lang="en-US" sz="2592" b="1" dirty="0">
                <a:solidFill>
                  <a:srgbClr val="000000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统计软件</a:t>
            </a:r>
            <a:endParaRPr lang="en-US" sz="1440" dirty="0"/>
          </a:p>
        </p:txBody>
      </p:sp>
      <p:sp>
        <p:nvSpPr>
          <p:cNvPr id="7" name="Text 4"/>
          <p:cNvSpPr/>
          <p:nvPr/>
        </p:nvSpPr>
        <p:spPr>
          <a:xfrm>
            <a:off x="2743200" y="1025863"/>
            <a:ext cx="3657600" cy="448056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ctr">
            <a:spAutoFit/>
          </a:bodyPr>
          <a:lstStyle/>
          <a:p>
            <a:pPr marL="0" indent="0" algn="ctr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728" b="1" dirty="0">
                <a:solidFill>
                  <a:srgbClr val="65A5F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统计软件概述</a:t>
            </a:r>
            <a:endParaRPr lang="en-US" sz="1440" dirty="0"/>
          </a:p>
        </p:txBody>
      </p:sp>
      <p:sp>
        <p:nvSpPr>
          <p:cNvPr id="8" name="Text 5"/>
          <p:cNvSpPr/>
          <p:nvPr/>
        </p:nvSpPr>
        <p:spPr>
          <a:xfrm>
            <a:off x="2743200" y="1368172"/>
            <a:ext cx="3657600" cy="621792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just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152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统计软件是数据分析的重要工具，它能够帮助我们处理大量数据，进行统计分析，为决策提供依据。</a:t>
            </a:r>
            <a:endParaRPr lang="en-US" sz="1440" dirty="0"/>
          </a:p>
        </p:txBody>
      </p:sp>
      <p:sp>
        <p:nvSpPr>
          <p:cNvPr id="9" name="Text 6"/>
          <p:cNvSpPr/>
          <p:nvPr/>
        </p:nvSpPr>
        <p:spPr>
          <a:xfrm>
            <a:off x="522708" y="2567541"/>
            <a:ext cx="3657600" cy="448056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ctr">
            <a:spAutoFit/>
          </a:bodyPr>
          <a:lstStyle/>
          <a:p>
            <a:pPr marL="0" indent="0" algn="ctr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728" b="1" dirty="0">
                <a:solidFill>
                  <a:srgbClr val="65A5F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常用统计软件介绍</a:t>
            </a:r>
            <a:endParaRPr lang="en-US" sz="1440" dirty="0"/>
          </a:p>
        </p:txBody>
      </p:sp>
      <p:sp>
        <p:nvSpPr>
          <p:cNvPr id="10" name="Text 7"/>
          <p:cNvSpPr/>
          <p:nvPr/>
        </p:nvSpPr>
        <p:spPr>
          <a:xfrm>
            <a:off x="522708" y="2899468"/>
            <a:ext cx="3657600" cy="621792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just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152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常用的统计软件有SPSS、SAS、R等，它们各有特点和优势，适用于不同的数据分析需求。</a:t>
            </a:r>
            <a:endParaRPr lang="en-US" sz="1440" dirty="0"/>
          </a:p>
        </p:txBody>
      </p:sp>
      <p:sp>
        <p:nvSpPr>
          <p:cNvPr id="11" name="Text 8"/>
          <p:cNvSpPr/>
          <p:nvPr/>
        </p:nvSpPr>
        <p:spPr>
          <a:xfrm>
            <a:off x="4963692" y="2567541"/>
            <a:ext cx="3657600" cy="448056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ctr">
            <a:spAutoFit/>
          </a:bodyPr>
          <a:lstStyle/>
          <a:p>
            <a:pPr marL="0" indent="0" algn="ctr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728" b="1" dirty="0">
                <a:solidFill>
                  <a:srgbClr val="65A5F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统计软件的选择与应用</a:t>
            </a:r>
            <a:endParaRPr lang="en-US" sz="1440" dirty="0"/>
          </a:p>
        </p:txBody>
      </p:sp>
      <p:sp>
        <p:nvSpPr>
          <p:cNvPr id="12" name="Text 9"/>
          <p:cNvSpPr/>
          <p:nvPr/>
        </p:nvSpPr>
        <p:spPr>
          <a:xfrm>
            <a:off x="4963692" y="2899468"/>
            <a:ext cx="3657600" cy="621792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just">
              <a:lnSpc>
                <a:spcPct val="100000"/>
              </a:lnSpc>
              <a:buNone/>
            </a:pPr>
            <a:r>
              <a:rPr lang="en-US" sz="1152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根据实际需求选择合适的统计软件至关重要，同时掌握其基本操作和应用技巧也是提高工作效率的关键。</a:t>
            </a:r>
            <a:endParaRPr lang="en-US" sz="144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0"/>
          <p:cNvSpPr/>
          <p:nvPr/>
        </p:nvSpPr>
        <p:spPr>
          <a:xfrm>
            <a:off x="479086" y="270231"/>
            <a:ext cx="182880" cy="182880"/>
          </a:xfrm>
          <a:custGeom>
            <a:avLst/>
            <a:gdLst/>
            <a:ahLst/>
            <a:cxnLst/>
            <a:rect l="l" t="t" r="r" b="b"/>
            <a:pathLst>
              <a:path w="182880" h="182880">
                <a:moveTo>
                  <a:pt x="91440" y="0"/>
                </a:moveTo>
                <a:moveTo>
                  <a:pt x="91440" y="0"/>
                </a:moveTo>
                <a:cubicBezTo>
                  <a:pt x="141907" y="0"/>
                  <a:pt x="182880" y="40973"/>
                  <a:pt x="182880" y="91440"/>
                </a:cubicBezTo>
                <a:cubicBezTo>
                  <a:pt x="182880" y="141907"/>
                  <a:pt x="141907" y="182880"/>
                  <a:pt x="91440" y="182880"/>
                </a:cubicBezTo>
                <a:cubicBezTo>
                  <a:pt x="40973" y="182880"/>
                  <a:pt x="0" y="141907"/>
                  <a:pt x="0" y="91440"/>
                </a:cubicBezTo>
                <a:cubicBezTo>
                  <a:pt x="0" y="40973"/>
                  <a:pt x="40973" y="0"/>
                  <a:pt x="91440" y="0"/>
                </a:cubicBezTo>
                <a:close/>
              </a:path>
            </a:pathLst>
          </a:custGeom>
          <a:solidFill>
            <a:srgbClr val="FF8989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4" name="Shape 1"/>
          <p:cNvSpPr/>
          <p:nvPr/>
        </p:nvSpPr>
        <p:spPr>
          <a:xfrm>
            <a:off x="832563" y="270231"/>
            <a:ext cx="182880" cy="182880"/>
          </a:xfrm>
          <a:custGeom>
            <a:avLst/>
            <a:gdLst/>
            <a:ahLst/>
            <a:cxnLst/>
            <a:rect l="l" t="t" r="r" b="b"/>
            <a:pathLst>
              <a:path w="182880" h="182880">
                <a:moveTo>
                  <a:pt x="91440" y="0"/>
                </a:moveTo>
                <a:moveTo>
                  <a:pt x="91440" y="0"/>
                </a:moveTo>
                <a:cubicBezTo>
                  <a:pt x="141907" y="0"/>
                  <a:pt x="182880" y="40973"/>
                  <a:pt x="182880" y="91440"/>
                </a:cubicBezTo>
                <a:cubicBezTo>
                  <a:pt x="182880" y="141907"/>
                  <a:pt x="141907" y="182880"/>
                  <a:pt x="91440" y="182880"/>
                </a:cubicBezTo>
                <a:cubicBezTo>
                  <a:pt x="40973" y="182880"/>
                  <a:pt x="0" y="141907"/>
                  <a:pt x="0" y="91440"/>
                </a:cubicBezTo>
                <a:cubicBezTo>
                  <a:pt x="0" y="40973"/>
                  <a:pt x="40973" y="0"/>
                  <a:pt x="91440" y="0"/>
                </a:cubicBezTo>
                <a:close/>
              </a:path>
            </a:pathLst>
          </a:custGeom>
          <a:solidFill>
            <a:srgbClr val="D8F1FF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5" name="Shape 2"/>
          <p:cNvSpPr/>
          <p:nvPr/>
        </p:nvSpPr>
        <p:spPr>
          <a:xfrm>
            <a:off x="1186041" y="270231"/>
            <a:ext cx="182880" cy="182880"/>
          </a:xfrm>
          <a:custGeom>
            <a:avLst/>
            <a:gdLst/>
            <a:ahLst/>
            <a:cxnLst/>
            <a:rect l="l" t="t" r="r" b="b"/>
            <a:pathLst>
              <a:path w="182880" h="182880">
                <a:moveTo>
                  <a:pt x="91440" y="0"/>
                </a:moveTo>
                <a:moveTo>
                  <a:pt x="91440" y="0"/>
                </a:moveTo>
                <a:cubicBezTo>
                  <a:pt x="141907" y="0"/>
                  <a:pt x="182880" y="40973"/>
                  <a:pt x="182880" y="91440"/>
                </a:cubicBezTo>
                <a:cubicBezTo>
                  <a:pt x="182880" y="141907"/>
                  <a:pt x="141907" y="182880"/>
                  <a:pt x="91440" y="182880"/>
                </a:cubicBezTo>
                <a:cubicBezTo>
                  <a:pt x="40973" y="182880"/>
                  <a:pt x="0" y="141907"/>
                  <a:pt x="0" y="91440"/>
                </a:cubicBezTo>
                <a:cubicBezTo>
                  <a:pt x="0" y="40973"/>
                  <a:pt x="40973" y="0"/>
                  <a:pt x="91440" y="0"/>
                </a:cubicBezTo>
                <a:close/>
              </a:path>
            </a:pathLst>
          </a:custGeom>
          <a:solidFill>
            <a:srgbClr val="FFDB41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6" name="Text 3"/>
          <p:cNvSpPr/>
          <p:nvPr/>
        </p:nvSpPr>
        <p:spPr>
          <a:xfrm>
            <a:off x="388425" y="453111"/>
            <a:ext cx="8373893" cy="676656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12500"/>
              </a:lnSpc>
              <a:spcBef>
                <a:spcPts val="375"/>
              </a:spcBef>
              <a:buNone/>
            </a:pPr>
            <a:r>
              <a:rPr lang="en-US" sz="2592" b="1" dirty="0">
                <a:solidFill>
                  <a:srgbClr val="000000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编程语言</a:t>
            </a:r>
            <a:endParaRPr lang="en-US" sz="1440" dirty="0"/>
          </a:p>
        </p:txBody>
      </p:sp>
      <p:pic>
        <p:nvPicPr>
          <p:cNvPr id="7" name="Image 0" descr="https://sgw-dx.xf-yun.com/api/v1/sparkdesk/_19052329831_pKxSgr1732469938250-09039228063584401.png?authorization=c2ltcGxlLWp3dCBhaz1zcGFya2Rlc2s4MDAwMDAwMDAwMDE7ZXhwPTMzMDkyNjk5Mzg7YWxnbz1obWFjLXNoYTI1NjtzaWc9YWhXT3VPTUdMNHBUZzZHaGlkZGdYK2JGZDFuT0hyRVBEV3lXZGNPN1M5WT0=&amp;x_location=7YfmxI7B7uKO7jlRxIftd60XeLD="/>
          <p:cNvPicPr>
            <a:picLocks noChangeAspect="1"/>
          </p:cNvPicPr>
          <p:nvPr/>
        </p:nvPicPr>
        <p:blipFill>
          <a:blip r:embed="rId4"/>
          <a:srcRect l="24812" t="10078" b="12403"/>
          <a:stretch/>
        </p:blipFill>
        <p:spPr>
          <a:xfrm>
            <a:off x="537752" y="696350"/>
            <a:ext cx="3959211" cy="3634897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4397118" y="696350"/>
            <a:ext cx="2342457" cy="365760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just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440" b="1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编程语言概述</a:t>
            </a:r>
            <a:endParaRPr lang="en-US" sz="1440" dirty="0"/>
          </a:p>
        </p:txBody>
      </p:sp>
      <p:sp>
        <p:nvSpPr>
          <p:cNvPr id="9" name="Text 5"/>
          <p:cNvSpPr/>
          <p:nvPr/>
        </p:nvSpPr>
        <p:spPr>
          <a:xfrm>
            <a:off x="4407491" y="927300"/>
            <a:ext cx="4039851" cy="813816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just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152" dirty="0">
                <a:solidFill>
                  <a:srgbClr val="96969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编程语言是人与计算机交流的桥梁，包括Python、Java等，它们各有特点和应用领域，为数据分析与BI工具应用提供基础。</a:t>
            </a:r>
            <a:endParaRPr lang="en-US" sz="1440" dirty="0"/>
          </a:p>
        </p:txBody>
      </p:sp>
      <p:sp>
        <p:nvSpPr>
          <p:cNvPr id="10" name="Text 6"/>
          <p:cNvSpPr/>
          <p:nvPr/>
        </p:nvSpPr>
        <p:spPr>
          <a:xfrm>
            <a:off x="4397118" y="1716780"/>
            <a:ext cx="2342457" cy="365760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just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440" b="1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Python语言特性</a:t>
            </a:r>
            <a:endParaRPr lang="en-US" sz="1440" dirty="0"/>
          </a:p>
        </p:txBody>
      </p:sp>
      <p:sp>
        <p:nvSpPr>
          <p:cNvPr id="11" name="Text 7"/>
          <p:cNvSpPr/>
          <p:nvPr/>
        </p:nvSpPr>
        <p:spPr>
          <a:xfrm>
            <a:off x="4407491" y="1948586"/>
            <a:ext cx="4039819" cy="813816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just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152" dirty="0">
                <a:solidFill>
                  <a:srgbClr val="96969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Python以简洁易读著称，拥有丰富的库和框架，如Pandas、NumPy等，广泛应用于数据处理、分析和可视化。</a:t>
            </a:r>
            <a:endParaRPr lang="en-US" sz="1440" dirty="0"/>
          </a:p>
        </p:txBody>
      </p:sp>
      <p:sp>
        <p:nvSpPr>
          <p:cNvPr id="12" name="Text 8"/>
          <p:cNvSpPr/>
          <p:nvPr/>
        </p:nvSpPr>
        <p:spPr>
          <a:xfrm>
            <a:off x="4397118" y="2737210"/>
            <a:ext cx="2342457" cy="365760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just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440" b="1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Java语言优势</a:t>
            </a:r>
            <a:endParaRPr lang="en-US" sz="1440" dirty="0"/>
          </a:p>
        </p:txBody>
      </p:sp>
      <p:sp>
        <p:nvSpPr>
          <p:cNvPr id="13" name="Text 9"/>
          <p:cNvSpPr/>
          <p:nvPr/>
        </p:nvSpPr>
        <p:spPr>
          <a:xfrm>
            <a:off x="4407491" y="2969971"/>
            <a:ext cx="4039819" cy="603504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just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152" dirty="0">
                <a:solidFill>
                  <a:srgbClr val="96969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Java具有跨平台性、稳定性和高性能，其生态系统完善，Spring等框架支持企业级应用开发，适用于大型BI系统。</a:t>
            </a:r>
            <a:endParaRPr lang="en-US" sz="1440" dirty="0"/>
          </a:p>
        </p:txBody>
      </p:sp>
      <p:sp>
        <p:nvSpPr>
          <p:cNvPr id="14" name="Text 10"/>
          <p:cNvSpPr/>
          <p:nvPr/>
        </p:nvSpPr>
        <p:spPr>
          <a:xfrm>
            <a:off x="4397118" y="3757640"/>
            <a:ext cx="2342457" cy="365760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just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440" b="1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R语言在统计中的地位</a:t>
            </a:r>
            <a:endParaRPr lang="en-US" sz="1440" dirty="0"/>
          </a:p>
        </p:txBody>
      </p:sp>
      <p:sp>
        <p:nvSpPr>
          <p:cNvPr id="15" name="Text 11"/>
          <p:cNvSpPr/>
          <p:nvPr/>
        </p:nvSpPr>
        <p:spPr>
          <a:xfrm>
            <a:off x="4397350" y="3991356"/>
            <a:ext cx="4039819" cy="603504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just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152" dirty="0">
                <a:solidFill>
                  <a:srgbClr val="96969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R语言专为统计分析设计，拥有强大的数据处理和图形展示能力，是数据科学家进行探索性分析和建模的首选工具。</a:t>
            </a:r>
            <a:endParaRPr lang="en-US" sz="144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3029750"/>
            <a:ext cx="9144000" cy="182880"/>
          </a:xfrm>
          <a:prstGeom prst="rect">
            <a:avLst/>
          </a:prstGeom>
        </p:spPr>
      </p:pic>
      <p:sp>
        <p:nvSpPr>
          <p:cNvPr id="4" name="Shape 0"/>
          <p:cNvSpPr/>
          <p:nvPr/>
        </p:nvSpPr>
        <p:spPr>
          <a:xfrm>
            <a:off x="535042" y="2125369"/>
            <a:ext cx="182880" cy="182880"/>
          </a:xfrm>
          <a:custGeom>
            <a:avLst/>
            <a:gdLst/>
            <a:ahLst/>
            <a:cxnLst/>
            <a:rect l="l" t="t" r="r" b="b"/>
            <a:pathLst>
              <a:path w="182880" h="182880">
                <a:moveTo>
                  <a:pt x="91440" y="0"/>
                </a:moveTo>
                <a:moveTo>
                  <a:pt x="91440" y="0"/>
                </a:moveTo>
                <a:cubicBezTo>
                  <a:pt x="141907" y="0"/>
                  <a:pt x="182880" y="40973"/>
                  <a:pt x="182880" y="91440"/>
                </a:cubicBezTo>
                <a:cubicBezTo>
                  <a:pt x="182880" y="141907"/>
                  <a:pt x="141907" y="182880"/>
                  <a:pt x="91440" y="182880"/>
                </a:cubicBezTo>
                <a:cubicBezTo>
                  <a:pt x="40973" y="182880"/>
                  <a:pt x="0" y="141907"/>
                  <a:pt x="0" y="91440"/>
                </a:cubicBezTo>
                <a:cubicBezTo>
                  <a:pt x="0" y="40973"/>
                  <a:pt x="40973" y="0"/>
                  <a:pt x="91440" y="0"/>
                </a:cubicBezTo>
                <a:close/>
              </a:path>
            </a:pathLst>
          </a:custGeom>
          <a:solidFill>
            <a:srgbClr val="FF8989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5" name="Shape 1"/>
          <p:cNvSpPr/>
          <p:nvPr/>
        </p:nvSpPr>
        <p:spPr>
          <a:xfrm>
            <a:off x="888519" y="2125369"/>
            <a:ext cx="182880" cy="182880"/>
          </a:xfrm>
          <a:custGeom>
            <a:avLst/>
            <a:gdLst/>
            <a:ahLst/>
            <a:cxnLst/>
            <a:rect l="l" t="t" r="r" b="b"/>
            <a:pathLst>
              <a:path w="182880" h="182880">
                <a:moveTo>
                  <a:pt x="91440" y="0"/>
                </a:moveTo>
                <a:moveTo>
                  <a:pt x="91440" y="0"/>
                </a:moveTo>
                <a:cubicBezTo>
                  <a:pt x="141907" y="0"/>
                  <a:pt x="182880" y="40973"/>
                  <a:pt x="182880" y="91440"/>
                </a:cubicBezTo>
                <a:cubicBezTo>
                  <a:pt x="182880" y="141907"/>
                  <a:pt x="141907" y="182880"/>
                  <a:pt x="91440" y="182880"/>
                </a:cubicBezTo>
                <a:cubicBezTo>
                  <a:pt x="40973" y="182880"/>
                  <a:pt x="0" y="141907"/>
                  <a:pt x="0" y="91440"/>
                </a:cubicBezTo>
                <a:cubicBezTo>
                  <a:pt x="0" y="40973"/>
                  <a:pt x="40973" y="0"/>
                  <a:pt x="91440" y="0"/>
                </a:cubicBezTo>
                <a:close/>
              </a:path>
            </a:pathLst>
          </a:custGeom>
          <a:solidFill>
            <a:srgbClr val="D8F1FF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6" name="Shape 2"/>
          <p:cNvSpPr/>
          <p:nvPr/>
        </p:nvSpPr>
        <p:spPr>
          <a:xfrm>
            <a:off x="1241997" y="2125369"/>
            <a:ext cx="182880" cy="182880"/>
          </a:xfrm>
          <a:custGeom>
            <a:avLst/>
            <a:gdLst/>
            <a:ahLst/>
            <a:cxnLst/>
            <a:rect l="l" t="t" r="r" b="b"/>
            <a:pathLst>
              <a:path w="182880" h="182880">
                <a:moveTo>
                  <a:pt x="91440" y="0"/>
                </a:moveTo>
                <a:moveTo>
                  <a:pt x="91440" y="0"/>
                </a:moveTo>
                <a:cubicBezTo>
                  <a:pt x="141907" y="0"/>
                  <a:pt x="182880" y="40973"/>
                  <a:pt x="182880" y="91440"/>
                </a:cubicBezTo>
                <a:cubicBezTo>
                  <a:pt x="182880" y="141907"/>
                  <a:pt x="141907" y="182880"/>
                  <a:pt x="91440" y="182880"/>
                </a:cubicBezTo>
                <a:cubicBezTo>
                  <a:pt x="40973" y="182880"/>
                  <a:pt x="0" y="141907"/>
                  <a:pt x="0" y="91440"/>
                </a:cubicBezTo>
                <a:cubicBezTo>
                  <a:pt x="0" y="40973"/>
                  <a:pt x="40973" y="0"/>
                  <a:pt x="91440" y="0"/>
                </a:cubicBezTo>
                <a:close/>
              </a:path>
            </a:pathLst>
          </a:custGeom>
          <a:solidFill>
            <a:srgbClr val="FFDB41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7" name="Text 3"/>
          <p:cNvSpPr/>
          <p:nvPr/>
        </p:nvSpPr>
        <p:spPr>
          <a:xfrm>
            <a:off x="535042" y="2389670"/>
            <a:ext cx="686595" cy="731520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12500"/>
              </a:lnSpc>
              <a:spcBef>
                <a:spcPts val="375"/>
              </a:spcBef>
              <a:buNone/>
            </a:pPr>
            <a:r>
              <a:rPr lang="en-US" sz="288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05</a:t>
            </a:r>
            <a:endParaRPr lang="en-US" sz="1440" dirty="0"/>
          </a:p>
        </p:txBody>
      </p:sp>
      <p:sp>
        <p:nvSpPr>
          <p:cNvPr id="8" name="Text 4"/>
          <p:cNvSpPr/>
          <p:nvPr/>
        </p:nvSpPr>
        <p:spPr>
          <a:xfrm>
            <a:off x="1119151" y="2389670"/>
            <a:ext cx="6905698" cy="731520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12500"/>
              </a:lnSpc>
              <a:spcBef>
                <a:spcPts val="375"/>
              </a:spcBef>
              <a:buNone/>
            </a:pPr>
            <a:r>
              <a:rPr lang="en-US" sz="288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分析结果解读方式</a:t>
            </a:r>
            <a:endParaRPr lang="en-US" sz="144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79086" y="270231"/>
            <a:ext cx="182880" cy="182880"/>
          </a:xfrm>
          <a:custGeom>
            <a:avLst/>
            <a:gdLst/>
            <a:ahLst/>
            <a:cxnLst/>
            <a:rect l="l" t="t" r="r" b="b"/>
            <a:pathLst>
              <a:path w="182880" h="182880">
                <a:moveTo>
                  <a:pt x="91440" y="0"/>
                </a:moveTo>
                <a:moveTo>
                  <a:pt x="91440" y="0"/>
                </a:moveTo>
                <a:cubicBezTo>
                  <a:pt x="141907" y="0"/>
                  <a:pt x="182880" y="40973"/>
                  <a:pt x="182880" y="91440"/>
                </a:cubicBezTo>
                <a:cubicBezTo>
                  <a:pt x="182880" y="141907"/>
                  <a:pt x="141907" y="182880"/>
                  <a:pt x="91440" y="182880"/>
                </a:cubicBezTo>
                <a:cubicBezTo>
                  <a:pt x="40973" y="182880"/>
                  <a:pt x="0" y="141907"/>
                  <a:pt x="0" y="91440"/>
                </a:cubicBezTo>
                <a:cubicBezTo>
                  <a:pt x="0" y="40973"/>
                  <a:pt x="40973" y="0"/>
                  <a:pt x="91440" y="0"/>
                </a:cubicBezTo>
                <a:close/>
              </a:path>
            </a:pathLst>
          </a:custGeom>
          <a:solidFill>
            <a:srgbClr val="FF8989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3" name="Shape 1"/>
          <p:cNvSpPr/>
          <p:nvPr/>
        </p:nvSpPr>
        <p:spPr>
          <a:xfrm>
            <a:off x="832563" y="270231"/>
            <a:ext cx="182880" cy="182880"/>
          </a:xfrm>
          <a:custGeom>
            <a:avLst/>
            <a:gdLst/>
            <a:ahLst/>
            <a:cxnLst/>
            <a:rect l="l" t="t" r="r" b="b"/>
            <a:pathLst>
              <a:path w="182880" h="182880">
                <a:moveTo>
                  <a:pt x="91440" y="0"/>
                </a:moveTo>
                <a:moveTo>
                  <a:pt x="91440" y="0"/>
                </a:moveTo>
                <a:cubicBezTo>
                  <a:pt x="141907" y="0"/>
                  <a:pt x="182880" y="40973"/>
                  <a:pt x="182880" y="91440"/>
                </a:cubicBezTo>
                <a:cubicBezTo>
                  <a:pt x="182880" y="141907"/>
                  <a:pt x="141907" y="182880"/>
                  <a:pt x="91440" y="182880"/>
                </a:cubicBezTo>
                <a:cubicBezTo>
                  <a:pt x="40973" y="182880"/>
                  <a:pt x="0" y="141907"/>
                  <a:pt x="0" y="91440"/>
                </a:cubicBezTo>
                <a:cubicBezTo>
                  <a:pt x="0" y="40973"/>
                  <a:pt x="40973" y="0"/>
                  <a:pt x="91440" y="0"/>
                </a:cubicBezTo>
                <a:close/>
              </a:path>
            </a:pathLst>
          </a:custGeom>
          <a:solidFill>
            <a:srgbClr val="D8F1FF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4" name="Shape 2"/>
          <p:cNvSpPr/>
          <p:nvPr/>
        </p:nvSpPr>
        <p:spPr>
          <a:xfrm>
            <a:off x="1186041" y="270231"/>
            <a:ext cx="182880" cy="182880"/>
          </a:xfrm>
          <a:custGeom>
            <a:avLst/>
            <a:gdLst/>
            <a:ahLst/>
            <a:cxnLst/>
            <a:rect l="l" t="t" r="r" b="b"/>
            <a:pathLst>
              <a:path w="182880" h="182880">
                <a:moveTo>
                  <a:pt x="91440" y="0"/>
                </a:moveTo>
                <a:moveTo>
                  <a:pt x="91440" y="0"/>
                </a:moveTo>
                <a:cubicBezTo>
                  <a:pt x="141907" y="0"/>
                  <a:pt x="182880" y="40973"/>
                  <a:pt x="182880" y="91440"/>
                </a:cubicBezTo>
                <a:cubicBezTo>
                  <a:pt x="182880" y="141907"/>
                  <a:pt x="141907" y="182880"/>
                  <a:pt x="91440" y="182880"/>
                </a:cubicBezTo>
                <a:cubicBezTo>
                  <a:pt x="40973" y="182880"/>
                  <a:pt x="0" y="141907"/>
                  <a:pt x="0" y="91440"/>
                </a:cubicBezTo>
                <a:cubicBezTo>
                  <a:pt x="0" y="40973"/>
                  <a:pt x="40973" y="0"/>
                  <a:pt x="91440" y="0"/>
                </a:cubicBezTo>
                <a:close/>
              </a:path>
            </a:pathLst>
          </a:custGeom>
          <a:solidFill>
            <a:srgbClr val="FFDB41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5" name="Text 3"/>
          <p:cNvSpPr/>
          <p:nvPr/>
        </p:nvSpPr>
        <p:spPr>
          <a:xfrm>
            <a:off x="388425" y="453111"/>
            <a:ext cx="8373893" cy="676656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12500"/>
              </a:lnSpc>
              <a:spcBef>
                <a:spcPts val="375"/>
              </a:spcBef>
              <a:buNone/>
            </a:pPr>
            <a:r>
              <a:rPr lang="en-US" sz="2592" b="1" dirty="0">
                <a:solidFill>
                  <a:srgbClr val="000000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图表展示</a:t>
            </a:r>
            <a:endParaRPr lang="en-US" sz="1440" dirty="0"/>
          </a:p>
        </p:txBody>
      </p:sp>
      <p:pic>
        <p:nvPicPr>
          <p:cNvPr id="6" name="Image 0" descr="https://sgw-dx.xf-yun.com/api/v1/sparkdesk/_174236418107534185546c97e416fb09c60dc4e63d59a.jpg?authorization=c2ltcGxlLWp3dCBhaz1zcGFya2Rlc2s4MDAwMDAwMDAwMDE7ZXhwPTMzMTkxNjQxODE7YWxnbz1obWFjLXNoYTI1NjtzaWc9NDRvVEdCd3ptMzd0bkIzdVRWM1orZW1HRHFwSnQzc2tQNHVZSXhnYktDST0=&amp;x_location=7YfmxI7B7uKO7jlRxIftd60we5D=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8372" y="1088132"/>
            <a:ext cx="2283193" cy="1282693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786384" y="2446016"/>
            <a:ext cx="2487168" cy="448056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ctr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728" b="1" dirty="0">
                <a:solidFill>
                  <a:srgbClr val="65A5F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数据可视化的重要性</a:t>
            </a:r>
            <a:endParaRPr lang="en-US" sz="1440" dirty="0"/>
          </a:p>
        </p:txBody>
      </p:sp>
      <p:sp>
        <p:nvSpPr>
          <p:cNvPr id="8" name="Text 5"/>
          <p:cNvSpPr/>
          <p:nvPr/>
        </p:nvSpPr>
        <p:spPr>
          <a:xfrm>
            <a:off x="822960" y="2773736"/>
            <a:ext cx="2414016" cy="1060704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just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152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数据可视化是将复杂数据转化为图形或图像的过程，它能够帮助科技爱好者快速理解数据，发现数据中的模式和趋势。</a:t>
            </a:r>
            <a:endParaRPr lang="en-US" sz="1440" dirty="0"/>
          </a:p>
        </p:txBody>
      </p:sp>
      <p:pic>
        <p:nvPicPr>
          <p:cNvPr id="9" name="Image 1" descr="https://sgw-dx.xf-yun.com/api/v1/sparkdesk/_1742364184229974f8cd8d1e94a8cac5351934c185bab.jpg?authorization=c2ltcGxlLWp3dCBhaz1zcGFya2Rlc2s4MDAwMDAwMDAwMDE7ZXhwPTMzMTkxNjQxODQ7YWxnbz1obWFjLXNoYTI1NjtzaWc9VFFvRTNnTWcweGVWTXUrK0R4RzZJNVZmTXlDQmVuZ0VBNzY1MzlHb05uMD0=&amp;x_location=7YfmxI7B7uKO7jlRxIftd60we5D=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66980" y="1088132"/>
            <a:ext cx="2283193" cy="1282693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3328416" y="2446016"/>
            <a:ext cx="2487168" cy="448056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ctr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728" b="1" dirty="0">
                <a:solidFill>
                  <a:srgbClr val="65A5F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图表类型选择</a:t>
            </a:r>
            <a:endParaRPr lang="en-US" sz="1440" dirty="0"/>
          </a:p>
        </p:txBody>
      </p:sp>
      <p:sp>
        <p:nvSpPr>
          <p:cNvPr id="11" name="Text 7"/>
          <p:cNvSpPr/>
          <p:nvPr/>
        </p:nvSpPr>
        <p:spPr>
          <a:xfrm>
            <a:off x="3401568" y="2773736"/>
            <a:ext cx="2414016" cy="1060704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just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152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根据数据特性和展示目标选择合适的图表类型，如柱状图、折线图、饼图等，能有效提升信息传达的效率和准确性。</a:t>
            </a:r>
            <a:endParaRPr lang="en-US" sz="1440" dirty="0"/>
          </a:p>
        </p:txBody>
      </p:sp>
      <p:pic>
        <p:nvPicPr>
          <p:cNvPr id="12" name="Image 2" descr="https://sgw-dx.xf-yun.com/api/v1/sparkdesk/_1742364187450fbca42c70e5a49b8ade562ab890c23bf.jpg?authorization=c2ltcGxlLWp3dCBhaz1zcGFya2Rlc2s4MDAwMDAwMDAwMDE7ZXhwPTMzMTkxNjQxODc7YWxnbz1obWFjLXNoYTI1NjtzaWc9NXhLY05oQWd6ZG1kRE9NeCtBR0tjcnpDSExkTWRLUUhqZUYyVXNvOTVvUT0=&amp;x_location=7YfmxI7B7uKO7jlRxIftd60we5D=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09012" y="1088132"/>
            <a:ext cx="2283193" cy="1282693"/>
          </a:xfrm>
          <a:prstGeom prst="rect">
            <a:avLst/>
          </a:prstGeom>
        </p:spPr>
      </p:pic>
      <p:sp>
        <p:nvSpPr>
          <p:cNvPr id="13" name="Text 8"/>
          <p:cNvSpPr/>
          <p:nvPr/>
        </p:nvSpPr>
        <p:spPr>
          <a:xfrm>
            <a:off x="5870448" y="2447488"/>
            <a:ext cx="2487168" cy="448056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ctr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728" b="1" dirty="0">
                <a:solidFill>
                  <a:srgbClr val="65A5F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动态与交互式图表</a:t>
            </a:r>
            <a:endParaRPr lang="en-US" sz="1440" dirty="0"/>
          </a:p>
        </p:txBody>
      </p:sp>
      <p:sp>
        <p:nvSpPr>
          <p:cNvPr id="14" name="Text 9"/>
          <p:cNvSpPr/>
          <p:nvPr/>
        </p:nvSpPr>
        <p:spPr>
          <a:xfrm>
            <a:off x="5943600" y="2775208"/>
            <a:ext cx="2414016" cy="1060704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just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152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利用现代BI工具创建动态和交互式的图表，可以让用户通过互动更深入地探索数据，增强数据分析的参与感和体验。</a:t>
            </a:r>
            <a:endParaRPr lang="en-US" sz="144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0"/>
          <p:cNvSpPr/>
          <p:nvPr/>
        </p:nvSpPr>
        <p:spPr>
          <a:xfrm>
            <a:off x="479086" y="270231"/>
            <a:ext cx="182880" cy="182880"/>
          </a:xfrm>
          <a:custGeom>
            <a:avLst/>
            <a:gdLst/>
            <a:ahLst/>
            <a:cxnLst/>
            <a:rect l="l" t="t" r="r" b="b"/>
            <a:pathLst>
              <a:path w="182880" h="182880">
                <a:moveTo>
                  <a:pt x="91440" y="0"/>
                </a:moveTo>
                <a:moveTo>
                  <a:pt x="91440" y="0"/>
                </a:moveTo>
                <a:cubicBezTo>
                  <a:pt x="141907" y="0"/>
                  <a:pt x="182880" y="40973"/>
                  <a:pt x="182880" y="91440"/>
                </a:cubicBezTo>
                <a:cubicBezTo>
                  <a:pt x="182880" y="141907"/>
                  <a:pt x="141907" y="182880"/>
                  <a:pt x="91440" y="182880"/>
                </a:cubicBezTo>
                <a:cubicBezTo>
                  <a:pt x="40973" y="182880"/>
                  <a:pt x="0" y="141907"/>
                  <a:pt x="0" y="91440"/>
                </a:cubicBezTo>
                <a:cubicBezTo>
                  <a:pt x="0" y="40973"/>
                  <a:pt x="40973" y="0"/>
                  <a:pt x="91440" y="0"/>
                </a:cubicBezTo>
                <a:close/>
              </a:path>
            </a:pathLst>
          </a:custGeom>
          <a:solidFill>
            <a:srgbClr val="FF8989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4" name="Shape 1"/>
          <p:cNvSpPr/>
          <p:nvPr/>
        </p:nvSpPr>
        <p:spPr>
          <a:xfrm>
            <a:off x="832563" y="270231"/>
            <a:ext cx="182880" cy="182880"/>
          </a:xfrm>
          <a:custGeom>
            <a:avLst/>
            <a:gdLst/>
            <a:ahLst/>
            <a:cxnLst/>
            <a:rect l="l" t="t" r="r" b="b"/>
            <a:pathLst>
              <a:path w="182880" h="182880">
                <a:moveTo>
                  <a:pt x="91440" y="0"/>
                </a:moveTo>
                <a:moveTo>
                  <a:pt x="91440" y="0"/>
                </a:moveTo>
                <a:cubicBezTo>
                  <a:pt x="141907" y="0"/>
                  <a:pt x="182880" y="40973"/>
                  <a:pt x="182880" y="91440"/>
                </a:cubicBezTo>
                <a:cubicBezTo>
                  <a:pt x="182880" y="141907"/>
                  <a:pt x="141907" y="182880"/>
                  <a:pt x="91440" y="182880"/>
                </a:cubicBezTo>
                <a:cubicBezTo>
                  <a:pt x="40973" y="182880"/>
                  <a:pt x="0" y="141907"/>
                  <a:pt x="0" y="91440"/>
                </a:cubicBezTo>
                <a:cubicBezTo>
                  <a:pt x="0" y="40973"/>
                  <a:pt x="40973" y="0"/>
                  <a:pt x="91440" y="0"/>
                </a:cubicBezTo>
                <a:close/>
              </a:path>
            </a:pathLst>
          </a:custGeom>
          <a:solidFill>
            <a:srgbClr val="D8F1FF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5" name="Shape 2"/>
          <p:cNvSpPr/>
          <p:nvPr/>
        </p:nvSpPr>
        <p:spPr>
          <a:xfrm>
            <a:off x="1186041" y="270231"/>
            <a:ext cx="182880" cy="182880"/>
          </a:xfrm>
          <a:custGeom>
            <a:avLst/>
            <a:gdLst/>
            <a:ahLst/>
            <a:cxnLst/>
            <a:rect l="l" t="t" r="r" b="b"/>
            <a:pathLst>
              <a:path w="182880" h="182880">
                <a:moveTo>
                  <a:pt x="91440" y="0"/>
                </a:moveTo>
                <a:moveTo>
                  <a:pt x="91440" y="0"/>
                </a:moveTo>
                <a:cubicBezTo>
                  <a:pt x="141907" y="0"/>
                  <a:pt x="182880" y="40973"/>
                  <a:pt x="182880" y="91440"/>
                </a:cubicBezTo>
                <a:cubicBezTo>
                  <a:pt x="182880" y="141907"/>
                  <a:pt x="141907" y="182880"/>
                  <a:pt x="91440" y="182880"/>
                </a:cubicBezTo>
                <a:cubicBezTo>
                  <a:pt x="40973" y="182880"/>
                  <a:pt x="0" y="141907"/>
                  <a:pt x="0" y="91440"/>
                </a:cubicBezTo>
                <a:cubicBezTo>
                  <a:pt x="0" y="40973"/>
                  <a:pt x="40973" y="0"/>
                  <a:pt x="91440" y="0"/>
                </a:cubicBezTo>
                <a:close/>
              </a:path>
            </a:pathLst>
          </a:custGeom>
          <a:solidFill>
            <a:srgbClr val="FFDB41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6" name="Text 3"/>
          <p:cNvSpPr/>
          <p:nvPr/>
        </p:nvSpPr>
        <p:spPr>
          <a:xfrm>
            <a:off x="388425" y="453111"/>
            <a:ext cx="8373893" cy="676656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12500"/>
              </a:lnSpc>
              <a:spcBef>
                <a:spcPts val="375"/>
              </a:spcBef>
              <a:buNone/>
            </a:pPr>
            <a:r>
              <a:rPr lang="en-US" sz="2592" b="1" dirty="0">
                <a:solidFill>
                  <a:srgbClr val="000000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结论提炼</a:t>
            </a:r>
            <a:endParaRPr lang="en-US" sz="1440" dirty="0"/>
          </a:p>
        </p:txBody>
      </p:sp>
      <p:pic>
        <p:nvPicPr>
          <p:cNvPr id="7" name="Image 0" descr="https://sgw-dx.xf-yun.com/api/v1/sparkdesk/_17423641830631ffb6a81253b4e2da39a369b0c0003ce.jpg?authorization=c2ltcGxlLWp3dCBhaz1zcGFya2Rlc2s4MDAwMDAwMDAwMDE7ZXhwPTMzMTkxNjQxODM7YWxnbz1obWFjLXNoYTI1NjtzaWc9a2s4anVJQmN1cVhUdVdOdWx6U1hjejV2S080VzVNRnFicXRUR3dzL1pDbz0=&amp;x_location=7YfmxI7B7uKO7jlRxIftd60we5D=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505361" y="2646298"/>
            <a:ext cx="2516140" cy="1415329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455940" y="826507"/>
            <a:ext cx="2614983" cy="448056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ctr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728" b="1" dirty="0">
                <a:solidFill>
                  <a:srgbClr val="3878C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数据分析的重要性</a:t>
            </a:r>
            <a:endParaRPr lang="en-US" sz="1440" dirty="0"/>
          </a:p>
        </p:txBody>
      </p:sp>
      <p:sp>
        <p:nvSpPr>
          <p:cNvPr id="9" name="Text 5"/>
          <p:cNvSpPr/>
          <p:nvPr/>
        </p:nvSpPr>
        <p:spPr>
          <a:xfrm>
            <a:off x="3247889" y="1290078"/>
            <a:ext cx="2614983" cy="1060704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just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152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BI（商业智能）工具如Power BI和Tableau，使科技爱好者能够轻松地将复杂数据转化为直观的图表和报告，助力快速决策。</a:t>
            </a:r>
            <a:endParaRPr lang="en-US" sz="1440" dirty="0"/>
          </a:p>
        </p:txBody>
      </p:sp>
      <p:pic>
        <p:nvPicPr>
          <p:cNvPr id="10" name="Image 1" descr="https://sgw-dx.xf-yun.com/api/v1/sparkdesk/_174236418593597f5ea981a7e449aa04f0c247067ec5d.jpg?authorization=c2ltcGxlLWp3dCBhaz1zcGFya2Rlc2s4MDAwMDAwMDAwMDE7ZXhwPTMzMTkxNjQxODU7YWxnbz1obWFjLXNoYTI1NjtzaWc9VmVkaXh5UTN4VGU2U2pGc2o0emI3enAvWjg2TGdwN3VGdVdVa2JWNXhkWT0=&amp;x_location=7YfmxI7B7uKO7jlRxIftd60we5D="/>
          <p:cNvPicPr>
            <a:picLocks noChangeAspect="1"/>
          </p:cNvPicPr>
          <p:nvPr/>
        </p:nvPicPr>
        <p:blipFill>
          <a:blip r:embed="rId5"/>
          <a:srcRect l="154" r="154"/>
          <a:stretch/>
        </p:blipFill>
        <p:spPr>
          <a:xfrm>
            <a:off x="3297311" y="2646298"/>
            <a:ext cx="2516140" cy="1415329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3247889" y="826507"/>
            <a:ext cx="2614983" cy="448056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ctr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728" b="1" dirty="0">
                <a:solidFill>
                  <a:srgbClr val="3878C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BI工具的应用</a:t>
            </a:r>
            <a:endParaRPr lang="en-US" sz="1440" dirty="0"/>
          </a:p>
        </p:txBody>
      </p:sp>
      <p:sp>
        <p:nvSpPr>
          <p:cNvPr id="12" name="Text 7"/>
          <p:cNvSpPr/>
          <p:nvPr/>
        </p:nvSpPr>
        <p:spPr>
          <a:xfrm>
            <a:off x="6031158" y="1290078"/>
            <a:ext cx="2656902" cy="841248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just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152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利用数据分析与BI工具，科技爱好者可以基于实时数据做出更精准的预测和决策，从而推动创新和发展。</a:t>
            </a:r>
            <a:endParaRPr lang="en-US" sz="1440" dirty="0"/>
          </a:p>
        </p:txBody>
      </p:sp>
      <p:pic>
        <p:nvPicPr>
          <p:cNvPr id="13" name="Image 2" descr="https://sgw-dx.xf-yun.com/api/v1/sparkdesk/_1742364189279a1da0e69bccf414888252e57cdba896f.jpg?authorization=c2ltcGxlLWp3dCBhaz1zcGFya2Rlc2s4MDAwMDAwMDAwMDE7ZXhwPTMzMTkxNjQxODk7YWxnbz1obWFjLXNoYTI1NjtzaWc9VjhzakJGOFFja2FQVVVtRS83akluMitlRkpLV0ZVRHBkcXphNWJaMExjdz0=&amp;x_location=7YfmxI7B7uKO7jlRxIftd60we5D="/>
          <p:cNvPicPr>
            <a:picLocks noChangeAspect="1"/>
          </p:cNvPicPr>
          <p:nvPr/>
        </p:nvPicPr>
        <p:blipFill>
          <a:blip r:embed="rId6"/>
          <a:srcRect l="154" r="154"/>
          <a:stretch/>
        </p:blipFill>
        <p:spPr>
          <a:xfrm>
            <a:off x="6101539" y="2646298"/>
            <a:ext cx="2516140" cy="1415329"/>
          </a:xfrm>
          <a:prstGeom prst="rect">
            <a:avLst/>
          </a:prstGeom>
        </p:spPr>
      </p:pic>
      <p:sp>
        <p:nvSpPr>
          <p:cNvPr id="14" name="Text 8"/>
          <p:cNvSpPr/>
          <p:nvPr/>
        </p:nvSpPr>
        <p:spPr>
          <a:xfrm>
            <a:off x="6031158" y="826507"/>
            <a:ext cx="2656902" cy="448056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ctr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728" b="1" dirty="0">
                <a:solidFill>
                  <a:srgbClr val="3878C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数据驱动的决策制定</a:t>
            </a:r>
            <a:endParaRPr lang="en-US" sz="1440" dirty="0"/>
          </a:p>
        </p:txBody>
      </p:sp>
      <p:sp>
        <p:nvSpPr>
          <p:cNvPr id="15" name="Text 9"/>
          <p:cNvSpPr/>
          <p:nvPr/>
        </p:nvSpPr>
        <p:spPr>
          <a:xfrm>
            <a:off x="455940" y="1290078"/>
            <a:ext cx="2614983" cy="1060704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just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152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数据分析是现代企业决策的关键，通过收集、处理和分析数据，可以揭示隐藏的模式和趋势，为科技爱好者提供深入洞察。</a:t>
            </a:r>
            <a:endParaRPr lang="en-US" sz="144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3029750"/>
            <a:ext cx="9144000" cy="182880"/>
          </a:xfrm>
          <a:prstGeom prst="rect">
            <a:avLst/>
          </a:prstGeom>
        </p:spPr>
      </p:pic>
      <p:sp>
        <p:nvSpPr>
          <p:cNvPr id="4" name="Shape 0"/>
          <p:cNvSpPr/>
          <p:nvPr/>
        </p:nvSpPr>
        <p:spPr>
          <a:xfrm>
            <a:off x="535042" y="2125369"/>
            <a:ext cx="182880" cy="182880"/>
          </a:xfrm>
          <a:custGeom>
            <a:avLst/>
            <a:gdLst/>
            <a:ahLst/>
            <a:cxnLst/>
            <a:rect l="l" t="t" r="r" b="b"/>
            <a:pathLst>
              <a:path w="182880" h="182880">
                <a:moveTo>
                  <a:pt x="91440" y="0"/>
                </a:moveTo>
                <a:moveTo>
                  <a:pt x="91440" y="0"/>
                </a:moveTo>
                <a:cubicBezTo>
                  <a:pt x="141907" y="0"/>
                  <a:pt x="182880" y="40973"/>
                  <a:pt x="182880" y="91440"/>
                </a:cubicBezTo>
                <a:cubicBezTo>
                  <a:pt x="182880" y="141907"/>
                  <a:pt x="141907" y="182880"/>
                  <a:pt x="91440" y="182880"/>
                </a:cubicBezTo>
                <a:cubicBezTo>
                  <a:pt x="40973" y="182880"/>
                  <a:pt x="0" y="141907"/>
                  <a:pt x="0" y="91440"/>
                </a:cubicBezTo>
                <a:cubicBezTo>
                  <a:pt x="0" y="40973"/>
                  <a:pt x="40973" y="0"/>
                  <a:pt x="91440" y="0"/>
                </a:cubicBezTo>
                <a:close/>
              </a:path>
            </a:pathLst>
          </a:custGeom>
          <a:solidFill>
            <a:srgbClr val="FF8989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5" name="Shape 1"/>
          <p:cNvSpPr/>
          <p:nvPr/>
        </p:nvSpPr>
        <p:spPr>
          <a:xfrm>
            <a:off x="888519" y="2125369"/>
            <a:ext cx="182880" cy="182880"/>
          </a:xfrm>
          <a:custGeom>
            <a:avLst/>
            <a:gdLst/>
            <a:ahLst/>
            <a:cxnLst/>
            <a:rect l="l" t="t" r="r" b="b"/>
            <a:pathLst>
              <a:path w="182880" h="182880">
                <a:moveTo>
                  <a:pt x="91440" y="0"/>
                </a:moveTo>
                <a:moveTo>
                  <a:pt x="91440" y="0"/>
                </a:moveTo>
                <a:cubicBezTo>
                  <a:pt x="141907" y="0"/>
                  <a:pt x="182880" y="40973"/>
                  <a:pt x="182880" y="91440"/>
                </a:cubicBezTo>
                <a:cubicBezTo>
                  <a:pt x="182880" y="141907"/>
                  <a:pt x="141907" y="182880"/>
                  <a:pt x="91440" y="182880"/>
                </a:cubicBezTo>
                <a:cubicBezTo>
                  <a:pt x="40973" y="182880"/>
                  <a:pt x="0" y="141907"/>
                  <a:pt x="0" y="91440"/>
                </a:cubicBezTo>
                <a:cubicBezTo>
                  <a:pt x="0" y="40973"/>
                  <a:pt x="40973" y="0"/>
                  <a:pt x="91440" y="0"/>
                </a:cubicBezTo>
                <a:close/>
              </a:path>
            </a:pathLst>
          </a:custGeom>
          <a:solidFill>
            <a:srgbClr val="D8F1FF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6" name="Shape 2"/>
          <p:cNvSpPr/>
          <p:nvPr/>
        </p:nvSpPr>
        <p:spPr>
          <a:xfrm>
            <a:off x="1241997" y="2125369"/>
            <a:ext cx="182880" cy="182880"/>
          </a:xfrm>
          <a:custGeom>
            <a:avLst/>
            <a:gdLst/>
            <a:ahLst/>
            <a:cxnLst/>
            <a:rect l="l" t="t" r="r" b="b"/>
            <a:pathLst>
              <a:path w="182880" h="182880">
                <a:moveTo>
                  <a:pt x="91440" y="0"/>
                </a:moveTo>
                <a:moveTo>
                  <a:pt x="91440" y="0"/>
                </a:moveTo>
                <a:cubicBezTo>
                  <a:pt x="141907" y="0"/>
                  <a:pt x="182880" y="40973"/>
                  <a:pt x="182880" y="91440"/>
                </a:cubicBezTo>
                <a:cubicBezTo>
                  <a:pt x="182880" y="141907"/>
                  <a:pt x="141907" y="182880"/>
                  <a:pt x="91440" y="182880"/>
                </a:cubicBezTo>
                <a:cubicBezTo>
                  <a:pt x="40973" y="182880"/>
                  <a:pt x="0" y="141907"/>
                  <a:pt x="0" y="91440"/>
                </a:cubicBezTo>
                <a:cubicBezTo>
                  <a:pt x="0" y="40973"/>
                  <a:pt x="40973" y="0"/>
                  <a:pt x="91440" y="0"/>
                </a:cubicBezTo>
                <a:close/>
              </a:path>
            </a:pathLst>
          </a:custGeom>
          <a:solidFill>
            <a:srgbClr val="FFDB41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7" name="Text 3"/>
          <p:cNvSpPr/>
          <p:nvPr/>
        </p:nvSpPr>
        <p:spPr>
          <a:xfrm>
            <a:off x="535042" y="2389670"/>
            <a:ext cx="686595" cy="731520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12500"/>
              </a:lnSpc>
              <a:spcBef>
                <a:spcPts val="375"/>
              </a:spcBef>
              <a:buNone/>
            </a:pPr>
            <a:r>
              <a:rPr lang="en-US" sz="288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06</a:t>
            </a:r>
            <a:endParaRPr lang="en-US" sz="1440" dirty="0"/>
          </a:p>
        </p:txBody>
      </p:sp>
      <p:sp>
        <p:nvSpPr>
          <p:cNvPr id="8" name="Text 4"/>
          <p:cNvSpPr/>
          <p:nvPr/>
        </p:nvSpPr>
        <p:spPr>
          <a:xfrm>
            <a:off x="1119151" y="2389670"/>
            <a:ext cx="6905698" cy="731520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12500"/>
              </a:lnSpc>
              <a:spcBef>
                <a:spcPts val="375"/>
              </a:spcBef>
              <a:buNone/>
            </a:pPr>
            <a:r>
              <a:rPr lang="en-US" sz="288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BI与传统分析对比</a:t>
            </a:r>
            <a:endParaRPr lang="en-US" sz="144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0"/>
          <p:cNvSpPr/>
          <p:nvPr/>
        </p:nvSpPr>
        <p:spPr>
          <a:xfrm>
            <a:off x="479086" y="270231"/>
            <a:ext cx="182880" cy="182880"/>
          </a:xfrm>
          <a:custGeom>
            <a:avLst/>
            <a:gdLst/>
            <a:ahLst/>
            <a:cxnLst/>
            <a:rect l="l" t="t" r="r" b="b"/>
            <a:pathLst>
              <a:path w="182880" h="182880">
                <a:moveTo>
                  <a:pt x="91440" y="0"/>
                </a:moveTo>
                <a:moveTo>
                  <a:pt x="91440" y="0"/>
                </a:moveTo>
                <a:cubicBezTo>
                  <a:pt x="141907" y="0"/>
                  <a:pt x="182880" y="40973"/>
                  <a:pt x="182880" y="91440"/>
                </a:cubicBezTo>
                <a:cubicBezTo>
                  <a:pt x="182880" y="141907"/>
                  <a:pt x="141907" y="182880"/>
                  <a:pt x="91440" y="182880"/>
                </a:cubicBezTo>
                <a:cubicBezTo>
                  <a:pt x="40973" y="182880"/>
                  <a:pt x="0" y="141907"/>
                  <a:pt x="0" y="91440"/>
                </a:cubicBezTo>
                <a:cubicBezTo>
                  <a:pt x="0" y="40973"/>
                  <a:pt x="40973" y="0"/>
                  <a:pt x="91440" y="0"/>
                </a:cubicBezTo>
                <a:close/>
              </a:path>
            </a:pathLst>
          </a:custGeom>
          <a:solidFill>
            <a:srgbClr val="FF8989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4" name="Shape 1"/>
          <p:cNvSpPr/>
          <p:nvPr/>
        </p:nvSpPr>
        <p:spPr>
          <a:xfrm>
            <a:off x="832563" y="270231"/>
            <a:ext cx="182880" cy="182880"/>
          </a:xfrm>
          <a:custGeom>
            <a:avLst/>
            <a:gdLst/>
            <a:ahLst/>
            <a:cxnLst/>
            <a:rect l="l" t="t" r="r" b="b"/>
            <a:pathLst>
              <a:path w="182880" h="182880">
                <a:moveTo>
                  <a:pt x="91440" y="0"/>
                </a:moveTo>
                <a:moveTo>
                  <a:pt x="91440" y="0"/>
                </a:moveTo>
                <a:cubicBezTo>
                  <a:pt x="141907" y="0"/>
                  <a:pt x="182880" y="40973"/>
                  <a:pt x="182880" y="91440"/>
                </a:cubicBezTo>
                <a:cubicBezTo>
                  <a:pt x="182880" y="141907"/>
                  <a:pt x="141907" y="182880"/>
                  <a:pt x="91440" y="182880"/>
                </a:cubicBezTo>
                <a:cubicBezTo>
                  <a:pt x="40973" y="182880"/>
                  <a:pt x="0" y="141907"/>
                  <a:pt x="0" y="91440"/>
                </a:cubicBezTo>
                <a:cubicBezTo>
                  <a:pt x="0" y="40973"/>
                  <a:pt x="40973" y="0"/>
                  <a:pt x="91440" y="0"/>
                </a:cubicBezTo>
                <a:close/>
              </a:path>
            </a:pathLst>
          </a:custGeom>
          <a:solidFill>
            <a:srgbClr val="D8F1FF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5" name="Shape 2"/>
          <p:cNvSpPr/>
          <p:nvPr/>
        </p:nvSpPr>
        <p:spPr>
          <a:xfrm>
            <a:off x="1186041" y="270231"/>
            <a:ext cx="182880" cy="182880"/>
          </a:xfrm>
          <a:custGeom>
            <a:avLst/>
            <a:gdLst/>
            <a:ahLst/>
            <a:cxnLst/>
            <a:rect l="l" t="t" r="r" b="b"/>
            <a:pathLst>
              <a:path w="182880" h="182880">
                <a:moveTo>
                  <a:pt x="91440" y="0"/>
                </a:moveTo>
                <a:moveTo>
                  <a:pt x="91440" y="0"/>
                </a:moveTo>
                <a:cubicBezTo>
                  <a:pt x="141907" y="0"/>
                  <a:pt x="182880" y="40973"/>
                  <a:pt x="182880" y="91440"/>
                </a:cubicBezTo>
                <a:cubicBezTo>
                  <a:pt x="182880" y="141907"/>
                  <a:pt x="141907" y="182880"/>
                  <a:pt x="91440" y="182880"/>
                </a:cubicBezTo>
                <a:cubicBezTo>
                  <a:pt x="40973" y="182880"/>
                  <a:pt x="0" y="141907"/>
                  <a:pt x="0" y="91440"/>
                </a:cubicBezTo>
                <a:cubicBezTo>
                  <a:pt x="0" y="40973"/>
                  <a:pt x="40973" y="0"/>
                  <a:pt x="91440" y="0"/>
                </a:cubicBezTo>
                <a:close/>
              </a:path>
            </a:pathLst>
          </a:custGeom>
          <a:solidFill>
            <a:srgbClr val="FFDB41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6" name="Text 3"/>
          <p:cNvSpPr/>
          <p:nvPr/>
        </p:nvSpPr>
        <p:spPr>
          <a:xfrm>
            <a:off x="388425" y="453111"/>
            <a:ext cx="8373893" cy="676656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12500"/>
              </a:lnSpc>
              <a:spcBef>
                <a:spcPts val="375"/>
              </a:spcBef>
              <a:buNone/>
            </a:pPr>
            <a:r>
              <a:rPr lang="en-US" sz="2592" b="1" dirty="0">
                <a:solidFill>
                  <a:srgbClr val="000000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功能对比</a:t>
            </a:r>
            <a:endParaRPr lang="en-US" sz="1440" dirty="0"/>
          </a:p>
        </p:txBody>
      </p:sp>
      <p:pic>
        <p:nvPicPr>
          <p:cNvPr id="7" name="Image 0" descr="https://sgw-dx.xf-yun.com/api/v1/sparkdesk/_1742364187128bf291dfa8b814e408ebdc8c6647263c1.jpg?authorization=c2ltcGxlLWp3dCBhaz1zcGFya2Rlc2s4MDAwMDAwMDAwMDE7ZXhwPTMzMTkxNjQxODc7YWxnbz1obWFjLXNoYTI1NjtzaWc9MFVySCt3clRJaysxdExNYWFSYzBwL0VGSERDa0ZOVno1Y3A5VnpVbzArWT0=&amp;x_location=7YfmxI7B7uKO7jlRxIftd60we5D="/>
          <p:cNvPicPr>
            <a:picLocks noChangeAspect="1"/>
          </p:cNvPicPr>
          <p:nvPr/>
        </p:nvPicPr>
        <p:blipFill>
          <a:blip r:embed="rId4"/>
          <a:srcRect l="20000" r="20000"/>
          <a:stretch/>
        </p:blipFill>
        <p:spPr>
          <a:xfrm>
            <a:off x="3722522" y="1156325"/>
            <a:ext cx="1698510" cy="2830850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293430" y="1291348"/>
            <a:ext cx="827613" cy="786384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12500"/>
              </a:lnSpc>
              <a:spcBef>
                <a:spcPts val="375"/>
              </a:spcBef>
              <a:buNone/>
            </a:pPr>
            <a:r>
              <a:rPr lang="en-US" sz="3168" b="1" dirty="0">
                <a:solidFill>
                  <a:srgbClr val="65A5FB">
                    <a:alpha val="20000"/>
                  </a:srgbClr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01</a:t>
            </a:r>
            <a:endParaRPr lang="en-US" sz="1440" dirty="0"/>
          </a:p>
        </p:txBody>
      </p:sp>
      <p:sp>
        <p:nvSpPr>
          <p:cNvPr id="9" name="Text 5"/>
          <p:cNvSpPr/>
          <p:nvPr/>
        </p:nvSpPr>
        <p:spPr>
          <a:xfrm>
            <a:off x="293430" y="2876231"/>
            <a:ext cx="827613" cy="786384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12500"/>
              </a:lnSpc>
              <a:spcBef>
                <a:spcPts val="375"/>
              </a:spcBef>
              <a:buNone/>
            </a:pPr>
            <a:r>
              <a:rPr lang="en-US" sz="3168" b="1" dirty="0">
                <a:solidFill>
                  <a:srgbClr val="65A5FB">
                    <a:alpha val="20000"/>
                  </a:srgbClr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02</a:t>
            </a:r>
            <a:endParaRPr lang="en-US" sz="1440" dirty="0"/>
          </a:p>
        </p:txBody>
      </p:sp>
      <p:sp>
        <p:nvSpPr>
          <p:cNvPr id="10" name="Text 6"/>
          <p:cNvSpPr/>
          <p:nvPr/>
        </p:nvSpPr>
        <p:spPr>
          <a:xfrm>
            <a:off x="5489817" y="1291348"/>
            <a:ext cx="827613" cy="786384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12500"/>
              </a:lnSpc>
              <a:spcBef>
                <a:spcPts val="375"/>
              </a:spcBef>
              <a:buNone/>
            </a:pPr>
            <a:r>
              <a:rPr lang="en-US" sz="3168" b="1" dirty="0">
                <a:solidFill>
                  <a:srgbClr val="65A5FB">
                    <a:alpha val="20000"/>
                  </a:srgbClr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03</a:t>
            </a:r>
            <a:endParaRPr lang="en-US" sz="1440" dirty="0"/>
          </a:p>
        </p:txBody>
      </p:sp>
      <p:sp>
        <p:nvSpPr>
          <p:cNvPr id="11" name="Text 7"/>
          <p:cNvSpPr/>
          <p:nvPr/>
        </p:nvSpPr>
        <p:spPr>
          <a:xfrm>
            <a:off x="5489817" y="2876231"/>
            <a:ext cx="827613" cy="786384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12500"/>
              </a:lnSpc>
              <a:spcBef>
                <a:spcPts val="375"/>
              </a:spcBef>
              <a:buNone/>
            </a:pPr>
            <a:r>
              <a:rPr lang="en-US" sz="3168" b="1" dirty="0">
                <a:solidFill>
                  <a:srgbClr val="65A5FB">
                    <a:alpha val="20000"/>
                  </a:srgbClr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04</a:t>
            </a:r>
            <a:endParaRPr lang="en-US" sz="1440" dirty="0"/>
          </a:p>
        </p:txBody>
      </p:sp>
      <p:sp>
        <p:nvSpPr>
          <p:cNvPr id="12" name="Text 8"/>
          <p:cNvSpPr/>
          <p:nvPr/>
        </p:nvSpPr>
        <p:spPr>
          <a:xfrm>
            <a:off x="930596" y="1035316"/>
            <a:ext cx="2724140" cy="512064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12500"/>
              </a:lnSpc>
              <a:spcBef>
                <a:spcPts val="375"/>
              </a:spcBef>
              <a:buNone/>
            </a:pPr>
            <a:r>
              <a:rPr lang="en-US" sz="1728" b="1" kern="0" spc="72" dirty="0">
                <a:solidFill>
                  <a:srgbClr val="65A5F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数据可视化能力</a:t>
            </a:r>
            <a:endParaRPr lang="en-US" sz="1440" dirty="0"/>
          </a:p>
        </p:txBody>
      </p:sp>
      <p:sp>
        <p:nvSpPr>
          <p:cNvPr id="13" name="Text 9"/>
          <p:cNvSpPr/>
          <p:nvPr/>
        </p:nvSpPr>
        <p:spPr>
          <a:xfrm>
            <a:off x="930596" y="1421485"/>
            <a:ext cx="2524442" cy="1024128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just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008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数据分析与BI工具在数据可视化方面的能力对比，是衡量其功能优劣的重要指标。优秀的工具能提供丰富的图表类型和灵活的定制选项。</a:t>
            </a:r>
            <a:endParaRPr lang="en-US" sz="1440" dirty="0"/>
          </a:p>
        </p:txBody>
      </p:sp>
      <p:sp>
        <p:nvSpPr>
          <p:cNvPr id="14" name="Text 10"/>
          <p:cNvSpPr/>
          <p:nvPr/>
        </p:nvSpPr>
        <p:spPr>
          <a:xfrm>
            <a:off x="930738" y="2684207"/>
            <a:ext cx="2723998" cy="512064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12500"/>
              </a:lnSpc>
              <a:spcBef>
                <a:spcPts val="375"/>
              </a:spcBef>
              <a:buNone/>
            </a:pPr>
            <a:r>
              <a:rPr lang="en-US" sz="1728" b="1" kern="0" spc="72" dirty="0">
                <a:solidFill>
                  <a:srgbClr val="65A5F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数据处理效率</a:t>
            </a:r>
            <a:endParaRPr lang="en-US" sz="1440" dirty="0"/>
          </a:p>
        </p:txBody>
      </p:sp>
      <p:sp>
        <p:nvSpPr>
          <p:cNvPr id="15" name="Text 11"/>
          <p:cNvSpPr/>
          <p:nvPr/>
        </p:nvSpPr>
        <p:spPr>
          <a:xfrm>
            <a:off x="930805" y="3058997"/>
            <a:ext cx="2524658" cy="813816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008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不同BI工具在处理大量数据时的效率差异显著，高效的工具可以快速完成数据清洗、转换和加载等预处理工作。</a:t>
            </a:r>
            <a:endParaRPr lang="en-US" sz="1440" dirty="0"/>
          </a:p>
        </p:txBody>
      </p:sp>
      <p:sp>
        <p:nvSpPr>
          <p:cNvPr id="16" name="Text 12"/>
          <p:cNvSpPr/>
          <p:nvPr/>
        </p:nvSpPr>
        <p:spPr>
          <a:xfrm>
            <a:off x="6126572" y="1035316"/>
            <a:ext cx="2723998" cy="512064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12500"/>
              </a:lnSpc>
              <a:spcBef>
                <a:spcPts val="375"/>
              </a:spcBef>
              <a:buNone/>
            </a:pPr>
            <a:r>
              <a:rPr lang="en-US" sz="1728" b="1" kern="0" spc="72" dirty="0">
                <a:solidFill>
                  <a:srgbClr val="65A5F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用户友好性</a:t>
            </a:r>
            <a:endParaRPr lang="en-US" sz="1440" dirty="0"/>
          </a:p>
        </p:txBody>
      </p:sp>
      <p:sp>
        <p:nvSpPr>
          <p:cNvPr id="17" name="Text 13"/>
          <p:cNvSpPr/>
          <p:nvPr/>
        </p:nvSpPr>
        <p:spPr>
          <a:xfrm>
            <a:off x="6126572" y="1400709"/>
            <a:ext cx="2524658" cy="813816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008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对于科技爱好者而言，一个直观易用的用户界面至关重要。良好的用户体验设计能够降低学习成本，提高工作效率。</a:t>
            </a:r>
            <a:endParaRPr lang="en-US" sz="1440" dirty="0"/>
          </a:p>
        </p:txBody>
      </p:sp>
      <p:sp>
        <p:nvSpPr>
          <p:cNvPr id="18" name="Text 14"/>
          <p:cNvSpPr/>
          <p:nvPr/>
        </p:nvSpPr>
        <p:spPr>
          <a:xfrm>
            <a:off x="6126572" y="2718296"/>
            <a:ext cx="2723998" cy="512064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12500"/>
              </a:lnSpc>
              <a:spcBef>
                <a:spcPts val="375"/>
              </a:spcBef>
              <a:buNone/>
            </a:pPr>
            <a:r>
              <a:rPr lang="en-US" sz="1728" b="1" kern="0" spc="72" dirty="0">
                <a:solidFill>
                  <a:srgbClr val="65A5F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集成与兼容性</a:t>
            </a:r>
            <a:endParaRPr lang="en-US" sz="1440" dirty="0"/>
          </a:p>
        </p:txBody>
      </p:sp>
      <p:sp>
        <p:nvSpPr>
          <p:cNvPr id="19" name="Text 15"/>
          <p:cNvSpPr/>
          <p:nvPr/>
        </p:nvSpPr>
        <p:spPr>
          <a:xfrm>
            <a:off x="6126572" y="3084056"/>
            <a:ext cx="2524658" cy="813816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008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强大的集成能力和广泛的兼容性是选择BI工具时不可忽视的因素，它决定了工具能否与企业现有系统无缝对接。</a:t>
            </a:r>
            <a:endParaRPr lang="en-US" sz="144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0"/>
          <p:cNvSpPr/>
          <p:nvPr/>
        </p:nvSpPr>
        <p:spPr>
          <a:xfrm>
            <a:off x="479086" y="270231"/>
            <a:ext cx="182880" cy="182880"/>
          </a:xfrm>
          <a:custGeom>
            <a:avLst/>
            <a:gdLst/>
            <a:ahLst/>
            <a:cxnLst/>
            <a:rect l="l" t="t" r="r" b="b"/>
            <a:pathLst>
              <a:path w="182880" h="182880">
                <a:moveTo>
                  <a:pt x="91440" y="0"/>
                </a:moveTo>
                <a:moveTo>
                  <a:pt x="91440" y="0"/>
                </a:moveTo>
                <a:cubicBezTo>
                  <a:pt x="141907" y="0"/>
                  <a:pt x="182880" y="40973"/>
                  <a:pt x="182880" y="91440"/>
                </a:cubicBezTo>
                <a:cubicBezTo>
                  <a:pt x="182880" y="141907"/>
                  <a:pt x="141907" y="182880"/>
                  <a:pt x="91440" y="182880"/>
                </a:cubicBezTo>
                <a:cubicBezTo>
                  <a:pt x="40973" y="182880"/>
                  <a:pt x="0" y="141907"/>
                  <a:pt x="0" y="91440"/>
                </a:cubicBezTo>
                <a:cubicBezTo>
                  <a:pt x="0" y="40973"/>
                  <a:pt x="40973" y="0"/>
                  <a:pt x="91440" y="0"/>
                </a:cubicBezTo>
                <a:close/>
              </a:path>
            </a:pathLst>
          </a:custGeom>
          <a:solidFill>
            <a:srgbClr val="FF8989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4" name="Shape 1"/>
          <p:cNvSpPr/>
          <p:nvPr/>
        </p:nvSpPr>
        <p:spPr>
          <a:xfrm>
            <a:off x="832563" y="270231"/>
            <a:ext cx="182880" cy="182880"/>
          </a:xfrm>
          <a:custGeom>
            <a:avLst/>
            <a:gdLst/>
            <a:ahLst/>
            <a:cxnLst/>
            <a:rect l="l" t="t" r="r" b="b"/>
            <a:pathLst>
              <a:path w="182880" h="182880">
                <a:moveTo>
                  <a:pt x="91440" y="0"/>
                </a:moveTo>
                <a:moveTo>
                  <a:pt x="91440" y="0"/>
                </a:moveTo>
                <a:cubicBezTo>
                  <a:pt x="141907" y="0"/>
                  <a:pt x="182880" y="40973"/>
                  <a:pt x="182880" y="91440"/>
                </a:cubicBezTo>
                <a:cubicBezTo>
                  <a:pt x="182880" y="141907"/>
                  <a:pt x="141907" y="182880"/>
                  <a:pt x="91440" y="182880"/>
                </a:cubicBezTo>
                <a:cubicBezTo>
                  <a:pt x="40973" y="182880"/>
                  <a:pt x="0" y="141907"/>
                  <a:pt x="0" y="91440"/>
                </a:cubicBezTo>
                <a:cubicBezTo>
                  <a:pt x="0" y="40973"/>
                  <a:pt x="40973" y="0"/>
                  <a:pt x="91440" y="0"/>
                </a:cubicBezTo>
                <a:close/>
              </a:path>
            </a:pathLst>
          </a:custGeom>
          <a:solidFill>
            <a:srgbClr val="D8F1FF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5" name="Shape 2"/>
          <p:cNvSpPr/>
          <p:nvPr/>
        </p:nvSpPr>
        <p:spPr>
          <a:xfrm>
            <a:off x="1186041" y="270231"/>
            <a:ext cx="182880" cy="182880"/>
          </a:xfrm>
          <a:custGeom>
            <a:avLst/>
            <a:gdLst/>
            <a:ahLst/>
            <a:cxnLst/>
            <a:rect l="l" t="t" r="r" b="b"/>
            <a:pathLst>
              <a:path w="182880" h="182880">
                <a:moveTo>
                  <a:pt x="91440" y="0"/>
                </a:moveTo>
                <a:moveTo>
                  <a:pt x="91440" y="0"/>
                </a:moveTo>
                <a:cubicBezTo>
                  <a:pt x="141907" y="0"/>
                  <a:pt x="182880" y="40973"/>
                  <a:pt x="182880" y="91440"/>
                </a:cubicBezTo>
                <a:cubicBezTo>
                  <a:pt x="182880" y="141907"/>
                  <a:pt x="141907" y="182880"/>
                  <a:pt x="91440" y="182880"/>
                </a:cubicBezTo>
                <a:cubicBezTo>
                  <a:pt x="40973" y="182880"/>
                  <a:pt x="0" y="141907"/>
                  <a:pt x="0" y="91440"/>
                </a:cubicBezTo>
                <a:cubicBezTo>
                  <a:pt x="0" y="40973"/>
                  <a:pt x="40973" y="0"/>
                  <a:pt x="91440" y="0"/>
                </a:cubicBezTo>
                <a:close/>
              </a:path>
            </a:pathLst>
          </a:custGeom>
          <a:solidFill>
            <a:srgbClr val="FFDB41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6" name="Text 3"/>
          <p:cNvSpPr/>
          <p:nvPr/>
        </p:nvSpPr>
        <p:spPr>
          <a:xfrm>
            <a:off x="388425" y="453111"/>
            <a:ext cx="8373893" cy="676656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12500"/>
              </a:lnSpc>
              <a:spcBef>
                <a:spcPts val="375"/>
              </a:spcBef>
              <a:buNone/>
            </a:pPr>
            <a:r>
              <a:rPr lang="en-US" sz="2592" b="1" dirty="0">
                <a:solidFill>
                  <a:srgbClr val="000000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应用场景</a:t>
            </a:r>
            <a:endParaRPr lang="en-US" sz="1440" dirty="0"/>
          </a:p>
        </p:txBody>
      </p:sp>
      <p:pic>
        <p:nvPicPr>
          <p:cNvPr id="7" name="Image 0" descr="preencoded.png"/>
          <p:cNvPicPr>
            <a:picLocks noChangeAspect="1"/>
          </p:cNvPicPr>
          <p:nvPr/>
        </p:nvPicPr>
        <p:blipFill>
          <a:blip r:embed="rId4">
            <a:alphaModFix amt="20000"/>
          </a:blip>
          <a:stretch>
            <a:fillRect/>
          </a:stretch>
        </p:blipFill>
        <p:spPr>
          <a:xfrm rot="5400000">
            <a:off x="3714593" y="1805783"/>
            <a:ext cx="1714815" cy="1714815"/>
          </a:xfrm>
          <a:prstGeom prst="rect">
            <a:avLst/>
          </a:prstGeom>
        </p:spPr>
      </p:pic>
      <p:pic>
        <p:nvPicPr>
          <p:cNvPr id="8" name="Image 1" descr="preencoded.png"/>
          <p:cNvPicPr>
            <a:picLocks noChangeAspect="1"/>
          </p:cNvPicPr>
          <p:nvPr/>
        </p:nvPicPr>
        <p:blipFill>
          <a:blip r:embed="rId5">
            <a:alphaModFix amt="20000"/>
          </a:blip>
          <a:stretch>
            <a:fillRect/>
          </a:stretch>
        </p:blipFill>
        <p:spPr>
          <a:xfrm rot="10800000">
            <a:off x="3714593" y="1805783"/>
            <a:ext cx="1714815" cy="1714815"/>
          </a:xfrm>
          <a:prstGeom prst="rect">
            <a:avLst/>
          </a:prstGeom>
        </p:spPr>
      </p:pic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5">
            <a:alphaModFix amt="20000"/>
          </a:blip>
          <a:stretch>
            <a:fillRect/>
          </a:stretch>
        </p:blipFill>
        <p:spPr>
          <a:xfrm>
            <a:off x="3714593" y="1805783"/>
            <a:ext cx="1714815" cy="1714815"/>
          </a:xfrm>
          <a:prstGeom prst="rect">
            <a:avLst/>
          </a:prstGeom>
        </p:spPr>
      </p:pic>
      <p:pic>
        <p:nvPicPr>
          <p:cNvPr id="10" name="Image 3" descr="preencoded.png"/>
          <p:cNvPicPr>
            <a:picLocks noChangeAspect="1"/>
          </p:cNvPicPr>
          <p:nvPr/>
        </p:nvPicPr>
        <p:blipFill>
          <a:blip r:embed="rId4">
            <a:alphaModFix amt="20000"/>
          </a:blip>
          <a:stretch>
            <a:fillRect/>
          </a:stretch>
        </p:blipFill>
        <p:spPr>
          <a:xfrm rot="-5400000">
            <a:off x="3714593" y="1805783"/>
            <a:ext cx="1714815" cy="1714815"/>
          </a:xfrm>
          <a:prstGeom prst="rect">
            <a:avLst/>
          </a:prstGeom>
        </p:spPr>
      </p:pic>
      <p:sp>
        <p:nvSpPr>
          <p:cNvPr id="11" name="Shape 4"/>
          <p:cNvSpPr/>
          <p:nvPr/>
        </p:nvSpPr>
        <p:spPr>
          <a:xfrm>
            <a:off x="3848692" y="1914959"/>
            <a:ext cx="438972" cy="438972"/>
          </a:xfrm>
          <a:custGeom>
            <a:avLst/>
            <a:gdLst/>
            <a:ahLst/>
            <a:cxnLst/>
            <a:rect l="l" t="t" r="r" b="b"/>
            <a:pathLst>
              <a:path w="438972" h="438972">
                <a:moveTo>
                  <a:pt x="219486" y="0"/>
                </a:moveTo>
                <a:moveTo>
                  <a:pt x="219486" y="0"/>
                </a:moveTo>
                <a:cubicBezTo>
                  <a:pt x="340624" y="0"/>
                  <a:pt x="438972" y="98348"/>
                  <a:pt x="438972" y="219486"/>
                </a:cubicBezTo>
                <a:cubicBezTo>
                  <a:pt x="438972" y="340624"/>
                  <a:pt x="340624" y="438972"/>
                  <a:pt x="219486" y="438972"/>
                </a:cubicBezTo>
                <a:cubicBezTo>
                  <a:pt x="98348" y="438972"/>
                  <a:pt x="0" y="340624"/>
                  <a:pt x="0" y="219486"/>
                </a:cubicBezTo>
                <a:cubicBezTo>
                  <a:pt x="0" y="98348"/>
                  <a:pt x="98348" y="0"/>
                  <a:pt x="219486" y="0"/>
                </a:cubicBezTo>
                <a:close/>
              </a:path>
            </a:pathLst>
          </a:custGeom>
          <a:solidFill>
            <a:srgbClr val="65A5FB"/>
          </a:solidFill>
          <a:ln/>
        </p:spPr>
        <p:txBody>
          <a:bodyPr/>
          <a:lstStyle/>
          <a:p>
            <a:endParaRPr lang="zh-CN" altLang="en-US"/>
          </a:p>
        </p:txBody>
      </p:sp>
      <p:pic>
        <p:nvPicPr>
          <p:cNvPr id="12" name="Image 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42611" y="2008878"/>
            <a:ext cx="247293" cy="247293"/>
          </a:xfrm>
          <a:prstGeom prst="rect">
            <a:avLst/>
          </a:prstGeom>
        </p:spPr>
      </p:pic>
      <p:sp>
        <p:nvSpPr>
          <p:cNvPr id="13" name="Shape 5"/>
          <p:cNvSpPr/>
          <p:nvPr/>
        </p:nvSpPr>
        <p:spPr>
          <a:xfrm>
            <a:off x="4845630" y="1887527"/>
            <a:ext cx="438972" cy="438972"/>
          </a:xfrm>
          <a:custGeom>
            <a:avLst/>
            <a:gdLst/>
            <a:ahLst/>
            <a:cxnLst/>
            <a:rect l="l" t="t" r="r" b="b"/>
            <a:pathLst>
              <a:path w="438972" h="438972">
                <a:moveTo>
                  <a:pt x="219486" y="0"/>
                </a:moveTo>
                <a:moveTo>
                  <a:pt x="219486" y="0"/>
                </a:moveTo>
                <a:cubicBezTo>
                  <a:pt x="340624" y="0"/>
                  <a:pt x="438972" y="98348"/>
                  <a:pt x="438972" y="219486"/>
                </a:cubicBezTo>
                <a:cubicBezTo>
                  <a:pt x="438972" y="340624"/>
                  <a:pt x="340624" y="438972"/>
                  <a:pt x="219486" y="438972"/>
                </a:cubicBezTo>
                <a:cubicBezTo>
                  <a:pt x="98348" y="438972"/>
                  <a:pt x="0" y="340624"/>
                  <a:pt x="0" y="219486"/>
                </a:cubicBezTo>
                <a:cubicBezTo>
                  <a:pt x="0" y="98348"/>
                  <a:pt x="98348" y="0"/>
                  <a:pt x="219486" y="0"/>
                </a:cubicBezTo>
                <a:close/>
              </a:path>
            </a:pathLst>
          </a:custGeom>
          <a:solidFill>
            <a:srgbClr val="4083DD"/>
          </a:solidFill>
          <a:ln/>
        </p:spPr>
        <p:txBody>
          <a:bodyPr/>
          <a:lstStyle/>
          <a:p>
            <a:endParaRPr lang="zh-CN" altLang="en-US"/>
          </a:p>
        </p:txBody>
      </p:sp>
      <p:pic>
        <p:nvPicPr>
          <p:cNvPr id="14" name="Image 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30868" y="1974767"/>
            <a:ext cx="265245" cy="246471"/>
          </a:xfrm>
          <a:prstGeom prst="rect">
            <a:avLst/>
          </a:prstGeom>
        </p:spPr>
      </p:pic>
      <p:sp>
        <p:nvSpPr>
          <p:cNvPr id="15" name="Shape 6"/>
          <p:cNvSpPr/>
          <p:nvPr/>
        </p:nvSpPr>
        <p:spPr>
          <a:xfrm>
            <a:off x="3848692" y="2946846"/>
            <a:ext cx="424181" cy="424181"/>
          </a:xfrm>
          <a:custGeom>
            <a:avLst/>
            <a:gdLst/>
            <a:ahLst/>
            <a:cxnLst/>
            <a:rect l="l" t="t" r="r" b="b"/>
            <a:pathLst>
              <a:path w="424181" h="424181">
                <a:moveTo>
                  <a:pt x="212091" y="0"/>
                </a:moveTo>
                <a:moveTo>
                  <a:pt x="212091" y="0"/>
                </a:moveTo>
                <a:cubicBezTo>
                  <a:pt x="329147" y="0"/>
                  <a:pt x="424181" y="95035"/>
                  <a:pt x="424181" y="212091"/>
                </a:cubicBezTo>
                <a:cubicBezTo>
                  <a:pt x="424181" y="329147"/>
                  <a:pt x="329147" y="424181"/>
                  <a:pt x="212091" y="424181"/>
                </a:cubicBezTo>
                <a:cubicBezTo>
                  <a:pt x="95035" y="424181"/>
                  <a:pt x="0" y="329147"/>
                  <a:pt x="0" y="212091"/>
                </a:cubicBezTo>
                <a:cubicBezTo>
                  <a:pt x="0" y="95035"/>
                  <a:pt x="95035" y="0"/>
                  <a:pt x="212091" y="0"/>
                </a:cubicBezTo>
                <a:close/>
              </a:path>
            </a:pathLst>
          </a:custGeom>
          <a:solidFill>
            <a:srgbClr val="4083DD"/>
          </a:solidFill>
          <a:ln/>
        </p:spPr>
        <p:txBody>
          <a:bodyPr/>
          <a:lstStyle/>
          <a:p>
            <a:endParaRPr lang="zh-CN" altLang="en-US"/>
          </a:p>
        </p:txBody>
      </p:sp>
      <p:pic>
        <p:nvPicPr>
          <p:cNvPr id="16" name="Image 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39446" y="3062165"/>
            <a:ext cx="238961" cy="216929"/>
          </a:xfrm>
          <a:prstGeom prst="rect">
            <a:avLst/>
          </a:prstGeom>
        </p:spPr>
      </p:pic>
      <p:sp>
        <p:nvSpPr>
          <p:cNvPr id="17" name="Shape 7"/>
          <p:cNvSpPr/>
          <p:nvPr/>
        </p:nvSpPr>
        <p:spPr>
          <a:xfrm>
            <a:off x="4845630" y="2939450"/>
            <a:ext cx="431577" cy="431577"/>
          </a:xfrm>
          <a:custGeom>
            <a:avLst/>
            <a:gdLst/>
            <a:ahLst/>
            <a:cxnLst/>
            <a:rect l="l" t="t" r="r" b="b"/>
            <a:pathLst>
              <a:path w="431577" h="431577">
                <a:moveTo>
                  <a:pt x="215788" y="0"/>
                </a:moveTo>
                <a:moveTo>
                  <a:pt x="215788" y="0"/>
                </a:moveTo>
                <a:cubicBezTo>
                  <a:pt x="334885" y="0"/>
                  <a:pt x="431577" y="96692"/>
                  <a:pt x="431577" y="215788"/>
                </a:cubicBezTo>
                <a:cubicBezTo>
                  <a:pt x="431577" y="334885"/>
                  <a:pt x="334885" y="431577"/>
                  <a:pt x="215788" y="431577"/>
                </a:cubicBezTo>
                <a:cubicBezTo>
                  <a:pt x="96692" y="431577"/>
                  <a:pt x="0" y="334885"/>
                  <a:pt x="0" y="215788"/>
                </a:cubicBezTo>
                <a:cubicBezTo>
                  <a:pt x="0" y="96692"/>
                  <a:pt x="96692" y="0"/>
                  <a:pt x="215788" y="0"/>
                </a:cubicBezTo>
                <a:close/>
              </a:path>
            </a:pathLst>
          </a:custGeom>
          <a:solidFill>
            <a:srgbClr val="65A5FB"/>
          </a:solidFill>
          <a:ln/>
        </p:spPr>
        <p:txBody>
          <a:bodyPr/>
          <a:lstStyle/>
          <a:p>
            <a:endParaRPr lang="zh-CN" altLang="en-US"/>
          </a:p>
        </p:txBody>
      </p:sp>
      <p:pic>
        <p:nvPicPr>
          <p:cNvPr id="18" name="Image 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17710" y="3011531"/>
            <a:ext cx="294991" cy="294991"/>
          </a:xfrm>
          <a:prstGeom prst="rect">
            <a:avLst/>
          </a:prstGeom>
        </p:spPr>
      </p:pic>
      <p:sp>
        <p:nvSpPr>
          <p:cNvPr id="19" name="Text 8"/>
          <p:cNvSpPr/>
          <p:nvPr/>
        </p:nvSpPr>
        <p:spPr>
          <a:xfrm>
            <a:off x="596714" y="1048817"/>
            <a:ext cx="3017520" cy="512064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r">
              <a:lnSpc>
                <a:spcPct val="112500"/>
              </a:lnSpc>
              <a:spcBef>
                <a:spcPts val="375"/>
              </a:spcBef>
              <a:buNone/>
            </a:pPr>
            <a:r>
              <a:rPr lang="en-US" sz="1728" b="1" dirty="0">
                <a:solidFill>
                  <a:srgbClr val="65A5F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销售数据分析</a:t>
            </a:r>
            <a:endParaRPr lang="en-US" sz="1440" dirty="0"/>
          </a:p>
        </p:txBody>
      </p:sp>
      <p:sp>
        <p:nvSpPr>
          <p:cNvPr id="20" name="Text 9"/>
          <p:cNvSpPr/>
          <p:nvPr/>
        </p:nvSpPr>
        <p:spPr>
          <a:xfrm>
            <a:off x="642434" y="1443838"/>
            <a:ext cx="2971800" cy="841248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r">
              <a:lnSpc>
                <a:spcPct val="100000"/>
              </a:lnSpc>
              <a:buNone/>
            </a:pPr>
            <a:r>
              <a:rPr lang="en-US" sz="1152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利用BI工具对销售数据进行深度分析，揭示产品销售趋势、客户购买行为等关键信息，助力企业制定精准营销策略。</a:t>
            </a:r>
            <a:endParaRPr lang="en-US" sz="1440" dirty="0"/>
          </a:p>
        </p:txBody>
      </p:sp>
      <p:sp>
        <p:nvSpPr>
          <p:cNvPr id="21" name="Text 10"/>
          <p:cNvSpPr/>
          <p:nvPr/>
        </p:nvSpPr>
        <p:spPr>
          <a:xfrm>
            <a:off x="5535727" y="1048839"/>
            <a:ext cx="3017520" cy="512064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12500"/>
              </a:lnSpc>
              <a:spcBef>
                <a:spcPts val="375"/>
              </a:spcBef>
              <a:buNone/>
            </a:pPr>
            <a:r>
              <a:rPr lang="en-US" sz="1728" b="1" dirty="0">
                <a:solidFill>
                  <a:srgbClr val="4083D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用户行为洞察</a:t>
            </a:r>
            <a:endParaRPr lang="en-US" sz="1440" dirty="0"/>
          </a:p>
        </p:txBody>
      </p:sp>
      <p:sp>
        <p:nvSpPr>
          <p:cNvPr id="22" name="Text 11"/>
          <p:cNvSpPr/>
          <p:nvPr/>
        </p:nvSpPr>
        <p:spPr>
          <a:xfrm>
            <a:off x="5535727" y="1443838"/>
            <a:ext cx="2971800" cy="841248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just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152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通过数据分析与BI工具，深入挖掘用户在网站或应用中的行为模式，优化用户体验，提升用户满意度和忠诚度。</a:t>
            </a:r>
            <a:endParaRPr lang="en-US" sz="1440" dirty="0"/>
          </a:p>
        </p:txBody>
      </p:sp>
      <p:sp>
        <p:nvSpPr>
          <p:cNvPr id="23" name="Text 12"/>
          <p:cNvSpPr/>
          <p:nvPr/>
        </p:nvSpPr>
        <p:spPr>
          <a:xfrm>
            <a:off x="596714" y="2832811"/>
            <a:ext cx="3017520" cy="512064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r">
              <a:lnSpc>
                <a:spcPct val="112500"/>
              </a:lnSpc>
              <a:spcBef>
                <a:spcPts val="375"/>
              </a:spcBef>
              <a:buNone/>
            </a:pPr>
            <a:r>
              <a:rPr lang="en-US" sz="1728" b="1" dirty="0">
                <a:solidFill>
                  <a:srgbClr val="4083D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供应链优化</a:t>
            </a:r>
            <a:endParaRPr lang="en-US" sz="1440" dirty="0"/>
          </a:p>
        </p:txBody>
      </p:sp>
      <p:sp>
        <p:nvSpPr>
          <p:cNvPr id="24" name="Text 13"/>
          <p:cNvSpPr/>
          <p:nvPr/>
        </p:nvSpPr>
        <p:spPr>
          <a:xfrm>
            <a:off x="642434" y="3202229"/>
            <a:ext cx="2971800" cy="841248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r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152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运用数据分析技术，对供应链各环节进行实时监控和预测，提高库存管理效率，降低运营成本，增强市场竞争力。</a:t>
            </a:r>
            <a:endParaRPr lang="en-US" sz="1440" dirty="0"/>
          </a:p>
        </p:txBody>
      </p:sp>
      <p:sp>
        <p:nvSpPr>
          <p:cNvPr id="25" name="Text 14"/>
          <p:cNvSpPr/>
          <p:nvPr/>
        </p:nvSpPr>
        <p:spPr>
          <a:xfrm>
            <a:off x="5535727" y="2832811"/>
            <a:ext cx="3017520" cy="512064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12500"/>
              </a:lnSpc>
              <a:spcBef>
                <a:spcPts val="375"/>
              </a:spcBef>
              <a:buNone/>
            </a:pPr>
            <a:r>
              <a:rPr lang="en-US" sz="1728" b="1" dirty="0">
                <a:solidFill>
                  <a:srgbClr val="65A5F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风险管理与预警</a:t>
            </a:r>
            <a:endParaRPr lang="en-US" sz="1440" dirty="0"/>
          </a:p>
        </p:txBody>
      </p:sp>
      <p:sp>
        <p:nvSpPr>
          <p:cNvPr id="26" name="Text 15"/>
          <p:cNvSpPr/>
          <p:nvPr/>
        </p:nvSpPr>
        <p:spPr>
          <a:xfrm>
            <a:off x="5535727" y="3202229"/>
            <a:ext cx="2971800" cy="841248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just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152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结合数据分析与BI工具，构建风险评估模型，实现对企业内外部风险的动态监测和预警，保障企业稳健发展。</a:t>
            </a:r>
            <a:endParaRPr lang="en-US" sz="144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3029750"/>
            <a:ext cx="9144000" cy="182880"/>
          </a:xfrm>
          <a:prstGeom prst="rect">
            <a:avLst/>
          </a:prstGeom>
        </p:spPr>
      </p:pic>
      <p:sp>
        <p:nvSpPr>
          <p:cNvPr id="4" name="Shape 0"/>
          <p:cNvSpPr/>
          <p:nvPr/>
        </p:nvSpPr>
        <p:spPr>
          <a:xfrm>
            <a:off x="535042" y="2125369"/>
            <a:ext cx="182880" cy="182880"/>
          </a:xfrm>
          <a:custGeom>
            <a:avLst/>
            <a:gdLst/>
            <a:ahLst/>
            <a:cxnLst/>
            <a:rect l="l" t="t" r="r" b="b"/>
            <a:pathLst>
              <a:path w="182880" h="182880">
                <a:moveTo>
                  <a:pt x="91440" y="0"/>
                </a:moveTo>
                <a:moveTo>
                  <a:pt x="91440" y="0"/>
                </a:moveTo>
                <a:cubicBezTo>
                  <a:pt x="141907" y="0"/>
                  <a:pt x="182880" y="40973"/>
                  <a:pt x="182880" y="91440"/>
                </a:cubicBezTo>
                <a:cubicBezTo>
                  <a:pt x="182880" y="141907"/>
                  <a:pt x="141907" y="182880"/>
                  <a:pt x="91440" y="182880"/>
                </a:cubicBezTo>
                <a:cubicBezTo>
                  <a:pt x="40973" y="182880"/>
                  <a:pt x="0" y="141907"/>
                  <a:pt x="0" y="91440"/>
                </a:cubicBezTo>
                <a:cubicBezTo>
                  <a:pt x="0" y="40973"/>
                  <a:pt x="40973" y="0"/>
                  <a:pt x="91440" y="0"/>
                </a:cubicBezTo>
                <a:close/>
              </a:path>
            </a:pathLst>
          </a:custGeom>
          <a:solidFill>
            <a:srgbClr val="FF8989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5" name="Shape 1"/>
          <p:cNvSpPr/>
          <p:nvPr/>
        </p:nvSpPr>
        <p:spPr>
          <a:xfrm>
            <a:off x="888519" y="2125369"/>
            <a:ext cx="182880" cy="182880"/>
          </a:xfrm>
          <a:custGeom>
            <a:avLst/>
            <a:gdLst/>
            <a:ahLst/>
            <a:cxnLst/>
            <a:rect l="l" t="t" r="r" b="b"/>
            <a:pathLst>
              <a:path w="182880" h="182880">
                <a:moveTo>
                  <a:pt x="91440" y="0"/>
                </a:moveTo>
                <a:moveTo>
                  <a:pt x="91440" y="0"/>
                </a:moveTo>
                <a:cubicBezTo>
                  <a:pt x="141907" y="0"/>
                  <a:pt x="182880" y="40973"/>
                  <a:pt x="182880" y="91440"/>
                </a:cubicBezTo>
                <a:cubicBezTo>
                  <a:pt x="182880" y="141907"/>
                  <a:pt x="141907" y="182880"/>
                  <a:pt x="91440" y="182880"/>
                </a:cubicBezTo>
                <a:cubicBezTo>
                  <a:pt x="40973" y="182880"/>
                  <a:pt x="0" y="141907"/>
                  <a:pt x="0" y="91440"/>
                </a:cubicBezTo>
                <a:cubicBezTo>
                  <a:pt x="0" y="40973"/>
                  <a:pt x="40973" y="0"/>
                  <a:pt x="91440" y="0"/>
                </a:cubicBezTo>
                <a:close/>
              </a:path>
            </a:pathLst>
          </a:custGeom>
          <a:solidFill>
            <a:srgbClr val="D8F1FF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6" name="Shape 2"/>
          <p:cNvSpPr/>
          <p:nvPr/>
        </p:nvSpPr>
        <p:spPr>
          <a:xfrm>
            <a:off x="1241997" y="2125369"/>
            <a:ext cx="182880" cy="182880"/>
          </a:xfrm>
          <a:custGeom>
            <a:avLst/>
            <a:gdLst/>
            <a:ahLst/>
            <a:cxnLst/>
            <a:rect l="l" t="t" r="r" b="b"/>
            <a:pathLst>
              <a:path w="182880" h="182880">
                <a:moveTo>
                  <a:pt x="91440" y="0"/>
                </a:moveTo>
                <a:moveTo>
                  <a:pt x="91440" y="0"/>
                </a:moveTo>
                <a:cubicBezTo>
                  <a:pt x="141907" y="0"/>
                  <a:pt x="182880" y="40973"/>
                  <a:pt x="182880" y="91440"/>
                </a:cubicBezTo>
                <a:cubicBezTo>
                  <a:pt x="182880" y="141907"/>
                  <a:pt x="141907" y="182880"/>
                  <a:pt x="91440" y="182880"/>
                </a:cubicBezTo>
                <a:cubicBezTo>
                  <a:pt x="40973" y="182880"/>
                  <a:pt x="0" y="141907"/>
                  <a:pt x="0" y="91440"/>
                </a:cubicBezTo>
                <a:cubicBezTo>
                  <a:pt x="0" y="40973"/>
                  <a:pt x="40973" y="0"/>
                  <a:pt x="91440" y="0"/>
                </a:cubicBezTo>
                <a:close/>
              </a:path>
            </a:pathLst>
          </a:custGeom>
          <a:solidFill>
            <a:srgbClr val="FFDB41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7" name="Text 3"/>
          <p:cNvSpPr/>
          <p:nvPr/>
        </p:nvSpPr>
        <p:spPr>
          <a:xfrm>
            <a:off x="535042" y="2389670"/>
            <a:ext cx="686595" cy="731520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12500"/>
              </a:lnSpc>
              <a:spcBef>
                <a:spcPts val="375"/>
              </a:spcBef>
              <a:buNone/>
            </a:pPr>
            <a:r>
              <a:rPr lang="en-US" sz="288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07</a:t>
            </a:r>
            <a:endParaRPr lang="en-US" sz="1440" dirty="0"/>
          </a:p>
        </p:txBody>
      </p:sp>
      <p:sp>
        <p:nvSpPr>
          <p:cNvPr id="8" name="Text 4"/>
          <p:cNvSpPr/>
          <p:nvPr/>
        </p:nvSpPr>
        <p:spPr>
          <a:xfrm>
            <a:off x="1119151" y="2389670"/>
            <a:ext cx="6905698" cy="731520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12500"/>
              </a:lnSpc>
              <a:spcBef>
                <a:spcPts val="375"/>
              </a:spcBef>
              <a:buNone/>
            </a:pPr>
            <a:r>
              <a:rPr lang="en-US" sz="288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BI工具介绍与选择</a:t>
            </a:r>
            <a:endParaRPr lang="en-US" sz="144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0"/>
          <p:cNvSpPr/>
          <p:nvPr/>
        </p:nvSpPr>
        <p:spPr>
          <a:xfrm>
            <a:off x="479086" y="270231"/>
            <a:ext cx="182880" cy="182880"/>
          </a:xfrm>
          <a:custGeom>
            <a:avLst/>
            <a:gdLst/>
            <a:ahLst/>
            <a:cxnLst/>
            <a:rect l="l" t="t" r="r" b="b"/>
            <a:pathLst>
              <a:path w="182880" h="182880">
                <a:moveTo>
                  <a:pt x="91440" y="0"/>
                </a:moveTo>
                <a:moveTo>
                  <a:pt x="91440" y="0"/>
                </a:moveTo>
                <a:cubicBezTo>
                  <a:pt x="141907" y="0"/>
                  <a:pt x="182880" y="40973"/>
                  <a:pt x="182880" y="91440"/>
                </a:cubicBezTo>
                <a:cubicBezTo>
                  <a:pt x="182880" y="141907"/>
                  <a:pt x="141907" y="182880"/>
                  <a:pt x="91440" y="182880"/>
                </a:cubicBezTo>
                <a:cubicBezTo>
                  <a:pt x="40973" y="182880"/>
                  <a:pt x="0" y="141907"/>
                  <a:pt x="0" y="91440"/>
                </a:cubicBezTo>
                <a:cubicBezTo>
                  <a:pt x="0" y="40973"/>
                  <a:pt x="40973" y="0"/>
                  <a:pt x="91440" y="0"/>
                </a:cubicBezTo>
                <a:close/>
              </a:path>
            </a:pathLst>
          </a:custGeom>
          <a:solidFill>
            <a:srgbClr val="FF8989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4" name="Shape 1"/>
          <p:cNvSpPr/>
          <p:nvPr/>
        </p:nvSpPr>
        <p:spPr>
          <a:xfrm>
            <a:off x="832563" y="270231"/>
            <a:ext cx="182880" cy="182880"/>
          </a:xfrm>
          <a:custGeom>
            <a:avLst/>
            <a:gdLst/>
            <a:ahLst/>
            <a:cxnLst/>
            <a:rect l="l" t="t" r="r" b="b"/>
            <a:pathLst>
              <a:path w="182880" h="182880">
                <a:moveTo>
                  <a:pt x="91440" y="0"/>
                </a:moveTo>
                <a:moveTo>
                  <a:pt x="91440" y="0"/>
                </a:moveTo>
                <a:cubicBezTo>
                  <a:pt x="141907" y="0"/>
                  <a:pt x="182880" y="40973"/>
                  <a:pt x="182880" y="91440"/>
                </a:cubicBezTo>
                <a:cubicBezTo>
                  <a:pt x="182880" y="141907"/>
                  <a:pt x="141907" y="182880"/>
                  <a:pt x="91440" y="182880"/>
                </a:cubicBezTo>
                <a:cubicBezTo>
                  <a:pt x="40973" y="182880"/>
                  <a:pt x="0" y="141907"/>
                  <a:pt x="0" y="91440"/>
                </a:cubicBezTo>
                <a:cubicBezTo>
                  <a:pt x="0" y="40973"/>
                  <a:pt x="40973" y="0"/>
                  <a:pt x="91440" y="0"/>
                </a:cubicBezTo>
                <a:close/>
              </a:path>
            </a:pathLst>
          </a:custGeom>
          <a:solidFill>
            <a:srgbClr val="D8F1FF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5" name="Shape 2"/>
          <p:cNvSpPr/>
          <p:nvPr/>
        </p:nvSpPr>
        <p:spPr>
          <a:xfrm>
            <a:off x="1186041" y="270231"/>
            <a:ext cx="182880" cy="182880"/>
          </a:xfrm>
          <a:custGeom>
            <a:avLst/>
            <a:gdLst/>
            <a:ahLst/>
            <a:cxnLst/>
            <a:rect l="l" t="t" r="r" b="b"/>
            <a:pathLst>
              <a:path w="182880" h="182880">
                <a:moveTo>
                  <a:pt x="91440" y="0"/>
                </a:moveTo>
                <a:moveTo>
                  <a:pt x="91440" y="0"/>
                </a:moveTo>
                <a:cubicBezTo>
                  <a:pt x="141907" y="0"/>
                  <a:pt x="182880" y="40973"/>
                  <a:pt x="182880" y="91440"/>
                </a:cubicBezTo>
                <a:cubicBezTo>
                  <a:pt x="182880" y="141907"/>
                  <a:pt x="141907" y="182880"/>
                  <a:pt x="91440" y="182880"/>
                </a:cubicBezTo>
                <a:cubicBezTo>
                  <a:pt x="40973" y="182880"/>
                  <a:pt x="0" y="141907"/>
                  <a:pt x="0" y="91440"/>
                </a:cubicBezTo>
                <a:cubicBezTo>
                  <a:pt x="0" y="40973"/>
                  <a:pt x="40973" y="0"/>
                  <a:pt x="91440" y="0"/>
                </a:cubicBezTo>
                <a:close/>
              </a:path>
            </a:pathLst>
          </a:custGeom>
          <a:solidFill>
            <a:srgbClr val="FFDB41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6" name="Text 3"/>
          <p:cNvSpPr/>
          <p:nvPr/>
        </p:nvSpPr>
        <p:spPr>
          <a:xfrm>
            <a:off x="388425" y="453111"/>
            <a:ext cx="8373893" cy="676656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12500"/>
              </a:lnSpc>
              <a:spcBef>
                <a:spcPts val="375"/>
              </a:spcBef>
              <a:buNone/>
            </a:pPr>
            <a:r>
              <a:rPr lang="en-US" sz="2592" b="1" dirty="0">
                <a:solidFill>
                  <a:srgbClr val="000000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主流工具</a:t>
            </a:r>
            <a:endParaRPr lang="en-US" sz="1440" dirty="0"/>
          </a:p>
        </p:txBody>
      </p:sp>
      <p:pic>
        <p:nvPicPr>
          <p:cNvPr id="7" name="Image 0" descr="https://sgw-dx.xf-yun.com/api/v1/sparkdesk/_1742364188904b7fac402dafe469ca2ddf6652303a82c.jpg?authorization=c2ltcGxlLWp3dCBhaz1zcGFya2Rlc2s4MDAwMDAwMDAwMDE7ZXhwPTMzMTkxNjQxODg7YWxnbz1obWFjLXNoYTI1NjtzaWc9ZG96b3FCb0J4dmQwQ084TE8zaVRSVlVnNWt5NEtiOUlrdW9uMHFuL1J4UT0=&amp;x_location=7YfmxI7B7uKO7jlRxIftd60we5D=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5242" y="1227435"/>
            <a:ext cx="2831634" cy="2831634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3485040" y="1130659"/>
            <a:ext cx="3309781" cy="484632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12500"/>
              </a:lnSpc>
              <a:spcBef>
                <a:spcPts val="375"/>
              </a:spcBef>
              <a:buNone/>
            </a:pPr>
            <a:r>
              <a:rPr lang="en-US" sz="1584" b="1" dirty="0">
                <a:solidFill>
                  <a:srgbClr val="65A5F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数据可视化工具</a:t>
            </a:r>
            <a:endParaRPr lang="en-US" sz="1440" dirty="0"/>
          </a:p>
        </p:txBody>
      </p:sp>
      <p:sp>
        <p:nvSpPr>
          <p:cNvPr id="9" name="Text 5"/>
          <p:cNvSpPr/>
          <p:nvPr/>
        </p:nvSpPr>
        <p:spPr>
          <a:xfrm>
            <a:off x="3485040" y="1427243"/>
            <a:ext cx="5212080" cy="621792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just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152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数据可视化工具如Tableau和Power BI，通过图形化界面将复杂数据转化为直观图表，帮助用户快速理解数据背后的故事。</a:t>
            </a:r>
            <a:endParaRPr lang="en-US" sz="1440" dirty="0"/>
          </a:p>
        </p:txBody>
      </p:sp>
      <p:sp>
        <p:nvSpPr>
          <p:cNvPr id="10" name="Text 6"/>
          <p:cNvSpPr/>
          <p:nvPr/>
        </p:nvSpPr>
        <p:spPr>
          <a:xfrm>
            <a:off x="3485040" y="2158619"/>
            <a:ext cx="4507439" cy="484632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12500"/>
              </a:lnSpc>
              <a:spcBef>
                <a:spcPts val="375"/>
              </a:spcBef>
              <a:buNone/>
            </a:pPr>
            <a:r>
              <a:rPr lang="en-US" sz="1584" b="1" dirty="0">
                <a:solidFill>
                  <a:srgbClr val="65A5F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高级分析平台</a:t>
            </a:r>
            <a:endParaRPr lang="en-US" sz="1440" dirty="0"/>
          </a:p>
        </p:txBody>
      </p:sp>
      <p:sp>
        <p:nvSpPr>
          <p:cNvPr id="11" name="Text 7"/>
          <p:cNvSpPr/>
          <p:nvPr/>
        </p:nvSpPr>
        <p:spPr>
          <a:xfrm>
            <a:off x="3485040" y="2463259"/>
            <a:ext cx="5212080" cy="621792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just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152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高级分析平台如SAS和SPSS，提供强大的数据处理能力和统计分析功能，支持用户进行深入的数据挖掘和预测分析。</a:t>
            </a:r>
            <a:endParaRPr lang="en-US" sz="1440" dirty="0"/>
          </a:p>
        </p:txBody>
      </p:sp>
      <p:sp>
        <p:nvSpPr>
          <p:cNvPr id="12" name="Text 8"/>
          <p:cNvSpPr/>
          <p:nvPr/>
        </p:nvSpPr>
        <p:spPr>
          <a:xfrm>
            <a:off x="3485040" y="3194618"/>
            <a:ext cx="4861995" cy="484632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12500"/>
              </a:lnSpc>
              <a:spcBef>
                <a:spcPts val="375"/>
              </a:spcBef>
              <a:buNone/>
            </a:pPr>
            <a:r>
              <a:rPr lang="en-US" sz="1584" b="1" dirty="0">
                <a:solidFill>
                  <a:srgbClr val="65A5F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自助式BI工具</a:t>
            </a:r>
            <a:endParaRPr lang="en-US" sz="1440" dirty="0"/>
          </a:p>
        </p:txBody>
      </p:sp>
      <p:sp>
        <p:nvSpPr>
          <p:cNvPr id="13" name="Text 9"/>
          <p:cNvSpPr/>
          <p:nvPr/>
        </p:nvSpPr>
        <p:spPr>
          <a:xfrm>
            <a:off x="3485040" y="3491058"/>
            <a:ext cx="5213718" cy="621792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just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152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自助式BI工具如QlikView和MicroStrategy，允许非技术用户通过简单的拖放操作创建复杂的报表和仪表板，实现数据的即时访问和分析。</a:t>
            </a:r>
            <a:endParaRPr lang="en-US" sz="144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0"/>
          <p:cNvSpPr/>
          <p:nvPr/>
        </p:nvSpPr>
        <p:spPr>
          <a:xfrm>
            <a:off x="479086" y="270231"/>
            <a:ext cx="182880" cy="182880"/>
          </a:xfrm>
          <a:custGeom>
            <a:avLst/>
            <a:gdLst/>
            <a:ahLst/>
            <a:cxnLst/>
            <a:rect l="l" t="t" r="r" b="b"/>
            <a:pathLst>
              <a:path w="182880" h="182880">
                <a:moveTo>
                  <a:pt x="91440" y="0"/>
                </a:moveTo>
                <a:moveTo>
                  <a:pt x="91440" y="0"/>
                </a:moveTo>
                <a:cubicBezTo>
                  <a:pt x="141907" y="0"/>
                  <a:pt x="182880" y="40973"/>
                  <a:pt x="182880" y="91440"/>
                </a:cubicBezTo>
                <a:cubicBezTo>
                  <a:pt x="182880" y="141907"/>
                  <a:pt x="141907" y="182880"/>
                  <a:pt x="91440" y="182880"/>
                </a:cubicBezTo>
                <a:cubicBezTo>
                  <a:pt x="40973" y="182880"/>
                  <a:pt x="0" y="141907"/>
                  <a:pt x="0" y="91440"/>
                </a:cubicBezTo>
                <a:cubicBezTo>
                  <a:pt x="0" y="40973"/>
                  <a:pt x="40973" y="0"/>
                  <a:pt x="91440" y="0"/>
                </a:cubicBezTo>
                <a:close/>
              </a:path>
            </a:pathLst>
          </a:custGeom>
          <a:solidFill>
            <a:srgbClr val="FF8989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4" name="Shape 1"/>
          <p:cNvSpPr/>
          <p:nvPr/>
        </p:nvSpPr>
        <p:spPr>
          <a:xfrm>
            <a:off x="832563" y="270231"/>
            <a:ext cx="182880" cy="182880"/>
          </a:xfrm>
          <a:custGeom>
            <a:avLst/>
            <a:gdLst/>
            <a:ahLst/>
            <a:cxnLst/>
            <a:rect l="l" t="t" r="r" b="b"/>
            <a:pathLst>
              <a:path w="182880" h="182880">
                <a:moveTo>
                  <a:pt x="91440" y="0"/>
                </a:moveTo>
                <a:moveTo>
                  <a:pt x="91440" y="0"/>
                </a:moveTo>
                <a:cubicBezTo>
                  <a:pt x="141907" y="0"/>
                  <a:pt x="182880" y="40973"/>
                  <a:pt x="182880" y="91440"/>
                </a:cubicBezTo>
                <a:cubicBezTo>
                  <a:pt x="182880" y="141907"/>
                  <a:pt x="141907" y="182880"/>
                  <a:pt x="91440" y="182880"/>
                </a:cubicBezTo>
                <a:cubicBezTo>
                  <a:pt x="40973" y="182880"/>
                  <a:pt x="0" y="141907"/>
                  <a:pt x="0" y="91440"/>
                </a:cubicBezTo>
                <a:cubicBezTo>
                  <a:pt x="0" y="40973"/>
                  <a:pt x="40973" y="0"/>
                  <a:pt x="91440" y="0"/>
                </a:cubicBezTo>
                <a:close/>
              </a:path>
            </a:pathLst>
          </a:custGeom>
          <a:solidFill>
            <a:srgbClr val="D8F1FF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5" name="Shape 2"/>
          <p:cNvSpPr/>
          <p:nvPr/>
        </p:nvSpPr>
        <p:spPr>
          <a:xfrm>
            <a:off x="1186041" y="270231"/>
            <a:ext cx="182880" cy="182880"/>
          </a:xfrm>
          <a:custGeom>
            <a:avLst/>
            <a:gdLst/>
            <a:ahLst/>
            <a:cxnLst/>
            <a:rect l="l" t="t" r="r" b="b"/>
            <a:pathLst>
              <a:path w="182880" h="182880">
                <a:moveTo>
                  <a:pt x="91440" y="0"/>
                </a:moveTo>
                <a:moveTo>
                  <a:pt x="91440" y="0"/>
                </a:moveTo>
                <a:cubicBezTo>
                  <a:pt x="141907" y="0"/>
                  <a:pt x="182880" y="40973"/>
                  <a:pt x="182880" y="91440"/>
                </a:cubicBezTo>
                <a:cubicBezTo>
                  <a:pt x="182880" y="141907"/>
                  <a:pt x="141907" y="182880"/>
                  <a:pt x="91440" y="182880"/>
                </a:cubicBezTo>
                <a:cubicBezTo>
                  <a:pt x="40973" y="182880"/>
                  <a:pt x="0" y="141907"/>
                  <a:pt x="0" y="91440"/>
                </a:cubicBezTo>
                <a:cubicBezTo>
                  <a:pt x="0" y="40973"/>
                  <a:pt x="40973" y="0"/>
                  <a:pt x="91440" y="0"/>
                </a:cubicBezTo>
                <a:close/>
              </a:path>
            </a:pathLst>
          </a:custGeom>
          <a:solidFill>
            <a:srgbClr val="FFDB41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6" name="Text 3"/>
          <p:cNvSpPr/>
          <p:nvPr/>
        </p:nvSpPr>
        <p:spPr>
          <a:xfrm>
            <a:off x="388425" y="453111"/>
            <a:ext cx="8373893" cy="676656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>
              <a:lnSpc>
                <a:spcPct val="112500"/>
              </a:lnSpc>
              <a:spcBef>
                <a:spcPts val="375"/>
              </a:spcBef>
              <a:buNone/>
            </a:pPr>
            <a:r>
              <a:rPr lang="en-US" sz="2592" b="1" dirty="0">
                <a:solidFill>
                  <a:srgbClr val="000000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选择标准</a:t>
            </a:r>
            <a:endParaRPr lang="en-US" sz="1440" dirty="0"/>
          </a:p>
        </p:txBody>
      </p:sp>
      <p:sp>
        <p:nvSpPr>
          <p:cNvPr id="7" name="Shape 4"/>
          <p:cNvSpPr/>
          <p:nvPr/>
        </p:nvSpPr>
        <p:spPr>
          <a:xfrm>
            <a:off x="1496222" y="802832"/>
            <a:ext cx="849980" cy="849980"/>
          </a:xfrm>
          <a:custGeom>
            <a:avLst/>
            <a:gdLst/>
            <a:ahLst/>
            <a:cxnLst/>
            <a:rect l="l" t="t" r="r" b="b"/>
            <a:pathLst>
              <a:path w="849980" h="849980">
                <a:moveTo>
                  <a:pt x="424990" y="0"/>
                </a:moveTo>
                <a:moveTo>
                  <a:pt x="424990" y="0"/>
                </a:moveTo>
                <a:cubicBezTo>
                  <a:pt x="659549" y="0"/>
                  <a:pt x="849980" y="190432"/>
                  <a:pt x="849980" y="424990"/>
                </a:cubicBezTo>
                <a:cubicBezTo>
                  <a:pt x="849980" y="659549"/>
                  <a:pt x="659549" y="849980"/>
                  <a:pt x="424990" y="849980"/>
                </a:cubicBezTo>
                <a:cubicBezTo>
                  <a:pt x="190432" y="849980"/>
                  <a:pt x="0" y="659549"/>
                  <a:pt x="0" y="424990"/>
                </a:cubicBezTo>
                <a:cubicBezTo>
                  <a:pt x="0" y="190432"/>
                  <a:pt x="190432" y="0"/>
                  <a:pt x="424990" y="0"/>
                </a:cubicBezTo>
                <a:close/>
              </a:path>
            </a:pathLst>
          </a:custGeom>
          <a:solidFill>
            <a:srgbClr val="A0A9B5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8" name="Shape 5"/>
          <p:cNvSpPr/>
          <p:nvPr/>
        </p:nvSpPr>
        <p:spPr>
          <a:xfrm>
            <a:off x="2719469" y="1608641"/>
            <a:ext cx="914368" cy="148533"/>
          </a:xfrm>
          <a:custGeom>
            <a:avLst/>
            <a:gdLst/>
            <a:ahLst/>
            <a:cxnLst/>
            <a:rect l="l" t="t" r="r" b="b"/>
            <a:pathLst>
              <a:path w="914368" h="148533">
                <a:moveTo>
                  <a:pt x="914368" y="0"/>
                </a:moveTo>
                <a:moveTo>
                  <a:pt x="914368" y="0"/>
                </a:moveTo>
                <a:lnTo>
                  <a:pt x="0" y="148533"/>
                </a:lnTo>
              </a:path>
            </a:pathLst>
          </a:custGeom>
          <a:noFill/>
          <a:ln w="19050">
            <a:solidFill>
              <a:srgbClr val="A0A9B5"/>
            </a:solidFill>
            <a:prstDash val="solid"/>
            <a:headEnd type="none"/>
            <a:tailEnd type="arrow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9" name="Shape 6"/>
          <p:cNvSpPr/>
          <p:nvPr/>
        </p:nvSpPr>
        <p:spPr>
          <a:xfrm>
            <a:off x="3810662" y="802832"/>
            <a:ext cx="1670700" cy="1543386"/>
          </a:xfrm>
          <a:custGeom>
            <a:avLst/>
            <a:gdLst/>
            <a:ahLst/>
            <a:cxnLst/>
            <a:rect l="l" t="t" r="r" b="b"/>
            <a:pathLst>
              <a:path w="1670700" h="1543386">
                <a:moveTo>
                  <a:pt x="1623933" y="366858"/>
                </a:moveTo>
                <a:moveTo>
                  <a:pt x="1623933" y="366858"/>
                </a:moveTo>
                <a:cubicBezTo>
                  <a:pt x="1598223" y="311734"/>
                  <a:pt x="1561384" y="262459"/>
                  <a:pt x="1514760" y="220096"/>
                </a:cubicBezTo>
                <a:cubicBezTo>
                  <a:pt x="1468135" y="177911"/>
                  <a:pt x="1414028" y="144943"/>
                  <a:pt x="1353589" y="121724"/>
                </a:cubicBezTo>
                <a:cubicBezTo>
                  <a:pt x="1291232" y="97795"/>
                  <a:pt x="1225229" y="85742"/>
                  <a:pt x="1157115" y="85742"/>
                </a:cubicBezTo>
                <a:cubicBezTo>
                  <a:pt x="1062523" y="85742"/>
                  <a:pt x="970234" y="109671"/>
                  <a:pt x="890033" y="154869"/>
                </a:cubicBezTo>
                <a:cubicBezTo>
                  <a:pt x="870846" y="165681"/>
                  <a:pt x="852618" y="177557"/>
                  <a:pt x="835350" y="190496"/>
                </a:cubicBezTo>
                <a:cubicBezTo>
                  <a:pt x="818082" y="177557"/>
                  <a:pt x="799854" y="165681"/>
                  <a:pt x="780667" y="154869"/>
                </a:cubicBezTo>
                <a:cubicBezTo>
                  <a:pt x="700466" y="109671"/>
                  <a:pt x="608177" y="85742"/>
                  <a:pt x="513585" y="85742"/>
                </a:cubicBezTo>
                <a:cubicBezTo>
                  <a:pt x="445471" y="85742"/>
                  <a:pt x="379468" y="97795"/>
                  <a:pt x="317111" y="121724"/>
                </a:cubicBezTo>
                <a:cubicBezTo>
                  <a:pt x="256864" y="144766"/>
                  <a:pt x="202565" y="177911"/>
                  <a:pt x="155940" y="220096"/>
                </a:cubicBezTo>
                <a:cubicBezTo>
                  <a:pt x="109124" y="262459"/>
                  <a:pt x="72477" y="311734"/>
                  <a:pt x="46767" y="366858"/>
                </a:cubicBezTo>
                <a:cubicBezTo>
                  <a:pt x="20097" y="424109"/>
                  <a:pt x="6474" y="484905"/>
                  <a:pt x="6474" y="547474"/>
                </a:cubicBezTo>
                <a:cubicBezTo>
                  <a:pt x="6474" y="606497"/>
                  <a:pt x="19521" y="668003"/>
                  <a:pt x="45423" y="730571"/>
                </a:cubicBezTo>
                <a:cubicBezTo>
                  <a:pt x="67105" y="782859"/>
                  <a:pt x="98188" y="837097"/>
                  <a:pt x="137905" y="891867"/>
                </a:cubicBezTo>
                <a:cubicBezTo>
                  <a:pt x="200838" y="978541"/>
                  <a:pt x="287371" y="1068938"/>
                  <a:pt x="394818" y="1160575"/>
                </a:cubicBezTo>
                <a:cubicBezTo>
                  <a:pt x="572873" y="1312477"/>
                  <a:pt x="749201" y="1417408"/>
                  <a:pt x="756683" y="1421662"/>
                </a:cubicBezTo>
                <a:lnTo>
                  <a:pt x="802157" y="1448604"/>
                </a:lnTo>
                <a:cubicBezTo>
                  <a:pt x="822303" y="1460479"/>
                  <a:pt x="848205" y="1460479"/>
                  <a:pt x="868351" y="1448604"/>
                </a:cubicBezTo>
                <a:lnTo>
                  <a:pt x="913825" y="1421662"/>
                </a:lnTo>
                <a:cubicBezTo>
                  <a:pt x="921307" y="1417231"/>
                  <a:pt x="1097444" y="1312477"/>
                  <a:pt x="1275690" y="1160575"/>
                </a:cubicBezTo>
                <a:cubicBezTo>
                  <a:pt x="1383137" y="1068938"/>
                  <a:pt x="1469670" y="978541"/>
                  <a:pt x="1532603" y="891867"/>
                </a:cubicBezTo>
                <a:cubicBezTo>
                  <a:pt x="1572320" y="837097"/>
                  <a:pt x="1603595" y="782859"/>
                  <a:pt x="1625085" y="730571"/>
                </a:cubicBezTo>
                <a:cubicBezTo>
                  <a:pt x="1650987" y="668003"/>
                  <a:pt x="1664034" y="606497"/>
                  <a:pt x="1664034" y="547474"/>
                </a:cubicBezTo>
                <a:cubicBezTo>
                  <a:pt x="1664226" y="484905"/>
                  <a:pt x="1650603" y="424109"/>
                  <a:pt x="1623933" y="366858"/>
                </a:cubicBezTo>
                <a:close/>
              </a:path>
            </a:pathLst>
          </a:custGeom>
          <a:solidFill>
            <a:srgbClr val="65A5FB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0" name="Shape 7"/>
          <p:cNvSpPr/>
          <p:nvPr/>
        </p:nvSpPr>
        <p:spPr>
          <a:xfrm>
            <a:off x="1738332" y="1044942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356433" y="180084"/>
                </a:moveTo>
                <a:moveTo>
                  <a:pt x="356433" y="180084"/>
                </a:moveTo>
                <a:lnTo>
                  <a:pt x="191907" y="15678"/>
                </a:lnTo>
                <a:cubicBezTo>
                  <a:pt x="186914" y="10685"/>
                  <a:pt x="178846" y="10685"/>
                  <a:pt x="173853" y="15678"/>
                </a:cubicBezTo>
                <a:lnTo>
                  <a:pt x="9327" y="180084"/>
                </a:lnTo>
                <a:cubicBezTo>
                  <a:pt x="4533" y="184877"/>
                  <a:pt x="1817" y="191388"/>
                  <a:pt x="1817" y="198178"/>
                </a:cubicBezTo>
                <a:cubicBezTo>
                  <a:pt x="1817" y="212278"/>
                  <a:pt x="13281" y="223742"/>
                  <a:pt x="27381" y="223742"/>
                </a:cubicBezTo>
                <a:lnTo>
                  <a:pt x="44716" y="223742"/>
                </a:lnTo>
                <a:lnTo>
                  <a:pt x="44716" y="341055"/>
                </a:lnTo>
                <a:cubicBezTo>
                  <a:pt x="44716" y="348125"/>
                  <a:pt x="50428" y="353837"/>
                  <a:pt x="57498" y="353837"/>
                </a:cubicBezTo>
                <a:lnTo>
                  <a:pt x="157316" y="353837"/>
                </a:lnTo>
                <a:lnTo>
                  <a:pt x="157316" y="264364"/>
                </a:lnTo>
                <a:lnTo>
                  <a:pt x="202053" y="264364"/>
                </a:lnTo>
                <a:lnTo>
                  <a:pt x="202053" y="353837"/>
                </a:lnTo>
                <a:lnTo>
                  <a:pt x="308262" y="353837"/>
                </a:lnTo>
                <a:cubicBezTo>
                  <a:pt x="315332" y="353837"/>
                  <a:pt x="321044" y="348125"/>
                  <a:pt x="321044" y="341055"/>
                </a:cubicBezTo>
                <a:lnTo>
                  <a:pt x="321044" y="223742"/>
                </a:lnTo>
                <a:lnTo>
                  <a:pt x="338379" y="223742"/>
                </a:lnTo>
                <a:cubicBezTo>
                  <a:pt x="345169" y="223742"/>
                  <a:pt x="351680" y="221066"/>
                  <a:pt x="356473" y="216233"/>
                </a:cubicBezTo>
                <a:cubicBezTo>
                  <a:pt x="366419" y="206247"/>
                  <a:pt x="366419" y="190070"/>
                  <a:pt x="356433" y="180084"/>
                </a:cubicBezTo>
                <a:close/>
              </a:path>
            </a:pathLst>
          </a:custGeom>
          <a:solidFill>
            <a:srgbClr val="DDDDDD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1" name="Shape 8"/>
          <p:cNvSpPr/>
          <p:nvPr/>
        </p:nvSpPr>
        <p:spPr>
          <a:xfrm>
            <a:off x="3594625" y="2139233"/>
            <a:ext cx="525352" cy="622426"/>
          </a:xfrm>
          <a:custGeom>
            <a:avLst/>
            <a:gdLst/>
            <a:ahLst/>
            <a:cxnLst/>
            <a:rect l="l" t="t" r="r" b="b"/>
            <a:pathLst>
              <a:path w="525352" h="622426">
                <a:moveTo>
                  <a:pt x="525352" y="0"/>
                </a:moveTo>
                <a:moveTo>
                  <a:pt x="525352" y="0"/>
                </a:moveTo>
                <a:lnTo>
                  <a:pt x="0" y="622426"/>
                </a:lnTo>
              </a:path>
            </a:pathLst>
          </a:custGeom>
          <a:noFill/>
          <a:ln w="19050">
            <a:solidFill>
              <a:srgbClr val="A0A9B5"/>
            </a:solidFill>
            <a:prstDash val="solid"/>
            <a:headEnd type="none"/>
            <a:tailEnd type="arrow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2" name="Shape 9"/>
          <p:cNvSpPr/>
          <p:nvPr/>
        </p:nvSpPr>
        <p:spPr>
          <a:xfrm>
            <a:off x="5192867" y="2146306"/>
            <a:ext cx="445600" cy="615353"/>
          </a:xfrm>
          <a:custGeom>
            <a:avLst/>
            <a:gdLst/>
            <a:ahLst/>
            <a:cxnLst/>
            <a:rect l="l" t="t" r="r" b="b"/>
            <a:pathLst>
              <a:path w="445600" h="615353">
                <a:moveTo>
                  <a:pt x="0" y="0"/>
                </a:moveTo>
                <a:moveTo>
                  <a:pt x="0" y="0"/>
                </a:moveTo>
                <a:lnTo>
                  <a:pt x="445600" y="615353"/>
                </a:lnTo>
              </a:path>
            </a:pathLst>
          </a:custGeom>
          <a:noFill/>
          <a:ln w="19050">
            <a:solidFill>
              <a:srgbClr val="A0A9B5"/>
            </a:solidFill>
            <a:prstDash val="solid"/>
            <a:headEnd type="none"/>
            <a:tailEnd type="arrow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3" name="Shape 10"/>
          <p:cNvSpPr/>
          <p:nvPr/>
        </p:nvSpPr>
        <p:spPr>
          <a:xfrm>
            <a:off x="2744644" y="2855473"/>
            <a:ext cx="849980" cy="849980"/>
          </a:xfrm>
          <a:custGeom>
            <a:avLst/>
            <a:gdLst/>
            <a:ahLst/>
            <a:cxnLst/>
            <a:rect l="l" t="t" r="r" b="b"/>
            <a:pathLst>
              <a:path w="849980" h="849980">
                <a:moveTo>
                  <a:pt x="424990" y="0"/>
                </a:moveTo>
                <a:moveTo>
                  <a:pt x="424990" y="0"/>
                </a:moveTo>
                <a:cubicBezTo>
                  <a:pt x="659549" y="0"/>
                  <a:pt x="849980" y="190432"/>
                  <a:pt x="849980" y="424990"/>
                </a:cubicBezTo>
                <a:cubicBezTo>
                  <a:pt x="849980" y="659549"/>
                  <a:pt x="659549" y="849980"/>
                  <a:pt x="424990" y="849980"/>
                </a:cubicBezTo>
                <a:cubicBezTo>
                  <a:pt x="190432" y="849980"/>
                  <a:pt x="0" y="659549"/>
                  <a:pt x="0" y="424990"/>
                </a:cubicBezTo>
                <a:cubicBezTo>
                  <a:pt x="0" y="190432"/>
                  <a:pt x="190432" y="0"/>
                  <a:pt x="424990" y="0"/>
                </a:cubicBezTo>
                <a:close/>
              </a:path>
            </a:pathLst>
          </a:custGeom>
          <a:solidFill>
            <a:srgbClr val="A0A9B5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4" name="Shape 11"/>
          <p:cNvSpPr/>
          <p:nvPr/>
        </p:nvSpPr>
        <p:spPr>
          <a:xfrm>
            <a:off x="2986754" y="3097583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356433" y="180084"/>
                </a:moveTo>
                <a:moveTo>
                  <a:pt x="356433" y="180084"/>
                </a:moveTo>
                <a:lnTo>
                  <a:pt x="191907" y="15678"/>
                </a:lnTo>
                <a:cubicBezTo>
                  <a:pt x="186914" y="10685"/>
                  <a:pt x="178846" y="10685"/>
                  <a:pt x="173853" y="15678"/>
                </a:cubicBezTo>
                <a:lnTo>
                  <a:pt x="9327" y="180084"/>
                </a:lnTo>
                <a:cubicBezTo>
                  <a:pt x="4533" y="184877"/>
                  <a:pt x="1817" y="191388"/>
                  <a:pt x="1817" y="198178"/>
                </a:cubicBezTo>
                <a:cubicBezTo>
                  <a:pt x="1817" y="212278"/>
                  <a:pt x="13281" y="223742"/>
                  <a:pt x="27381" y="223742"/>
                </a:cubicBezTo>
                <a:lnTo>
                  <a:pt x="44716" y="223742"/>
                </a:lnTo>
                <a:lnTo>
                  <a:pt x="44716" y="341055"/>
                </a:lnTo>
                <a:cubicBezTo>
                  <a:pt x="44716" y="348125"/>
                  <a:pt x="50428" y="353837"/>
                  <a:pt x="57498" y="353837"/>
                </a:cubicBezTo>
                <a:lnTo>
                  <a:pt x="157316" y="353837"/>
                </a:lnTo>
                <a:lnTo>
                  <a:pt x="157316" y="264364"/>
                </a:lnTo>
                <a:lnTo>
                  <a:pt x="202053" y="264364"/>
                </a:lnTo>
                <a:lnTo>
                  <a:pt x="202053" y="353837"/>
                </a:lnTo>
                <a:lnTo>
                  <a:pt x="308262" y="353837"/>
                </a:lnTo>
                <a:cubicBezTo>
                  <a:pt x="315332" y="353837"/>
                  <a:pt x="321044" y="348125"/>
                  <a:pt x="321044" y="341055"/>
                </a:cubicBezTo>
                <a:lnTo>
                  <a:pt x="321044" y="223742"/>
                </a:lnTo>
                <a:lnTo>
                  <a:pt x="338379" y="223742"/>
                </a:lnTo>
                <a:cubicBezTo>
                  <a:pt x="345169" y="223742"/>
                  <a:pt x="351680" y="221066"/>
                  <a:pt x="356473" y="216233"/>
                </a:cubicBezTo>
                <a:cubicBezTo>
                  <a:pt x="366419" y="206247"/>
                  <a:pt x="366419" y="190070"/>
                  <a:pt x="356433" y="180084"/>
                </a:cubicBezTo>
                <a:close/>
              </a:path>
            </a:pathLst>
          </a:custGeom>
          <a:solidFill>
            <a:srgbClr val="DDDDDD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5" name="Shape 12"/>
          <p:cNvSpPr/>
          <p:nvPr/>
        </p:nvSpPr>
        <p:spPr>
          <a:xfrm>
            <a:off x="6563478" y="896646"/>
            <a:ext cx="849980" cy="849980"/>
          </a:xfrm>
          <a:custGeom>
            <a:avLst/>
            <a:gdLst/>
            <a:ahLst/>
            <a:cxnLst/>
            <a:rect l="l" t="t" r="r" b="b"/>
            <a:pathLst>
              <a:path w="849980" h="849980">
                <a:moveTo>
                  <a:pt x="424990" y="0"/>
                </a:moveTo>
                <a:moveTo>
                  <a:pt x="424990" y="0"/>
                </a:moveTo>
                <a:cubicBezTo>
                  <a:pt x="659549" y="0"/>
                  <a:pt x="849980" y="190432"/>
                  <a:pt x="849980" y="424990"/>
                </a:cubicBezTo>
                <a:cubicBezTo>
                  <a:pt x="849980" y="659549"/>
                  <a:pt x="659549" y="849980"/>
                  <a:pt x="424990" y="849980"/>
                </a:cubicBezTo>
                <a:cubicBezTo>
                  <a:pt x="190432" y="849980"/>
                  <a:pt x="0" y="659549"/>
                  <a:pt x="0" y="424990"/>
                </a:cubicBezTo>
                <a:cubicBezTo>
                  <a:pt x="0" y="190432"/>
                  <a:pt x="190432" y="0"/>
                  <a:pt x="424990" y="0"/>
                </a:cubicBezTo>
                <a:close/>
              </a:path>
            </a:pathLst>
          </a:custGeom>
          <a:solidFill>
            <a:srgbClr val="A0A9B5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6" name="Shape 13"/>
          <p:cNvSpPr/>
          <p:nvPr/>
        </p:nvSpPr>
        <p:spPr>
          <a:xfrm>
            <a:off x="5627892" y="1628057"/>
            <a:ext cx="785105" cy="141460"/>
          </a:xfrm>
          <a:custGeom>
            <a:avLst/>
            <a:gdLst/>
            <a:ahLst/>
            <a:cxnLst/>
            <a:rect l="l" t="t" r="r" b="b"/>
            <a:pathLst>
              <a:path w="785105" h="141460">
                <a:moveTo>
                  <a:pt x="0" y="0"/>
                </a:moveTo>
                <a:moveTo>
                  <a:pt x="0" y="0"/>
                </a:moveTo>
                <a:lnTo>
                  <a:pt x="785105" y="141460"/>
                </a:lnTo>
              </a:path>
            </a:pathLst>
          </a:custGeom>
          <a:noFill/>
          <a:ln w="19050">
            <a:solidFill>
              <a:srgbClr val="A0A9B5"/>
            </a:solidFill>
            <a:prstDash val="solid"/>
            <a:headEnd type="none"/>
            <a:tailEnd type="arrow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7" name="Shape 14"/>
          <p:cNvSpPr/>
          <p:nvPr/>
        </p:nvSpPr>
        <p:spPr>
          <a:xfrm>
            <a:off x="6805589" y="1138756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356433" y="180084"/>
                </a:moveTo>
                <a:moveTo>
                  <a:pt x="356433" y="180084"/>
                </a:moveTo>
                <a:lnTo>
                  <a:pt x="191907" y="15678"/>
                </a:lnTo>
                <a:cubicBezTo>
                  <a:pt x="186914" y="10685"/>
                  <a:pt x="178846" y="10685"/>
                  <a:pt x="173853" y="15678"/>
                </a:cubicBezTo>
                <a:lnTo>
                  <a:pt x="9327" y="180084"/>
                </a:lnTo>
                <a:cubicBezTo>
                  <a:pt x="4533" y="184877"/>
                  <a:pt x="1817" y="191388"/>
                  <a:pt x="1817" y="198178"/>
                </a:cubicBezTo>
                <a:cubicBezTo>
                  <a:pt x="1817" y="212278"/>
                  <a:pt x="13281" y="223742"/>
                  <a:pt x="27381" y="223742"/>
                </a:cubicBezTo>
                <a:lnTo>
                  <a:pt x="44716" y="223742"/>
                </a:lnTo>
                <a:lnTo>
                  <a:pt x="44716" y="341055"/>
                </a:lnTo>
                <a:cubicBezTo>
                  <a:pt x="44716" y="348125"/>
                  <a:pt x="50428" y="353837"/>
                  <a:pt x="57498" y="353837"/>
                </a:cubicBezTo>
                <a:lnTo>
                  <a:pt x="157316" y="353837"/>
                </a:lnTo>
                <a:lnTo>
                  <a:pt x="157316" y="264364"/>
                </a:lnTo>
                <a:lnTo>
                  <a:pt x="202053" y="264364"/>
                </a:lnTo>
                <a:lnTo>
                  <a:pt x="202053" y="353837"/>
                </a:lnTo>
                <a:lnTo>
                  <a:pt x="308262" y="353837"/>
                </a:lnTo>
                <a:cubicBezTo>
                  <a:pt x="315332" y="353837"/>
                  <a:pt x="321044" y="348125"/>
                  <a:pt x="321044" y="341055"/>
                </a:cubicBezTo>
                <a:lnTo>
                  <a:pt x="321044" y="223742"/>
                </a:lnTo>
                <a:lnTo>
                  <a:pt x="338379" y="223742"/>
                </a:lnTo>
                <a:cubicBezTo>
                  <a:pt x="345169" y="223742"/>
                  <a:pt x="351680" y="221066"/>
                  <a:pt x="356473" y="216233"/>
                </a:cubicBezTo>
                <a:cubicBezTo>
                  <a:pt x="366419" y="206247"/>
                  <a:pt x="366419" y="190070"/>
                  <a:pt x="356433" y="180084"/>
                </a:cubicBezTo>
                <a:close/>
              </a:path>
            </a:pathLst>
          </a:custGeom>
          <a:solidFill>
            <a:srgbClr val="DDDDDD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8" name="Shape 15"/>
          <p:cNvSpPr/>
          <p:nvPr/>
        </p:nvSpPr>
        <p:spPr>
          <a:xfrm>
            <a:off x="5575130" y="2855473"/>
            <a:ext cx="849980" cy="849980"/>
          </a:xfrm>
          <a:custGeom>
            <a:avLst/>
            <a:gdLst/>
            <a:ahLst/>
            <a:cxnLst/>
            <a:rect l="l" t="t" r="r" b="b"/>
            <a:pathLst>
              <a:path w="849980" h="849980">
                <a:moveTo>
                  <a:pt x="424990" y="0"/>
                </a:moveTo>
                <a:moveTo>
                  <a:pt x="424990" y="0"/>
                </a:moveTo>
                <a:cubicBezTo>
                  <a:pt x="659549" y="0"/>
                  <a:pt x="849980" y="190432"/>
                  <a:pt x="849980" y="424990"/>
                </a:cubicBezTo>
                <a:cubicBezTo>
                  <a:pt x="849980" y="659549"/>
                  <a:pt x="659549" y="849980"/>
                  <a:pt x="424990" y="849980"/>
                </a:cubicBezTo>
                <a:cubicBezTo>
                  <a:pt x="190432" y="849980"/>
                  <a:pt x="0" y="659549"/>
                  <a:pt x="0" y="424990"/>
                </a:cubicBezTo>
                <a:cubicBezTo>
                  <a:pt x="0" y="190432"/>
                  <a:pt x="190432" y="0"/>
                  <a:pt x="424990" y="0"/>
                </a:cubicBezTo>
                <a:close/>
              </a:path>
            </a:pathLst>
          </a:custGeom>
          <a:solidFill>
            <a:srgbClr val="A0A9B5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9" name="Shape 16"/>
          <p:cNvSpPr/>
          <p:nvPr/>
        </p:nvSpPr>
        <p:spPr>
          <a:xfrm>
            <a:off x="5817240" y="3097583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356433" y="180084"/>
                </a:moveTo>
                <a:moveTo>
                  <a:pt x="356433" y="180084"/>
                </a:moveTo>
                <a:lnTo>
                  <a:pt x="191907" y="15678"/>
                </a:lnTo>
                <a:cubicBezTo>
                  <a:pt x="186914" y="10685"/>
                  <a:pt x="178846" y="10685"/>
                  <a:pt x="173853" y="15678"/>
                </a:cubicBezTo>
                <a:lnTo>
                  <a:pt x="9327" y="180084"/>
                </a:lnTo>
                <a:cubicBezTo>
                  <a:pt x="4533" y="184877"/>
                  <a:pt x="1817" y="191388"/>
                  <a:pt x="1817" y="198178"/>
                </a:cubicBezTo>
                <a:cubicBezTo>
                  <a:pt x="1817" y="212278"/>
                  <a:pt x="13281" y="223742"/>
                  <a:pt x="27381" y="223742"/>
                </a:cubicBezTo>
                <a:lnTo>
                  <a:pt x="44716" y="223742"/>
                </a:lnTo>
                <a:lnTo>
                  <a:pt x="44716" y="341055"/>
                </a:lnTo>
                <a:cubicBezTo>
                  <a:pt x="44716" y="348125"/>
                  <a:pt x="50428" y="353837"/>
                  <a:pt x="57498" y="353837"/>
                </a:cubicBezTo>
                <a:lnTo>
                  <a:pt x="157316" y="353837"/>
                </a:lnTo>
                <a:lnTo>
                  <a:pt x="157316" y="264364"/>
                </a:lnTo>
                <a:lnTo>
                  <a:pt x="202053" y="264364"/>
                </a:lnTo>
                <a:lnTo>
                  <a:pt x="202053" y="353837"/>
                </a:lnTo>
                <a:lnTo>
                  <a:pt x="308262" y="353837"/>
                </a:lnTo>
                <a:cubicBezTo>
                  <a:pt x="315332" y="353837"/>
                  <a:pt x="321044" y="348125"/>
                  <a:pt x="321044" y="341055"/>
                </a:cubicBezTo>
                <a:lnTo>
                  <a:pt x="321044" y="223742"/>
                </a:lnTo>
                <a:lnTo>
                  <a:pt x="338379" y="223742"/>
                </a:lnTo>
                <a:cubicBezTo>
                  <a:pt x="345169" y="223742"/>
                  <a:pt x="351680" y="221066"/>
                  <a:pt x="356473" y="216233"/>
                </a:cubicBezTo>
                <a:cubicBezTo>
                  <a:pt x="366419" y="206247"/>
                  <a:pt x="366419" y="190070"/>
                  <a:pt x="356433" y="180084"/>
                </a:cubicBezTo>
                <a:close/>
              </a:path>
            </a:pathLst>
          </a:custGeom>
          <a:solidFill>
            <a:srgbClr val="DDDDDD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20" name="Text 17"/>
          <p:cNvSpPr/>
          <p:nvPr/>
        </p:nvSpPr>
        <p:spPr>
          <a:xfrm>
            <a:off x="749984" y="1652812"/>
            <a:ext cx="2342457" cy="365760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ctr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440" b="1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功能全面性</a:t>
            </a:r>
            <a:endParaRPr lang="en-US" sz="1440" dirty="0"/>
          </a:p>
        </p:txBody>
      </p:sp>
      <p:sp>
        <p:nvSpPr>
          <p:cNvPr id="21" name="Text 18"/>
          <p:cNvSpPr/>
          <p:nvPr/>
        </p:nvSpPr>
        <p:spPr>
          <a:xfrm>
            <a:off x="965664" y="1947843"/>
            <a:ext cx="1911096" cy="1444752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ctr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152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选择BI工具时，功能的全面性是关键。需涵盖数据抽取、清洗、分析和可视化等全流程，以满足科技爱好者对数据处理的全方位需求。</a:t>
            </a:r>
            <a:endParaRPr lang="en-US" sz="1440" dirty="0"/>
          </a:p>
        </p:txBody>
      </p:sp>
      <p:sp>
        <p:nvSpPr>
          <p:cNvPr id="22" name="Text 19"/>
          <p:cNvSpPr/>
          <p:nvPr/>
        </p:nvSpPr>
        <p:spPr>
          <a:xfrm>
            <a:off x="1998406" y="3705453"/>
            <a:ext cx="2342457" cy="365760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ctr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440" b="1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用户友好度</a:t>
            </a:r>
            <a:endParaRPr lang="en-US" sz="1440" dirty="0"/>
          </a:p>
        </p:txBody>
      </p:sp>
      <p:sp>
        <p:nvSpPr>
          <p:cNvPr id="23" name="Text 20"/>
          <p:cNvSpPr/>
          <p:nvPr/>
        </p:nvSpPr>
        <p:spPr>
          <a:xfrm>
            <a:off x="2214086" y="4000483"/>
            <a:ext cx="1911096" cy="1444752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ctr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152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对于科技爱好者而言，操作简便、界面直观的BI工具更受欢迎。它降低了技术门槛，使得非专业人士也能轻松上手，进行数据分析。</a:t>
            </a:r>
            <a:endParaRPr lang="en-US" sz="1440" dirty="0"/>
          </a:p>
        </p:txBody>
      </p:sp>
      <p:sp>
        <p:nvSpPr>
          <p:cNvPr id="24" name="Text 21"/>
          <p:cNvSpPr/>
          <p:nvPr/>
        </p:nvSpPr>
        <p:spPr>
          <a:xfrm>
            <a:off x="5817240" y="1746626"/>
            <a:ext cx="2342457" cy="365760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ctr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440" b="1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定制化能力</a:t>
            </a:r>
            <a:endParaRPr lang="en-US" sz="1440" dirty="0"/>
          </a:p>
        </p:txBody>
      </p:sp>
      <p:sp>
        <p:nvSpPr>
          <p:cNvPr id="25" name="Text 22"/>
          <p:cNvSpPr/>
          <p:nvPr/>
        </p:nvSpPr>
        <p:spPr>
          <a:xfrm>
            <a:off x="6032921" y="2041657"/>
            <a:ext cx="1911096" cy="1234440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ctr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152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强大的定制化能力是BI工具的重要选择标准。科技爱好者可根据具体需求，自定义报表、仪表盘等，以展现独特的数据视角。</a:t>
            </a:r>
            <a:endParaRPr lang="en-US" sz="1440" dirty="0"/>
          </a:p>
        </p:txBody>
      </p:sp>
      <p:sp>
        <p:nvSpPr>
          <p:cNvPr id="26" name="Text 23"/>
          <p:cNvSpPr/>
          <p:nvPr/>
        </p:nvSpPr>
        <p:spPr>
          <a:xfrm>
            <a:off x="4828892" y="3705453"/>
            <a:ext cx="2342457" cy="365760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ctr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440" b="1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数据安全性</a:t>
            </a:r>
            <a:endParaRPr lang="en-US" sz="1440" dirty="0"/>
          </a:p>
        </p:txBody>
      </p:sp>
      <p:sp>
        <p:nvSpPr>
          <p:cNvPr id="27" name="Text 24"/>
          <p:cNvSpPr/>
          <p:nvPr/>
        </p:nvSpPr>
        <p:spPr>
          <a:xfrm>
            <a:off x="5044572" y="4000483"/>
            <a:ext cx="1911096" cy="1444752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ctr">
              <a:lnSpc>
                <a:spcPct val="100000"/>
              </a:lnSpc>
              <a:spcBef>
                <a:spcPts val="375"/>
              </a:spcBef>
              <a:buNone/>
            </a:pPr>
            <a:r>
              <a:rPr lang="en-US" sz="1152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在数据分析过程中，数据安全至关重要。选择BI工具时，要确保其具备强大的数据加密和访问控制功能，保护科技爱好者的数据隐私。</a:t>
            </a:r>
            <a:endParaRPr lang="en-US" sz="144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-180861" y="2291387"/>
            <a:ext cx="4313208" cy="1306576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ctr">
              <a:lnSpc>
                <a:spcPct val="112500"/>
              </a:lnSpc>
              <a:spcBef>
                <a:spcPts val="375"/>
              </a:spcBef>
              <a:buNone/>
            </a:pPr>
            <a:r>
              <a:rPr lang="en-US" sz="4752" b="1" dirty="0">
                <a:solidFill>
                  <a:srgbClr val="FFFFFF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Thanks！</a:t>
            </a:r>
          </a:p>
          <a:p>
            <a:pPr marL="0" indent="0" algn="ctr">
              <a:lnSpc>
                <a:spcPct val="112500"/>
              </a:lnSpc>
              <a:spcBef>
                <a:spcPts val="375"/>
              </a:spcBef>
              <a:buNone/>
            </a:pPr>
            <a:endParaRPr lang="en-US" sz="1440" dirty="0"/>
          </a:p>
        </p:txBody>
      </p:sp>
      <p:sp>
        <p:nvSpPr>
          <p:cNvPr id="4" name="Text 1"/>
          <p:cNvSpPr/>
          <p:nvPr/>
        </p:nvSpPr>
        <p:spPr>
          <a:xfrm>
            <a:off x="324842" y="1194065"/>
            <a:ext cx="3082177" cy="1377685"/>
          </a:xfrm>
          <a:prstGeom prst="rect">
            <a:avLst/>
          </a:prstGeom>
          <a:noFill/>
          <a:ln/>
        </p:spPr>
        <p:txBody>
          <a:bodyPr wrap="square" lIns="95250" tIns="95250" rIns="95250" bIns="95250" rtlCol="0" anchor="t">
            <a:spAutoFit/>
          </a:bodyPr>
          <a:lstStyle/>
          <a:p>
            <a:pPr marL="0" indent="0" algn="ctr">
              <a:lnSpc>
                <a:spcPct val="150000"/>
              </a:lnSpc>
              <a:buNone/>
            </a:pPr>
            <a:r>
              <a:rPr lang="en-US" sz="3888" b="1" dirty="0" err="1">
                <a:solidFill>
                  <a:srgbClr val="FFFFFF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感谢观看</a:t>
            </a:r>
            <a:endParaRPr lang="en-US" sz="3888" b="1" dirty="0">
              <a:solidFill>
                <a:srgbClr val="FFFFFF"/>
              </a:solidFill>
              <a:latin typeface="PingFang SC" pitchFamily="34" charset="0"/>
              <a:ea typeface="PingFang SC" pitchFamily="34" charset="-122"/>
              <a:cs typeface="PingFang SC" pitchFamily="34" charset="-120"/>
            </a:endParaRPr>
          </a:p>
          <a:p>
            <a:pPr marL="0" indent="0" algn="ctr">
              <a:lnSpc>
                <a:spcPct val="112500"/>
              </a:lnSpc>
              <a:spcBef>
                <a:spcPts val="375"/>
              </a:spcBef>
              <a:buNone/>
            </a:pPr>
            <a:endParaRPr lang="en-US" sz="144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等线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1930</Words>
  <Application>Microsoft Office PowerPoint</Application>
  <PresentationFormat>全屏显示(16:9)</PresentationFormat>
  <Paragraphs>208</Paragraphs>
  <Slides>24</Slides>
  <Notes>24</Notes>
  <HiddenSlides>0</HiddenSlides>
  <MMClips>0</MMClips>
  <ScaleCrop>false</ScaleCrop>
  <HeadingPairs>
    <vt:vector size="6" baseType="variant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24</vt:i4>
      </vt:variant>
    </vt:vector>
  </HeadingPairs>
  <TitlesOfParts>
    <vt:vector size="28" baseType="lpstr">
      <vt:lpstr>PingFang SC</vt:lpstr>
      <vt:lpstr>Microsoft Yahei</vt:lpstr>
      <vt:lpstr>Arial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k K</cp:lastModifiedBy>
  <cp:revision>2</cp:revision>
  <dcterms:created xsi:type="dcterms:W3CDTF">2025-03-19T06:04:08Z</dcterms:created>
  <dcterms:modified xsi:type="dcterms:W3CDTF">2026-07-30T07:11:26Z</dcterms:modified>
</cp:coreProperties>
</file>