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2.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9" d="100"/>
          <a:sy n="99" d="100"/>
        </p:scale>
        <p:origin x="54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pieChart>
        <c:varyColors val="1"/>
        <c:ser>
          <c:idx val="0"/>
          <c:order val="0"/>
          <c:tx>
            <c:strRef>
              <c:f>Sheet1!$B$1</c:f>
              <c:strCache>
                <c:ptCount val="1"/>
                <c:pt idx="0">
                  <c:v>系列1</c:v>
                </c:pt>
              </c:strCache>
            </c:strRef>
          </c:tx>
          <c:spPr>
            <a:solidFill>
              <a:schemeClr val="accent1"/>
            </a:solidFill>
            <a:ln w="9525" cap="flat">
              <a:solidFill>
                <a:srgbClr val="F9F9F9"/>
              </a:solidFill>
              <a:prstDash val="solid"/>
              <a:round/>
            </a:ln>
            <a:effectLst/>
          </c:spPr>
          <c:dPt>
            <c:idx val="0"/>
            <c:bubble3D val="0"/>
            <c:spPr>
              <a:solidFill>
                <a:srgbClr val="256BF6"/>
              </a:solidFill>
              <a:effectLst/>
            </c:spPr>
            <c:extLst>
              <c:ext xmlns:c16="http://schemas.microsoft.com/office/drawing/2014/chart" uri="{C3380CC4-5D6E-409C-BE32-E72D297353CC}">
                <c16:uniqueId val="{00000001-8192-4D90-863D-0C0B0D3CFE64}"/>
              </c:ext>
            </c:extLst>
          </c:dPt>
          <c:dPt>
            <c:idx val="1"/>
            <c:bubble3D val="0"/>
            <c:spPr>
              <a:solidFill>
                <a:srgbClr val="14AAFF"/>
              </a:solidFill>
              <a:effectLst/>
            </c:spPr>
            <c:extLst>
              <c:ext xmlns:c16="http://schemas.microsoft.com/office/drawing/2014/chart" uri="{C3380CC4-5D6E-409C-BE32-E72D297353CC}">
                <c16:uniqueId val="{00000003-8192-4D90-863D-0C0B0D3CFE64}"/>
              </c:ext>
            </c:extLst>
          </c:dPt>
          <c:dLbls>
            <c:dLbl>
              <c:idx val="0"/>
              <c:numFmt formatCode="General" sourceLinked="0"/>
              <c:spPr/>
              <c:txPr>
                <a:bodyPr/>
                <a:lstStyle/>
                <a:p>
                  <a:pPr>
                    <a:defRPr sz="1200" b="0" i="0" u="none" strike="noStrike">
                      <a:solidFill>
                        <a:srgbClr val="000000"/>
                      </a:solidFill>
                      <a:latin typeface="Arial"/>
                    </a:defRPr>
                  </a:pPr>
                  <a:endParaRPr lang="zh-CN"/>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192-4D90-863D-0C0B0D3CFE64}"/>
                </c:ext>
              </c:extLst>
            </c:dLbl>
            <c:dLbl>
              <c:idx val="1"/>
              <c:numFmt formatCode="General" sourceLinked="0"/>
              <c:spPr/>
              <c:txPr>
                <a:bodyPr/>
                <a:lstStyle/>
                <a:p>
                  <a:pPr>
                    <a:defRPr sz="1200" b="0" i="0" u="none" strike="noStrike">
                      <a:solidFill>
                        <a:srgbClr val="000000"/>
                      </a:solidFill>
                      <a:latin typeface="Arial"/>
                    </a:defRPr>
                  </a:pPr>
                  <a:endParaRPr lang="zh-CN"/>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192-4D90-863D-0C0B0D3CFE64}"/>
                </c:ext>
              </c:extLst>
            </c:dLbl>
            <c:numFmt formatCode="General" sourceLinked="0"/>
            <c:spPr>
              <a:noFill/>
              <a:ln>
                <a:noFill/>
              </a:ln>
              <a:effectLst/>
            </c:spPr>
            <c:txPr>
              <a:bodyPr/>
              <a:lstStyle/>
              <a:p>
                <a:pPr>
                  <a:defRPr sz="1800" b="0" i="0" u="none" strike="noStrike">
                    <a:solidFill>
                      <a:srgbClr val="000000"/>
                    </a:solidFill>
                    <a:latin typeface="Arial"/>
                  </a:defRPr>
                </a:pPr>
                <a:endParaRPr lang="zh-CN"/>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Sheet1!$A$2:$A$3</c:f>
              <c:strCache>
                <c:ptCount val="2"/>
                <c:pt idx="0">
                  <c:v>类别1</c:v>
                </c:pt>
                <c:pt idx="1">
                  <c:v>类别2</c:v>
                </c:pt>
              </c:strCache>
            </c:strRef>
          </c:cat>
          <c:val>
            <c:numRef>
              <c:f>Sheet1!$B$2:$B$3</c:f>
              <c:numCache>
                <c:formatCode>General</c:formatCode>
                <c:ptCount val="2"/>
                <c:pt idx="0">
                  <c:v>30</c:v>
                </c:pt>
                <c:pt idx="1">
                  <c:v>70</c:v>
                </c:pt>
              </c:numCache>
            </c:numRef>
          </c:val>
          <c:extLst>
            <c:ext xmlns:c16="http://schemas.microsoft.com/office/drawing/2014/chart" uri="{C3380CC4-5D6E-409C-BE32-E72D297353CC}">
              <c16:uniqueId val="{00000004-8192-4D90-863D-0C0B0D3CFE64}"/>
            </c:ext>
          </c:extLst>
        </c:ser>
        <c:dLbls>
          <c:showLegendKey val="0"/>
          <c:showVal val="0"/>
          <c:showCatName val="0"/>
          <c:showSerName val="0"/>
          <c:showPercent val="0"/>
          <c:showBubbleSize val="0"/>
          <c:showLeaderLines val="0"/>
        </c:dLbls>
        <c:firstSliceAng val="0"/>
      </c:pieChart>
      <c:spPr>
        <a:solidFill>
          <a:srgbClr val="000000">
            <a:alpha val="0"/>
          </a:srgbClr>
        </a:solid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1"/>
  <c:style val="2"/>
  <c:chart>
    <c:autoTitleDeleted val="1"/>
    <c:plotArea>
      <c:layout/>
      <c:pieChart>
        <c:varyColors val="1"/>
        <c:ser>
          <c:idx val="0"/>
          <c:order val="0"/>
          <c:tx>
            <c:strRef>
              <c:f>Sheet1!$B$1</c:f>
              <c:strCache>
                <c:ptCount val="1"/>
                <c:pt idx="0">
                  <c:v>系列1</c:v>
                </c:pt>
              </c:strCache>
            </c:strRef>
          </c:tx>
          <c:spPr>
            <a:solidFill>
              <a:schemeClr val="accent1"/>
            </a:solidFill>
            <a:ln w="9525" cap="flat">
              <a:solidFill>
                <a:srgbClr val="F9F9F9"/>
              </a:solidFill>
              <a:prstDash val="solid"/>
              <a:round/>
            </a:ln>
            <a:effectLst/>
          </c:spPr>
          <c:dPt>
            <c:idx val="0"/>
            <c:bubble3D val="0"/>
            <c:spPr>
              <a:solidFill>
                <a:srgbClr val="256BF6"/>
              </a:solidFill>
              <a:effectLst/>
            </c:spPr>
            <c:extLst>
              <c:ext xmlns:c16="http://schemas.microsoft.com/office/drawing/2014/chart" uri="{C3380CC4-5D6E-409C-BE32-E72D297353CC}">
                <c16:uniqueId val="{00000001-1842-4C6B-8817-598B610806FF}"/>
              </c:ext>
            </c:extLst>
          </c:dPt>
          <c:dPt>
            <c:idx val="1"/>
            <c:bubble3D val="0"/>
            <c:spPr>
              <a:solidFill>
                <a:srgbClr val="14AAFF"/>
              </a:solidFill>
              <a:effectLst/>
            </c:spPr>
            <c:extLst>
              <c:ext xmlns:c16="http://schemas.microsoft.com/office/drawing/2014/chart" uri="{C3380CC4-5D6E-409C-BE32-E72D297353CC}">
                <c16:uniqueId val="{00000003-1842-4C6B-8817-598B610806FF}"/>
              </c:ext>
            </c:extLst>
          </c:dPt>
          <c:dPt>
            <c:idx val="2"/>
            <c:bubble3D val="0"/>
            <c:spPr>
              <a:solidFill>
                <a:srgbClr val="3D91E7"/>
              </a:solidFill>
              <a:effectLst/>
            </c:spPr>
            <c:extLst>
              <c:ext xmlns:c16="http://schemas.microsoft.com/office/drawing/2014/chart" uri="{C3380CC4-5D6E-409C-BE32-E72D297353CC}">
                <c16:uniqueId val="{00000005-1842-4C6B-8817-598B610806FF}"/>
              </c:ext>
            </c:extLst>
          </c:dPt>
          <c:dLbls>
            <c:dLbl>
              <c:idx val="0"/>
              <c:numFmt formatCode="General" sourceLinked="0"/>
              <c:spPr/>
              <c:txPr>
                <a:bodyPr/>
                <a:lstStyle/>
                <a:p>
                  <a:pPr>
                    <a:defRPr sz="1200" b="0" i="0" u="none" strike="noStrike">
                      <a:solidFill>
                        <a:srgbClr val="000000"/>
                      </a:solidFill>
                      <a:latin typeface="Arial"/>
                    </a:defRPr>
                  </a:pPr>
                  <a:endParaRPr lang="zh-CN"/>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842-4C6B-8817-598B610806FF}"/>
                </c:ext>
              </c:extLst>
            </c:dLbl>
            <c:dLbl>
              <c:idx val="1"/>
              <c:numFmt formatCode="General" sourceLinked="0"/>
              <c:spPr/>
              <c:txPr>
                <a:bodyPr/>
                <a:lstStyle/>
                <a:p>
                  <a:pPr>
                    <a:defRPr sz="1200" b="0" i="0" u="none" strike="noStrike">
                      <a:solidFill>
                        <a:srgbClr val="000000"/>
                      </a:solidFill>
                      <a:latin typeface="Arial"/>
                    </a:defRPr>
                  </a:pPr>
                  <a:endParaRPr lang="zh-CN"/>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842-4C6B-8817-598B610806FF}"/>
                </c:ext>
              </c:extLst>
            </c:dLbl>
            <c:dLbl>
              <c:idx val="2"/>
              <c:numFmt formatCode="General" sourceLinked="0"/>
              <c:spPr/>
              <c:txPr>
                <a:bodyPr/>
                <a:lstStyle/>
                <a:p>
                  <a:pPr>
                    <a:defRPr sz="1200" b="0" i="0" u="none" strike="noStrike">
                      <a:solidFill>
                        <a:srgbClr val="000000"/>
                      </a:solidFill>
                      <a:latin typeface="Arial"/>
                    </a:defRPr>
                  </a:pPr>
                  <a:endParaRPr lang="zh-CN"/>
                </a:p>
              </c:txPr>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42-4C6B-8817-598B610806FF}"/>
                </c:ext>
              </c:extLst>
            </c:dLbl>
            <c:numFmt formatCode="General" sourceLinked="0"/>
            <c:spPr>
              <a:noFill/>
              <a:ln>
                <a:noFill/>
              </a:ln>
              <a:effectLst/>
            </c:spPr>
            <c:txPr>
              <a:bodyPr/>
              <a:lstStyle/>
              <a:p>
                <a:pPr>
                  <a:defRPr sz="1800" b="0" i="0" u="none" strike="noStrike">
                    <a:solidFill>
                      <a:srgbClr val="000000"/>
                    </a:solidFill>
                    <a:latin typeface="Arial"/>
                  </a:defRPr>
                </a:pPr>
                <a:endParaRPr lang="zh-CN"/>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类别1</c:v>
                </c:pt>
                <c:pt idx="1">
                  <c:v>类别2</c:v>
                </c:pt>
                <c:pt idx="2">
                  <c:v>类别3</c:v>
                </c:pt>
              </c:strCache>
            </c:strRef>
          </c:cat>
          <c:val>
            <c:numRef>
              <c:f>Sheet1!$B$2:$B$4</c:f>
              <c:numCache>
                <c:formatCode>General</c:formatCode>
                <c:ptCount val="3"/>
                <c:pt idx="0">
                  <c:v>20</c:v>
                </c:pt>
                <c:pt idx="1">
                  <c:v>30</c:v>
                </c:pt>
                <c:pt idx="2">
                  <c:v>60</c:v>
                </c:pt>
              </c:numCache>
            </c:numRef>
          </c:val>
          <c:extLst>
            <c:ext xmlns:c16="http://schemas.microsoft.com/office/drawing/2014/chart" uri="{C3380CC4-5D6E-409C-BE32-E72D297353CC}">
              <c16:uniqueId val="{00000006-1842-4C6B-8817-598B610806FF}"/>
            </c:ext>
          </c:extLst>
        </c:ser>
        <c:dLbls>
          <c:showLegendKey val="0"/>
          <c:showVal val="0"/>
          <c:showCatName val="0"/>
          <c:showSerName val="0"/>
          <c:showPercent val="0"/>
          <c:showBubbleSize val="0"/>
          <c:showLeaderLines val="0"/>
        </c:dLbls>
        <c:firstSliceAng val="0"/>
      </c:pieChart>
      <c:spPr>
        <a:solidFill>
          <a:srgbClr val="000000">
            <a:alpha val="0"/>
          </a:srgbClr>
        </a:solid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6924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尊敬的各位商业伙伴：在当今竞争激烈的商业环境中，项目管理已成为企业成功的关键因素。今天，我们聚焦于《项目管理实战解析》，共同探讨如何通过高效的项目管理策略与实践，驱动项目成功，实现商业价值最大化。让我们携手深入这一领域，开启专业探索之旅。</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本次PPT将全面阐述项目管理的核心流程，涵盖从策划、执行、监控调整至收尾总结的全周期。通过国内外大型项目案例，深度解析各阶段要点，为商业伙伴提供宝贵的管理洞见。</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这一部分将概述项目管理的定义、重要性及其管理流程，为商业伙伴提供专业视角。</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项目管理，这一概念在商业世界中至关重要。它并非简单的任务执行，而是通过综合运用多种知识、技能、工具和方法，在一定的时间、成本、质量等要求下实现项目成果性目标的过程。这需要我们精准规划，合理调配资源，确保每一个环节都紧密相连，共同推动项目向前发展。而项目管理的重要性，更是不言而喻。它如同项目的指南针，确保项目能够按时、按质、在预算内完成。在项目管理的框架下，我们可以有效整合各种资源，无论是人力、物力还是财力，都能得到最合理的利用。这不仅提升了工作效率，更降低了成本，为企业创造了更大的价值。对于企业而言，项目管理是提升竞争力的关键。在激烈的市场竞争中，只有那些能够高效管理项目、快速响应市场变化的企业，才能脱颖而出。项目管理不仅帮助我们更好地应对挑战，还为我们提供了预见未来、把握机遇的能力。因此，我呼吁各位商业伙伴，要高度重视项目管理。让我们携手共进，将项目管理的理念融入日常工作中，不断提升我们的专业素养和团队协作能力。只有这样，我们才能在激烈的市场竞争中立于不败之地，共同创造更加辉煌的未来。</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项目管理的宏大舞台上，每一幕都精心编排，确保项目从概念到落地，每一步都稳健前行。让我们聚焦于这四大关键环节，它们是项目成功的基石。首先，项目启动阶段，这是一切的起点，我们在这里定义项目的核心价值，设定明确的目标，并合理配置资源。这一步，如同航海前绘制地图，为后续旅程指明方向，奠定坚实基础。紧接着是规划与设计阶段，团队的智慧汇聚于此，细致勾勒出项目的蓝图。时间表的精确安排、预算的科学分配以及风险的前瞻性管理，构成了项目推进的导航图，确保我们朝着既定目标稳步前进。而执行与监控，则是项目生命力的体现。这一阶段，我们将计划转化为行动，通过持续的跟踪与调整，确保每一项任务都能按时、按质完成。就像精密的时钟，每个齿轮都需精准咬合，共同推动项目不断向前。最后，收尾与评估，这是项目圆满的句点，也是新旅程的起点。我们不仅验收成果，更在于总结经验教训，提出改进建议，以此循环迭代，不断提升我们的项目管理效能。各位商业伙伴，项目管理的艺术在于细节的把握与过程的优化。这四个阶段，环环相扣，共同构建起项目管理的坚固框架。让我们携手，以专业的态度，精细的操作，共创项目辉煌的未来。</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这一部分将详述项目策划阶段，涵盖目标设定与资源分配的关键要素。</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项目管理的广阔天地中，目标设定犹如灯塔，引领我们破浪前行。它不仅为团队注入了行动的指南针，还激发了成员们的热情与动力，确保每一步都踏向共同的胜利彼岸。试想，没有清晰的目标，团队就像迷失方向的航船，即便风帆饱满，也难以抵达梦想的彼岸。谈及目标的艺术，不得不提SMART原则——这是我们手中的精密罗盘。具体（Specific）、可衡量（Measurable）、可达成（Achievable）、相关性（Relevant）、时限性（Time-bound），这五个关键词如同五行，构建起目标设定的坚实框架。它们让目标从模糊变得清晰，从抽象转为具体，极大地提升了我们的命中率和执行力。然而，目标虽美，却也需警惕暗礁。风险与目标之间，是一场微妙的平衡术。我们既要勇于攀登高峰，设立高远志向，也要脚踏实地，评估潜在风险，找到那个稳中求进的黄金分割点。这样，项目才能在波涛汹涌中稳健前行，不至于因一时冲动而颠覆。最后，市场如海，瞬息万变。项目目标不是刻在石头上的永恒誓言，而是需要随着环境变化灵活调整的活地图。持续跟踪项目进展，适时调整策略，是保持竞争力的关键。正如航海家会根据风向调整航线，我们也需根据项目反馈和外部动态，不断校准目标，确保其适应性和有效性。如此，方能在商海沉浮中，始终把握正确的航向，驶向成功的彼岸。</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资源分配在项目管理中的重要性不言而喻，它是确保项目成功的关键因素。合理的资源分配意味着人力、物力和财力能够得到最有效的配置，从而满足项目的各种需求。这不仅提高了项目执行的效率，还增强了团队的工作满意度。在资源分配过程中，我们遵循三个基本原则：公平、公正和高效。公平原则确保每个团队成员都能获得他们应得的资源，避免资源浪费或不公平现象的发生。公正原则要求资源的分配基于团队成员的能力和贡献，这样可以激励团队成员发挥最大的潜力。高效原则则强调资源的使用应最大化其价值，通过优化资源配置来提升项目的整体表现。为了实现这些原则，我们采用了几种有效的资源分配策略。首先是优先级排序，它帮助我们识别出哪些任务是最重要的，从而确保关键资源能够优先分配给这些任务。其次是任务分解，这一策略有助于我们更深入地理解每项任务的具体需求，从而做出更准确的资源分配决策。最后是风险管理，通过提前识别潜在的风险并制定应对措施，我们可以预防可能出现的问题，确保资源分配的稳定性和连续性。尽管理论上听起来简单明了，但实际操作中资源分配面临诸多挑战。例如，如何准确评估资源的需求是一项复杂的工作，需要考虑到项目的各个方面。此外，处理资源的冲突也是一大难题，尤其是在资源有限的情况下。提高资源的利用效率同样具有挑战性，这需要我们不断优化流程和提高工作效率。</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这一部分将深入探讨项目执行阶段的关键要素，包括进度控制与风险管理。</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项目管理的宏大版图中，进度控制犹如灯塔，指引着项目按时抵达成功的彼岸。它不仅是时间管理的精髓，更是应对不确定性、保障项目按期交付的核心要素。谈及进度控制的重要性，我们不得不提到其在维护项目时间表上的不可或缺。想象一下，一个没有有效进度监控的建筑工地，材料延误、工序混乱，最终导致工期无限延长，成本激增。这正是缺乏进度控制的直接后果。因此，持续监控与适时调整成为确保项目按图索骥的关键。而谈及方法，我们的策略是精细规划与灵活应变并重。制定详尽的项目计划，就像是绘制一张精确的航海图，每个里程碑、每项任务都清晰可见。定期检查进度，则是不断校准航向的过程，确保团队不偏离既定航道。此外，利用现代工具和技术，如甘特图、看板管理等，让进度跟踪变得直观高效，为决策提供数据支持。然而，挑战总是与机遇并存。预测项目完成时间的不确定性，以及应对项目中突如其来的变化，是进度控制路上的两大难关。这要求我们不仅要有敏锐的洞察力，更要具备快速响应和适应的能力，将风险转化为可控因素。值得庆幸的是，良好的进度控制实践能显著提升项目的成功率。它如同项目的免疫系统，帮助团队及时识别并解决潜在的问题，避免小病成疾，从而有效预防延期的发生。这不仅增强了客户的信任，也为企业的声誉添砖加瓦。总而言之，进度控制不仅是项目管理的技术活，更是艺术，它平衡了计划与灵活性，预见与应对，是每位项目经理不可或缺的技能。让我们携手，以精准的进度控制，引领项目稳健前行，共创辉煌成果。</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项目管理中，风险管理是至关重要的一环。它涉及到识别、评估和控制可能对项目产生负面影响的风险，以确保项目的顺利进行。通过系统的风险识别和评估过程，我们可以确定项目中可能存在的风险，并对其进行优先级排序，以便更有效地管理和应对这些风险。首先，让我们谈谈风险识别与评估的重要性。在项目启动阶段，我们需要对潜在的风险进行全面的识别和评估。这包括从各个角度审视项目，包括技术、市场、竞争等方面，以确定可能存在的风险因素。通过使用工具和方法，如风险矩阵或SWOT分析，我们可以将风险进行分类和优先级排序，从而更好地理解其潜在影响。接下来，我们讨论风险应对策略的制定。根据风险的性质和影响程度，我们可以采取不同的策略来应对风险。例如，对于高风险且无法避免的情况，我们可以选择转移风险，例如购买保险或与其他合作伙伴共享风险。对于中等风险且可以减轻的情况，我们可以采取适当的措施来降低风险的发生概率或减轻其影响。而对于低风险或可接受的情况，我们可以选择承担一定的风险，但需要密切关注并准备应对可能出现的问题。最后，风险监控与控制是确保项目始终处于可控状态的关键步骤。在项目执行过程中，我们需要持续监控风险的变化情况，并根据需要进行及时调整。这包括定期重新评估已识别的风险，以及跟踪新出现的风险。同时，我们还需要建立有效的沟通机制，确保团队成员之间的信息共享和协作，以便及时应对任何突发情况。综上所述，风险管理在项目管理中扮演着重要的角色。通过识别、评估和控制风险，我们可以最大程度地降低风险对项目的影响，确保项目的顺利进行。因此，作为商业伙伴，我们应该重视风险管理，并将其纳入到我们的项目管理实践中。</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这一部分聚焦项目监控与调整，涵盖性能评估及策略调整，助商业伙伴精准把控项目进程。</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性能评估，是项目管理中不可或缺的一环，它如同灯塔，照亮项目前行的道路。通过精准的性能评估，我们能够洞悉项目的运行状况，预见未来的发展态势，从而为决策提供坚实的依据。在复杂多变的市场环境中，这一步骤显得尤为重要，它关乎项目的成败，更关乎企业的长远发展。谈及性能评估的方法，我们拥有丰富的选择。定量分析与定性分析，各有千秋，各具特色。我们需要根据项目的具体特性和需求，灵活运用这些方法，以期达到最佳的评估效果。无论是数据的精确测量，还是经验的深度挖掘，都是我们探寻项目真相的宝贵工具。性能评估的应用领域广泛而深远。从软件开发到制造业，从金融行业到医疗健康，无处不体现着它的价值。它如同一股强大的动力，推动着各行各业的效率提升与成本降低。通过性能评估，我们可以更加清晰地认识自己的优势与不足，从而制定出更加精准的战略与计划。然而，性能评估并非一帆风顺。我们也面临着诸多挑战：数据收集的困难、评估标准的不明确……这些问题都需要我们共同面对，共同解决。但正是这些挑战，也激发了我们的创新精神与团队协作能力。作为商业伙伴，我们深知性能评估的重要性与价值。让我们携手并进，共同应对挑战，以专业的素养和坚定的信念，推动项目不断前行，实现共赢的美好未来。</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项目管理中，策略调整是应对变化和挑战的关键。通过灵活的策略调整，可以确保项目目标的实现，提高项目的成功率。策略调整需要根据项目的实际情况进行，包括重新评估项目目标、资源分配、时间表等，以确保项目能够顺利进行。这要求我们具备敏锐的洞察力和判断力，及时发现问题并采取有效的措施进行调整。然而，策略调整可能会面临一些挑战。团队成员的抵触情绪、资源的重新分配等问题都可能成为阻碍。因此，有效的沟通和协调是非常重要的。我们需要与团队成员保持良好的沟通，理解他们的需求和担忧，并积极寻求解决方案。同时，我们还需要协调各方利益，确保资源的合理分配和利用。通过策略调整，我们可以提高项目的适应性和灵活性，从而提高项目的成功率。同时，也可以提高团队的士气和工作效率。策略调整不仅可以帮助我们应对当前的挑战，还可以为未来的发展奠定坚实的基础。作为商业伙伴，我们应该认识到策略调整的重要性，并积极参与其中。只有通过不断的学习和改进，我们才能在激烈的市场竞争中立于不败之地。谢谢大家！</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这一部分我们将探讨项目收尾与总结，包括成果交付和经验反馈。</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成果交付，是项目管理中不可或缺的一环，它如同项目成功的“最后一公里”，直接关乎项目目标的实现与价值传递。我们深知，一个项目的成功，不仅仅在于其过程的精心规划与执行，更在于最终能否交出一份令客户满意的答卷。在制定成果交付策略时，我们注重每一个细节。明确的时间表、严格的质量标准以及高效的沟通计划，构成了我们确保项目按时、按质、按量完成的三大支柱。我们深知，只有精准把握每一个环节，才能确保项目成果完美呈现，满足客户的期望与需求。然而，成果交付的过程并非一帆风顺。资源的限制、时间的紧迫以及需求的变更，都可能成为我们前进道路上的绊脚石。但正是这些挑战，激发了我们团队的智慧与勇气。我们灵活应对，积极寻求解决方案，确保项目能够顺利推进，直至成功交付。为了不断提升我们的项目管理水平，我们还对成果交付进行了全面的评估。通过这一过程，我们不仅能够深入了解项目的执行情况，更能及时发现问题、总结经验，为未来的项目管理提供宝贵的参考与借鉴。各位商业伙伴，成果交付是我们共同追求的目标。我们深知，每一次的成功交付，都是对我们专业能力的肯定，也是对客户信任的回馈。让我们携手并进，共同面对挑战，以更加专业的态度和更加高效的执行力，确保每一个项目都能完美落地，为客户创造更大的价值！</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回顾过往，我们深知经验的价值。在项目管理的征途中，每一个已完成的项目都是一座宝库，蕴藏着丰富的经验和教训。通过深入的回顾与分析，我们能够提炼出那些宝贵的财富，为未来的项目管理铺设坚实的基石。为了更精准地把握项目脉搏，我们建立了一套高效的反馈机制。这一机制如同项目的“听诊器”，让我们能够实时感知项目的健康状况，及时发现并解决问题。它不仅促进了团队间的沟通与协作，更为项目的持续优化提供了有力支持。基于这些宝贵的经验和反馈，我们制定了一套科学的持续改进策略。这套策略旨在从源头上提升项目管理的效率和质量，确保我们的项目始终走在行业的前列。它涵盖了从项目规划、执行到监控的各个环节，为我们的项目成功提供了全方位的保障。各位商业伙伴，我们深知在激烈的市场竞争中，唯有不断学习、不断进步，才能立于不败之地。因此，我们珍视每一次的经验反馈，将其视为推动我们前行的重要力量。我们相信，通过共同的努力和智慧，我们一定能够携手共创更加辉煌的未来。在此，我诚挚地邀请各位与我们一同分享这份经验，共同探索项目管理的新境界。让我们携手并进，以更加专业的态度、更加严谨的作风，共同书写项目管理的新篇章！</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这一部分将展示国内外大型项目案例，涵盖国内成功案例与国外成功案例。</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在当今竞争激烈的商业环境中，高效的项目管理已成为企业脱颖而出的关键。今天，我将与各位分享一些国内企业在项目管理上的成功案例，希望能为各位提供有益的借鉴。首当其冲的是项目管理的典范。许多国内企业通过精细化的项目管理，实现了业务的迅猛增长和市场份额的显著提升。这些案例不仅展示了项目管理的力量，更为我们揭示了高效执行和精准决策的重要性。接下来，我们来看看创新驱动的成功实践。一些国内企业深知，唯有不断创新，才能在激烈的市场竞争中立于不败之地。因此，他们在项目管理中融入了创新思维和方法，通过持续改进和优化流程，实现了项目的高效执行和卓越成果。这种对创新的执着追求，正是他们取得成功的关键所在。跨部门协作也是成功项目管理不可或缺的一环。在项目实施过程中，往往需要多个部门的紧密合作。通过建立有效的沟通机制和协作平台，各部门能够协同作战，确保项目顺利进行并取得预期效果。这种跨部门协作的力量，是推动项目成功的重要保障。当然，风险管理同样不容忽视。在项目管理过程中，及时识别和评估潜在风险至关重要。国内企业在面对挑战时，通常会制定详细的风险管理计划和应急预案。这样，一旦出现风险事件，就能迅速应对，将损失降到最低。综上所述，这些国内成功案例为我们提供了宝贵的经验和启示。通过学习他们的项目管理经验，我们可以更好地应对市场挑战，实现企业的持续发展。希望今天的分享能对各位有所启发，共同推动我们的项目管理水平迈向新的高度。</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各位商业伙伴，今天咱们聚焦国外成功案例。先看硅谷创新模式，它作为全球科技创新的发源地，敏捷开发、精益创业等项目管理实践极为亮眼，给全球企业送上宝贵经验。欧洲在跨国项目协作方面能力超群，靠高效沟通机制与严格质量控制，保障项目顺利推进。日本精细化管理也不容小觑，日企注重细节、追求完美，让项目执行各环节都达最优状态。这些案例对咱们业务拓展、项目管理优化都有重要参考价值。咱们得好好琢磨，取其精华，争取创造更出色的项目成果，提升竞争力。</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尊敬的商业伙伴们，本次《项目管理实战解析》的分享即将结束。我们从项目管理的概述出发，详细探讨了项目策划、执行、监控与调整以及收尾与总结等关键环节，并借鉴了国内外大型项目案例。通过这些内容的阐述，我们深刻认识到项目管理在商业活动中的核心地位和重要作用。它不仅关乎项目的成败，更影响着企业的长远发展。感谢各位的聆听与支持，期待未来我们能共同探索更多项目管理的奥秘，携手共创辉煌。"</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7.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636062" y="4219958"/>
            <a:ext cx="1891967" cy="341116"/>
          </a:xfrm>
          <a:custGeom>
            <a:avLst/>
            <a:gdLst/>
            <a:ahLst/>
            <a:cxnLst/>
            <a:rect l="l" t="t" r="r" b="b"/>
            <a:pathLst>
              <a:path w="1891967" h="341116">
                <a:moveTo>
                  <a:pt x="170558" y="0"/>
                </a:moveTo>
                <a:moveTo>
                  <a:pt x="170558" y="0"/>
                </a:moveTo>
                <a:lnTo>
                  <a:pt x="1721409" y="0"/>
                </a:lnTo>
                <a:quadBezTo>
                  <a:pt x="1891967" y="0"/>
                  <a:pt x="1891967" y="170558"/>
                </a:quadBezTo>
                <a:lnTo>
                  <a:pt x="1891967" y="170558"/>
                </a:lnTo>
                <a:quadBezTo>
                  <a:pt x="1891967" y="341116"/>
                  <a:pt x="1721409" y="341116"/>
                </a:quadBezTo>
                <a:lnTo>
                  <a:pt x="170558" y="341116"/>
                </a:lnTo>
                <a:quadBezTo>
                  <a:pt x="0" y="341116"/>
                  <a:pt x="0" y="170558"/>
                </a:quadBezTo>
                <a:lnTo>
                  <a:pt x="0" y="170558"/>
                </a:lnTo>
                <a:quadBezTo>
                  <a:pt x="0" y="0"/>
                  <a:pt x="170558" y="0"/>
                </a:quadBezTo>
                <a:close/>
              </a:path>
            </a:pathLst>
          </a:custGeom>
          <a:solidFill>
            <a:srgbClr val="256BF6"/>
          </a:solidFill>
          <a:ln/>
        </p:spPr>
        <p:txBody>
          <a:bodyPr/>
          <a:lstStyle/>
          <a:p>
            <a:endParaRPr lang="zh-CN" altLang="en-US"/>
          </a:p>
        </p:txBody>
      </p:sp>
      <p:sp>
        <p:nvSpPr>
          <p:cNvPr id="4" name="Shape 1"/>
          <p:cNvSpPr/>
          <p:nvPr/>
        </p:nvSpPr>
        <p:spPr>
          <a:xfrm>
            <a:off x="645206" y="1479266"/>
            <a:ext cx="3724256" cy="444280"/>
          </a:xfrm>
          <a:custGeom>
            <a:avLst/>
            <a:gdLst/>
            <a:ahLst/>
            <a:cxnLst/>
            <a:rect l="l" t="t" r="r" b="b"/>
            <a:pathLst>
              <a:path w="3724256" h="444280">
                <a:moveTo>
                  <a:pt x="222140" y="0"/>
                </a:moveTo>
                <a:moveTo>
                  <a:pt x="222140" y="0"/>
                </a:moveTo>
                <a:lnTo>
                  <a:pt x="3502116" y="0"/>
                </a:lnTo>
                <a:quadBezTo>
                  <a:pt x="3724256" y="0"/>
                  <a:pt x="3724256" y="222140"/>
                </a:quadBezTo>
                <a:lnTo>
                  <a:pt x="3724256" y="222140"/>
                </a:lnTo>
                <a:quadBezTo>
                  <a:pt x="3724256" y="444280"/>
                  <a:pt x="3502116" y="444280"/>
                </a:quadBezTo>
                <a:lnTo>
                  <a:pt x="222140" y="444280"/>
                </a:lnTo>
                <a:quadBezTo>
                  <a:pt x="0" y="444280"/>
                  <a:pt x="0" y="222140"/>
                </a:quadBezTo>
                <a:lnTo>
                  <a:pt x="0" y="222140"/>
                </a:lnTo>
                <a:quadBezTo>
                  <a:pt x="0" y="0"/>
                  <a:pt x="222140" y="0"/>
                </a:quadBezTo>
                <a:close/>
              </a:path>
            </a:pathLst>
          </a:custGeom>
          <a:solidFill>
            <a:srgbClr val="256BF6">
              <a:alpha val="0"/>
            </a:srgbClr>
          </a:solidFill>
          <a:ln w="9525">
            <a:solidFill>
              <a:srgbClr val="FFFFFF"/>
            </a:solidFill>
            <a:prstDash val="solid"/>
          </a:ln>
        </p:spPr>
        <p:txBody>
          <a:bodyPr/>
          <a:lstStyle/>
          <a:p>
            <a:endParaRPr lang="zh-CN" altLang="en-US"/>
          </a:p>
        </p:txBody>
      </p:sp>
      <p:sp>
        <p:nvSpPr>
          <p:cNvPr id="5" name="Text 2"/>
          <p:cNvSpPr/>
          <p:nvPr/>
        </p:nvSpPr>
        <p:spPr>
          <a:xfrm>
            <a:off x="862765" y="1459090"/>
            <a:ext cx="2635575" cy="48463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kern="0" spc="216" dirty="0">
                <a:solidFill>
                  <a:srgbClr val="FFFFFF">
                    <a:alpha val="70000"/>
                  </a:srgbClr>
                </a:solidFill>
                <a:latin typeface="Microsoft Yahei" pitchFamily="34" charset="0"/>
                <a:ea typeface="Microsoft Yahei" pitchFamily="34" charset="-122"/>
                <a:cs typeface="Microsoft Yahei" pitchFamily="34" charset="-120"/>
              </a:rPr>
              <a:t>Work Report！</a:t>
            </a:r>
            <a:endParaRPr lang="en-US" sz="1440" dirty="0"/>
          </a:p>
        </p:txBody>
      </p:sp>
      <p:pic>
        <p:nvPicPr>
          <p:cNvPr id="6" name="Image 0" descr="preencoded.png"/>
          <p:cNvPicPr>
            <a:picLocks noChangeAspect="1"/>
          </p:cNvPicPr>
          <p:nvPr/>
        </p:nvPicPr>
        <p:blipFill>
          <a:blip r:embed="rId4"/>
          <a:stretch>
            <a:fillRect/>
          </a:stretch>
        </p:blipFill>
        <p:spPr>
          <a:xfrm>
            <a:off x="8297598" y="361667"/>
            <a:ext cx="344018" cy="344018"/>
          </a:xfrm>
          <a:prstGeom prst="rect">
            <a:avLst/>
          </a:prstGeom>
        </p:spPr>
      </p:pic>
      <p:pic>
        <p:nvPicPr>
          <p:cNvPr id="7" name="Image 1" descr="preencoded.png"/>
          <p:cNvPicPr>
            <a:picLocks noChangeAspect="1"/>
          </p:cNvPicPr>
          <p:nvPr/>
        </p:nvPicPr>
        <p:blipFill>
          <a:blip r:embed="rId5">
            <a:alphaModFix amt="60000"/>
          </a:blip>
          <a:stretch>
            <a:fillRect/>
          </a:stretch>
        </p:blipFill>
        <p:spPr>
          <a:xfrm>
            <a:off x="3858768" y="1574074"/>
            <a:ext cx="254663" cy="254663"/>
          </a:xfrm>
          <a:prstGeom prst="rect">
            <a:avLst/>
          </a:prstGeom>
        </p:spPr>
      </p:pic>
      <p:sp>
        <p:nvSpPr>
          <p:cNvPr id="8" name="Text 3"/>
          <p:cNvSpPr/>
          <p:nvPr/>
        </p:nvSpPr>
        <p:spPr>
          <a:xfrm>
            <a:off x="521733" y="1990146"/>
            <a:ext cx="8622267" cy="1014984"/>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5472" b="1" kern="0" spc="288" dirty="0">
                <a:solidFill>
                  <a:srgbClr val="FFFFFF"/>
                </a:solidFill>
                <a:latin typeface="Microsoft Yahei" pitchFamily="34" charset="0"/>
                <a:ea typeface="Microsoft Yahei" pitchFamily="34" charset="-122"/>
                <a:cs typeface="Microsoft Yahei" pitchFamily="34" charset="-120"/>
              </a:rPr>
              <a:t>项目管理实战解析</a:t>
            </a:r>
            <a:endParaRPr lang="en-US" sz="1440" dirty="0"/>
          </a:p>
        </p:txBody>
      </p:sp>
      <p:sp>
        <p:nvSpPr>
          <p:cNvPr id="9" name="Text 4"/>
          <p:cNvSpPr/>
          <p:nvPr/>
        </p:nvSpPr>
        <p:spPr>
          <a:xfrm>
            <a:off x="636062" y="4161916"/>
            <a:ext cx="1891967" cy="380745"/>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zh-CN" altLang="en-US" sz="1152" dirty="0">
                <a:solidFill>
                  <a:srgbClr val="FFFFFF"/>
                </a:solidFill>
                <a:latin typeface="Microsoft Yahei" pitchFamily="34" charset="0"/>
                <a:ea typeface="Microsoft Yahei" pitchFamily="34" charset="-122"/>
                <a:cs typeface="Microsoft Yahei" pitchFamily="34" charset="-120"/>
              </a:rPr>
              <a:t>工程部</a:t>
            </a:r>
            <a:endParaRPr lang="en-US" sz="1440" dirty="0"/>
          </a:p>
        </p:txBody>
      </p:sp>
      <p:sp>
        <p:nvSpPr>
          <p:cNvPr id="10" name="Text 5"/>
          <p:cNvSpPr/>
          <p:nvPr/>
        </p:nvSpPr>
        <p:spPr>
          <a:xfrm>
            <a:off x="576584" y="2947088"/>
            <a:ext cx="5806351" cy="484632"/>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584" kern="0" spc="72" dirty="0">
                <a:solidFill>
                  <a:srgbClr val="FFFFFF"/>
                </a:solidFill>
                <a:latin typeface="Microsoft Yahei" pitchFamily="34" charset="0"/>
                <a:ea typeface="Microsoft Yahei" pitchFamily="34" charset="-122"/>
                <a:cs typeface="Microsoft Yahei" pitchFamily="34" charset="-120"/>
              </a:rPr>
              <a:t>国内外大型项目案例分享</a:t>
            </a:r>
            <a:endParaRPr lang="en-US" sz="144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56672" y="424219"/>
            <a:ext cx="5946230" cy="1060704"/>
          </a:xfrm>
          <a:prstGeom prst="rect">
            <a:avLst/>
          </a:prstGeom>
          <a:noFill/>
          <a:ln/>
        </p:spPr>
        <p:txBody>
          <a:bodyPr wrap="square" lIns="95250" tIns="95250" rIns="95250" bIns="95250" rtlCol="0" anchor="ctr">
            <a:spAutoFit/>
          </a:bodyPr>
          <a:lstStyle/>
          <a:p>
            <a:pPr marL="0" indent="0">
              <a:lnSpc>
                <a:spcPct val="112500"/>
              </a:lnSpc>
              <a:spcBef>
                <a:spcPts val="375"/>
              </a:spcBef>
              <a:buNone/>
            </a:pPr>
            <a:r>
              <a:rPr lang="en-US" sz="4608" b="1" kern="0" spc="720" dirty="0">
                <a:solidFill>
                  <a:srgbClr val="FFFFFF"/>
                </a:solidFill>
                <a:latin typeface="Microsoft Yahei" pitchFamily="34" charset="0"/>
                <a:ea typeface="Microsoft Yahei" pitchFamily="34" charset="-122"/>
                <a:cs typeface="Microsoft Yahei" pitchFamily="34" charset="-120"/>
              </a:rPr>
              <a:t>CONTENTS</a:t>
            </a:r>
            <a:endParaRPr lang="en-US" sz="1440" dirty="0"/>
          </a:p>
        </p:txBody>
      </p:sp>
      <p:sp>
        <p:nvSpPr>
          <p:cNvPr id="4" name="Text 1"/>
          <p:cNvSpPr/>
          <p:nvPr/>
        </p:nvSpPr>
        <p:spPr>
          <a:xfrm>
            <a:off x="1133203" y="1895798"/>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3D91E7"/>
                </a:solidFill>
                <a:latin typeface="Microsoft Yahei" pitchFamily="34" charset="0"/>
                <a:ea typeface="Microsoft Yahei" pitchFamily="34" charset="-122"/>
                <a:cs typeface="Microsoft Yahei" pitchFamily="34" charset="-120"/>
              </a:rPr>
              <a:t>01</a:t>
            </a:r>
            <a:endParaRPr lang="en-US" sz="1440" dirty="0"/>
          </a:p>
        </p:txBody>
      </p:sp>
      <p:sp>
        <p:nvSpPr>
          <p:cNvPr id="5" name="Text 2"/>
          <p:cNvSpPr/>
          <p:nvPr/>
        </p:nvSpPr>
        <p:spPr>
          <a:xfrm>
            <a:off x="1745851" y="1978094"/>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项目管理概述</a:t>
            </a:r>
            <a:endParaRPr lang="en-US" sz="1440" dirty="0"/>
          </a:p>
        </p:txBody>
      </p:sp>
      <p:sp>
        <p:nvSpPr>
          <p:cNvPr id="6" name="Text 3"/>
          <p:cNvSpPr/>
          <p:nvPr/>
        </p:nvSpPr>
        <p:spPr>
          <a:xfrm>
            <a:off x="4577860" y="1895798"/>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3D91E7"/>
                </a:solidFill>
                <a:latin typeface="Microsoft Yahei" pitchFamily="34" charset="0"/>
                <a:ea typeface="Microsoft Yahei" pitchFamily="34" charset="-122"/>
                <a:cs typeface="Microsoft Yahei" pitchFamily="34" charset="-120"/>
              </a:rPr>
              <a:t>02</a:t>
            </a:r>
            <a:endParaRPr lang="en-US" sz="1440" dirty="0"/>
          </a:p>
        </p:txBody>
      </p:sp>
      <p:sp>
        <p:nvSpPr>
          <p:cNvPr id="7" name="Text 4"/>
          <p:cNvSpPr/>
          <p:nvPr/>
        </p:nvSpPr>
        <p:spPr>
          <a:xfrm>
            <a:off x="5190508" y="1978094"/>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项目策划阶段</a:t>
            </a:r>
            <a:endParaRPr lang="en-US" sz="1440" dirty="0"/>
          </a:p>
        </p:txBody>
      </p:sp>
      <p:sp>
        <p:nvSpPr>
          <p:cNvPr id="8" name="Text 5"/>
          <p:cNvSpPr/>
          <p:nvPr/>
        </p:nvSpPr>
        <p:spPr>
          <a:xfrm>
            <a:off x="1133203" y="2492219"/>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3D91E7"/>
                </a:solidFill>
                <a:latin typeface="Microsoft Yahei" pitchFamily="34" charset="0"/>
                <a:ea typeface="Microsoft Yahei" pitchFamily="34" charset="-122"/>
                <a:cs typeface="Microsoft Yahei" pitchFamily="34" charset="-120"/>
              </a:rPr>
              <a:t>03</a:t>
            </a:r>
            <a:endParaRPr lang="en-US" sz="1440" dirty="0"/>
          </a:p>
        </p:txBody>
      </p:sp>
      <p:sp>
        <p:nvSpPr>
          <p:cNvPr id="9" name="Text 6"/>
          <p:cNvSpPr/>
          <p:nvPr/>
        </p:nvSpPr>
        <p:spPr>
          <a:xfrm>
            <a:off x="1745851" y="2574515"/>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项目执行阶段</a:t>
            </a:r>
            <a:endParaRPr lang="en-US" sz="1440" dirty="0"/>
          </a:p>
        </p:txBody>
      </p:sp>
      <p:sp>
        <p:nvSpPr>
          <p:cNvPr id="10" name="Text 7"/>
          <p:cNvSpPr/>
          <p:nvPr/>
        </p:nvSpPr>
        <p:spPr>
          <a:xfrm>
            <a:off x="4577860" y="2492219"/>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3D91E7"/>
                </a:solidFill>
                <a:latin typeface="Microsoft Yahei" pitchFamily="34" charset="0"/>
                <a:ea typeface="Microsoft Yahei" pitchFamily="34" charset="-122"/>
                <a:cs typeface="Microsoft Yahei" pitchFamily="34" charset="-120"/>
              </a:rPr>
              <a:t>04</a:t>
            </a:r>
            <a:endParaRPr lang="en-US" sz="1440" dirty="0"/>
          </a:p>
        </p:txBody>
      </p:sp>
      <p:sp>
        <p:nvSpPr>
          <p:cNvPr id="11" name="Text 8"/>
          <p:cNvSpPr/>
          <p:nvPr/>
        </p:nvSpPr>
        <p:spPr>
          <a:xfrm>
            <a:off x="5190508" y="2574515"/>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项目监控与调整</a:t>
            </a:r>
            <a:endParaRPr lang="en-US" sz="1440" dirty="0"/>
          </a:p>
        </p:txBody>
      </p:sp>
      <p:sp>
        <p:nvSpPr>
          <p:cNvPr id="12" name="Text 9"/>
          <p:cNvSpPr/>
          <p:nvPr/>
        </p:nvSpPr>
        <p:spPr>
          <a:xfrm>
            <a:off x="1133203" y="3088641"/>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3D91E7"/>
                </a:solidFill>
                <a:latin typeface="Microsoft Yahei" pitchFamily="34" charset="0"/>
                <a:ea typeface="Microsoft Yahei" pitchFamily="34" charset="-122"/>
                <a:cs typeface="Microsoft Yahei" pitchFamily="34" charset="-120"/>
              </a:rPr>
              <a:t>05</a:t>
            </a:r>
            <a:endParaRPr lang="en-US" sz="1440" dirty="0"/>
          </a:p>
        </p:txBody>
      </p:sp>
      <p:sp>
        <p:nvSpPr>
          <p:cNvPr id="13" name="Text 10"/>
          <p:cNvSpPr/>
          <p:nvPr/>
        </p:nvSpPr>
        <p:spPr>
          <a:xfrm>
            <a:off x="1745851" y="3170937"/>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项目收尾与总结</a:t>
            </a:r>
            <a:endParaRPr lang="en-US" sz="1440" dirty="0"/>
          </a:p>
        </p:txBody>
      </p:sp>
      <p:sp>
        <p:nvSpPr>
          <p:cNvPr id="14" name="Text 11"/>
          <p:cNvSpPr/>
          <p:nvPr/>
        </p:nvSpPr>
        <p:spPr>
          <a:xfrm>
            <a:off x="4577860" y="3088641"/>
            <a:ext cx="713232"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3D91E7"/>
                </a:solidFill>
                <a:latin typeface="Microsoft Yahei" pitchFamily="34" charset="0"/>
                <a:ea typeface="Microsoft Yahei" pitchFamily="34" charset="-122"/>
                <a:cs typeface="Microsoft Yahei" pitchFamily="34" charset="-120"/>
              </a:rPr>
              <a:t>06</a:t>
            </a:r>
            <a:endParaRPr lang="en-US" sz="1440" dirty="0"/>
          </a:p>
        </p:txBody>
      </p:sp>
      <p:sp>
        <p:nvSpPr>
          <p:cNvPr id="15" name="Text 12"/>
          <p:cNvSpPr/>
          <p:nvPr/>
        </p:nvSpPr>
        <p:spPr>
          <a:xfrm>
            <a:off x="5190508" y="3170937"/>
            <a:ext cx="301752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dirty="0">
                <a:solidFill>
                  <a:srgbClr val="FFFFFF"/>
                </a:solidFill>
                <a:latin typeface="Microsoft Yahei" pitchFamily="34" charset="0"/>
                <a:ea typeface="Microsoft Yahei" pitchFamily="34" charset="-122"/>
                <a:cs typeface="Microsoft Yahei" pitchFamily="34" charset="-120"/>
              </a:rPr>
              <a:t>国内外大型项目案例</a:t>
            </a:r>
            <a:endParaRPr lang="en-US" sz="14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381873" y="2493990"/>
            <a:ext cx="380254" cy="0"/>
          </a:xfrm>
          <a:custGeom>
            <a:avLst/>
            <a:gdLst/>
            <a:ahLst/>
            <a:cxnLst/>
            <a:rect l="l" t="t" r="r" b="b"/>
            <a:pathLst>
              <a:path w="380254">
                <a:moveTo>
                  <a:pt x="0" y="0"/>
                </a:moveTo>
                <a:moveTo>
                  <a:pt x="0" y="0"/>
                </a:moveTo>
                <a:lnTo>
                  <a:pt x="380254" y="0"/>
                </a:lnTo>
              </a:path>
            </a:pathLst>
          </a:custGeom>
          <a:noFill/>
          <a:ln w="47625">
            <a:solidFill>
              <a:srgbClr val="FFFFFF"/>
            </a:solidFill>
            <a:prstDash val="solid"/>
            <a:headEnd type="none"/>
            <a:tailEnd type="none"/>
          </a:ln>
        </p:spPr>
        <p:txBody>
          <a:bodyPr/>
          <a:lstStyle/>
          <a:p>
            <a:endParaRPr lang="zh-CN" altLang="en-US"/>
          </a:p>
        </p:txBody>
      </p:sp>
      <p:pic>
        <p:nvPicPr>
          <p:cNvPr id="4" name="Image 0" descr="preencoded.png"/>
          <p:cNvPicPr>
            <a:picLocks noChangeAspect="1"/>
          </p:cNvPicPr>
          <p:nvPr/>
        </p:nvPicPr>
        <p:blipFill>
          <a:blip r:embed="rId4"/>
          <a:stretch>
            <a:fillRect/>
          </a:stretch>
        </p:blipFill>
        <p:spPr>
          <a:xfrm>
            <a:off x="3407609" y="2807955"/>
            <a:ext cx="612433" cy="612433"/>
          </a:xfrm>
          <a:prstGeom prst="rect">
            <a:avLst/>
          </a:prstGeom>
        </p:spPr>
      </p:pic>
      <p:sp>
        <p:nvSpPr>
          <p:cNvPr id="5" name="Text 1"/>
          <p:cNvSpPr/>
          <p:nvPr/>
        </p:nvSpPr>
        <p:spPr>
          <a:xfrm>
            <a:off x="860187" y="1447101"/>
            <a:ext cx="2547422" cy="97840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176"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6" name="Text 2"/>
          <p:cNvSpPr/>
          <p:nvPr/>
        </p:nvSpPr>
        <p:spPr>
          <a:xfrm>
            <a:off x="3277686" y="1515681"/>
            <a:ext cx="5547400" cy="84124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3456" b="1" dirty="0">
                <a:solidFill>
                  <a:srgbClr val="00070F"/>
                </a:solidFill>
                <a:latin typeface="Microsoft Yahei" pitchFamily="34" charset="0"/>
                <a:ea typeface="Microsoft Yahei" pitchFamily="34" charset="-122"/>
                <a:cs typeface="Microsoft Yahei" pitchFamily="34" charset="-120"/>
              </a:rPr>
              <a:t>项目管理概述</a:t>
            </a:r>
            <a:endParaRPr lang="en-US" sz="144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定义与重要性</a:t>
            </a:r>
            <a:endParaRPr lang="en-US" sz="1440" dirty="0"/>
          </a:p>
        </p:txBody>
      </p:sp>
      <p:sp>
        <p:nvSpPr>
          <p:cNvPr id="4" name="Shape 1"/>
          <p:cNvSpPr/>
          <p:nvPr/>
        </p:nvSpPr>
        <p:spPr>
          <a:xfrm>
            <a:off x="2856657" y="2231501"/>
            <a:ext cx="2194560" cy="2233650"/>
          </a:xfrm>
          <a:custGeom>
            <a:avLst/>
            <a:gdLst/>
            <a:ahLst/>
            <a:cxnLst/>
            <a:rect l="l" t="t" r="r" b="b"/>
            <a:pathLst>
              <a:path w="2194560" h="2233650">
                <a:moveTo>
                  <a:pt x="274320" y="0"/>
                </a:moveTo>
                <a:moveTo>
                  <a:pt x="274320" y="0"/>
                </a:moveTo>
                <a:lnTo>
                  <a:pt x="1920240" y="0"/>
                </a:lnTo>
                <a:quadBezTo>
                  <a:pt x="2194560" y="0"/>
                  <a:pt x="2194560" y="274320"/>
                </a:quadBezTo>
                <a:lnTo>
                  <a:pt x="2194560" y="1959330"/>
                </a:lnTo>
                <a:quadBezTo>
                  <a:pt x="2194560" y="2233650"/>
                  <a:pt x="1920240" y="2233650"/>
                </a:quadBezTo>
                <a:lnTo>
                  <a:pt x="274320" y="2233650"/>
                </a:lnTo>
                <a:quadBezTo>
                  <a:pt x="0" y="2233650"/>
                  <a:pt x="0" y="1959330"/>
                </a:quadBezTo>
                <a:lnTo>
                  <a:pt x="0" y="274320"/>
                </a:lnTo>
                <a:quadBezTo>
                  <a:pt x="0" y="0"/>
                  <a:pt x="274320" y="0"/>
                </a:quadBezTo>
                <a:close/>
              </a:path>
            </a:pathLst>
          </a:custGeom>
          <a:solidFill>
            <a:srgbClr val="256BF6">
              <a:alpha val="10000"/>
            </a:srgbClr>
          </a:solidFill>
          <a:ln/>
        </p:spPr>
        <p:txBody>
          <a:bodyPr/>
          <a:lstStyle/>
          <a:p>
            <a:endParaRPr lang="zh-CN" altLang="en-US"/>
          </a:p>
        </p:txBody>
      </p:sp>
      <p:sp>
        <p:nvSpPr>
          <p:cNvPr id="5" name="Text 2"/>
          <p:cNvSpPr/>
          <p:nvPr/>
        </p:nvSpPr>
        <p:spPr>
          <a:xfrm>
            <a:off x="2856657" y="2231501"/>
            <a:ext cx="2194560" cy="2233650"/>
          </a:xfrm>
          <a:prstGeom prst="rect">
            <a:avLst/>
          </a:prstGeom>
          <a:noFill/>
          <a:ln/>
        </p:spPr>
        <p:txBody>
          <a:bodyPr wrap="square" rtlCol="0" anchor="ctr"/>
          <a:lstStyle/>
          <a:p>
            <a:pPr marL="0" indent="0">
              <a:spcBef>
                <a:spcPts val="375"/>
              </a:spcBef>
              <a:buNone/>
            </a:pPr>
            <a:endParaRPr lang="en-US" sz="1440" dirty="0"/>
          </a:p>
        </p:txBody>
      </p:sp>
      <p:sp>
        <p:nvSpPr>
          <p:cNvPr id="6" name="Shape 3"/>
          <p:cNvSpPr/>
          <p:nvPr/>
        </p:nvSpPr>
        <p:spPr>
          <a:xfrm>
            <a:off x="588149" y="2231501"/>
            <a:ext cx="2194560" cy="2233650"/>
          </a:xfrm>
          <a:custGeom>
            <a:avLst/>
            <a:gdLst/>
            <a:ahLst/>
            <a:cxnLst/>
            <a:rect l="l" t="t" r="r" b="b"/>
            <a:pathLst>
              <a:path w="2194560" h="2233650">
                <a:moveTo>
                  <a:pt x="274320" y="0"/>
                </a:moveTo>
                <a:moveTo>
                  <a:pt x="274320" y="0"/>
                </a:moveTo>
                <a:lnTo>
                  <a:pt x="1920240" y="0"/>
                </a:lnTo>
                <a:quadBezTo>
                  <a:pt x="2194560" y="0"/>
                  <a:pt x="2194560" y="274320"/>
                </a:quadBezTo>
                <a:lnTo>
                  <a:pt x="2194560" y="1959330"/>
                </a:lnTo>
                <a:quadBezTo>
                  <a:pt x="2194560" y="2233650"/>
                  <a:pt x="1920240" y="2233650"/>
                </a:quadBezTo>
                <a:lnTo>
                  <a:pt x="274320" y="2233650"/>
                </a:lnTo>
                <a:quadBezTo>
                  <a:pt x="0" y="2233650"/>
                  <a:pt x="0" y="1959330"/>
                </a:quadBezTo>
                <a:lnTo>
                  <a:pt x="0" y="274320"/>
                </a:lnTo>
                <a:quadBezTo>
                  <a:pt x="0" y="0"/>
                  <a:pt x="274320" y="0"/>
                </a:quadBezTo>
                <a:close/>
              </a:path>
            </a:pathLst>
          </a:custGeom>
          <a:solidFill>
            <a:srgbClr val="256BF6">
              <a:alpha val="10000"/>
            </a:srgbClr>
          </a:solidFill>
          <a:ln/>
        </p:spPr>
        <p:txBody>
          <a:bodyPr/>
          <a:lstStyle/>
          <a:p>
            <a:endParaRPr lang="zh-CN" altLang="en-US"/>
          </a:p>
        </p:txBody>
      </p:sp>
      <p:sp>
        <p:nvSpPr>
          <p:cNvPr id="7" name="Text 4"/>
          <p:cNvSpPr/>
          <p:nvPr/>
        </p:nvSpPr>
        <p:spPr>
          <a:xfrm>
            <a:off x="588149" y="2231501"/>
            <a:ext cx="2194560" cy="2233650"/>
          </a:xfrm>
          <a:prstGeom prst="rect">
            <a:avLst/>
          </a:prstGeom>
          <a:noFill/>
          <a:ln/>
        </p:spPr>
        <p:txBody>
          <a:bodyPr wrap="square" rtlCol="0" anchor="ctr"/>
          <a:lstStyle/>
          <a:p>
            <a:pPr marL="0" indent="0">
              <a:spcBef>
                <a:spcPts val="375"/>
              </a:spcBef>
              <a:buNone/>
            </a:pPr>
            <a:endParaRPr lang="en-US" sz="1440" dirty="0"/>
          </a:p>
        </p:txBody>
      </p:sp>
      <p:sp>
        <p:nvSpPr>
          <p:cNvPr id="8" name="Shape 5"/>
          <p:cNvSpPr/>
          <p:nvPr/>
        </p:nvSpPr>
        <p:spPr>
          <a:xfrm>
            <a:off x="1548269" y="2152251"/>
            <a:ext cx="274320" cy="279011"/>
          </a:xfrm>
          <a:custGeom>
            <a:avLst/>
            <a:gdLst/>
            <a:ahLst/>
            <a:cxnLst/>
            <a:rect l="l" t="t" r="r" b="b"/>
            <a:pathLst>
              <a:path w="274320" h="279011">
                <a:moveTo>
                  <a:pt x="137160" y="0"/>
                </a:moveTo>
                <a:moveTo>
                  <a:pt x="137160" y="0"/>
                </a:moveTo>
                <a:cubicBezTo>
                  <a:pt x="212861" y="0"/>
                  <a:pt x="274320" y="62510"/>
                  <a:pt x="274320" y="139505"/>
                </a:cubicBezTo>
                <a:cubicBezTo>
                  <a:pt x="274320" y="216501"/>
                  <a:pt x="212861" y="279011"/>
                  <a:pt x="137160" y="279011"/>
                </a:cubicBezTo>
                <a:cubicBezTo>
                  <a:pt x="61459" y="279011"/>
                  <a:pt x="0" y="216501"/>
                  <a:pt x="0" y="139505"/>
                </a:cubicBezTo>
                <a:cubicBezTo>
                  <a:pt x="0" y="62510"/>
                  <a:pt x="61459" y="0"/>
                  <a:pt x="137160" y="0"/>
                </a:cubicBezTo>
                <a:close/>
              </a:path>
            </a:pathLst>
          </a:custGeom>
          <a:solidFill>
            <a:srgbClr val="256BF6"/>
          </a:solidFill>
          <a:ln/>
        </p:spPr>
        <p:txBody>
          <a:bodyPr/>
          <a:lstStyle/>
          <a:p>
            <a:endParaRPr lang="zh-CN" altLang="en-US"/>
          </a:p>
        </p:txBody>
      </p:sp>
      <p:graphicFrame>
        <p:nvGraphicFramePr>
          <p:cNvPr id="9" name="Chart 0"/>
          <p:cNvGraphicFramePr/>
          <p:nvPr/>
        </p:nvGraphicFramePr>
        <p:xfrm>
          <a:off x="5179079" y="1000742"/>
          <a:ext cx="3487695" cy="3603539"/>
        </p:xfrm>
        <a:graphic>
          <a:graphicData uri="http://schemas.openxmlformats.org/drawingml/2006/chart">
            <c:chart xmlns:c="http://schemas.openxmlformats.org/drawingml/2006/chart" xmlns:r="http://schemas.openxmlformats.org/officeDocument/2006/relationships" r:id="rId4"/>
          </a:graphicData>
        </a:graphic>
      </p:graphicFrame>
      <p:sp>
        <p:nvSpPr>
          <p:cNvPr id="10" name="Text 6"/>
          <p:cNvSpPr/>
          <p:nvPr/>
        </p:nvSpPr>
        <p:spPr>
          <a:xfrm>
            <a:off x="1394022" y="2049947"/>
            <a:ext cx="582815"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152"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1" name="Shape 7"/>
          <p:cNvSpPr/>
          <p:nvPr/>
        </p:nvSpPr>
        <p:spPr>
          <a:xfrm>
            <a:off x="3816777" y="2149205"/>
            <a:ext cx="274320" cy="274320"/>
          </a:xfrm>
          <a:custGeom>
            <a:avLst/>
            <a:gdLst/>
            <a:ahLst/>
            <a:cxnLst/>
            <a:rect l="l" t="t" r="r" b="b"/>
            <a:pathLst>
              <a:path w="274320" h="274320">
                <a:moveTo>
                  <a:pt x="137160" y="0"/>
                </a:moveTo>
                <a:moveTo>
                  <a:pt x="137160" y="0"/>
                </a:moveTo>
                <a:cubicBezTo>
                  <a:pt x="212861" y="0"/>
                  <a:pt x="274320" y="61459"/>
                  <a:pt x="274320" y="137160"/>
                </a:cubicBezTo>
                <a:cubicBezTo>
                  <a:pt x="274320" y="212861"/>
                  <a:pt x="212861" y="274320"/>
                  <a:pt x="137160" y="274320"/>
                </a:cubicBezTo>
                <a:cubicBezTo>
                  <a:pt x="61459" y="274320"/>
                  <a:pt x="0" y="212861"/>
                  <a:pt x="0" y="137160"/>
                </a:cubicBezTo>
                <a:cubicBezTo>
                  <a:pt x="0" y="61459"/>
                  <a:pt x="61459" y="0"/>
                  <a:pt x="137160" y="0"/>
                </a:cubicBezTo>
                <a:close/>
              </a:path>
            </a:pathLst>
          </a:custGeom>
          <a:solidFill>
            <a:srgbClr val="14AAFF"/>
          </a:solidFill>
          <a:ln/>
        </p:spPr>
        <p:txBody>
          <a:bodyPr/>
          <a:lstStyle/>
          <a:p>
            <a:endParaRPr lang="zh-CN" altLang="en-US"/>
          </a:p>
        </p:txBody>
      </p:sp>
      <p:sp>
        <p:nvSpPr>
          <p:cNvPr id="12" name="Text 8"/>
          <p:cNvSpPr/>
          <p:nvPr/>
        </p:nvSpPr>
        <p:spPr>
          <a:xfrm>
            <a:off x="3662530" y="2048621"/>
            <a:ext cx="582815"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152"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3" name="Text 9"/>
          <p:cNvSpPr/>
          <p:nvPr/>
        </p:nvSpPr>
        <p:spPr>
          <a:xfrm>
            <a:off x="514201" y="2578973"/>
            <a:ext cx="2342457"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项目管理定义</a:t>
            </a:r>
            <a:endParaRPr lang="en-US" sz="1440" dirty="0"/>
          </a:p>
        </p:txBody>
      </p:sp>
      <p:sp>
        <p:nvSpPr>
          <p:cNvPr id="14" name="Text 10"/>
          <p:cNvSpPr/>
          <p:nvPr/>
        </p:nvSpPr>
        <p:spPr>
          <a:xfrm>
            <a:off x="588149" y="2944733"/>
            <a:ext cx="2194560" cy="123444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项目管理是通过综合运用多种知识、技能、工具和方法，在一定的时间、成本、质量等要求下实现项目成果性目标的过程。</a:t>
            </a:r>
            <a:endParaRPr lang="en-US" sz="1440" dirty="0"/>
          </a:p>
        </p:txBody>
      </p:sp>
      <p:sp>
        <p:nvSpPr>
          <p:cNvPr id="15" name="Text 11"/>
          <p:cNvSpPr/>
          <p:nvPr/>
        </p:nvSpPr>
        <p:spPr>
          <a:xfrm>
            <a:off x="2782709" y="2578973"/>
            <a:ext cx="2342457"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项目管理重要性</a:t>
            </a:r>
            <a:endParaRPr lang="en-US" sz="1440" dirty="0"/>
          </a:p>
        </p:txBody>
      </p:sp>
      <p:sp>
        <p:nvSpPr>
          <p:cNvPr id="16" name="Text 12"/>
          <p:cNvSpPr/>
          <p:nvPr/>
        </p:nvSpPr>
        <p:spPr>
          <a:xfrm>
            <a:off x="2856657" y="2944733"/>
            <a:ext cx="2194560" cy="1024128"/>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项目管理能确保项目按时、按质、在预算内完成，有效整合资源，提升企业竞争力，对企业成功至关重要。</a:t>
            </a:r>
            <a:endParaRPr lang="en-US" sz="144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管理流程</a:t>
            </a:r>
            <a:endParaRPr lang="en-US" sz="1440" dirty="0"/>
          </a:p>
        </p:txBody>
      </p:sp>
      <p:pic>
        <p:nvPicPr>
          <p:cNvPr id="4" name="Image 0" descr="https://sgw-dx.xf-yun.com/api/v1/sparkdesk/_19052329831_pKxSgr1732469938250-09039228063584401.png?authorization=c2ltcGxlLWp3dCBhaz1zcGFya2Rlc2s4MDAwMDAwMDAwMDE7ZXhwPTMzMDkyNjk5Mzg7YWxnbz1obWFjLXNoYTI1NjtzaWc9YWhXT3VPTUdMNHBUZzZHaGlkZGdYK2JGZDFuT0hyRVBEV3lXZGNPN1M5WT0=&amp;x_location=7YfmxI7B7uKO7jlRxIftd60XeLD="/>
          <p:cNvPicPr>
            <a:picLocks noChangeAspect="1"/>
          </p:cNvPicPr>
          <p:nvPr/>
        </p:nvPicPr>
        <p:blipFill>
          <a:blip r:embed="rId4"/>
          <a:srcRect l="24812" t="10078" b="12403"/>
          <a:stretch/>
        </p:blipFill>
        <p:spPr>
          <a:xfrm>
            <a:off x="537752" y="696350"/>
            <a:ext cx="3959211" cy="3634897"/>
          </a:xfrm>
          <a:prstGeom prst="rect">
            <a:avLst/>
          </a:prstGeom>
        </p:spPr>
      </p:pic>
      <p:sp>
        <p:nvSpPr>
          <p:cNvPr id="5" name="Text 1"/>
          <p:cNvSpPr/>
          <p:nvPr/>
        </p:nvSpPr>
        <p:spPr>
          <a:xfrm>
            <a:off x="4397118" y="69635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项目启动阶段</a:t>
            </a:r>
            <a:endParaRPr lang="en-US" sz="1440" dirty="0"/>
          </a:p>
        </p:txBody>
      </p:sp>
      <p:sp>
        <p:nvSpPr>
          <p:cNvPr id="6" name="Text 2"/>
          <p:cNvSpPr/>
          <p:nvPr/>
        </p:nvSpPr>
        <p:spPr>
          <a:xfrm>
            <a:off x="4407491" y="927300"/>
            <a:ext cx="4039851" cy="813816"/>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项目启动阶段是项目管理流程的第一步，包括项目定义、目标设定和资源分配等关键活动，为项目的顺利进行奠定基础。</a:t>
            </a:r>
            <a:endParaRPr lang="en-US" sz="1440" dirty="0"/>
          </a:p>
        </p:txBody>
      </p:sp>
      <p:sp>
        <p:nvSpPr>
          <p:cNvPr id="7" name="Text 3"/>
          <p:cNvSpPr/>
          <p:nvPr/>
        </p:nvSpPr>
        <p:spPr>
          <a:xfrm>
            <a:off x="4397118" y="171678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规划与设计</a:t>
            </a:r>
            <a:endParaRPr lang="en-US" sz="1440" dirty="0"/>
          </a:p>
        </p:txBody>
      </p:sp>
      <p:sp>
        <p:nvSpPr>
          <p:cNvPr id="8" name="Text 4"/>
          <p:cNvSpPr/>
          <p:nvPr/>
        </p:nvSpPr>
        <p:spPr>
          <a:xfrm>
            <a:off x="4407491" y="1948586"/>
            <a:ext cx="4039819" cy="603504"/>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在规划与设计阶段，团队将详细制定项目计划，包括时间表、预算和风险管理策略，确保项目目标的实现。</a:t>
            </a:r>
            <a:endParaRPr lang="en-US" sz="1440" dirty="0"/>
          </a:p>
        </p:txBody>
      </p:sp>
      <p:sp>
        <p:nvSpPr>
          <p:cNvPr id="9" name="Text 5"/>
          <p:cNvSpPr/>
          <p:nvPr/>
        </p:nvSpPr>
        <p:spPr>
          <a:xfrm>
            <a:off x="4397118" y="273721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执行与监控</a:t>
            </a:r>
            <a:endParaRPr lang="en-US" sz="1440" dirty="0"/>
          </a:p>
        </p:txBody>
      </p:sp>
      <p:sp>
        <p:nvSpPr>
          <p:cNvPr id="10" name="Text 6"/>
          <p:cNvSpPr/>
          <p:nvPr/>
        </p:nvSpPr>
        <p:spPr>
          <a:xfrm>
            <a:off x="4407491" y="2969971"/>
            <a:ext cx="4039819" cy="603504"/>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执行与监控阶段是项目管理的核心，团队需按照既定计划执行任务，并通过持续监控来确保项目按预定目标推进。</a:t>
            </a:r>
            <a:endParaRPr lang="en-US" sz="1440" dirty="0"/>
          </a:p>
        </p:txBody>
      </p:sp>
      <p:sp>
        <p:nvSpPr>
          <p:cNvPr id="11" name="Text 7"/>
          <p:cNvSpPr/>
          <p:nvPr/>
        </p:nvSpPr>
        <p:spPr>
          <a:xfrm>
            <a:off x="4397118" y="375764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收尾与评估</a:t>
            </a:r>
            <a:endParaRPr lang="en-US" sz="1440" dirty="0"/>
          </a:p>
        </p:txBody>
      </p:sp>
      <p:sp>
        <p:nvSpPr>
          <p:cNvPr id="12" name="Text 8"/>
          <p:cNvSpPr/>
          <p:nvPr/>
        </p:nvSpPr>
        <p:spPr>
          <a:xfrm>
            <a:off x="4397350" y="3991356"/>
            <a:ext cx="4039819" cy="603504"/>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项目完成后，进行收尾与评估是至关重要的，这包括成果验收、经验总结和未来改进的建议，以提升项目管理效率。</a:t>
            </a:r>
            <a:endParaRPr lang="en-US" sz="144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381873" y="2493990"/>
            <a:ext cx="380254" cy="0"/>
          </a:xfrm>
          <a:custGeom>
            <a:avLst/>
            <a:gdLst/>
            <a:ahLst/>
            <a:cxnLst/>
            <a:rect l="l" t="t" r="r" b="b"/>
            <a:pathLst>
              <a:path w="380254">
                <a:moveTo>
                  <a:pt x="0" y="0"/>
                </a:moveTo>
                <a:moveTo>
                  <a:pt x="0" y="0"/>
                </a:moveTo>
                <a:lnTo>
                  <a:pt x="380254" y="0"/>
                </a:lnTo>
              </a:path>
            </a:pathLst>
          </a:custGeom>
          <a:noFill/>
          <a:ln w="47625">
            <a:solidFill>
              <a:srgbClr val="FFFFFF"/>
            </a:solidFill>
            <a:prstDash val="solid"/>
            <a:headEnd type="none"/>
            <a:tailEnd type="none"/>
          </a:ln>
        </p:spPr>
        <p:txBody>
          <a:bodyPr/>
          <a:lstStyle/>
          <a:p>
            <a:endParaRPr lang="zh-CN" altLang="en-US"/>
          </a:p>
        </p:txBody>
      </p:sp>
      <p:pic>
        <p:nvPicPr>
          <p:cNvPr id="4" name="Image 0" descr="preencoded.png"/>
          <p:cNvPicPr>
            <a:picLocks noChangeAspect="1"/>
          </p:cNvPicPr>
          <p:nvPr/>
        </p:nvPicPr>
        <p:blipFill>
          <a:blip r:embed="rId4"/>
          <a:stretch>
            <a:fillRect/>
          </a:stretch>
        </p:blipFill>
        <p:spPr>
          <a:xfrm>
            <a:off x="3407609" y="2807955"/>
            <a:ext cx="612433" cy="612433"/>
          </a:xfrm>
          <a:prstGeom prst="rect">
            <a:avLst/>
          </a:prstGeom>
        </p:spPr>
      </p:pic>
      <p:sp>
        <p:nvSpPr>
          <p:cNvPr id="5" name="Text 1"/>
          <p:cNvSpPr/>
          <p:nvPr/>
        </p:nvSpPr>
        <p:spPr>
          <a:xfrm>
            <a:off x="860187" y="1447101"/>
            <a:ext cx="2547422" cy="97840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176"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6" name="Text 2"/>
          <p:cNvSpPr/>
          <p:nvPr/>
        </p:nvSpPr>
        <p:spPr>
          <a:xfrm>
            <a:off x="3277686" y="1515681"/>
            <a:ext cx="5547400" cy="84124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3456" b="1" dirty="0">
                <a:solidFill>
                  <a:srgbClr val="00070F"/>
                </a:solidFill>
                <a:latin typeface="Microsoft Yahei" pitchFamily="34" charset="0"/>
                <a:ea typeface="Microsoft Yahei" pitchFamily="34" charset="-122"/>
                <a:cs typeface="Microsoft Yahei" pitchFamily="34" charset="-120"/>
              </a:rPr>
              <a:t>项目策划阶段</a:t>
            </a:r>
            <a:endParaRPr lang="en-US" sz="144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目标设定</a:t>
            </a:r>
            <a:endParaRPr lang="en-US" sz="1440" dirty="0"/>
          </a:p>
        </p:txBody>
      </p:sp>
      <p:sp>
        <p:nvSpPr>
          <p:cNvPr id="4" name="Shape 1"/>
          <p:cNvSpPr/>
          <p:nvPr/>
        </p:nvSpPr>
        <p:spPr>
          <a:xfrm>
            <a:off x="1496222" y="802832"/>
            <a:ext cx="849980" cy="849980"/>
          </a:xfrm>
          <a:custGeom>
            <a:avLst/>
            <a:gdLst/>
            <a:ahLst/>
            <a:cxnLst/>
            <a:rect l="l" t="t" r="r" b="b"/>
            <a:pathLst>
              <a:path w="849980" h="849980">
                <a:moveTo>
                  <a:pt x="424990" y="0"/>
                </a:moveTo>
                <a:moveTo>
                  <a:pt x="424990" y="0"/>
                </a:moveTo>
                <a:cubicBezTo>
                  <a:pt x="659549" y="0"/>
                  <a:pt x="849980" y="190432"/>
                  <a:pt x="849980" y="424990"/>
                </a:cubicBezTo>
                <a:cubicBezTo>
                  <a:pt x="849980" y="659549"/>
                  <a:pt x="659549" y="849980"/>
                  <a:pt x="424990" y="849980"/>
                </a:cubicBezTo>
                <a:cubicBezTo>
                  <a:pt x="190432" y="849980"/>
                  <a:pt x="0" y="659549"/>
                  <a:pt x="0" y="424990"/>
                </a:cubicBezTo>
                <a:cubicBezTo>
                  <a:pt x="0" y="190432"/>
                  <a:pt x="190432" y="0"/>
                  <a:pt x="424990" y="0"/>
                </a:cubicBezTo>
                <a:close/>
              </a:path>
            </a:pathLst>
          </a:custGeom>
          <a:solidFill>
            <a:srgbClr val="A0A9B5"/>
          </a:solidFill>
          <a:ln/>
        </p:spPr>
        <p:txBody>
          <a:bodyPr/>
          <a:lstStyle/>
          <a:p>
            <a:endParaRPr lang="zh-CN" altLang="en-US"/>
          </a:p>
        </p:txBody>
      </p:sp>
      <p:sp>
        <p:nvSpPr>
          <p:cNvPr id="5" name="Shape 2"/>
          <p:cNvSpPr/>
          <p:nvPr/>
        </p:nvSpPr>
        <p:spPr>
          <a:xfrm>
            <a:off x="2719469" y="1608641"/>
            <a:ext cx="914368" cy="148533"/>
          </a:xfrm>
          <a:custGeom>
            <a:avLst/>
            <a:gdLst/>
            <a:ahLst/>
            <a:cxnLst/>
            <a:rect l="l" t="t" r="r" b="b"/>
            <a:pathLst>
              <a:path w="914368" h="148533">
                <a:moveTo>
                  <a:pt x="914368" y="0"/>
                </a:moveTo>
                <a:moveTo>
                  <a:pt x="914368" y="0"/>
                </a:moveTo>
                <a:lnTo>
                  <a:pt x="0" y="148533"/>
                </a:lnTo>
              </a:path>
            </a:pathLst>
          </a:custGeom>
          <a:noFill/>
          <a:ln w="19050">
            <a:solidFill>
              <a:srgbClr val="A0A9B5"/>
            </a:solidFill>
            <a:prstDash val="solid"/>
            <a:headEnd type="none"/>
            <a:tailEnd type="arrow"/>
          </a:ln>
        </p:spPr>
        <p:txBody>
          <a:bodyPr/>
          <a:lstStyle/>
          <a:p>
            <a:endParaRPr lang="zh-CN" altLang="en-US"/>
          </a:p>
        </p:txBody>
      </p:sp>
      <p:sp>
        <p:nvSpPr>
          <p:cNvPr id="6" name="Shape 3"/>
          <p:cNvSpPr/>
          <p:nvPr/>
        </p:nvSpPr>
        <p:spPr>
          <a:xfrm>
            <a:off x="3810662" y="802832"/>
            <a:ext cx="1670700" cy="1543386"/>
          </a:xfrm>
          <a:custGeom>
            <a:avLst/>
            <a:gdLst/>
            <a:ahLst/>
            <a:cxnLst/>
            <a:rect l="l" t="t" r="r" b="b"/>
            <a:pathLst>
              <a:path w="1670700" h="1543386">
                <a:moveTo>
                  <a:pt x="1623933" y="366858"/>
                </a:moveTo>
                <a:moveTo>
                  <a:pt x="1623933" y="366858"/>
                </a:moveTo>
                <a:cubicBezTo>
                  <a:pt x="1598223" y="311734"/>
                  <a:pt x="1561384" y="262459"/>
                  <a:pt x="1514760" y="220096"/>
                </a:cubicBezTo>
                <a:cubicBezTo>
                  <a:pt x="1468135" y="177911"/>
                  <a:pt x="1414028" y="144943"/>
                  <a:pt x="1353589" y="121724"/>
                </a:cubicBezTo>
                <a:cubicBezTo>
                  <a:pt x="1291232" y="97795"/>
                  <a:pt x="1225229" y="85742"/>
                  <a:pt x="1157115" y="85742"/>
                </a:cubicBezTo>
                <a:cubicBezTo>
                  <a:pt x="1062523" y="85742"/>
                  <a:pt x="970234" y="109671"/>
                  <a:pt x="890033" y="154869"/>
                </a:cubicBezTo>
                <a:cubicBezTo>
                  <a:pt x="870846" y="165681"/>
                  <a:pt x="852618" y="177557"/>
                  <a:pt x="835350" y="190496"/>
                </a:cubicBezTo>
                <a:cubicBezTo>
                  <a:pt x="818082" y="177557"/>
                  <a:pt x="799854" y="165681"/>
                  <a:pt x="780667" y="154869"/>
                </a:cubicBezTo>
                <a:cubicBezTo>
                  <a:pt x="700466" y="109671"/>
                  <a:pt x="608177" y="85742"/>
                  <a:pt x="513585" y="85742"/>
                </a:cubicBezTo>
                <a:cubicBezTo>
                  <a:pt x="445471" y="85742"/>
                  <a:pt x="379468" y="97795"/>
                  <a:pt x="317111" y="121724"/>
                </a:cubicBezTo>
                <a:cubicBezTo>
                  <a:pt x="256864" y="144766"/>
                  <a:pt x="202565" y="177911"/>
                  <a:pt x="155940" y="220096"/>
                </a:cubicBezTo>
                <a:cubicBezTo>
                  <a:pt x="109124" y="262459"/>
                  <a:pt x="72477" y="311734"/>
                  <a:pt x="46767" y="366858"/>
                </a:cubicBezTo>
                <a:cubicBezTo>
                  <a:pt x="20097" y="424109"/>
                  <a:pt x="6474" y="484905"/>
                  <a:pt x="6474" y="547474"/>
                </a:cubicBezTo>
                <a:cubicBezTo>
                  <a:pt x="6474" y="606497"/>
                  <a:pt x="19521" y="668003"/>
                  <a:pt x="45423" y="730571"/>
                </a:cubicBezTo>
                <a:cubicBezTo>
                  <a:pt x="67105" y="782859"/>
                  <a:pt x="98188" y="837097"/>
                  <a:pt x="137905" y="891867"/>
                </a:cubicBezTo>
                <a:cubicBezTo>
                  <a:pt x="200838" y="978541"/>
                  <a:pt x="287371" y="1068938"/>
                  <a:pt x="394818" y="1160575"/>
                </a:cubicBezTo>
                <a:cubicBezTo>
                  <a:pt x="572873" y="1312477"/>
                  <a:pt x="749201" y="1417408"/>
                  <a:pt x="756683" y="1421662"/>
                </a:cubicBezTo>
                <a:lnTo>
                  <a:pt x="802157" y="1448604"/>
                </a:lnTo>
                <a:cubicBezTo>
                  <a:pt x="822303" y="1460479"/>
                  <a:pt x="848205" y="1460479"/>
                  <a:pt x="868351" y="1448604"/>
                </a:cubicBezTo>
                <a:lnTo>
                  <a:pt x="913825" y="1421662"/>
                </a:lnTo>
                <a:cubicBezTo>
                  <a:pt x="921307" y="1417231"/>
                  <a:pt x="1097444" y="1312477"/>
                  <a:pt x="1275690" y="1160575"/>
                </a:cubicBezTo>
                <a:cubicBezTo>
                  <a:pt x="1383137" y="1068938"/>
                  <a:pt x="1469670" y="978541"/>
                  <a:pt x="1532603" y="891867"/>
                </a:cubicBezTo>
                <a:cubicBezTo>
                  <a:pt x="1572320" y="837097"/>
                  <a:pt x="1603595" y="782859"/>
                  <a:pt x="1625085" y="730571"/>
                </a:cubicBezTo>
                <a:cubicBezTo>
                  <a:pt x="1650987" y="668003"/>
                  <a:pt x="1664034" y="606497"/>
                  <a:pt x="1664034" y="547474"/>
                </a:cubicBezTo>
                <a:cubicBezTo>
                  <a:pt x="1664226" y="484905"/>
                  <a:pt x="1650603" y="424109"/>
                  <a:pt x="1623933" y="366858"/>
                </a:cubicBezTo>
                <a:close/>
              </a:path>
            </a:pathLst>
          </a:custGeom>
          <a:solidFill>
            <a:srgbClr val="256BF6"/>
          </a:solidFill>
          <a:ln/>
        </p:spPr>
        <p:txBody>
          <a:bodyPr/>
          <a:lstStyle/>
          <a:p>
            <a:endParaRPr lang="zh-CN" altLang="en-US"/>
          </a:p>
        </p:txBody>
      </p:sp>
      <p:sp>
        <p:nvSpPr>
          <p:cNvPr id="7" name="Shape 4"/>
          <p:cNvSpPr/>
          <p:nvPr/>
        </p:nvSpPr>
        <p:spPr>
          <a:xfrm>
            <a:off x="1738332" y="1044942"/>
            <a:ext cx="365760" cy="365760"/>
          </a:xfrm>
          <a:custGeom>
            <a:avLst/>
            <a:gdLst/>
            <a:ahLst/>
            <a:cxnLst/>
            <a:rect l="l" t="t" r="r" b="b"/>
            <a:pathLst>
              <a:path w="365760" h="365760">
                <a:moveTo>
                  <a:pt x="356433" y="180084"/>
                </a:moveTo>
                <a:moveTo>
                  <a:pt x="356433" y="180084"/>
                </a:moveTo>
                <a:lnTo>
                  <a:pt x="191907" y="15678"/>
                </a:lnTo>
                <a:cubicBezTo>
                  <a:pt x="186914" y="10685"/>
                  <a:pt x="178846" y="10685"/>
                  <a:pt x="173853" y="15678"/>
                </a:cubicBezTo>
                <a:lnTo>
                  <a:pt x="9327" y="180084"/>
                </a:lnTo>
                <a:cubicBezTo>
                  <a:pt x="4533" y="184877"/>
                  <a:pt x="1817" y="191388"/>
                  <a:pt x="1817" y="198178"/>
                </a:cubicBezTo>
                <a:cubicBezTo>
                  <a:pt x="1817" y="212278"/>
                  <a:pt x="13281" y="223742"/>
                  <a:pt x="27381" y="223742"/>
                </a:cubicBezTo>
                <a:lnTo>
                  <a:pt x="44716" y="223742"/>
                </a:lnTo>
                <a:lnTo>
                  <a:pt x="44716" y="341055"/>
                </a:lnTo>
                <a:cubicBezTo>
                  <a:pt x="44716" y="348125"/>
                  <a:pt x="50428" y="353837"/>
                  <a:pt x="57498" y="353837"/>
                </a:cubicBezTo>
                <a:lnTo>
                  <a:pt x="157316" y="353837"/>
                </a:lnTo>
                <a:lnTo>
                  <a:pt x="157316" y="264364"/>
                </a:lnTo>
                <a:lnTo>
                  <a:pt x="202053" y="264364"/>
                </a:lnTo>
                <a:lnTo>
                  <a:pt x="202053" y="353837"/>
                </a:lnTo>
                <a:lnTo>
                  <a:pt x="308262" y="353837"/>
                </a:lnTo>
                <a:cubicBezTo>
                  <a:pt x="315332" y="353837"/>
                  <a:pt x="321044" y="348125"/>
                  <a:pt x="321044" y="341055"/>
                </a:cubicBezTo>
                <a:lnTo>
                  <a:pt x="321044" y="223742"/>
                </a:lnTo>
                <a:lnTo>
                  <a:pt x="338379" y="223742"/>
                </a:lnTo>
                <a:cubicBezTo>
                  <a:pt x="345169" y="223742"/>
                  <a:pt x="351680" y="221066"/>
                  <a:pt x="356473" y="216233"/>
                </a:cubicBezTo>
                <a:cubicBezTo>
                  <a:pt x="366419" y="206247"/>
                  <a:pt x="366419" y="190070"/>
                  <a:pt x="356433" y="180084"/>
                </a:cubicBezTo>
                <a:close/>
              </a:path>
            </a:pathLst>
          </a:custGeom>
          <a:solidFill>
            <a:srgbClr val="FFFFFF"/>
          </a:solidFill>
          <a:ln/>
        </p:spPr>
        <p:txBody>
          <a:bodyPr/>
          <a:lstStyle/>
          <a:p>
            <a:endParaRPr lang="zh-CN" altLang="en-US"/>
          </a:p>
        </p:txBody>
      </p:sp>
      <p:sp>
        <p:nvSpPr>
          <p:cNvPr id="8" name="Shape 5"/>
          <p:cNvSpPr/>
          <p:nvPr/>
        </p:nvSpPr>
        <p:spPr>
          <a:xfrm>
            <a:off x="3594625" y="2139233"/>
            <a:ext cx="525352" cy="622426"/>
          </a:xfrm>
          <a:custGeom>
            <a:avLst/>
            <a:gdLst/>
            <a:ahLst/>
            <a:cxnLst/>
            <a:rect l="l" t="t" r="r" b="b"/>
            <a:pathLst>
              <a:path w="525352" h="622426">
                <a:moveTo>
                  <a:pt x="525352" y="0"/>
                </a:moveTo>
                <a:moveTo>
                  <a:pt x="525352" y="0"/>
                </a:moveTo>
                <a:lnTo>
                  <a:pt x="0" y="622426"/>
                </a:lnTo>
              </a:path>
            </a:pathLst>
          </a:custGeom>
          <a:noFill/>
          <a:ln w="19050">
            <a:solidFill>
              <a:srgbClr val="A0A9B5"/>
            </a:solidFill>
            <a:prstDash val="solid"/>
            <a:headEnd type="none"/>
            <a:tailEnd type="arrow"/>
          </a:ln>
        </p:spPr>
        <p:txBody>
          <a:bodyPr/>
          <a:lstStyle/>
          <a:p>
            <a:endParaRPr lang="zh-CN" altLang="en-US"/>
          </a:p>
        </p:txBody>
      </p:sp>
      <p:sp>
        <p:nvSpPr>
          <p:cNvPr id="9" name="Shape 6"/>
          <p:cNvSpPr/>
          <p:nvPr/>
        </p:nvSpPr>
        <p:spPr>
          <a:xfrm>
            <a:off x="5192867" y="2146306"/>
            <a:ext cx="445600" cy="615353"/>
          </a:xfrm>
          <a:custGeom>
            <a:avLst/>
            <a:gdLst/>
            <a:ahLst/>
            <a:cxnLst/>
            <a:rect l="l" t="t" r="r" b="b"/>
            <a:pathLst>
              <a:path w="445600" h="615353">
                <a:moveTo>
                  <a:pt x="0" y="0"/>
                </a:moveTo>
                <a:moveTo>
                  <a:pt x="0" y="0"/>
                </a:moveTo>
                <a:lnTo>
                  <a:pt x="445600" y="615353"/>
                </a:lnTo>
              </a:path>
            </a:pathLst>
          </a:custGeom>
          <a:noFill/>
          <a:ln w="19050">
            <a:solidFill>
              <a:srgbClr val="A0A9B5"/>
            </a:solidFill>
            <a:prstDash val="solid"/>
            <a:headEnd type="none"/>
            <a:tailEnd type="arrow"/>
          </a:ln>
        </p:spPr>
        <p:txBody>
          <a:bodyPr/>
          <a:lstStyle/>
          <a:p>
            <a:endParaRPr lang="zh-CN" altLang="en-US"/>
          </a:p>
        </p:txBody>
      </p:sp>
      <p:sp>
        <p:nvSpPr>
          <p:cNvPr id="10" name="Shape 7"/>
          <p:cNvSpPr/>
          <p:nvPr/>
        </p:nvSpPr>
        <p:spPr>
          <a:xfrm>
            <a:off x="2744644" y="2855473"/>
            <a:ext cx="849980" cy="849980"/>
          </a:xfrm>
          <a:custGeom>
            <a:avLst/>
            <a:gdLst/>
            <a:ahLst/>
            <a:cxnLst/>
            <a:rect l="l" t="t" r="r" b="b"/>
            <a:pathLst>
              <a:path w="849980" h="849980">
                <a:moveTo>
                  <a:pt x="424990" y="0"/>
                </a:moveTo>
                <a:moveTo>
                  <a:pt x="424990" y="0"/>
                </a:moveTo>
                <a:cubicBezTo>
                  <a:pt x="659549" y="0"/>
                  <a:pt x="849980" y="190432"/>
                  <a:pt x="849980" y="424990"/>
                </a:cubicBezTo>
                <a:cubicBezTo>
                  <a:pt x="849980" y="659549"/>
                  <a:pt x="659549" y="849980"/>
                  <a:pt x="424990" y="849980"/>
                </a:cubicBezTo>
                <a:cubicBezTo>
                  <a:pt x="190432" y="849980"/>
                  <a:pt x="0" y="659549"/>
                  <a:pt x="0" y="424990"/>
                </a:cubicBezTo>
                <a:cubicBezTo>
                  <a:pt x="0" y="190432"/>
                  <a:pt x="190432" y="0"/>
                  <a:pt x="424990" y="0"/>
                </a:cubicBezTo>
                <a:close/>
              </a:path>
            </a:pathLst>
          </a:custGeom>
          <a:solidFill>
            <a:srgbClr val="A0A9B5"/>
          </a:solidFill>
          <a:ln/>
        </p:spPr>
        <p:txBody>
          <a:bodyPr/>
          <a:lstStyle/>
          <a:p>
            <a:endParaRPr lang="zh-CN" altLang="en-US"/>
          </a:p>
        </p:txBody>
      </p:sp>
      <p:sp>
        <p:nvSpPr>
          <p:cNvPr id="11" name="Shape 8"/>
          <p:cNvSpPr/>
          <p:nvPr/>
        </p:nvSpPr>
        <p:spPr>
          <a:xfrm>
            <a:off x="2986754" y="3097583"/>
            <a:ext cx="365760" cy="365760"/>
          </a:xfrm>
          <a:custGeom>
            <a:avLst/>
            <a:gdLst/>
            <a:ahLst/>
            <a:cxnLst/>
            <a:rect l="l" t="t" r="r" b="b"/>
            <a:pathLst>
              <a:path w="365760" h="365760">
                <a:moveTo>
                  <a:pt x="356433" y="180084"/>
                </a:moveTo>
                <a:moveTo>
                  <a:pt x="356433" y="180084"/>
                </a:moveTo>
                <a:lnTo>
                  <a:pt x="191907" y="15678"/>
                </a:lnTo>
                <a:cubicBezTo>
                  <a:pt x="186914" y="10685"/>
                  <a:pt x="178846" y="10685"/>
                  <a:pt x="173853" y="15678"/>
                </a:cubicBezTo>
                <a:lnTo>
                  <a:pt x="9327" y="180084"/>
                </a:lnTo>
                <a:cubicBezTo>
                  <a:pt x="4533" y="184877"/>
                  <a:pt x="1817" y="191388"/>
                  <a:pt x="1817" y="198178"/>
                </a:cubicBezTo>
                <a:cubicBezTo>
                  <a:pt x="1817" y="212278"/>
                  <a:pt x="13281" y="223742"/>
                  <a:pt x="27381" y="223742"/>
                </a:cubicBezTo>
                <a:lnTo>
                  <a:pt x="44716" y="223742"/>
                </a:lnTo>
                <a:lnTo>
                  <a:pt x="44716" y="341055"/>
                </a:lnTo>
                <a:cubicBezTo>
                  <a:pt x="44716" y="348125"/>
                  <a:pt x="50428" y="353837"/>
                  <a:pt x="57498" y="353837"/>
                </a:cubicBezTo>
                <a:lnTo>
                  <a:pt x="157316" y="353837"/>
                </a:lnTo>
                <a:lnTo>
                  <a:pt x="157316" y="264364"/>
                </a:lnTo>
                <a:lnTo>
                  <a:pt x="202053" y="264364"/>
                </a:lnTo>
                <a:lnTo>
                  <a:pt x="202053" y="353837"/>
                </a:lnTo>
                <a:lnTo>
                  <a:pt x="308262" y="353837"/>
                </a:lnTo>
                <a:cubicBezTo>
                  <a:pt x="315332" y="353837"/>
                  <a:pt x="321044" y="348125"/>
                  <a:pt x="321044" y="341055"/>
                </a:cubicBezTo>
                <a:lnTo>
                  <a:pt x="321044" y="223742"/>
                </a:lnTo>
                <a:lnTo>
                  <a:pt x="338379" y="223742"/>
                </a:lnTo>
                <a:cubicBezTo>
                  <a:pt x="345169" y="223742"/>
                  <a:pt x="351680" y="221066"/>
                  <a:pt x="356473" y="216233"/>
                </a:cubicBezTo>
                <a:cubicBezTo>
                  <a:pt x="366419" y="206247"/>
                  <a:pt x="366419" y="190070"/>
                  <a:pt x="356433" y="180084"/>
                </a:cubicBezTo>
                <a:close/>
              </a:path>
            </a:pathLst>
          </a:custGeom>
          <a:solidFill>
            <a:srgbClr val="FFFFFF"/>
          </a:solidFill>
          <a:ln/>
        </p:spPr>
        <p:txBody>
          <a:bodyPr/>
          <a:lstStyle/>
          <a:p>
            <a:endParaRPr lang="zh-CN" altLang="en-US"/>
          </a:p>
        </p:txBody>
      </p:sp>
      <p:sp>
        <p:nvSpPr>
          <p:cNvPr id="12" name="Shape 9"/>
          <p:cNvSpPr/>
          <p:nvPr/>
        </p:nvSpPr>
        <p:spPr>
          <a:xfrm>
            <a:off x="6563478" y="896646"/>
            <a:ext cx="849980" cy="849980"/>
          </a:xfrm>
          <a:custGeom>
            <a:avLst/>
            <a:gdLst/>
            <a:ahLst/>
            <a:cxnLst/>
            <a:rect l="l" t="t" r="r" b="b"/>
            <a:pathLst>
              <a:path w="849980" h="849980">
                <a:moveTo>
                  <a:pt x="424990" y="0"/>
                </a:moveTo>
                <a:moveTo>
                  <a:pt x="424990" y="0"/>
                </a:moveTo>
                <a:cubicBezTo>
                  <a:pt x="659549" y="0"/>
                  <a:pt x="849980" y="190432"/>
                  <a:pt x="849980" y="424990"/>
                </a:cubicBezTo>
                <a:cubicBezTo>
                  <a:pt x="849980" y="659549"/>
                  <a:pt x="659549" y="849980"/>
                  <a:pt x="424990" y="849980"/>
                </a:cubicBezTo>
                <a:cubicBezTo>
                  <a:pt x="190432" y="849980"/>
                  <a:pt x="0" y="659549"/>
                  <a:pt x="0" y="424990"/>
                </a:cubicBezTo>
                <a:cubicBezTo>
                  <a:pt x="0" y="190432"/>
                  <a:pt x="190432" y="0"/>
                  <a:pt x="424990" y="0"/>
                </a:cubicBezTo>
                <a:close/>
              </a:path>
            </a:pathLst>
          </a:custGeom>
          <a:solidFill>
            <a:srgbClr val="A0A9B5"/>
          </a:solidFill>
          <a:ln/>
        </p:spPr>
        <p:txBody>
          <a:bodyPr/>
          <a:lstStyle/>
          <a:p>
            <a:endParaRPr lang="zh-CN" altLang="en-US"/>
          </a:p>
        </p:txBody>
      </p:sp>
      <p:sp>
        <p:nvSpPr>
          <p:cNvPr id="13" name="Shape 10"/>
          <p:cNvSpPr/>
          <p:nvPr/>
        </p:nvSpPr>
        <p:spPr>
          <a:xfrm>
            <a:off x="5627892" y="1628057"/>
            <a:ext cx="785105" cy="141460"/>
          </a:xfrm>
          <a:custGeom>
            <a:avLst/>
            <a:gdLst/>
            <a:ahLst/>
            <a:cxnLst/>
            <a:rect l="l" t="t" r="r" b="b"/>
            <a:pathLst>
              <a:path w="785105" h="141460">
                <a:moveTo>
                  <a:pt x="0" y="0"/>
                </a:moveTo>
                <a:moveTo>
                  <a:pt x="0" y="0"/>
                </a:moveTo>
                <a:lnTo>
                  <a:pt x="785105" y="141460"/>
                </a:lnTo>
              </a:path>
            </a:pathLst>
          </a:custGeom>
          <a:noFill/>
          <a:ln w="19050">
            <a:solidFill>
              <a:srgbClr val="A0A9B5"/>
            </a:solidFill>
            <a:prstDash val="solid"/>
            <a:headEnd type="none"/>
            <a:tailEnd type="arrow"/>
          </a:ln>
        </p:spPr>
        <p:txBody>
          <a:bodyPr/>
          <a:lstStyle/>
          <a:p>
            <a:endParaRPr lang="zh-CN" altLang="en-US"/>
          </a:p>
        </p:txBody>
      </p:sp>
      <p:sp>
        <p:nvSpPr>
          <p:cNvPr id="14" name="Shape 11"/>
          <p:cNvSpPr/>
          <p:nvPr/>
        </p:nvSpPr>
        <p:spPr>
          <a:xfrm>
            <a:off x="6805589" y="1138756"/>
            <a:ext cx="365760" cy="365760"/>
          </a:xfrm>
          <a:custGeom>
            <a:avLst/>
            <a:gdLst/>
            <a:ahLst/>
            <a:cxnLst/>
            <a:rect l="l" t="t" r="r" b="b"/>
            <a:pathLst>
              <a:path w="365760" h="365760">
                <a:moveTo>
                  <a:pt x="356433" y="180084"/>
                </a:moveTo>
                <a:moveTo>
                  <a:pt x="356433" y="180084"/>
                </a:moveTo>
                <a:lnTo>
                  <a:pt x="191907" y="15678"/>
                </a:lnTo>
                <a:cubicBezTo>
                  <a:pt x="186914" y="10685"/>
                  <a:pt x="178846" y="10685"/>
                  <a:pt x="173853" y="15678"/>
                </a:cubicBezTo>
                <a:lnTo>
                  <a:pt x="9327" y="180084"/>
                </a:lnTo>
                <a:cubicBezTo>
                  <a:pt x="4533" y="184877"/>
                  <a:pt x="1817" y="191388"/>
                  <a:pt x="1817" y="198178"/>
                </a:cubicBezTo>
                <a:cubicBezTo>
                  <a:pt x="1817" y="212278"/>
                  <a:pt x="13281" y="223742"/>
                  <a:pt x="27381" y="223742"/>
                </a:cubicBezTo>
                <a:lnTo>
                  <a:pt x="44716" y="223742"/>
                </a:lnTo>
                <a:lnTo>
                  <a:pt x="44716" y="341055"/>
                </a:lnTo>
                <a:cubicBezTo>
                  <a:pt x="44716" y="348125"/>
                  <a:pt x="50428" y="353837"/>
                  <a:pt x="57498" y="353837"/>
                </a:cubicBezTo>
                <a:lnTo>
                  <a:pt x="157316" y="353837"/>
                </a:lnTo>
                <a:lnTo>
                  <a:pt x="157316" y="264364"/>
                </a:lnTo>
                <a:lnTo>
                  <a:pt x="202053" y="264364"/>
                </a:lnTo>
                <a:lnTo>
                  <a:pt x="202053" y="353837"/>
                </a:lnTo>
                <a:lnTo>
                  <a:pt x="308262" y="353837"/>
                </a:lnTo>
                <a:cubicBezTo>
                  <a:pt x="315332" y="353837"/>
                  <a:pt x="321044" y="348125"/>
                  <a:pt x="321044" y="341055"/>
                </a:cubicBezTo>
                <a:lnTo>
                  <a:pt x="321044" y="223742"/>
                </a:lnTo>
                <a:lnTo>
                  <a:pt x="338379" y="223742"/>
                </a:lnTo>
                <a:cubicBezTo>
                  <a:pt x="345169" y="223742"/>
                  <a:pt x="351680" y="221066"/>
                  <a:pt x="356473" y="216233"/>
                </a:cubicBezTo>
                <a:cubicBezTo>
                  <a:pt x="366419" y="206247"/>
                  <a:pt x="366419" y="190070"/>
                  <a:pt x="356433" y="180084"/>
                </a:cubicBezTo>
                <a:close/>
              </a:path>
            </a:pathLst>
          </a:custGeom>
          <a:solidFill>
            <a:srgbClr val="FFFFFF"/>
          </a:solidFill>
          <a:ln/>
        </p:spPr>
        <p:txBody>
          <a:bodyPr/>
          <a:lstStyle/>
          <a:p>
            <a:endParaRPr lang="zh-CN" altLang="en-US"/>
          </a:p>
        </p:txBody>
      </p:sp>
      <p:sp>
        <p:nvSpPr>
          <p:cNvPr id="15" name="Shape 12"/>
          <p:cNvSpPr/>
          <p:nvPr/>
        </p:nvSpPr>
        <p:spPr>
          <a:xfrm>
            <a:off x="5575130" y="2855473"/>
            <a:ext cx="849980" cy="849980"/>
          </a:xfrm>
          <a:custGeom>
            <a:avLst/>
            <a:gdLst/>
            <a:ahLst/>
            <a:cxnLst/>
            <a:rect l="l" t="t" r="r" b="b"/>
            <a:pathLst>
              <a:path w="849980" h="849980">
                <a:moveTo>
                  <a:pt x="424990" y="0"/>
                </a:moveTo>
                <a:moveTo>
                  <a:pt x="424990" y="0"/>
                </a:moveTo>
                <a:cubicBezTo>
                  <a:pt x="659549" y="0"/>
                  <a:pt x="849980" y="190432"/>
                  <a:pt x="849980" y="424990"/>
                </a:cubicBezTo>
                <a:cubicBezTo>
                  <a:pt x="849980" y="659549"/>
                  <a:pt x="659549" y="849980"/>
                  <a:pt x="424990" y="849980"/>
                </a:cubicBezTo>
                <a:cubicBezTo>
                  <a:pt x="190432" y="849980"/>
                  <a:pt x="0" y="659549"/>
                  <a:pt x="0" y="424990"/>
                </a:cubicBezTo>
                <a:cubicBezTo>
                  <a:pt x="0" y="190432"/>
                  <a:pt x="190432" y="0"/>
                  <a:pt x="424990" y="0"/>
                </a:cubicBezTo>
                <a:close/>
              </a:path>
            </a:pathLst>
          </a:custGeom>
          <a:solidFill>
            <a:srgbClr val="A0A9B5"/>
          </a:solidFill>
          <a:ln/>
        </p:spPr>
        <p:txBody>
          <a:bodyPr/>
          <a:lstStyle/>
          <a:p>
            <a:endParaRPr lang="zh-CN" altLang="en-US"/>
          </a:p>
        </p:txBody>
      </p:sp>
      <p:sp>
        <p:nvSpPr>
          <p:cNvPr id="16" name="Shape 13"/>
          <p:cNvSpPr/>
          <p:nvPr/>
        </p:nvSpPr>
        <p:spPr>
          <a:xfrm>
            <a:off x="5817240" y="3097583"/>
            <a:ext cx="365760" cy="365760"/>
          </a:xfrm>
          <a:custGeom>
            <a:avLst/>
            <a:gdLst/>
            <a:ahLst/>
            <a:cxnLst/>
            <a:rect l="l" t="t" r="r" b="b"/>
            <a:pathLst>
              <a:path w="365760" h="365760">
                <a:moveTo>
                  <a:pt x="356433" y="180084"/>
                </a:moveTo>
                <a:moveTo>
                  <a:pt x="356433" y="180084"/>
                </a:moveTo>
                <a:lnTo>
                  <a:pt x="191907" y="15678"/>
                </a:lnTo>
                <a:cubicBezTo>
                  <a:pt x="186914" y="10685"/>
                  <a:pt x="178846" y="10685"/>
                  <a:pt x="173853" y="15678"/>
                </a:cubicBezTo>
                <a:lnTo>
                  <a:pt x="9327" y="180084"/>
                </a:lnTo>
                <a:cubicBezTo>
                  <a:pt x="4533" y="184877"/>
                  <a:pt x="1817" y="191388"/>
                  <a:pt x="1817" y="198178"/>
                </a:cubicBezTo>
                <a:cubicBezTo>
                  <a:pt x="1817" y="212278"/>
                  <a:pt x="13281" y="223742"/>
                  <a:pt x="27381" y="223742"/>
                </a:cubicBezTo>
                <a:lnTo>
                  <a:pt x="44716" y="223742"/>
                </a:lnTo>
                <a:lnTo>
                  <a:pt x="44716" y="341055"/>
                </a:lnTo>
                <a:cubicBezTo>
                  <a:pt x="44716" y="348125"/>
                  <a:pt x="50428" y="353837"/>
                  <a:pt x="57498" y="353837"/>
                </a:cubicBezTo>
                <a:lnTo>
                  <a:pt x="157316" y="353837"/>
                </a:lnTo>
                <a:lnTo>
                  <a:pt x="157316" y="264364"/>
                </a:lnTo>
                <a:lnTo>
                  <a:pt x="202053" y="264364"/>
                </a:lnTo>
                <a:lnTo>
                  <a:pt x="202053" y="353837"/>
                </a:lnTo>
                <a:lnTo>
                  <a:pt x="308262" y="353837"/>
                </a:lnTo>
                <a:cubicBezTo>
                  <a:pt x="315332" y="353837"/>
                  <a:pt x="321044" y="348125"/>
                  <a:pt x="321044" y="341055"/>
                </a:cubicBezTo>
                <a:lnTo>
                  <a:pt x="321044" y="223742"/>
                </a:lnTo>
                <a:lnTo>
                  <a:pt x="338379" y="223742"/>
                </a:lnTo>
                <a:cubicBezTo>
                  <a:pt x="345169" y="223742"/>
                  <a:pt x="351680" y="221066"/>
                  <a:pt x="356473" y="216233"/>
                </a:cubicBezTo>
                <a:cubicBezTo>
                  <a:pt x="366419" y="206247"/>
                  <a:pt x="366419" y="190070"/>
                  <a:pt x="356433" y="180084"/>
                </a:cubicBezTo>
                <a:close/>
              </a:path>
            </a:pathLst>
          </a:custGeom>
          <a:solidFill>
            <a:srgbClr val="FFFFFF"/>
          </a:solidFill>
          <a:ln/>
        </p:spPr>
        <p:txBody>
          <a:bodyPr/>
          <a:lstStyle/>
          <a:p>
            <a:endParaRPr lang="zh-CN" altLang="en-US"/>
          </a:p>
        </p:txBody>
      </p:sp>
      <p:sp>
        <p:nvSpPr>
          <p:cNvPr id="17" name="Text 14"/>
          <p:cNvSpPr/>
          <p:nvPr/>
        </p:nvSpPr>
        <p:spPr>
          <a:xfrm>
            <a:off x="749984" y="1652812"/>
            <a:ext cx="2342457"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目标设定的重要性</a:t>
            </a:r>
            <a:endParaRPr lang="en-US" sz="1440" dirty="0"/>
          </a:p>
        </p:txBody>
      </p:sp>
      <p:sp>
        <p:nvSpPr>
          <p:cNvPr id="18" name="Text 15"/>
          <p:cNvSpPr/>
          <p:nvPr/>
        </p:nvSpPr>
        <p:spPr>
          <a:xfrm>
            <a:off x="965664" y="1947843"/>
            <a:ext cx="1911096" cy="123444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在项目管理中，明确的目标设定是成功的关键。它为团队提供了清晰的方向和动力，确保所有成员都朝着同一方向努力。</a:t>
            </a:r>
            <a:endParaRPr lang="en-US" sz="1440" dirty="0"/>
          </a:p>
        </p:txBody>
      </p:sp>
      <p:sp>
        <p:nvSpPr>
          <p:cNvPr id="19" name="Text 16"/>
          <p:cNvSpPr/>
          <p:nvPr/>
        </p:nvSpPr>
        <p:spPr>
          <a:xfrm>
            <a:off x="1998406" y="3705453"/>
            <a:ext cx="2342457"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SMART原则应用</a:t>
            </a:r>
            <a:endParaRPr lang="en-US" sz="1440" dirty="0"/>
          </a:p>
        </p:txBody>
      </p:sp>
      <p:sp>
        <p:nvSpPr>
          <p:cNvPr id="20" name="Text 17"/>
          <p:cNvSpPr/>
          <p:nvPr/>
        </p:nvSpPr>
        <p:spPr>
          <a:xfrm>
            <a:off x="2214086" y="4000483"/>
            <a:ext cx="1911096" cy="123444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采用SMART（具体、可衡量、可达成、相关性、时限性）原则来设定项目目标，有助于提高目标的清晰度和实现可能性。</a:t>
            </a:r>
            <a:endParaRPr lang="en-US" sz="1440" dirty="0"/>
          </a:p>
        </p:txBody>
      </p:sp>
      <p:sp>
        <p:nvSpPr>
          <p:cNvPr id="21" name="Text 18"/>
          <p:cNvSpPr/>
          <p:nvPr/>
        </p:nvSpPr>
        <p:spPr>
          <a:xfrm>
            <a:off x="5817240" y="1746626"/>
            <a:ext cx="2342457"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风险与目标平衡</a:t>
            </a:r>
            <a:endParaRPr lang="en-US" sz="1440" dirty="0"/>
          </a:p>
        </p:txBody>
      </p:sp>
      <p:sp>
        <p:nvSpPr>
          <p:cNvPr id="22" name="Text 19"/>
          <p:cNvSpPr/>
          <p:nvPr/>
        </p:nvSpPr>
        <p:spPr>
          <a:xfrm>
            <a:off x="6032921" y="2041657"/>
            <a:ext cx="1911096" cy="123444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在设定项目目标时，需考虑潜在风险，并寻求在追求高目标与管理风险之间找到平衡点，以确保项目的稳健推进。</a:t>
            </a:r>
            <a:endParaRPr lang="en-US" sz="1440" dirty="0"/>
          </a:p>
        </p:txBody>
      </p:sp>
      <p:sp>
        <p:nvSpPr>
          <p:cNvPr id="23" name="Text 20"/>
          <p:cNvSpPr/>
          <p:nvPr/>
        </p:nvSpPr>
        <p:spPr>
          <a:xfrm>
            <a:off x="4828892" y="3705453"/>
            <a:ext cx="2342457" cy="365760"/>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持续跟踪与调整</a:t>
            </a:r>
            <a:endParaRPr lang="en-US" sz="1440" dirty="0"/>
          </a:p>
        </p:txBody>
      </p:sp>
      <p:sp>
        <p:nvSpPr>
          <p:cNvPr id="24" name="Text 21"/>
          <p:cNvSpPr/>
          <p:nvPr/>
        </p:nvSpPr>
        <p:spPr>
          <a:xfrm>
            <a:off x="5044572" y="4000483"/>
            <a:ext cx="1911096" cy="1444752"/>
          </a:xfrm>
          <a:prstGeom prst="rect">
            <a:avLst/>
          </a:prstGeom>
          <a:noFill/>
          <a:ln/>
        </p:spPr>
        <p:txBody>
          <a:bodyPr wrap="square" lIns="95250" tIns="95250" rIns="95250" bIns="95250" rtlCol="0" anchor="t">
            <a:spAutoFit/>
          </a:bodyPr>
          <a:lstStyle/>
          <a:p>
            <a:pPr marL="0" indent="0" algn="ct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项目目标不是一成不变的，需要根据项目进展和外部环境的变化进行持续跟踪和必要的调整，以保持目标的适应性和有效性。</a:t>
            </a:r>
            <a:endParaRPr lang="en-US" sz="144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资源分配</a:t>
            </a:r>
            <a:endParaRPr lang="en-US" sz="1440" dirty="0"/>
          </a:p>
        </p:txBody>
      </p:sp>
      <p:sp>
        <p:nvSpPr>
          <p:cNvPr id="4" name="Shape 1"/>
          <p:cNvSpPr/>
          <p:nvPr/>
        </p:nvSpPr>
        <p:spPr>
          <a:xfrm>
            <a:off x="3704047" y="1830855"/>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256BF6"/>
          </a:solidFill>
          <a:ln/>
        </p:spPr>
        <p:txBody>
          <a:bodyPr/>
          <a:lstStyle/>
          <a:p>
            <a:endParaRPr lang="zh-CN" altLang="en-US"/>
          </a:p>
        </p:txBody>
      </p:sp>
      <p:sp>
        <p:nvSpPr>
          <p:cNvPr id="5" name="Shape 2"/>
          <p:cNvSpPr/>
          <p:nvPr/>
        </p:nvSpPr>
        <p:spPr>
          <a:xfrm>
            <a:off x="4626813" y="1830855"/>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14AAFF"/>
          </a:solidFill>
          <a:ln/>
        </p:spPr>
        <p:txBody>
          <a:bodyPr/>
          <a:lstStyle/>
          <a:p>
            <a:endParaRPr lang="zh-CN" altLang="en-US"/>
          </a:p>
        </p:txBody>
      </p:sp>
      <p:sp>
        <p:nvSpPr>
          <p:cNvPr id="6" name="Shape 3"/>
          <p:cNvSpPr/>
          <p:nvPr/>
        </p:nvSpPr>
        <p:spPr>
          <a:xfrm>
            <a:off x="3704047" y="2743573"/>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14AAFF"/>
          </a:solidFill>
          <a:ln/>
        </p:spPr>
        <p:txBody>
          <a:bodyPr/>
          <a:lstStyle/>
          <a:p>
            <a:endParaRPr lang="zh-CN" altLang="en-US"/>
          </a:p>
        </p:txBody>
      </p:sp>
      <p:sp>
        <p:nvSpPr>
          <p:cNvPr id="7" name="Shape 4"/>
          <p:cNvSpPr/>
          <p:nvPr/>
        </p:nvSpPr>
        <p:spPr>
          <a:xfrm>
            <a:off x="4626813" y="2743573"/>
            <a:ext cx="813139" cy="813139"/>
          </a:xfrm>
          <a:custGeom>
            <a:avLst/>
            <a:gdLst/>
            <a:ahLst/>
            <a:cxnLst/>
            <a:rect l="l" t="t" r="r" b="b"/>
            <a:pathLst>
              <a:path w="813139" h="813139">
                <a:moveTo>
                  <a:pt x="101642" y="0"/>
                </a:moveTo>
                <a:moveTo>
                  <a:pt x="101642" y="0"/>
                </a:moveTo>
                <a:lnTo>
                  <a:pt x="711497" y="0"/>
                </a:lnTo>
                <a:quadBezTo>
                  <a:pt x="813139" y="0"/>
                  <a:pt x="813139" y="101642"/>
                </a:quadBezTo>
                <a:lnTo>
                  <a:pt x="813139" y="711497"/>
                </a:lnTo>
                <a:quadBezTo>
                  <a:pt x="813139" y="813139"/>
                  <a:pt x="711497" y="813139"/>
                </a:quadBezTo>
                <a:lnTo>
                  <a:pt x="101642" y="813139"/>
                </a:lnTo>
                <a:quadBezTo>
                  <a:pt x="0" y="813139"/>
                  <a:pt x="0" y="711497"/>
                </a:quadBezTo>
                <a:lnTo>
                  <a:pt x="0" y="101642"/>
                </a:lnTo>
                <a:quadBezTo>
                  <a:pt x="0" y="0"/>
                  <a:pt x="101642" y="0"/>
                </a:quadBezTo>
                <a:close/>
              </a:path>
            </a:pathLst>
          </a:custGeom>
          <a:solidFill>
            <a:srgbClr val="256BF6"/>
          </a:solidFill>
          <a:ln/>
        </p:spPr>
        <p:txBody>
          <a:bodyPr/>
          <a:lstStyle/>
          <a:p>
            <a:endParaRPr lang="zh-CN" altLang="en-US"/>
          </a:p>
        </p:txBody>
      </p:sp>
      <p:pic>
        <p:nvPicPr>
          <p:cNvPr id="8" name="Image 0" descr="preencoded.png"/>
          <p:cNvPicPr>
            <a:picLocks noChangeAspect="1"/>
          </p:cNvPicPr>
          <p:nvPr/>
        </p:nvPicPr>
        <p:blipFill>
          <a:blip r:embed="rId4"/>
          <a:stretch>
            <a:fillRect/>
          </a:stretch>
        </p:blipFill>
        <p:spPr>
          <a:xfrm>
            <a:off x="4815534" y="2034460"/>
            <a:ext cx="435698" cy="405930"/>
          </a:xfrm>
          <a:prstGeom prst="rect">
            <a:avLst/>
          </a:prstGeom>
        </p:spPr>
      </p:pic>
      <p:pic>
        <p:nvPicPr>
          <p:cNvPr id="9" name="Image 1" descr="preencoded.png"/>
          <p:cNvPicPr>
            <a:picLocks noChangeAspect="1"/>
          </p:cNvPicPr>
          <p:nvPr/>
        </p:nvPicPr>
        <p:blipFill>
          <a:blip r:embed="rId5"/>
          <a:stretch>
            <a:fillRect/>
          </a:stretch>
        </p:blipFill>
        <p:spPr>
          <a:xfrm>
            <a:off x="3904234" y="2943760"/>
            <a:ext cx="412766" cy="412766"/>
          </a:xfrm>
          <a:prstGeom prst="rect">
            <a:avLst/>
          </a:prstGeom>
        </p:spPr>
      </p:pic>
      <p:pic>
        <p:nvPicPr>
          <p:cNvPr id="10" name="Image 2" descr="preencoded.png"/>
          <p:cNvPicPr>
            <a:picLocks noChangeAspect="1"/>
          </p:cNvPicPr>
          <p:nvPr/>
        </p:nvPicPr>
        <p:blipFill>
          <a:blip r:embed="rId6"/>
          <a:stretch>
            <a:fillRect/>
          </a:stretch>
        </p:blipFill>
        <p:spPr>
          <a:xfrm>
            <a:off x="4805000" y="2921760"/>
            <a:ext cx="456766" cy="456766"/>
          </a:xfrm>
          <a:prstGeom prst="rect">
            <a:avLst/>
          </a:prstGeom>
        </p:spPr>
      </p:pic>
      <p:pic>
        <p:nvPicPr>
          <p:cNvPr id="11" name="Image 3" descr="preencoded.png"/>
          <p:cNvPicPr>
            <a:picLocks noChangeAspect="1"/>
          </p:cNvPicPr>
          <p:nvPr/>
        </p:nvPicPr>
        <p:blipFill>
          <a:blip r:embed="rId7"/>
          <a:stretch>
            <a:fillRect/>
          </a:stretch>
        </p:blipFill>
        <p:spPr>
          <a:xfrm>
            <a:off x="3908955" y="2035973"/>
            <a:ext cx="403324" cy="402904"/>
          </a:xfrm>
          <a:prstGeom prst="rect">
            <a:avLst/>
          </a:prstGeom>
        </p:spPr>
      </p:pic>
      <p:sp>
        <p:nvSpPr>
          <p:cNvPr id="12" name="Text 5"/>
          <p:cNvSpPr/>
          <p:nvPr/>
        </p:nvSpPr>
        <p:spPr>
          <a:xfrm>
            <a:off x="596714" y="1048817"/>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256BF6"/>
                </a:solidFill>
                <a:latin typeface="Microsoft Yahei" pitchFamily="34" charset="0"/>
                <a:ea typeface="Microsoft Yahei" pitchFamily="34" charset="-122"/>
                <a:cs typeface="Microsoft Yahei" pitchFamily="34" charset="-120"/>
              </a:rPr>
              <a:t>资源分配的重要性</a:t>
            </a:r>
            <a:endParaRPr lang="en-US" sz="1440" dirty="0"/>
          </a:p>
        </p:txBody>
      </p:sp>
      <p:sp>
        <p:nvSpPr>
          <p:cNvPr id="13" name="Text 6"/>
          <p:cNvSpPr/>
          <p:nvPr/>
        </p:nvSpPr>
        <p:spPr>
          <a:xfrm>
            <a:off x="642434" y="1443838"/>
            <a:ext cx="2971800" cy="841248"/>
          </a:xfrm>
          <a:prstGeom prst="rect">
            <a:avLst/>
          </a:prstGeom>
          <a:noFill/>
          <a:ln/>
        </p:spPr>
        <p:txBody>
          <a:bodyPr wrap="square" lIns="95250" tIns="95250" rIns="95250" bIns="95250" rtlCol="0" anchor="t">
            <a:spAutoFit/>
          </a:bodyPr>
          <a:lstStyle/>
          <a:p>
            <a:pPr marL="0" indent="0" algn="r">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在项目管理中，合理的资源分配是确保项目成功的关键。它涉及到人力、物力和财力的合理配置，以满足项目的需求。</a:t>
            </a:r>
            <a:endParaRPr lang="en-US" sz="1440" dirty="0"/>
          </a:p>
        </p:txBody>
      </p:sp>
      <p:sp>
        <p:nvSpPr>
          <p:cNvPr id="14" name="Text 7"/>
          <p:cNvSpPr/>
          <p:nvPr/>
        </p:nvSpPr>
        <p:spPr>
          <a:xfrm>
            <a:off x="5535727" y="1048839"/>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14AAFF"/>
                </a:solidFill>
                <a:latin typeface="Microsoft Yahei" pitchFamily="34" charset="0"/>
                <a:ea typeface="Microsoft Yahei" pitchFamily="34" charset="-122"/>
                <a:cs typeface="Microsoft Yahei" pitchFamily="34" charset="-120"/>
              </a:rPr>
              <a:t>资源分配的原则</a:t>
            </a:r>
            <a:endParaRPr lang="en-US" sz="1440" dirty="0"/>
          </a:p>
        </p:txBody>
      </p:sp>
      <p:sp>
        <p:nvSpPr>
          <p:cNvPr id="15" name="Text 8"/>
          <p:cNvSpPr/>
          <p:nvPr/>
        </p:nvSpPr>
        <p:spPr>
          <a:xfrm>
            <a:off x="5535727" y="1443838"/>
            <a:ext cx="2971800" cy="12801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资源分配应遵循公平、公正和高效的原则。公平是指每个团队成员都能得到应有的资源；公正是指资源的分配应基于团队成员的能力和贡献；高效则是指资源的使用应最大化其价值。</a:t>
            </a:r>
            <a:endParaRPr lang="en-US" sz="1440" dirty="0"/>
          </a:p>
        </p:txBody>
      </p:sp>
      <p:sp>
        <p:nvSpPr>
          <p:cNvPr id="16" name="Text 9"/>
          <p:cNvSpPr/>
          <p:nvPr/>
        </p:nvSpPr>
        <p:spPr>
          <a:xfrm>
            <a:off x="596714" y="2832811"/>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14AAFF"/>
                </a:solidFill>
                <a:latin typeface="Microsoft Yahei" pitchFamily="34" charset="0"/>
                <a:ea typeface="Microsoft Yahei" pitchFamily="34" charset="-122"/>
                <a:cs typeface="Microsoft Yahei" pitchFamily="34" charset="-120"/>
              </a:rPr>
              <a:t>资源分配的策略</a:t>
            </a:r>
            <a:endParaRPr lang="en-US" sz="1440" dirty="0"/>
          </a:p>
        </p:txBody>
      </p:sp>
      <p:sp>
        <p:nvSpPr>
          <p:cNvPr id="17" name="Text 10"/>
          <p:cNvSpPr/>
          <p:nvPr/>
        </p:nvSpPr>
        <p:spPr>
          <a:xfrm>
            <a:off x="642434" y="3202229"/>
            <a:ext cx="2971800" cy="1280160"/>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有效的资源分配策略包括优先级排序、任务分解和风险管理等。优先级排序可以帮助我们确定哪些任务最重要；任务分解可以帮助我们更好地理解任务的需求；风险管理可以帮助我们预防可能出现的问题。</a:t>
            </a:r>
            <a:endParaRPr lang="en-US" sz="1440" dirty="0"/>
          </a:p>
        </p:txBody>
      </p:sp>
      <p:sp>
        <p:nvSpPr>
          <p:cNvPr id="18" name="Text 11"/>
          <p:cNvSpPr/>
          <p:nvPr/>
        </p:nvSpPr>
        <p:spPr>
          <a:xfrm>
            <a:off x="5535727" y="2832811"/>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256BF6"/>
                </a:solidFill>
                <a:latin typeface="Microsoft Yahei" pitchFamily="34" charset="0"/>
                <a:ea typeface="Microsoft Yahei" pitchFamily="34" charset="-122"/>
                <a:cs typeface="Microsoft Yahei" pitchFamily="34" charset="-120"/>
              </a:rPr>
              <a:t>资源分配的挑战</a:t>
            </a:r>
            <a:endParaRPr lang="en-US" sz="1440" dirty="0"/>
          </a:p>
        </p:txBody>
      </p:sp>
      <p:sp>
        <p:nvSpPr>
          <p:cNvPr id="19" name="Text 12"/>
          <p:cNvSpPr/>
          <p:nvPr/>
        </p:nvSpPr>
        <p:spPr>
          <a:xfrm>
            <a:off x="5535727" y="3202229"/>
            <a:ext cx="2971800" cy="1060704"/>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尽管资源分配在理论上看起来很简单，但实际上却充满了挑战。这些挑战包括如何准确评估资源的需求、如何处理资源的冲突以及如何提高资源的利用效率等。</a:t>
            </a:r>
            <a:endParaRPr lang="en-US" sz="144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381873" y="2493990"/>
            <a:ext cx="380254" cy="0"/>
          </a:xfrm>
          <a:custGeom>
            <a:avLst/>
            <a:gdLst/>
            <a:ahLst/>
            <a:cxnLst/>
            <a:rect l="l" t="t" r="r" b="b"/>
            <a:pathLst>
              <a:path w="380254">
                <a:moveTo>
                  <a:pt x="0" y="0"/>
                </a:moveTo>
                <a:moveTo>
                  <a:pt x="0" y="0"/>
                </a:moveTo>
                <a:lnTo>
                  <a:pt x="380254" y="0"/>
                </a:lnTo>
              </a:path>
            </a:pathLst>
          </a:custGeom>
          <a:noFill/>
          <a:ln w="47625">
            <a:solidFill>
              <a:srgbClr val="FFFFFF"/>
            </a:solidFill>
            <a:prstDash val="solid"/>
            <a:headEnd type="none"/>
            <a:tailEnd type="none"/>
          </a:ln>
        </p:spPr>
        <p:txBody>
          <a:bodyPr/>
          <a:lstStyle/>
          <a:p>
            <a:endParaRPr lang="zh-CN" altLang="en-US"/>
          </a:p>
        </p:txBody>
      </p:sp>
      <p:pic>
        <p:nvPicPr>
          <p:cNvPr id="4" name="Image 0" descr="preencoded.png"/>
          <p:cNvPicPr>
            <a:picLocks noChangeAspect="1"/>
          </p:cNvPicPr>
          <p:nvPr/>
        </p:nvPicPr>
        <p:blipFill>
          <a:blip r:embed="rId4"/>
          <a:stretch>
            <a:fillRect/>
          </a:stretch>
        </p:blipFill>
        <p:spPr>
          <a:xfrm>
            <a:off x="3407609" y="2807955"/>
            <a:ext cx="612433" cy="612433"/>
          </a:xfrm>
          <a:prstGeom prst="rect">
            <a:avLst/>
          </a:prstGeom>
        </p:spPr>
      </p:pic>
      <p:sp>
        <p:nvSpPr>
          <p:cNvPr id="5" name="Text 1"/>
          <p:cNvSpPr/>
          <p:nvPr/>
        </p:nvSpPr>
        <p:spPr>
          <a:xfrm>
            <a:off x="860187" y="1447101"/>
            <a:ext cx="2547422" cy="97840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176"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6" name="Text 2"/>
          <p:cNvSpPr/>
          <p:nvPr/>
        </p:nvSpPr>
        <p:spPr>
          <a:xfrm>
            <a:off x="3277686" y="1515681"/>
            <a:ext cx="5547400" cy="84124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3456" b="1" dirty="0">
                <a:solidFill>
                  <a:srgbClr val="00070F"/>
                </a:solidFill>
                <a:latin typeface="Microsoft Yahei" pitchFamily="34" charset="0"/>
                <a:ea typeface="Microsoft Yahei" pitchFamily="34" charset="-122"/>
                <a:cs typeface="Microsoft Yahei" pitchFamily="34" charset="-120"/>
              </a:rPr>
              <a:t>项目执行阶段</a:t>
            </a:r>
            <a:endParaRPr lang="en-US" sz="144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进度控制</a:t>
            </a:r>
            <a:endParaRPr lang="en-US" sz="1440" dirty="0"/>
          </a:p>
        </p:txBody>
      </p:sp>
      <p:pic>
        <p:nvPicPr>
          <p:cNvPr id="4" name="Image 0" descr="preencoded.png"/>
          <p:cNvPicPr>
            <a:picLocks noChangeAspect="1"/>
          </p:cNvPicPr>
          <p:nvPr/>
        </p:nvPicPr>
        <p:blipFill>
          <a:blip r:embed="rId4">
            <a:alphaModFix amt="10000"/>
          </a:blip>
          <a:stretch>
            <a:fillRect/>
          </a:stretch>
        </p:blipFill>
        <p:spPr>
          <a:xfrm rot="6710272">
            <a:off x="4871867" y="1411156"/>
            <a:ext cx="451716" cy="451716"/>
          </a:xfrm>
          <a:prstGeom prst="rect">
            <a:avLst/>
          </a:prstGeom>
        </p:spPr>
      </p:pic>
      <p:pic>
        <p:nvPicPr>
          <p:cNvPr id="5" name="Image 1" descr="preencoded.png"/>
          <p:cNvPicPr>
            <a:picLocks noChangeAspect="1"/>
          </p:cNvPicPr>
          <p:nvPr/>
        </p:nvPicPr>
        <p:blipFill>
          <a:blip r:embed="rId4">
            <a:alphaModFix amt="10000"/>
          </a:blip>
          <a:stretch>
            <a:fillRect/>
          </a:stretch>
        </p:blipFill>
        <p:spPr>
          <a:xfrm rot="10223539">
            <a:off x="5002265" y="1975650"/>
            <a:ext cx="446249" cy="446249"/>
          </a:xfrm>
          <a:prstGeom prst="rect">
            <a:avLst/>
          </a:prstGeom>
        </p:spPr>
      </p:pic>
      <p:pic>
        <p:nvPicPr>
          <p:cNvPr id="6" name="Image 2" descr="preencoded.png"/>
          <p:cNvPicPr>
            <a:picLocks noChangeAspect="1"/>
          </p:cNvPicPr>
          <p:nvPr/>
        </p:nvPicPr>
        <p:blipFill>
          <a:blip r:embed="rId5">
            <a:alphaModFix amt="10000"/>
          </a:blip>
          <a:stretch>
            <a:fillRect/>
          </a:stretch>
        </p:blipFill>
        <p:spPr>
          <a:xfrm rot="3825486">
            <a:off x="4339471" y="1206382"/>
            <a:ext cx="441857" cy="441857"/>
          </a:xfrm>
          <a:prstGeom prst="rect">
            <a:avLst/>
          </a:prstGeom>
        </p:spPr>
      </p:pic>
      <p:pic>
        <p:nvPicPr>
          <p:cNvPr id="7" name="Image 3" descr="preencoded.png"/>
          <p:cNvPicPr>
            <a:picLocks noChangeAspect="1"/>
          </p:cNvPicPr>
          <p:nvPr/>
        </p:nvPicPr>
        <p:blipFill>
          <a:blip r:embed="rId5">
            <a:alphaModFix amt="10000"/>
          </a:blip>
          <a:stretch>
            <a:fillRect/>
          </a:stretch>
        </p:blipFill>
        <p:spPr>
          <a:xfrm rot="824317">
            <a:off x="3819070" y="1494470"/>
            <a:ext cx="439904" cy="439904"/>
          </a:xfrm>
          <a:prstGeom prst="rect">
            <a:avLst/>
          </a:prstGeom>
        </p:spPr>
      </p:pic>
      <p:pic>
        <p:nvPicPr>
          <p:cNvPr id="8" name="Image 4" descr="preencoded.png"/>
          <p:cNvPicPr>
            <a:picLocks noChangeAspect="1"/>
          </p:cNvPicPr>
          <p:nvPr/>
        </p:nvPicPr>
        <p:blipFill>
          <a:blip r:embed="rId6">
            <a:alphaModFix amt="10000"/>
          </a:blip>
          <a:stretch>
            <a:fillRect/>
          </a:stretch>
        </p:blipFill>
        <p:spPr>
          <a:xfrm rot="-2700000">
            <a:off x="3744212" y="2067182"/>
            <a:ext cx="398115" cy="398115"/>
          </a:xfrm>
          <a:prstGeom prst="rect">
            <a:avLst/>
          </a:prstGeom>
        </p:spPr>
      </p:pic>
      <p:pic>
        <p:nvPicPr>
          <p:cNvPr id="9" name="Image 5" descr="preencoded.png"/>
          <p:cNvPicPr>
            <a:picLocks noChangeAspect="1"/>
          </p:cNvPicPr>
          <p:nvPr/>
        </p:nvPicPr>
        <p:blipFill>
          <a:blip r:embed="rId7">
            <a:alphaModFix amt="40000"/>
          </a:blip>
          <a:stretch>
            <a:fillRect/>
          </a:stretch>
        </p:blipFill>
        <p:spPr>
          <a:xfrm>
            <a:off x="3597367" y="1568097"/>
            <a:ext cx="1949265" cy="1949265"/>
          </a:xfrm>
          <a:prstGeom prst="rect">
            <a:avLst/>
          </a:prstGeom>
        </p:spPr>
      </p:pic>
      <p:pic>
        <p:nvPicPr>
          <p:cNvPr id="10" name="Image 6" descr="preencoded.png"/>
          <p:cNvPicPr>
            <a:picLocks noChangeAspect="1"/>
          </p:cNvPicPr>
          <p:nvPr/>
        </p:nvPicPr>
        <p:blipFill>
          <a:blip r:embed="rId8">
            <a:alphaModFix amt="60000"/>
          </a:blip>
          <a:stretch>
            <a:fillRect/>
          </a:stretch>
        </p:blipFill>
        <p:spPr>
          <a:xfrm>
            <a:off x="3597367" y="1571444"/>
            <a:ext cx="1949265" cy="1949265"/>
          </a:xfrm>
          <a:prstGeom prst="rect">
            <a:avLst/>
          </a:prstGeom>
        </p:spPr>
      </p:pic>
      <p:pic>
        <p:nvPicPr>
          <p:cNvPr id="11" name="Image 7" descr="preencoded.png"/>
          <p:cNvPicPr>
            <a:picLocks noChangeAspect="1"/>
          </p:cNvPicPr>
          <p:nvPr/>
        </p:nvPicPr>
        <p:blipFill>
          <a:blip r:embed="rId9">
            <a:alphaModFix amt="80000"/>
          </a:blip>
          <a:stretch>
            <a:fillRect/>
          </a:stretch>
        </p:blipFill>
        <p:spPr>
          <a:xfrm>
            <a:off x="3597367" y="1578137"/>
            <a:ext cx="1949265" cy="1949265"/>
          </a:xfrm>
          <a:prstGeom prst="rect">
            <a:avLst/>
          </a:prstGeom>
        </p:spPr>
      </p:pic>
      <p:pic>
        <p:nvPicPr>
          <p:cNvPr id="12" name="Image 8" descr="preencoded.png"/>
          <p:cNvPicPr>
            <a:picLocks noChangeAspect="1"/>
          </p:cNvPicPr>
          <p:nvPr/>
        </p:nvPicPr>
        <p:blipFill>
          <a:blip r:embed="rId10"/>
          <a:stretch>
            <a:fillRect/>
          </a:stretch>
        </p:blipFill>
        <p:spPr>
          <a:xfrm>
            <a:off x="3597367" y="1574790"/>
            <a:ext cx="1949265" cy="1949265"/>
          </a:xfrm>
          <a:prstGeom prst="rect">
            <a:avLst/>
          </a:prstGeom>
        </p:spPr>
      </p:pic>
      <p:sp>
        <p:nvSpPr>
          <p:cNvPr id="13" name="Text 1"/>
          <p:cNvSpPr/>
          <p:nvPr/>
        </p:nvSpPr>
        <p:spPr>
          <a:xfrm>
            <a:off x="596714" y="1048817"/>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256BF6"/>
                </a:solidFill>
                <a:latin typeface="Microsoft Yahei" pitchFamily="34" charset="0"/>
                <a:ea typeface="Microsoft Yahei" pitchFamily="34" charset="-122"/>
                <a:cs typeface="Microsoft Yahei" pitchFamily="34" charset="-120"/>
              </a:rPr>
              <a:t>进度控制的重要性</a:t>
            </a:r>
            <a:endParaRPr lang="en-US" sz="1440" dirty="0"/>
          </a:p>
        </p:txBody>
      </p:sp>
      <p:sp>
        <p:nvSpPr>
          <p:cNvPr id="14" name="Text 2"/>
          <p:cNvSpPr/>
          <p:nvPr/>
        </p:nvSpPr>
        <p:spPr>
          <a:xfrm>
            <a:off x="642434" y="1443838"/>
            <a:ext cx="2971800" cy="841248"/>
          </a:xfrm>
          <a:prstGeom prst="rect">
            <a:avLst/>
          </a:prstGeom>
          <a:noFill/>
          <a:ln/>
        </p:spPr>
        <p:txBody>
          <a:bodyPr wrap="square" lIns="95250" tIns="95250" rIns="95250" bIns="95250" rtlCol="0" anchor="t">
            <a:spAutoFit/>
          </a:bodyPr>
          <a:lstStyle/>
          <a:p>
            <a:pPr marL="0" indent="0" algn="r">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在项目管理中，进度控制是确保项目按时完成的关键。它涉及到对项目进度的持续监控和调整，以应对可能出现的延误和问题。</a:t>
            </a:r>
            <a:endParaRPr lang="en-US" sz="1440" dirty="0"/>
          </a:p>
        </p:txBody>
      </p:sp>
      <p:sp>
        <p:nvSpPr>
          <p:cNvPr id="15" name="Text 3"/>
          <p:cNvSpPr/>
          <p:nvPr/>
        </p:nvSpPr>
        <p:spPr>
          <a:xfrm>
            <a:off x="5535727" y="1048839"/>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256BF6"/>
                </a:solidFill>
                <a:latin typeface="Microsoft Yahei" pitchFamily="34" charset="0"/>
                <a:ea typeface="Microsoft Yahei" pitchFamily="34" charset="-122"/>
                <a:cs typeface="Microsoft Yahei" pitchFamily="34" charset="-120"/>
              </a:rPr>
              <a:t>进度控制的方法</a:t>
            </a:r>
            <a:endParaRPr lang="en-US" sz="1440" dirty="0"/>
          </a:p>
        </p:txBody>
      </p:sp>
      <p:sp>
        <p:nvSpPr>
          <p:cNvPr id="16" name="Text 4"/>
          <p:cNvSpPr/>
          <p:nvPr/>
        </p:nvSpPr>
        <p:spPr>
          <a:xfrm>
            <a:off x="5535727" y="1443838"/>
            <a:ext cx="2971800" cy="841248"/>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有效的进度控制方法包括制定详细的项目计划，定期检查项目进度，以及使用工具和技术来跟踪和管理项目的进度。</a:t>
            </a:r>
            <a:endParaRPr lang="en-US" sz="1440" dirty="0"/>
          </a:p>
        </p:txBody>
      </p:sp>
      <p:sp>
        <p:nvSpPr>
          <p:cNvPr id="17" name="Text 5"/>
          <p:cNvSpPr/>
          <p:nvPr/>
        </p:nvSpPr>
        <p:spPr>
          <a:xfrm>
            <a:off x="596714" y="2832811"/>
            <a:ext cx="3017520" cy="512064"/>
          </a:xfrm>
          <a:prstGeom prst="rect">
            <a:avLst/>
          </a:prstGeom>
          <a:noFill/>
          <a:ln/>
        </p:spPr>
        <p:txBody>
          <a:bodyPr wrap="square" lIns="95250" tIns="95250" rIns="95250" bIns="95250" rtlCol="0" anchor="t">
            <a:spAutoFit/>
          </a:bodyPr>
          <a:lstStyle/>
          <a:p>
            <a:pPr marL="0" indent="0" algn="r">
              <a:lnSpc>
                <a:spcPct val="112500"/>
              </a:lnSpc>
              <a:spcBef>
                <a:spcPts val="375"/>
              </a:spcBef>
              <a:buNone/>
            </a:pPr>
            <a:r>
              <a:rPr lang="en-US" sz="1728" b="1" dirty="0">
                <a:solidFill>
                  <a:srgbClr val="256BF6"/>
                </a:solidFill>
                <a:latin typeface="Microsoft Yahei" pitchFamily="34" charset="0"/>
                <a:ea typeface="Microsoft Yahei" pitchFamily="34" charset="-122"/>
                <a:cs typeface="Microsoft Yahei" pitchFamily="34" charset="-120"/>
              </a:rPr>
              <a:t>进度控制的难点</a:t>
            </a:r>
            <a:endParaRPr lang="en-US" sz="1440" dirty="0"/>
          </a:p>
        </p:txBody>
      </p:sp>
      <p:sp>
        <p:nvSpPr>
          <p:cNvPr id="18" name="Text 6"/>
          <p:cNvSpPr/>
          <p:nvPr/>
        </p:nvSpPr>
        <p:spPr>
          <a:xfrm>
            <a:off x="642434" y="3202229"/>
            <a:ext cx="2971800" cy="841248"/>
          </a:xfrm>
          <a:prstGeom prst="rect">
            <a:avLst/>
          </a:prstGeom>
          <a:noFill/>
          <a:ln/>
        </p:spPr>
        <p:txBody>
          <a:bodyPr wrap="square" lIns="95250" tIns="95250" rIns="95250" bIns="95250" rtlCol="0" anchor="t">
            <a:spAutoFit/>
          </a:bodyPr>
          <a:lstStyle/>
          <a:p>
            <a:pPr marL="0" indent="0" algn="r">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进度控制的主要挑战在于如何准确预测项目的完成时间，以及如何处理项目中的不确定性和变化。</a:t>
            </a:r>
            <a:endParaRPr lang="en-US" sz="1440" dirty="0"/>
          </a:p>
        </p:txBody>
      </p:sp>
      <p:sp>
        <p:nvSpPr>
          <p:cNvPr id="19" name="Text 7"/>
          <p:cNvSpPr/>
          <p:nvPr/>
        </p:nvSpPr>
        <p:spPr>
          <a:xfrm>
            <a:off x="5535727" y="2832811"/>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256BF6"/>
                </a:solidFill>
                <a:latin typeface="Microsoft Yahei" pitchFamily="34" charset="0"/>
                <a:ea typeface="Microsoft Yahei" pitchFamily="34" charset="-122"/>
                <a:cs typeface="Microsoft Yahei" pitchFamily="34" charset="-120"/>
              </a:rPr>
              <a:t>进度控制的效果</a:t>
            </a:r>
            <a:endParaRPr lang="en-US" sz="1440" dirty="0"/>
          </a:p>
        </p:txBody>
      </p:sp>
      <p:sp>
        <p:nvSpPr>
          <p:cNvPr id="20" name="Text 8"/>
          <p:cNvSpPr/>
          <p:nvPr/>
        </p:nvSpPr>
        <p:spPr>
          <a:xfrm>
            <a:off x="5535727" y="3202229"/>
            <a:ext cx="2971800" cy="841248"/>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良好的进度控制可以帮助项目团队及时发现和解决问题，从而避免项目延期，提高项目的成功率。</a:t>
            </a:r>
            <a:endParaRPr lang="en-US" sz="144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风险管理</a:t>
            </a:r>
            <a:endParaRPr lang="en-US" sz="1440" dirty="0"/>
          </a:p>
        </p:txBody>
      </p:sp>
      <p:sp>
        <p:nvSpPr>
          <p:cNvPr id="4" name="Shape 1"/>
          <p:cNvSpPr/>
          <p:nvPr/>
        </p:nvSpPr>
        <p:spPr>
          <a:xfrm>
            <a:off x="6330340" y="774482"/>
            <a:ext cx="1850183" cy="838187"/>
          </a:xfrm>
          <a:custGeom>
            <a:avLst/>
            <a:gdLst/>
            <a:ahLst/>
            <a:cxnLst/>
            <a:rect l="l" t="t" r="r" b="b"/>
            <a:pathLst>
              <a:path w="1850183" h="838187">
                <a:moveTo>
                  <a:pt x="174182" y="0"/>
                </a:moveTo>
                <a:moveTo>
                  <a:pt x="174182" y="0"/>
                </a:moveTo>
                <a:lnTo>
                  <a:pt x="1676001" y="0"/>
                </a:lnTo>
                <a:quadBezTo>
                  <a:pt x="1850183" y="0"/>
                  <a:pt x="1850183" y="174182"/>
                </a:quadBezTo>
                <a:lnTo>
                  <a:pt x="1850183" y="664006"/>
                </a:lnTo>
                <a:quadBezTo>
                  <a:pt x="1850183" y="838187"/>
                  <a:pt x="1676001" y="838187"/>
                </a:quadBezTo>
                <a:lnTo>
                  <a:pt x="174182" y="838187"/>
                </a:lnTo>
                <a:quadBezTo>
                  <a:pt x="0" y="838187"/>
                  <a:pt x="0" y="664006"/>
                </a:quadBezTo>
                <a:lnTo>
                  <a:pt x="0" y="174182"/>
                </a:lnTo>
                <a:quadBezTo>
                  <a:pt x="0" y="0"/>
                  <a:pt x="174182" y="0"/>
                </a:quadBezTo>
                <a:close/>
              </a:path>
            </a:pathLst>
          </a:custGeom>
          <a:solidFill>
            <a:srgbClr val="256BF6"/>
          </a:solidFill>
          <a:ln/>
          <a:effectLst>
            <a:outerShdw blurRad="47625" dist="101600" dir="2700000" algn="bl" rotWithShape="0">
              <a:srgbClr val="808080">
                <a:alpha val="27843"/>
              </a:srgbClr>
            </a:outerShdw>
          </a:effectLst>
        </p:spPr>
        <p:txBody>
          <a:bodyPr/>
          <a:lstStyle/>
          <a:p>
            <a:endParaRPr lang="zh-CN" altLang="en-US"/>
          </a:p>
        </p:txBody>
      </p:sp>
      <p:sp>
        <p:nvSpPr>
          <p:cNvPr id="5" name="Shape 2"/>
          <p:cNvSpPr/>
          <p:nvPr/>
        </p:nvSpPr>
        <p:spPr>
          <a:xfrm>
            <a:off x="814192" y="2395619"/>
            <a:ext cx="1834168" cy="626301"/>
          </a:xfrm>
          <a:custGeom>
            <a:avLst/>
            <a:gdLst/>
            <a:ahLst/>
            <a:cxnLst/>
            <a:rect l="l" t="t" r="r" b="b"/>
            <a:pathLst>
              <a:path w="1834168" h="626301">
                <a:moveTo>
                  <a:pt x="0" y="62630"/>
                </a:moveTo>
                <a:moveTo>
                  <a:pt x="0" y="62630"/>
                </a:moveTo>
                <a:cubicBezTo>
                  <a:pt x="550250" y="187890"/>
                  <a:pt x="1283918" y="-125260"/>
                  <a:pt x="1834168" y="62630"/>
                </a:cubicBezTo>
                <a:lnTo>
                  <a:pt x="1834168" y="563671"/>
                </a:lnTo>
                <a:cubicBezTo>
                  <a:pt x="1283918" y="438411"/>
                  <a:pt x="550250" y="751562"/>
                  <a:pt x="0" y="563671"/>
                </a:cubicBezTo>
                <a:lnTo>
                  <a:pt x="0" y="62630"/>
                </a:lnTo>
                <a:close/>
              </a:path>
            </a:pathLst>
          </a:custGeom>
          <a:solidFill>
            <a:srgbClr val="165CE7"/>
          </a:solidFill>
          <a:ln/>
          <a:effectLst>
            <a:outerShdw blurRad="47625" dist="101600" dir="2700000" algn="bl" rotWithShape="0">
              <a:srgbClr val="808080">
                <a:alpha val="27843"/>
              </a:srgbClr>
            </a:outerShdw>
          </a:effectLst>
        </p:spPr>
        <p:txBody>
          <a:bodyPr/>
          <a:lstStyle/>
          <a:p>
            <a:endParaRPr lang="zh-CN" altLang="en-US"/>
          </a:p>
        </p:txBody>
      </p:sp>
      <p:sp>
        <p:nvSpPr>
          <p:cNvPr id="6" name="Text 3"/>
          <p:cNvSpPr/>
          <p:nvPr/>
        </p:nvSpPr>
        <p:spPr>
          <a:xfrm>
            <a:off x="914847" y="2452738"/>
            <a:ext cx="1632857" cy="512064"/>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点击输入标题</a:t>
            </a:r>
            <a:endParaRPr lang="en-US" sz="1440" dirty="0"/>
          </a:p>
        </p:txBody>
      </p:sp>
      <p:sp>
        <p:nvSpPr>
          <p:cNvPr id="7" name="Shape 4"/>
          <p:cNvSpPr/>
          <p:nvPr/>
        </p:nvSpPr>
        <p:spPr>
          <a:xfrm>
            <a:off x="3399760" y="965274"/>
            <a:ext cx="1655225" cy="559198"/>
          </a:xfrm>
          <a:custGeom>
            <a:avLst/>
            <a:gdLst/>
            <a:ahLst/>
            <a:cxnLst/>
            <a:rect l="l" t="t" r="r" b="b"/>
            <a:pathLst>
              <a:path w="1655225" h="559198">
                <a:moveTo>
                  <a:pt x="139799" y="0"/>
                </a:moveTo>
                <a:moveTo>
                  <a:pt x="139799" y="0"/>
                </a:moveTo>
                <a:lnTo>
                  <a:pt x="1515426" y="0"/>
                </a:lnTo>
                <a:quadBezTo>
                  <a:pt x="1655225" y="0"/>
                  <a:pt x="1655225" y="139799"/>
                </a:quadBezTo>
                <a:lnTo>
                  <a:pt x="1655225" y="419398"/>
                </a:lnTo>
                <a:quadBezTo>
                  <a:pt x="1655225" y="559198"/>
                  <a:pt x="1515426" y="559198"/>
                </a:quadBezTo>
                <a:lnTo>
                  <a:pt x="139799" y="559198"/>
                </a:lnTo>
                <a:quadBezTo>
                  <a:pt x="0" y="559198"/>
                  <a:pt x="0" y="419398"/>
                </a:quadBezTo>
                <a:lnTo>
                  <a:pt x="0" y="139799"/>
                </a:lnTo>
                <a:quadBezTo>
                  <a:pt x="0" y="0"/>
                  <a:pt x="139799" y="0"/>
                </a:quadBezTo>
                <a:close/>
              </a:path>
            </a:pathLst>
          </a:custGeom>
          <a:solidFill>
            <a:srgbClr val="256BF6"/>
          </a:solidFill>
          <a:ln/>
          <a:effectLst>
            <a:outerShdw blurRad="47625" dist="101600" dir="2700000" algn="bl" rotWithShape="0">
              <a:srgbClr val="808080">
                <a:alpha val="27843"/>
              </a:srgbClr>
            </a:outerShdw>
          </a:effectLst>
        </p:spPr>
        <p:txBody>
          <a:bodyPr/>
          <a:lstStyle/>
          <a:p>
            <a:endParaRPr lang="zh-CN" altLang="en-US"/>
          </a:p>
        </p:txBody>
      </p:sp>
      <p:sp>
        <p:nvSpPr>
          <p:cNvPr id="8" name="Text 5"/>
          <p:cNvSpPr/>
          <p:nvPr/>
        </p:nvSpPr>
        <p:spPr>
          <a:xfrm>
            <a:off x="3511600" y="1016273"/>
            <a:ext cx="1431546"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点击输入标题</a:t>
            </a:r>
            <a:endParaRPr lang="en-US" sz="1440" dirty="0"/>
          </a:p>
        </p:txBody>
      </p:sp>
      <p:sp>
        <p:nvSpPr>
          <p:cNvPr id="9" name="Shape 6"/>
          <p:cNvSpPr/>
          <p:nvPr/>
        </p:nvSpPr>
        <p:spPr>
          <a:xfrm>
            <a:off x="3540980" y="2920472"/>
            <a:ext cx="1655225" cy="559198"/>
          </a:xfrm>
          <a:custGeom>
            <a:avLst/>
            <a:gdLst/>
            <a:ahLst/>
            <a:cxnLst/>
            <a:rect l="l" t="t" r="r" b="b"/>
            <a:pathLst>
              <a:path w="1655225" h="559198">
                <a:moveTo>
                  <a:pt x="139799" y="0"/>
                </a:moveTo>
                <a:moveTo>
                  <a:pt x="139799" y="0"/>
                </a:moveTo>
                <a:lnTo>
                  <a:pt x="1515426" y="0"/>
                </a:lnTo>
                <a:quadBezTo>
                  <a:pt x="1655225" y="0"/>
                  <a:pt x="1655225" y="139799"/>
                </a:quadBezTo>
                <a:lnTo>
                  <a:pt x="1655225" y="419398"/>
                </a:lnTo>
                <a:quadBezTo>
                  <a:pt x="1655225" y="559198"/>
                  <a:pt x="1515426" y="559198"/>
                </a:quadBezTo>
                <a:lnTo>
                  <a:pt x="139799" y="559198"/>
                </a:lnTo>
                <a:quadBezTo>
                  <a:pt x="0" y="559198"/>
                  <a:pt x="0" y="419398"/>
                </a:quadBezTo>
                <a:lnTo>
                  <a:pt x="0" y="139799"/>
                </a:lnTo>
                <a:quadBezTo>
                  <a:pt x="0" y="0"/>
                  <a:pt x="139799" y="0"/>
                </a:quadBezTo>
                <a:close/>
              </a:path>
            </a:pathLst>
          </a:custGeom>
          <a:solidFill>
            <a:srgbClr val="256BF6"/>
          </a:solidFill>
          <a:ln/>
          <a:effectLst>
            <a:outerShdw blurRad="47625" dist="101600" dir="2700000" algn="bl" rotWithShape="0">
              <a:srgbClr val="808080">
                <a:alpha val="27843"/>
              </a:srgbClr>
            </a:outerShdw>
          </a:effectLst>
        </p:spPr>
        <p:txBody>
          <a:bodyPr/>
          <a:lstStyle/>
          <a:p>
            <a:endParaRPr lang="zh-CN" altLang="en-US"/>
          </a:p>
        </p:txBody>
      </p:sp>
      <p:sp>
        <p:nvSpPr>
          <p:cNvPr id="10" name="Text 7"/>
          <p:cNvSpPr/>
          <p:nvPr/>
        </p:nvSpPr>
        <p:spPr>
          <a:xfrm>
            <a:off x="3652819" y="2971471"/>
            <a:ext cx="1431546"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点击输入标题</a:t>
            </a:r>
            <a:endParaRPr lang="en-US" sz="1440" dirty="0"/>
          </a:p>
        </p:txBody>
      </p:sp>
      <p:sp>
        <p:nvSpPr>
          <p:cNvPr id="11" name="Shape 8"/>
          <p:cNvSpPr/>
          <p:nvPr/>
        </p:nvSpPr>
        <p:spPr>
          <a:xfrm rot="2700000">
            <a:off x="6109722" y="941661"/>
            <a:ext cx="514388" cy="503831"/>
          </a:xfrm>
          <a:custGeom>
            <a:avLst/>
            <a:gdLst/>
            <a:ahLst/>
            <a:cxnLst/>
            <a:rect l="l" t="t" r="r" b="b"/>
            <a:pathLst>
              <a:path w="514388" h="503831">
                <a:moveTo>
                  <a:pt x="0" y="0"/>
                </a:moveTo>
                <a:moveTo>
                  <a:pt x="0" y="0"/>
                </a:moveTo>
                <a:lnTo>
                  <a:pt x="0" y="503831"/>
                </a:lnTo>
                <a:lnTo>
                  <a:pt x="514388" y="503831"/>
                </a:lnTo>
                <a:close/>
              </a:path>
            </a:pathLst>
          </a:custGeom>
          <a:solidFill>
            <a:srgbClr val="256BF6"/>
          </a:solidFill>
          <a:ln/>
        </p:spPr>
        <p:txBody>
          <a:bodyPr/>
          <a:lstStyle/>
          <a:p>
            <a:endParaRPr lang="zh-CN" altLang="en-US"/>
          </a:p>
        </p:txBody>
      </p:sp>
      <p:sp>
        <p:nvSpPr>
          <p:cNvPr id="12" name="Text 9"/>
          <p:cNvSpPr/>
          <p:nvPr/>
        </p:nvSpPr>
        <p:spPr>
          <a:xfrm>
            <a:off x="6123160" y="959689"/>
            <a:ext cx="41436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01</a:t>
            </a:r>
            <a:endParaRPr lang="en-US" sz="1440" dirty="0"/>
          </a:p>
        </p:txBody>
      </p:sp>
      <p:pic>
        <p:nvPicPr>
          <p:cNvPr id="13" name="Image 0" descr="preencoded.png"/>
          <p:cNvPicPr>
            <a:picLocks noChangeAspect="1"/>
          </p:cNvPicPr>
          <p:nvPr/>
        </p:nvPicPr>
        <p:blipFill>
          <a:blip r:embed="rId4"/>
          <a:stretch>
            <a:fillRect/>
          </a:stretch>
        </p:blipFill>
        <p:spPr>
          <a:xfrm>
            <a:off x="5193091" y="983234"/>
            <a:ext cx="513521" cy="512720"/>
          </a:xfrm>
          <a:prstGeom prst="rect">
            <a:avLst/>
          </a:prstGeom>
        </p:spPr>
      </p:pic>
      <p:pic>
        <p:nvPicPr>
          <p:cNvPr id="14" name="Image 1" descr="preencoded.png"/>
          <p:cNvPicPr>
            <a:picLocks noChangeAspect="1"/>
          </p:cNvPicPr>
          <p:nvPr/>
        </p:nvPicPr>
        <p:blipFill>
          <a:blip r:embed="rId4"/>
          <a:stretch>
            <a:fillRect/>
          </a:stretch>
        </p:blipFill>
        <p:spPr>
          <a:xfrm rot="-1522758">
            <a:off x="2639793" y="1101581"/>
            <a:ext cx="513521" cy="512720"/>
          </a:xfrm>
          <a:prstGeom prst="rect">
            <a:avLst/>
          </a:prstGeom>
        </p:spPr>
      </p:pic>
      <p:pic>
        <p:nvPicPr>
          <p:cNvPr id="15" name="Image 2" descr="preencoded.png"/>
          <p:cNvPicPr>
            <a:picLocks noChangeAspect="1"/>
          </p:cNvPicPr>
          <p:nvPr/>
        </p:nvPicPr>
        <p:blipFill>
          <a:blip r:embed="rId4"/>
          <a:stretch>
            <a:fillRect/>
          </a:stretch>
        </p:blipFill>
        <p:spPr>
          <a:xfrm rot="1625973" flipV="1">
            <a:off x="2843198" y="2853844"/>
            <a:ext cx="513521" cy="512720"/>
          </a:xfrm>
          <a:prstGeom prst="rect">
            <a:avLst/>
          </a:prstGeom>
        </p:spPr>
      </p:pic>
      <p:pic>
        <p:nvPicPr>
          <p:cNvPr id="16" name="Image 3" descr="preencoded.png"/>
          <p:cNvPicPr>
            <a:picLocks noChangeAspect="1"/>
          </p:cNvPicPr>
          <p:nvPr/>
        </p:nvPicPr>
        <p:blipFill>
          <a:blip r:embed="rId4"/>
          <a:stretch>
            <a:fillRect/>
          </a:stretch>
        </p:blipFill>
        <p:spPr>
          <a:xfrm>
            <a:off x="5399991" y="2938432"/>
            <a:ext cx="513521" cy="512720"/>
          </a:xfrm>
          <a:prstGeom prst="rect">
            <a:avLst/>
          </a:prstGeom>
        </p:spPr>
      </p:pic>
      <p:sp>
        <p:nvSpPr>
          <p:cNvPr id="17" name="Shape 10"/>
          <p:cNvSpPr/>
          <p:nvPr/>
        </p:nvSpPr>
        <p:spPr>
          <a:xfrm>
            <a:off x="3540980" y="1897150"/>
            <a:ext cx="1655225" cy="559198"/>
          </a:xfrm>
          <a:custGeom>
            <a:avLst/>
            <a:gdLst/>
            <a:ahLst/>
            <a:cxnLst/>
            <a:rect l="l" t="t" r="r" b="b"/>
            <a:pathLst>
              <a:path w="1655225" h="559198">
                <a:moveTo>
                  <a:pt x="139799" y="0"/>
                </a:moveTo>
                <a:moveTo>
                  <a:pt x="139799" y="0"/>
                </a:moveTo>
                <a:lnTo>
                  <a:pt x="1515426" y="0"/>
                </a:lnTo>
                <a:quadBezTo>
                  <a:pt x="1655225" y="0"/>
                  <a:pt x="1655225" y="139799"/>
                </a:quadBezTo>
                <a:lnTo>
                  <a:pt x="1655225" y="419398"/>
                </a:lnTo>
                <a:quadBezTo>
                  <a:pt x="1655225" y="559198"/>
                  <a:pt x="1515426" y="559198"/>
                </a:quadBezTo>
                <a:lnTo>
                  <a:pt x="139799" y="559198"/>
                </a:lnTo>
                <a:quadBezTo>
                  <a:pt x="0" y="559198"/>
                  <a:pt x="0" y="419398"/>
                </a:quadBezTo>
                <a:lnTo>
                  <a:pt x="0" y="139799"/>
                </a:lnTo>
                <a:quadBezTo>
                  <a:pt x="0" y="0"/>
                  <a:pt x="139799" y="0"/>
                </a:quadBezTo>
                <a:close/>
              </a:path>
            </a:pathLst>
          </a:custGeom>
          <a:solidFill>
            <a:srgbClr val="14AAFF"/>
          </a:solidFill>
          <a:ln/>
          <a:effectLst>
            <a:outerShdw blurRad="47625" dist="101600" dir="2700000" algn="bl" rotWithShape="0">
              <a:srgbClr val="808080">
                <a:alpha val="27843"/>
              </a:srgbClr>
            </a:outerShdw>
          </a:effectLst>
        </p:spPr>
        <p:txBody>
          <a:bodyPr/>
          <a:lstStyle/>
          <a:p>
            <a:endParaRPr lang="zh-CN" altLang="en-US"/>
          </a:p>
        </p:txBody>
      </p:sp>
      <p:sp>
        <p:nvSpPr>
          <p:cNvPr id="18" name="Text 11"/>
          <p:cNvSpPr/>
          <p:nvPr/>
        </p:nvSpPr>
        <p:spPr>
          <a:xfrm>
            <a:off x="3652819" y="1948149"/>
            <a:ext cx="1431546"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点击输入标题</a:t>
            </a:r>
            <a:endParaRPr lang="en-US" sz="1440" dirty="0"/>
          </a:p>
        </p:txBody>
      </p:sp>
      <p:pic>
        <p:nvPicPr>
          <p:cNvPr id="19" name="Image 4" descr="preencoded.png"/>
          <p:cNvPicPr>
            <a:picLocks noChangeAspect="1"/>
          </p:cNvPicPr>
          <p:nvPr/>
        </p:nvPicPr>
        <p:blipFill>
          <a:blip r:embed="rId4"/>
          <a:stretch>
            <a:fillRect/>
          </a:stretch>
        </p:blipFill>
        <p:spPr>
          <a:xfrm>
            <a:off x="5363691" y="1915110"/>
            <a:ext cx="513521" cy="512720"/>
          </a:xfrm>
          <a:prstGeom prst="rect">
            <a:avLst/>
          </a:prstGeom>
        </p:spPr>
      </p:pic>
      <p:pic>
        <p:nvPicPr>
          <p:cNvPr id="20" name="Image 5" descr="preencoded.png"/>
          <p:cNvPicPr>
            <a:picLocks noChangeAspect="1"/>
          </p:cNvPicPr>
          <p:nvPr/>
        </p:nvPicPr>
        <p:blipFill>
          <a:blip r:embed="rId4"/>
          <a:stretch>
            <a:fillRect/>
          </a:stretch>
        </p:blipFill>
        <p:spPr>
          <a:xfrm rot="-1191687">
            <a:off x="2926254" y="2032452"/>
            <a:ext cx="513521" cy="512720"/>
          </a:xfrm>
          <a:prstGeom prst="rect">
            <a:avLst/>
          </a:prstGeom>
        </p:spPr>
      </p:pic>
      <p:sp>
        <p:nvSpPr>
          <p:cNvPr id="21" name="Shape 12"/>
          <p:cNvSpPr/>
          <p:nvPr/>
        </p:nvSpPr>
        <p:spPr>
          <a:xfrm>
            <a:off x="6436865" y="1763775"/>
            <a:ext cx="1850183" cy="838187"/>
          </a:xfrm>
          <a:custGeom>
            <a:avLst/>
            <a:gdLst/>
            <a:ahLst/>
            <a:cxnLst/>
            <a:rect l="l" t="t" r="r" b="b"/>
            <a:pathLst>
              <a:path w="1850183" h="838187">
                <a:moveTo>
                  <a:pt x="174182" y="0"/>
                </a:moveTo>
                <a:moveTo>
                  <a:pt x="174182" y="0"/>
                </a:moveTo>
                <a:lnTo>
                  <a:pt x="1676001" y="0"/>
                </a:lnTo>
                <a:quadBezTo>
                  <a:pt x="1850183" y="0"/>
                  <a:pt x="1850183" y="174182"/>
                </a:quadBezTo>
                <a:lnTo>
                  <a:pt x="1850183" y="664006"/>
                </a:lnTo>
                <a:quadBezTo>
                  <a:pt x="1850183" y="838187"/>
                  <a:pt x="1676001" y="838187"/>
                </a:quadBezTo>
                <a:lnTo>
                  <a:pt x="174182" y="838187"/>
                </a:lnTo>
                <a:quadBezTo>
                  <a:pt x="0" y="838187"/>
                  <a:pt x="0" y="664006"/>
                </a:quadBezTo>
                <a:lnTo>
                  <a:pt x="0" y="174182"/>
                </a:lnTo>
                <a:quadBezTo>
                  <a:pt x="0" y="0"/>
                  <a:pt x="174182" y="0"/>
                </a:quadBezTo>
                <a:close/>
              </a:path>
            </a:pathLst>
          </a:custGeom>
          <a:solidFill>
            <a:srgbClr val="14AAFF"/>
          </a:solidFill>
          <a:ln/>
          <a:effectLst>
            <a:outerShdw blurRad="47625" dist="101600" dir="2700000" algn="bl" rotWithShape="0">
              <a:srgbClr val="808080">
                <a:alpha val="27843"/>
              </a:srgbClr>
            </a:outerShdw>
          </a:effectLst>
        </p:spPr>
        <p:txBody>
          <a:bodyPr/>
          <a:lstStyle/>
          <a:p>
            <a:endParaRPr lang="zh-CN" altLang="en-US"/>
          </a:p>
        </p:txBody>
      </p:sp>
      <p:sp>
        <p:nvSpPr>
          <p:cNvPr id="22" name="Shape 13"/>
          <p:cNvSpPr/>
          <p:nvPr/>
        </p:nvSpPr>
        <p:spPr>
          <a:xfrm rot="2700000">
            <a:off x="6216247" y="1930953"/>
            <a:ext cx="514388" cy="503831"/>
          </a:xfrm>
          <a:custGeom>
            <a:avLst/>
            <a:gdLst/>
            <a:ahLst/>
            <a:cxnLst/>
            <a:rect l="l" t="t" r="r" b="b"/>
            <a:pathLst>
              <a:path w="514388" h="503831">
                <a:moveTo>
                  <a:pt x="0" y="0"/>
                </a:moveTo>
                <a:moveTo>
                  <a:pt x="0" y="0"/>
                </a:moveTo>
                <a:lnTo>
                  <a:pt x="0" y="503831"/>
                </a:lnTo>
                <a:lnTo>
                  <a:pt x="514388" y="503831"/>
                </a:lnTo>
                <a:close/>
              </a:path>
            </a:pathLst>
          </a:custGeom>
          <a:solidFill>
            <a:srgbClr val="14AAFF"/>
          </a:solidFill>
          <a:ln/>
        </p:spPr>
        <p:txBody>
          <a:bodyPr/>
          <a:lstStyle/>
          <a:p>
            <a:endParaRPr lang="zh-CN" altLang="en-US"/>
          </a:p>
        </p:txBody>
      </p:sp>
      <p:sp>
        <p:nvSpPr>
          <p:cNvPr id="23" name="Text 14"/>
          <p:cNvSpPr/>
          <p:nvPr/>
        </p:nvSpPr>
        <p:spPr>
          <a:xfrm>
            <a:off x="6229685" y="1948981"/>
            <a:ext cx="41436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24" name="Shape 15"/>
          <p:cNvSpPr/>
          <p:nvPr/>
        </p:nvSpPr>
        <p:spPr>
          <a:xfrm>
            <a:off x="6421002" y="2780977"/>
            <a:ext cx="1850183" cy="838187"/>
          </a:xfrm>
          <a:custGeom>
            <a:avLst/>
            <a:gdLst/>
            <a:ahLst/>
            <a:cxnLst/>
            <a:rect l="l" t="t" r="r" b="b"/>
            <a:pathLst>
              <a:path w="1850183" h="838187">
                <a:moveTo>
                  <a:pt x="174182" y="0"/>
                </a:moveTo>
                <a:moveTo>
                  <a:pt x="174182" y="0"/>
                </a:moveTo>
                <a:lnTo>
                  <a:pt x="1676001" y="0"/>
                </a:lnTo>
                <a:quadBezTo>
                  <a:pt x="1850183" y="0"/>
                  <a:pt x="1850183" y="174182"/>
                </a:quadBezTo>
                <a:lnTo>
                  <a:pt x="1850183" y="664006"/>
                </a:lnTo>
                <a:quadBezTo>
                  <a:pt x="1850183" y="838187"/>
                  <a:pt x="1676001" y="838187"/>
                </a:quadBezTo>
                <a:lnTo>
                  <a:pt x="174182" y="838187"/>
                </a:lnTo>
                <a:quadBezTo>
                  <a:pt x="0" y="838187"/>
                  <a:pt x="0" y="664006"/>
                </a:quadBezTo>
                <a:lnTo>
                  <a:pt x="0" y="174182"/>
                </a:lnTo>
                <a:quadBezTo>
                  <a:pt x="0" y="0"/>
                  <a:pt x="174182" y="0"/>
                </a:quadBezTo>
                <a:close/>
              </a:path>
            </a:pathLst>
          </a:custGeom>
          <a:solidFill>
            <a:srgbClr val="256BF6"/>
          </a:solidFill>
          <a:ln/>
          <a:effectLst>
            <a:outerShdw blurRad="47625" dist="101600" dir="2700000" algn="bl" rotWithShape="0">
              <a:srgbClr val="808080">
                <a:alpha val="27843"/>
              </a:srgbClr>
            </a:outerShdw>
          </a:effectLst>
        </p:spPr>
        <p:txBody>
          <a:bodyPr/>
          <a:lstStyle/>
          <a:p>
            <a:endParaRPr lang="zh-CN" altLang="en-US"/>
          </a:p>
        </p:txBody>
      </p:sp>
      <p:sp>
        <p:nvSpPr>
          <p:cNvPr id="25" name="Shape 16"/>
          <p:cNvSpPr/>
          <p:nvPr/>
        </p:nvSpPr>
        <p:spPr>
          <a:xfrm rot="2700000">
            <a:off x="6200384" y="2948155"/>
            <a:ext cx="514388" cy="503831"/>
          </a:xfrm>
          <a:custGeom>
            <a:avLst/>
            <a:gdLst/>
            <a:ahLst/>
            <a:cxnLst/>
            <a:rect l="l" t="t" r="r" b="b"/>
            <a:pathLst>
              <a:path w="514388" h="503831">
                <a:moveTo>
                  <a:pt x="0" y="0"/>
                </a:moveTo>
                <a:moveTo>
                  <a:pt x="0" y="0"/>
                </a:moveTo>
                <a:lnTo>
                  <a:pt x="0" y="503831"/>
                </a:lnTo>
                <a:lnTo>
                  <a:pt x="514388" y="503831"/>
                </a:lnTo>
                <a:close/>
              </a:path>
            </a:pathLst>
          </a:custGeom>
          <a:solidFill>
            <a:srgbClr val="256BF6"/>
          </a:solidFill>
          <a:ln/>
        </p:spPr>
        <p:txBody>
          <a:bodyPr/>
          <a:lstStyle/>
          <a:p>
            <a:endParaRPr lang="zh-CN" altLang="en-US"/>
          </a:p>
        </p:txBody>
      </p:sp>
      <p:sp>
        <p:nvSpPr>
          <p:cNvPr id="26" name="Text 17"/>
          <p:cNvSpPr/>
          <p:nvPr/>
        </p:nvSpPr>
        <p:spPr>
          <a:xfrm>
            <a:off x="6213822" y="2966184"/>
            <a:ext cx="41436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27" name="Shape 18"/>
          <p:cNvSpPr/>
          <p:nvPr/>
        </p:nvSpPr>
        <p:spPr>
          <a:xfrm>
            <a:off x="3399760" y="3880708"/>
            <a:ext cx="1655225" cy="559198"/>
          </a:xfrm>
          <a:custGeom>
            <a:avLst/>
            <a:gdLst/>
            <a:ahLst/>
            <a:cxnLst/>
            <a:rect l="l" t="t" r="r" b="b"/>
            <a:pathLst>
              <a:path w="1655225" h="559198">
                <a:moveTo>
                  <a:pt x="139799" y="0"/>
                </a:moveTo>
                <a:moveTo>
                  <a:pt x="139799" y="0"/>
                </a:moveTo>
                <a:lnTo>
                  <a:pt x="1515426" y="0"/>
                </a:lnTo>
                <a:quadBezTo>
                  <a:pt x="1655225" y="0"/>
                  <a:pt x="1655225" y="139799"/>
                </a:quadBezTo>
                <a:lnTo>
                  <a:pt x="1655225" y="419398"/>
                </a:lnTo>
                <a:quadBezTo>
                  <a:pt x="1655225" y="559198"/>
                  <a:pt x="1515426" y="559198"/>
                </a:quadBezTo>
                <a:lnTo>
                  <a:pt x="139799" y="559198"/>
                </a:lnTo>
                <a:quadBezTo>
                  <a:pt x="0" y="559198"/>
                  <a:pt x="0" y="419398"/>
                </a:quadBezTo>
                <a:lnTo>
                  <a:pt x="0" y="139799"/>
                </a:lnTo>
                <a:quadBezTo>
                  <a:pt x="0" y="0"/>
                  <a:pt x="139799" y="0"/>
                </a:quadBezTo>
                <a:close/>
              </a:path>
            </a:pathLst>
          </a:custGeom>
          <a:solidFill>
            <a:srgbClr val="14AAFF"/>
          </a:solidFill>
          <a:ln/>
          <a:effectLst>
            <a:outerShdw blurRad="47625" dist="101600" dir="2700000" algn="bl" rotWithShape="0">
              <a:srgbClr val="808080">
                <a:alpha val="27843"/>
              </a:srgbClr>
            </a:outerShdw>
          </a:effectLst>
        </p:spPr>
        <p:txBody>
          <a:bodyPr/>
          <a:lstStyle/>
          <a:p>
            <a:endParaRPr lang="zh-CN" altLang="en-US"/>
          </a:p>
        </p:txBody>
      </p:sp>
      <p:sp>
        <p:nvSpPr>
          <p:cNvPr id="28" name="Text 19"/>
          <p:cNvSpPr/>
          <p:nvPr/>
        </p:nvSpPr>
        <p:spPr>
          <a:xfrm>
            <a:off x="3511600" y="3931707"/>
            <a:ext cx="1431546"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点击输入标题</a:t>
            </a:r>
            <a:endParaRPr lang="en-US" sz="1440" dirty="0"/>
          </a:p>
        </p:txBody>
      </p:sp>
      <p:pic>
        <p:nvPicPr>
          <p:cNvPr id="29" name="Image 6" descr="preencoded.png"/>
          <p:cNvPicPr>
            <a:picLocks noChangeAspect="1"/>
          </p:cNvPicPr>
          <p:nvPr/>
        </p:nvPicPr>
        <p:blipFill>
          <a:blip r:embed="rId4"/>
          <a:stretch>
            <a:fillRect/>
          </a:stretch>
        </p:blipFill>
        <p:spPr>
          <a:xfrm rot="1625973" flipV="1">
            <a:off x="2636298" y="3814080"/>
            <a:ext cx="513521" cy="512720"/>
          </a:xfrm>
          <a:prstGeom prst="rect">
            <a:avLst/>
          </a:prstGeom>
        </p:spPr>
      </p:pic>
      <p:pic>
        <p:nvPicPr>
          <p:cNvPr id="30" name="Image 7" descr="preencoded.png"/>
          <p:cNvPicPr>
            <a:picLocks noChangeAspect="1"/>
          </p:cNvPicPr>
          <p:nvPr/>
        </p:nvPicPr>
        <p:blipFill>
          <a:blip r:embed="rId4"/>
          <a:stretch>
            <a:fillRect/>
          </a:stretch>
        </p:blipFill>
        <p:spPr>
          <a:xfrm>
            <a:off x="5193091" y="3898668"/>
            <a:ext cx="513521" cy="512720"/>
          </a:xfrm>
          <a:prstGeom prst="rect">
            <a:avLst/>
          </a:prstGeom>
        </p:spPr>
      </p:pic>
      <p:sp>
        <p:nvSpPr>
          <p:cNvPr id="31" name="Shape 20"/>
          <p:cNvSpPr/>
          <p:nvPr/>
        </p:nvSpPr>
        <p:spPr>
          <a:xfrm>
            <a:off x="6330340" y="3804870"/>
            <a:ext cx="1850183" cy="838187"/>
          </a:xfrm>
          <a:custGeom>
            <a:avLst/>
            <a:gdLst/>
            <a:ahLst/>
            <a:cxnLst/>
            <a:rect l="l" t="t" r="r" b="b"/>
            <a:pathLst>
              <a:path w="1850183" h="838187">
                <a:moveTo>
                  <a:pt x="174182" y="0"/>
                </a:moveTo>
                <a:moveTo>
                  <a:pt x="174182" y="0"/>
                </a:moveTo>
                <a:lnTo>
                  <a:pt x="1676001" y="0"/>
                </a:lnTo>
                <a:quadBezTo>
                  <a:pt x="1850183" y="0"/>
                  <a:pt x="1850183" y="174182"/>
                </a:quadBezTo>
                <a:lnTo>
                  <a:pt x="1850183" y="664006"/>
                </a:lnTo>
                <a:quadBezTo>
                  <a:pt x="1850183" y="838187"/>
                  <a:pt x="1676001" y="838187"/>
                </a:quadBezTo>
                <a:lnTo>
                  <a:pt x="174182" y="838187"/>
                </a:lnTo>
                <a:quadBezTo>
                  <a:pt x="0" y="838187"/>
                  <a:pt x="0" y="664006"/>
                </a:quadBezTo>
                <a:lnTo>
                  <a:pt x="0" y="174182"/>
                </a:lnTo>
                <a:quadBezTo>
                  <a:pt x="0" y="0"/>
                  <a:pt x="174182" y="0"/>
                </a:quadBezTo>
                <a:close/>
              </a:path>
            </a:pathLst>
          </a:custGeom>
          <a:solidFill>
            <a:srgbClr val="14AAFF"/>
          </a:solidFill>
          <a:ln/>
          <a:effectLst>
            <a:outerShdw blurRad="47625" dist="101600" dir="2700000" algn="bl" rotWithShape="0">
              <a:srgbClr val="808080">
                <a:alpha val="27843"/>
              </a:srgbClr>
            </a:outerShdw>
          </a:effectLst>
        </p:spPr>
        <p:txBody>
          <a:bodyPr/>
          <a:lstStyle/>
          <a:p>
            <a:endParaRPr lang="zh-CN" altLang="en-US"/>
          </a:p>
        </p:txBody>
      </p:sp>
      <p:sp>
        <p:nvSpPr>
          <p:cNvPr id="32" name="Shape 21"/>
          <p:cNvSpPr/>
          <p:nvPr/>
        </p:nvSpPr>
        <p:spPr>
          <a:xfrm rot="2700000">
            <a:off x="6109722" y="3972048"/>
            <a:ext cx="514388" cy="503831"/>
          </a:xfrm>
          <a:custGeom>
            <a:avLst/>
            <a:gdLst/>
            <a:ahLst/>
            <a:cxnLst/>
            <a:rect l="l" t="t" r="r" b="b"/>
            <a:pathLst>
              <a:path w="514388" h="503831">
                <a:moveTo>
                  <a:pt x="0" y="0"/>
                </a:moveTo>
                <a:moveTo>
                  <a:pt x="0" y="0"/>
                </a:moveTo>
                <a:lnTo>
                  <a:pt x="0" y="503831"/>
                </a:lnTo>
                <a:lnTo>
                  <a:pt x="514388" y="503831"/>
                </a:lnTo>
                <a:close/>
              </a:path>
            </a:pathLst>
          </a:custGeom>
          <a:solidFill>
            <a:srgbClr val="14AAFF"/>
          </a:solidFill>
          <a:ln/>
        </p:spPr>
        <p:txBody>
          <a:bodyPr/>
          <a:lstStyle/>
          <a:p>
            <a:endParaRPr lang="zh-CN" altLang="en-US"/>
          </a:p>
        </p:txBody>
      </p:sp>
      <p:sp>
        <p:nvSpPr>
          <p:cNvPr id="33" name="Text 22"/>
          <p:cNvSpPr/>
          <p:nvPr/>
        </p:nvSpPr>
        <p:spPr>
          <a:xfrm>
            <a:off x="6123160" y="3990077"/>
            <a:ext cx="414360"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FFFFFF"/>
                </a:solidFill>
                <a:latin typeface="Microsoft Yahei" pitchFamily="34" charset="0"/>
                <a:ea typeface="Microsoft Yahei" pitchFamily="34" charset="-122"/>
                <a:cs typeface="Microsoft Yahei" pitchFamily="34" charset="-120"/>
              </a:rPr>
              <a:t>04</a:t>
            </a:r>
            <a:endParaRPr lang="en-US" sz="1440" dirty="0"/>
          </a:p>
        </p:txBody>
      </p:sp>
      <p:sp>
        <p:nvSpPr>
          <p:cNvPr id="34" name="Text 23"/>
          <p:cNvSpPr/>
          <p:nvPr/>
        </p:nvSpPr>
        <p:spPr>
          <a:xfrm>
            <a:off x="6584590" y="835430"/>
            <a:ext cx="1456571" cy="164592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在项目管理中，风险管理是至关重要的一环。它涉及到识别、评估和控制可能对项目产生负面影响的风险，以确保项目的顺利进行。</a:t>
            </a:r>
            <a:endParaRPr lang="en-US" sz="1440" dirty="0"/>
          </a:p>
        </p:txBody>
      </p:sp>
      <p:sp>
        <p:nvSpPr>
          <p:cNvPr id="35" name="Text 24"/>
          <p:cNvSpPr/>
          <p:nvPr/>
        </p:nvSpPr>
        <p:spPr>
          <a:xfrm>
            <a:off x="6691115" y="1824722"/>
            <a:ext cx="1456571" cy="164592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通过系统的风险识别和评估过程，我们可以确定项目中可能存在的风险，并对其进行优先级排序，以便更有效地管理和应对这些风险。</a:t>
            </a:r>
            <a:endParaRPr lang="en-US" sz="1440" dirty="0"/>
          </a:p>
        </p:txBody>
      </p:sp>
      <p:sp>
        <p:nvSpPr>
          <p:cNvPr id="36" name="Text 25"/>
          <p:cNvSpPr/>
          <p:nvPr/>
        </p:nvSpPr>
        <p:spPr>
          <a:xfrm>
            <a:off x="6675252" y="2841925"/>
            <a:ext cx="1456571" cy="164592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根据风险的性质和影响程度，我们可以制定相应的风险应对策略，如避免、转移、减轻或接受风险，以最大程度地降低风险对项目的影响。</a:t>
            </a:r>
            <a:endParaRPr lang="en-US" sz="1440" dirty="0"/>
          </a:p>
        </p:txBody>
      </p:sp>
      <p:sp>
        <p:nvSpPr>
          <p:cNvPr id="37" name="Text 26"/>
          <p:cNvSpPr/>
          <p:nvPr/>
        </p:nvSpPr>
        <p:spPr>
          <a:xfrm>
            <a:off x="6584590" y="3865818"/>
            <a:ext cx="1456571" cy="146304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FFFFFF"/>
                </a:solidFill>
                <a:latin typeface="Microsoft Yahei" pitchFamily="34" charset="0"/>
                <a:ea typeface="Microsoft Yahei" pitchFamily="34" charset="-122"/>
                <a:cs typeface="Microsoft Yahei" pitchFamily="34" charset="-120"/>
              </a:rPr>
              <a:t>在项目执行过程中，我们需要持续监控风险的变化情况，并根据实际情况调整风险应对策略，以确保项目始终处于可控状态。</a:t>
            </a:r>
            <a:endParaRPr lang="en-US" sz="144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381873" y="2493990"/>
            <a:ext cx="380254" cy="0"/>
          </a:xfrm>
          <a:custGeom>
            <a:avLst/>
            <a:gdLst/>
            <a:ahLst/>
            <a:cxnLst/>
            <a:rect l="l" t="t" r="r" b="b"/>
            <a:pathLst>
              <a:path w="380254">
                <a:moveTo>
                  <a:pt x="0" y="0"/>
                </a:moveTo>
                <a:moveTo>
                  <a:pt x="0" y="0"/>
                </a:moveTo>
                <a:lnTo>
                  <a:pt x="380254" y="0"/>
                </a:lnTo>
              </a:path>
            </a:pathLst>
          </a:custGeom>
          <a:noFill/>
          <a:ln w="47625">
            <a:solidFill>
              <a:srgbClr val="FFFFFF"/>
            </a:solidFill>
            <a:prstDash val="solid"/>
            <a:headEnd type="none"/>
            <a:tailEnd type="none"/>
          </a:ln>
        </p:spPr>
        <p:txBody>
          <a:bodyPr/>
          <a:lstStyle/>
          <a:p>
            <a:endParaRPr lang="zh-CN" altLang="en-US"/>
          </a:p>
        </p:txBody>
      </p:sp>
      <p:pic>
        <p:nvPicPr>
          <p:cNvPr id="4" name="Image 0" descr="preencoded.png"/>
          <p:cNvPicPr>
            <a:picLocks noChangeAspect="1"/>
          </p:cNvPicPr>
          <p:nvPr/>
        </p:nvPicPr>
        <p:blipFill>
          <a:blip r:embed="rId4"/>
          <a:stretch>
            <a:fillRect/>
          </a:stretch>
        </p:blipFill>
        <p:spPr>
          <a:xfrm>
            <a:off x="3407609" y="2807955"/>
            <a:ext cx="612433" cy="612433"/>
          </a:xfrm>
          <a:prstGeom prst="rect">
            <a:avLst/>
          </a:prstGeom>
        </p:spPr>
      </p:pic>
      <p:sp>
        <p:nvSpPr>
          <p:cNvPr id="5" name="Text 1"/>
          <p:cNvSpPr/>
          <p:nvPr/>
        </p:nvSpPr>
        <p:spPr>
          <a:xfrm>
            <a:off x="860187" y="1447101"/>
            <a:ext cx="2547422" cy="97840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176" b="1" dirty="0">
                <a:solidFill>
                  <a:srgbClr val="FFFFFF"/>
                </a:solidFill>
                <a:latin typeface="Microsoft Yahei" pitchFamily="34" charset="0"/>
                <a:ea typeface="Microsoft Yahei" pitchFamily="34" charset="-122"/>
                <a:cs typeface="Microsoft Yahei" pitchFamily="34" charset="-120"/>
              </a:rPr>
              <a:t>04</a:t>
            </a:r>
            <a:endParaRPr lang="en-US" sz="1440" dirty="0"/>
          </a:p>
        </p:txBody>
      </p:sp>
      <p:sp>
        <p:nvSpPr>
          <p:cNvPr id="6" name="Text 2"/>
          <p:cNvSpPr/>
          <p:nvPr/>
        </p:nvSpPr>
        <p:spPr>
          <a:xfrm>
            <a:off x="3277686" y="1515681"/>
            <a:ext cx="5547400" cy="84124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3456" b="1" dirty="0">
                <a:solidFill>
                  <a:srgbClr val="00070F"/>
                </a:solidFill>
                <a:latin typeface="Microsoft Yahei" pitchFamily="34" charset="0"/>
                <a:ea typeface="Microsoft Yahei" pitchFamily="34" charset="-122"/>
                <a:cs typeface="Microsoft Yahei" pitchFamily="34" charset="-120"/>
              </a:rPr>
              <a:t>项目监控与调整</a:t>
            </a:r>
            <a:endParaRPr lang="en-US" sz="144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性能评估</a:t>
            </a:r>
            <a:endParaRPr lang="en-US" sz="1440" dirty="0"/>
          </a:p>
        </p:txBody>
      </p:sp>
      <p:pic>
        <p:nvPicPr>
          <p:cNvPr id="4" name="Image 0" descr="preencoded.png"/>
          <p:cNvPicPr>
            <a:picLocks noChangeAspect="1"/>
          </p:cNvPicPr>
          <p:nvPr/>
        </p:nvPicPr>
        <p:blipFill>
          <a:blip r:embed="rId4">
            <a:alphaModFix amt="20000"/>
          </a:blip>
          <a:stretch>
            <a:fillRect/>
          </a:stretch>
        </p:blipFill>
        <p:spPr>
          <a:xfrm>
            <a:off x="536725" y="1474353"/>
            <a:ext cx="1455739" cy="1883898"/>
          </a:xfrm>
          <a:prstGeom prst="rect">
            <a:avLst/>
          </a:prstGeom>
        </p:spPr>
      </p:pic>
      <p:pic>
        <p:nvPicPr>
          <p:cNvPr id="5" name="Image 1" descr="preencoded.png"/>
          <p:cNvPicPr>
            <a:picLocks noChangeAspect="1"/>
          </p:cNvPicPr>
          <p:nvPr/>
        </p:nvPicPr>
        <p:blipFill>
          <a:blip r:embed="rId5">
            <a:alphaModFix amt="20000"/>
          </a:blip>
          <a:stretch>
            <a:fillRect/>
          </a:stretch>
        </p:blipFill>
        <p:spPr>
          <a:xfrm rot="-10800000">
            <a:off x="555013" y="2616172"/>
            <a:ext cx="1455739" cy="1883898"/>
          </a:xfrm>
          <a:prstGeom prst="rect">
            <a:avLst/>
          </a:prstGeom>
        </p:spPr>
      </p:pic>
      <p:sp>
        <p:nvSpPr>
          <p:cNvPr id="6" name="Shape 1"/>
          <p:cNvSpPr/>
          <p:nvPr/>
        </p:nvSpPr>
        <p:spPr>
          <a:xfrm>
            <a:off x="870170" y="2031021"/>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256BF6"/>
          </a:solidFill>
          <a:ln/>
        </p:spPr>
        <p:txBody>
          <a:bodyPr/>
          <a:lstStyle/>
          <a:p>
            <a:endParaRPr lang="zh-CN" altLang="en-US"/>
          </a:p>
        </p:txBody>
      </p:sp>
      <p:sp>
        <p:nvSpPr>
          <p:cNvPr id="7" name="Shape 2"/>
          <p:cNvSpPr/>
          <p:nvPr/>
        </p:nvSpPr>
        <p:spPr>
          <a:xfrm>
            <a:off x="3819700" y="1609873"/>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256BF6"/>
          </a:solidFill>
          <a:ln/>
        </p:spPr>
        <p:txBody>
          <a:bodyPr/>
          <a:lstStyle/>
          <a:p>
            <a:endParaRPr lang="zh-CN" altLang="en-US"/>
          </a:p>
        </p:txBody>
      </p:sp>
      <p:pic>
        <p:nvPicPr>
          <p:cNvPr id="8" name="Image 2" descr="preencoded.png"/>
          <p:cNvPicPr>
            <a:picLocks noChangeAspect="1"/>
          </p:cNvPicPr>
          <p:nvPr/>
        </p:nvPicPr>
        <p:blipFill>
          <a:blip r:embed="rId6"/>
          <a:stretch>
            <a:fillRect/>
          </a:stretch>
        </p:blipFill>
        <p:spPr>
          <a:xfrm rot="5400000">
            <a:off x="3381697" y="1662615"/>
            <a:ext cx="410571" cy="410571"/>
          </a:xfrm>
          <a:prstGeom prst="rect">
            <a:avLst/>
          </a:prstGeom>
        </p:spPr>
      </p:pic>
      <p:sp>
        <p:nvSpPr>
          <p:cNvPr id="9" name="Text 3"/>
          <p:cNvSpPr/>
          <p:nvPr/>
        </p:nvSpPr>
        <p:spPr>
          <a:xfrm>
            <a:off x="5176162" y="1756150"/>
            <a:ext cx="3402782" cy="621792"/>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864" dirty="0">
                <a:solidFill>
                  <a:srgbClr val="00070F"/>
                </a:solidFill>
                <a:latin typeface="Microsoft Yahei" pitchFamily="34" charset="0"/>
                <a:ea typeface="Microsoft Yahei" pitchFamily="34" charset="-122"/>
                <a:cs typeface="Microsoft Yahei" pitchFamily="34" charset="-120"/>
              </a:rPr>
              <a:t>性能评估是项目管理中的关键步骤，它帮助我们了解项目的运行状况，预测未来趋势，为决策提供依据。</a:t>
            </a:r>
            <a:endParaRPr lang="en-US" sz="1440" dirty="0"/>
          </a:p>
        </p:txBody>
      </p:sp>
      <p:sp>
        <p:nvSpPr>
          <p:cNvPr id="10" name="Text 4"/>
          <p:cNvSpPr/>
          <p:nvPr/>
        </p:nvSpPr>
        <p:spPr>
          <a:xfrm>
            <a:off x="5176162" y="1443159"/>
            <a:ext cx="2699723"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性能评估的重要性</a:t>
            </a:r>
            <a:endParaRPr lang="en-US" sz="1440" dirty="0"/>
          </a:p>
        </p:txBody>
      </p:sp>
      <p:sp>
        <p:nvSpPr>
          <p:cNvPr id="11" name="Shape 5"/>
          <p:cNvSpPr/>
          <p:nvPr/>
        </p:nvSpPr>
        <p:spPr>
          <a:xfrm>
            <a:off x="5320377" y="1850673"/>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pic>
        <p:nvPicPr>
          <p:cNvPr id="12" name="Image 3" descr="preencoded.png"/>
          <p:cNvPicPr>
            <a:picLocks noChangeAspect="1"/>
          </p:cNvPicPr>
          <p:nvPr/>
        </p:nvPicPr>
        <p:blipFill>
          <a:blip r:embed="rId7"/>
          <a:stretch>
            <a:fillRect/>
          </a:stretch>
        </p:blipFill>
        <p:spPr>
          <a:xfrm>
            <a:off x="1058855" y="2219706"/>
            <a:ext cx="393192" cy="393192"/>
          </a:xfrm>
          <a:prstGeom prst="rect">
            <a:avLst/>
          </a:prstGeom>
        </p:spPr>
      </p:pic>
      <p:sp>
        <p:nvSpPr>
          <p:cNvPr id="13" name="Shape 6"/>
          <p:cNvSpPr/>
          <p:nvPr/>
        </p:nvSpPr>
        <p:spPr>
          <a:xfrm>
            <a:off x="897602" y="3172840"/>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14AAFF"/>
          </a:solidFill>
          <a:ln/>
        </p:spPr>
        <p:txBody>
          <a:bodyPr/>
          <a:lstStyle/>
          <a:p>
            <a:endParaRPr lang="zh-CN" altLang="en-US"/>
          </a:p>
        </p:txBody>
      </p:sp>
      <p:pic>
        <p:nvPicPr>
          <p:cNvPr id="14" name="Image 4" descr="preencoded.png"/>
          <p:cNvPicPr>
            <a:picLocks noChangeAspect="1"/>
          </p:cNvPicPr>
          <p:nvPr/>
        </p:nvPicPr>
        <p:blipFill>
          <a:blip r:embed="rId8"/>
          <a:stretch>
            <a:fillRect/>
          </a:stretch>
        </p:blipFill>
        <p:spPr>
          <a:xfrm>
            <a:off x="1075314" y="3361982"/>
            <a:ext cx="415138" cy="392278"/>
          </a:xfrm>
          <a:prstGeom prst="rect">
            <a:avLst/>
          </a:prstGeom>
        </p:spPr>
      </p:pic>
      <p:pic>
        <p:nvPicPr>
          <p:cNvPr id="15" name="Image 5" descr="preencoded.png"/>
          <p:cNvPicPr>
            <a:picLocks noChangeAspect="1"/>
          </p:cNvPicPr>
          <p:nvPr/>
        </p:nvPicPr>
        <p:blipFill>
          <a:blip r:embed="rId5">
            <a:alphaModFix amt="20000"/>
          </a:blip>
          <a:stretch>
            <a:fillRect/>
          </a:stretch>
        </p:blipFill>
        <p:spPr>
          <a:xfrm>
            <a:off x="1955888" y="1492641"/>
            <a:ext cx="1455739" cy="1883898"/>
          </a:xfrm>
          <a:prstGeom prst="rect">
            <a:avLst/>
          </a:prstGeom>
        </p:spPr>
      </p:pic>
      <p:pic>
        <p:nvPicPr>
          <p:cNvPr id="16" name="Image 6" descr="preencoded.png"/>
          <p:cNvPicPr>
            <a:picLocks noChangeAspect="1"/>
          </p:cNvPicPr>
          <p:nvPr/>
        </p:nvPicPr>
        <p:blipFill>
          <a:blip r:embed="rId4">
            <a:alphaModFix amt="20000"/>
          </a:blip>
          <a:stretch>
            <a:fillRect/>
          </a:stretch>
        </p:blipFill>
        <p:spPr>
          <a:xfrm rot="-10800000">
            <a:off x="1974176" y="2634460"/>
            <a:ext cx="1455739" cy="1883898"/>
          </a:xfrm>
          <a:prstGeom prst="rect">
            <a:avLst/>
          </a:prstGeom>
        </p:spPr>
      </p:pic>
      <p:sp>
        <p:nvSpPr>
          <p:cNvPr id="17" name="Shape 7"/>
          <p:cNvSpPr/>
          <p:nvPr/>
        </p:nvSpPr>
        <p:spPr>
          <a:xfrm>
            <a:off x="2316765" y="3191128"/>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256BF6"/>
          </a:solidFill>
          <a:ln/>
        </p:spPr>
        <p:txBody>
          <a:bodyPr/>
          <a:lstStyle/>
          <a:p>
            <a:endParaRPr lang="zh-CN" altLang="en-US"/>
          </a:p>
        </p:txBody>
      </p:sp>
      <p:pic>
        <p:nvPicPr>
          <p:cNvPr id="18" name="Image 7" descr="preencoded.png"/>
          <p:cNvPicPr>
            <a:picLocks noChangeAspect="1"/>
          </p:cNvPicPr>
          <p:nvPr/>
        </p:nvPicPr>
        <p:blipFill>
          <a:blip r:embed="rId9"/>
          <a:stretch>
            <a:fillRect/>
          </a:stretch>
        </p:blipFill>
        <p:spPr>
          <a:xfrm>
            <a:off x="2505450" y="3393986"/>
            <a:ext cx="393192" cy="364846"/>
          </a:xfrm>
          <a:prstGeom prst="rect">
            <a:avLst/>
          </a:prstGeom>
        </p:spPr>
      </p:pic>
      <p:sp>
        <p:nvSpPr>
          <p:cNvPr id="19" name="Shape 8"/>
          <p:cNvSpPr/>
          <p:nvPr/>
        </p:nvSpPr>
        <p:spPr>
          <a:xfrm>
            <a:off x="2298477" y="2049309"/>
            <a:ext cx="770562" cy="770562"/>
          </a:xfrm>
          <a:custGeom>
            <a:avLst/>
            <a:gdLst/>
            <a:ahLst/>
            <a:cxnLst/>
            <a:rect l="l" t="t" r="r" b="b"/>
            <a:pathLst>
              <a:path w="770562" h="770562">
                <a:moveTo>
                  <a:pt x="385281" y="0"/>
                </a:moveTo>
                <a:moveTo>
                  <a:pt x="385281" y="0"/>
                </a:moveTo>
                <a:cubicBezTo>
                  <a:pt x="597923" y="0"/>
                  <a:pt x="770562" y="172639"/>
                  <a:pt x="770562" y="385281"/>
                </a:cubicBezTo>
                <a:cubicBezTo>
                  <a:pt x="770562" y="597923"/>
                  <a:pt x="597923" y="770562"/>
                  <a:pt x="385281" y="770562"/>
                </a:cubicBezTo>
                <a:cubicBezTo>
                  <a:pt x="172639" y="770562"/>
                  <a:pt x="0" y="597923"/>
                  <a:pt x="0" y="385281"/>
                </a:cubicBezTo>
                <a:cubicBezTo>
                  <a:pt x="0" y="172639"/>
                  <a:pt x="172639" y="0"/>
                  <a:pt x="385281" y="0"/>
                </a:cubicBezTo>
                <a:close/>
              </a:path>
            </a:pathLst>
          </a:custGeom>
          <a:solidFill>
            <a:srgbClr val="14AAFF"/>
          </a:solidFill>
          <a:ln/>
        </p:spPr>
        <p:txBody>
          <a:bodyPr/>
          <a:lstStyle/>
          <a:p>
            <a:endParaRPr lang="zh-CN" altLang="en-US"/>
          </a:p>
        </p:txBody>
      </p:sp>
      <p:pic>
        <p:nvPicPr>
          <p:cNvPr id="20" name="Image 8" descr="preencoded.png"/>
          <p:cNvPicPr>
            <a:picLocks noChangeAspect="1"/>
          </p:cNvPicPr>
          <p:nvPr/>
        </p:nvPicPr>
        <p:blipFill>
          <a:blip r:embed="rId10"/>
          <a:stretch>
            <a:fillRect/>
          </a:stretch>
        </p:blipFill>
        <p:spPr>
          <a:xfrm>
            <a:off x="2455158" y="2205990"/>
            <a:ext cx="457200" cy="457200"/>
          </a:xfrm>
          <a:prstGeom prst="rect">
            <a:avLst/>
          </a:prstGeom>
        </p:spPr>
      </p:pic>
      <p:sp>
        <p:nvSpPr>
          <p:cNvPr id="21" name="Text 9"/>
          <p:cNvSpPr/>
          <p:nvPr/>
        </p:nvSpPr>
        <p:spPr>
          <a:xfrm>
            <a:off x="4007706" y="1538361"/>
            <a:ext cx="683510"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22" name="Shape 10"/>
          <p:cNvSpPr/>
          <p:nvPr/>
        </p:nvSpPr>
        <p:spPr>
          <a:xfrm>
            <a:off x="3819700" y="2370261"/>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14AAFF"/>
          </a:solidFill>
          <a:ln/>
        </p:spPr>
        <p:txBody>
          <a:bodyPr/>
          <a:lstStyle/>
          <a:p>
            <a:endParaRPr lang="zh-CN" altLang="en-US"/>
          </a:p>
        </p:txBody>
      </p:sp>
      <p:pic>
        <p:nvPicPr>
          <p:cNvPr id="23" name="Image 9" descr="preencoded.png"/>
          <p:cNvPicPr>
            <a:picLocks noChangeAspect="1"/>
          </p:cNvPicPr>
          <p:nvPr/>
        </p:nvPicPr>
        <p:blipFill>
          <a:blip r:embed="rId11"/>
          <a:stretch>
            <a:fillRect/>
          </a:stretch>
        </p:blipFill>
        <p:spPr>
          <a:xfrm rot="5400000">
            <a:off x="3381697" y="2423003"/>
            <a:ext cx="410571" cy="410571"/>
          </a:xfrm>
          <a:prstGeom prst="rect">
            <a:avLst/>
          </a:prstGeom>
        </p:spPr>
      </p:pic>
      <p:sp>
        <p:nvSpPr>
          <p:cNvPr id="24" name="Text 11"/>
          <p:cNvSpPr/>
          <p:nvPr/>
        </p:nvSpPr>
        <p:spPr>
          <a:xfrm>
            <a:off x="5176162" y="2219706"/>
            <a:ext cx="2888311"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性能评估的方法</a:t>
            </a:r>
            <a:endParaRPr lang="en-US" sz="1440" dirty="0"/>
          </a:p>
        </p:txBody>
      </p:sp>
      <p:sp>
        <p:nvSpPr>
          <p:cNvPr id="25" name="Text 12"/>
          <p:cNvSpPr/>
          <p:nvPr/>
        </p:nvSpPr>
        <p:spPr>
          <a:xfrm>
            <a:off x="5176162" y="2529910"/>
            <a:ext cx="3402782" cy="54864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864" dirty="0">
                <a:solidFill>
                  <a:srgbClr val="00070F"/>
                </a:solidFill>
                <a:latin typeface="Microsoft Yahei" pitchFamily="34" charset="0"/>
                <a:ea typeface="Microsoft Yahei" pitchFamily="34" charset="-122"/>
                <a:cs typeface="Microsoft Yahei" pitchFamily="34" charset="-120"/>
              </a:rPr>
              <a:t>性能评估有多种方法，包括定量和定性分析，我们可以根据项目的特性和需求选择合适的方法。</a:t>
            </a:r>
            <a:endParaRPr lang="en-US" sz="1440" dirty="0"/>
          </a:p>
        </p:txBody>
      </p:sp>
      <p:sp>
        <p:nvSpPr>
          <p:cNvPr id="26" name="Shape 13"/>
          <p:cNvSpPr/>
          <p:nvPr/>
        </p:nvSpPr>
        <p:spPr>
          <a:xfrm>
            <a:off x="5320377" y="2611062"/>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sp>
        <p:nvSpPr>
          <p:cNvPr id="27" name="Shape 14"/>
          <p:cNvSpPr/>
          <p:nvPr/>
        </p:nvSpPr>
        <p:spPr>
          <a:xfrm>
            <a:off x="3819700" y="3130649"/>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256BF6"/>
          </a:solidFill>
          <a:ln/>
        </p:spPr>
        <p:txBody>
          <a:bodyPr/>
          <a:lstStyle/>
          <a:p>
            <a:endParaRPr lang="zh-CN" altLang="en-US"/>
          </a:p>
        </p:txBody>
      </p:sp>
      <p:pic>
        <p:nvPicPr>
          <p:cNvPr id="28" name="Image 10" descr="preencoded.png"/>
          <p:cNvPicPr>
            <a:picLocks noChangeAspect="1"/>
          </p:cNvPicPr>
          <p:nvPr/>
        </p:nvPicPr>
        <p:blipFill>
          <a:blip r:embed="rId6"/>
          <a:stretch>
            <a:fillRect/>
          </a:stretch>
        </p:blipFill>
        <p:spPr>
          <a:xfrm rot="5400000">
            <a:off x="3381697" y="3183391"/>
            <a:ext cx="410571" cy="410571"/>
          </a:xfrm>
          <a:prstGeom prst="rect">
            <a:avLst/>
          </a:prstGeom>
        </p:spPr>
      </p:pic>
      <p:sp>
        <p:nvSpPr>
          <p:cNvPr id="29" name="Shape 15"/>
          <p:cNvSpPr/>
          <p:nvPr/>
        </p:nvSpPr>
        <p:spPr>
          <a:xfrm>
            <a:off x="3819700" y="3891037"/>
            <a:ext cx="1059522" cy="481601"/>
          </a:xfrm>
          <a:custGeom>
            <a:avLst/>
            <a:gdLst/>
            <a:ahLst/>
            <a:cxnLst/>
            <a:rect l="l" t="t" r="r" b="b"/>
            <a:pathLst>
              <a:path w="1059522" h="481601">
                <a:moveTo>
                  <a:pt x="240801" y="0"/>
                </a:moveTo>
                <a:moveTo>
                  <a:pt x="240801" y="0"/>
                </a:moveTo>
                <a:lnTo>
                  <a:pt x="818722" y="0"/>
                </a:lnTo>
                <a:quadBezTo>
                  <a:pt x="1059522" y="0"/>
                  <a:pt x="1059522" y="240801"/>
                </a:quadBezTo>
                <a:lnTo>
                  <a:pt x="1059522" y="240801"/>
                </a:lnTo>
                <a:quadBezTo>
                  <a:pt x="1059522" y="481601"/>
                  <a:pt x="818722" y="481601"/>
                </a:quadBezTo>
                <a:lnTo>
                  <a:pt x="240801" y="481601"/>
                </a:lnTo>
                <a:quadBezTo>
                  <a:pt x="0" y="481601"/>
                  <a:pt x="0" y="240801"/>
                </a:quadBezTo>
                <a:lnTo>
                  <a:pt x="0" y="240801"/>
                </a:lnTo>
                <a:quadBezTo>
                  <a:pt x="0" y="0"/>
                  <a:pt x="240801" y="0"/>
                </a:quadBezTo>
                <a:close/>
              </a:path>
            </a:pathLst>
          </a:custGeom>
          <a:solidFill>
            <a:srgbClr val="14AAFF"/>
          </a:solidFill>
          <a:ln/>
        </p:spPr>
        <p:txBody>
          <a:bodyPr/>
          <a:lstStyle/>
          <a:p>
            <a:endParaRPr lang="zh-CN" altLang="en-US"/>
          </a:p>
        </p:txBody>
      </p:sp>
      <p:pic>
        <p:nvPicPr>
          <p:cNvPr id="30" name="Image 11" descr="preencoded.png"/>
          <p:cNvPicPr>
            <a:picLocks noChangeAspect="1"/>
          </p:cNvPicPr>
          <p:nvPr/>
        </p:nvPicPr>
        <p:blipFill>
          <a:blip r:embed="rId11"/>
          <a:stretch>
            <a:fillRect/>
          </a:stretch>
        </p:blipFill>
        <p:spPr>
          <a:xfrm rot="5400000">
            <a:off x="3381697" y="3943779"/>
            <a:ext cx="410571" cy="410571"/>
          </a:xfrm>
          <a:prstGeom prst="rect">
            <a:avLst/>
          </a:prstGeom>
        </p:spPr>
      </p:pic>
      <p:sp>
        <p:nvSpPr>
          <p:cNvPr id="31" name="Text 16"/>
          <p:cNvSpPr/>
          <p:nvPr/>
        </p:nvSpPr>
        <p:spPr>
          <a:xfrm>
            <a:off x="4007706" y="2305276"/>
            <a:ext cx="683510"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32" name="Text 17"/>
          <p:cNvSpPr/>
          <p:nvPr/>
        </p:nvSpPr>
        <p:spPr>
          <a:xfrm>
            <a:off x="4007706" y="3047355"/>
            <a:ext cx="683510"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33" name="Text 18"/>
          <p:cNvSpPr/>
          <p:nvPr/>
        </p:nvSpPr>
        <p:spPr>
          <a:xfrm>
            <a:off x="4007706" y="3820942"/>
            <a:ext cx="683510" cy="621792"/>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304" b="1" dirty="0">
                <a:solidFill>
                  <a:srgbClr val="FFFFFF"/>
                </a:solidFill>
                <a:latin typeface="Microsoft Yahei" pitchFamily="34" charset="0"/>
                <a:ea typeface="Microsoft Yahei" pitchFamily="34" charset="-122"/>
                <a:cs typeface="Microsoft Yahei" pitchFamily="34" charset="-120"/>
              </a:rPr>
              <a:t>04</a:t>
            </a:r>
            <a:endParaRPr lang="en-US" sz="1440" dirty="0"/>
          </a:p>
        </p:txBody>
      </p:sp>
      <p:sp>
        <p:nvSpPr>
          <p:cNvPr id="34" name="Text 19"/>
          <p:cNvSpPr/>
          <p:nvPr/>
        </p:nvSpPr>
        <p:spPr>
          <a:xfrm>
            <a:off x="5176162" y="3285033"/>
            <a:ext cx="3402782" cy="54864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864" dirty="0">
                <a:solidFill>
                  <a:srgbClr val="00070F"/>
                </a:solidFill>
                <a:latin typeface="Microsoft Yahei" pitchFamily="34" charset="0"/>
                <a:ea typeface="Microsoft Yahei" pitchFamily="34" charset="-122"/>
                <a:cs typeface="Microsoft Yahei" pitchFamily="34" charset="-120"/>
              </a:rPr>
              <a:t>性能评估广泛应用于各个领域，如软件开发、制造业等，它可以帮助我们提高效率，降低成本。</a:t>
            </a:r>
            <a:endParaRPr lang="en-US" sz="1440" dirty="0"/>
          </a:p>
        </p:txBody>
      </p:sp>
      <p:sp>
        <p:nvSpPr>
          <p:cNvPr id="35" name="Text 20"/>
          <p:cNvSpPr/>
          <p:nvPr/>
        </p:nvSpPr>
        <p:spPr>
          <a:xfrm>
            <a:off x="5176162" y="3714801"/>
            <a:ext cx="2888311"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性能评估的挑战</a:t>
            </a:r>
            <a:endParaRPr lang="en-US" sz="1440" dirty="0"/>
          </a:p>
        </p:txBody>
      </p:sp>
      <p:sp>
        <p:nvSpPr>
          <p:cNvPr id="36" name="Text 21"/>
          <p:cNvSpPr/>
          <p:nvPr/>
        </p:nvSpPr>
        <p:spPr>
          <a:xfrm>
            <a:off x="5176162" y="4027932"/>
            <a:ext cx="3402782" cy="54864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864" dirty="0">
                <a:solidFill>
                  <a:srgbClr val="00070F"/>
                </a:solidFill>
                <a:latin typeface="Microsoft Yahei" pitchFamily="34" charset="0"/>
                <a:ea typeface="Microsoft Yahei" pitchFamily="34" charset="-122"/>
                <a:cs typeface="Microsoft Yahei" pitchFamily="34" charset="-120"/>
              </a:rPr>
              <a:t>尽管性能评估有很多优点，但也面临一些挑战，如数据收集困难、评估标准不明确等。</a:t>
            </a:r>
            <a:endParaRPr lang="en-US" sz="1440" dirty="0"/>
          </a:p>
        </p:txBody>
      </p:sp>
      <p:sp>
        <p:nvSpPr>
          <p:cNvPr id="37" name="Text 22"/>
          <p:cNvSpPr/>
          <p:nvPr/>
        </p:nvSpPr>
        <p:spPr>
          <a:xfrm>
            <a:off x="5176162" y="2980816"/>
            <a:ext cx="2648815" cy="457200"/>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性能评估的应用</a:t>
            </a:r>
            <a:endParaRPr lang="en-US" sz="1440" dirty="0"/>
          </a:p>
        </p:txBody>
      </p:sp>
      <p:sp>
        <p:nvSpPr>
          <p:cNvPr id="38" name="Shape 23"/>
          <p:cNvSpPr/>
          <p:nvPr/>
        </p:nvSpPr>
        <p:spPr>
          <a:xfrm>
            <a:off x="5320377" y="3371450"/>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sp>
        <p:nvSpPr>
          <p:cNvPr id="39" name="Shape 24"/>
          <p:cNvSpPr/>
          <p:nvPr/>
        </p:nvSpPr>
        <p:spPr>
          <a:xfrm>
            <a:off x="5320377" y="4131838"/>
            <a:ext cx="3253483" cy="0"/>
          </a:xfrm>
          <a:custGeom>
            <a:avLst/>
            <a:gdLst/>
            <a:ahLst/>
            <a:cxnLst/>
            <a:rect l="l" t="t" r="r" b="b"/>
            <a:pathLst>
              <a:path w="3253483">
                <a:moveTo>
                  <a:pt x="0" y="0"/>
                </a:moveTo>
                <a:moveTo>
                  <a:pt x="0" y="0"/>
                </a:moveTo>
                <a:lnTo>
                  <a:pt x="3253483" y="0"/>
                </a:lnTo>
              </a:path>
            </a:pathLst>
          </a:custGeom>
          <a:noFill/>
          <a:ln w="9525">
            <a:solidFill>
              <a:srgbClr val="E1E1E1"/>
            </a:solidFill>
            <a:prstDash val="solid"/>
            <a:headEnd type="none"/>
            <a:tailEnd type="none"/>
          </a:ln>
        </p:spPr>
        <p:txBody>
          <a:bodyPr/>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策略调整</a:t>
            </a:r>
            <a:endParaRPr lang="en-US" sz="1440" dirty="0"/>
          </a:p>
        </p:txBody>
      </p:sp>
      <p:pic>
        <p:nvPicPr>
          <p:cNvPr id="4" name="Image 0" descr="https://sgw-dx.xf-yun.com/api/v1/sparkdesk/_19052329831_pKxSgr1732469938250-09039228063584401.png?authorization=c2ltcGxlLWp3dCBhaz1zcGFya2Rlc2s4MDAwMDAwMDAwMDE7ZXhwPTMzMDkyNjk5Mzg7YWxnbz1obWFjLXNoYTI1NjtzaWc9YWhXT3VPTUdMNHBUZzZHaGlkZGdYK2JGZDFuT0hyRVBEV3lXZGNPN1M5WT0=&amp;x_location=7YfmxI7B7uKO7jlRxIftd60XeLD="/>
          <p:cNvPicPr>
            <a:picLocks noChangeAspect="1"/>
          </p:cNvPicPr>
          <p:nvPr/>
        </p:nvPicPr>
        <p:blipFill>
          <a:blip r:embed="rId4"/>
          <a:srcRect l="24812" t="10078" b="12403"/>
          <a:stretch/>
        </p:blipFill>
        <p:spPr>
          <a:xfrm>
            <a:off x="537752" y="696350"/>
            <a:ext cx="3959211" cy="3634897"/>
          </a:xfrm>
          <a:prstGeom prst="rect">
            <a:avLst/>
          </a:prstGeom>
        </p:spPr>
      </p:pic>
      <p:sp>
        <p:nvSpPr>
          <p:cNvPr id="5" name="Text 1"/>
          <p:cNvSpPr/>
          <p:nvPr/>
        </p:nvSpPr>
        <p:spPr>
          <a:xfrm>
            <a:off x="4397118" y="69635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策略调整的必要性</a:t>
            </a:r>
            <a:endParaRPr lang="en-US" sz="1440" dirty="0"/>
          </a:p>
        </p:txBody>
      </p:sp>
      <p:sp>
        <p:nvSpPr>
          <p:cNvPr id="6" name="Text 2"/>
          <p:cNvSpPr/>
          <p:nvPr/>
        </p:nvSpPr>
        <p:spPr>
          <a:xfrm>
            <a:off x="4407491" y="927300"/>
            <a:ext cx="4039851" cy="813816"/>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在项目管理中，策略调整是应对变化和挑战的关键。通过灵活的策略调整，可以确保项目目标的实现，提高项目的成功率。</a:t>
            </a:r>
            <a:endParaRPr lang="en-US" sz="1440" dirty="0"/>
          </a:p>
        </p:txBody>
      </p:sp>
      <p:sp>
        <p:nvSpPr>
          <p:cNvPr id="7" name="Text 3"/>
          <p:cNvSpPr/>
          <p:nvPr/>
        </p:nvSpPr>
        <p:spPr>
          <a:xfrm>
            <a:off x="4397118" y="171678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策略调整的方法</a:t>
            </a:r>
            <a:endParaRPr lang="en-US" sz="1440" dirty="0"/>
          </a:p>
        </p:txBody>
      </p:sp>
      <p:sp>
        <p:nvSpPr>
          <p:cNvPr id="8" name="Text 4"/>
          <p:cNvSpPr/>
          <p:nvPr/>
        </p:nvSpPr>
        <p:spPr>
          <a:xfrm>
            <a:off x="4407491" y="1948586"/>
            <a:ext cx="4039819" cy="603504"/>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策略调整需要根据项目的实际情况进行，包括重新评估项目目标、资源分配、时间表等，以确保项目能够顺利进行。</a:t>
            </a:r>
            <a:endParaRPr lang="en-US" sz="1440" dirty="0"/>
          </a:p>
        </p:txBody>
      </p:sp>
      <p:sp>
        <p:nvSpPr>
          <p:cNvPr id="9" name="Text 5"/>
          <p:cNvSpPr/>
          <p:nvPr/>
        </p:nvSpPr>
        <p:spPr>
          <a:xfrm>
            <a:off x="4397118" y="273721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策略调整的挑战</a:t>
            </a:r>
            <a:endParaRPr lang="en-US" sz="1440" dirty="0"/>
          </a:p>
        </p:txBody>
      </p:sp>
      <p:sp>
        <p:nvSpPr>
          <p:cNvPr id="10" name="Text 6"/>
          <p:cNvSpPr/>
          <p:nvPr/>
        </p:nvSpPr>
        <p:spPr>
          <a:xfrm>
            <a:off x="4407491" y="2969971"/>
            <a:ext cx="4039819" cy="603504"/>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策略调整可能会面临一些挑战，如团队成员的抵触情绪、资源的重新分配等。因此，有效的沟通和协调是非常重要的。</a:t>
            </a:r>
            <a:endParaRPr lang="en-US" sz="1440" dirty="0"/>
          </a:p>
        </p:txBody>
      </p:sp>
      <p:sp>
        <p:nvSpPr>
          <p:cNvPr id="11" name="Text 7"/>
          <p:cNvSpPr/>
          <p:nvPr/>
        </p:nvSpPr>
        <p:spPr>
          <a:xfrm>
            <a:off x="4397118" y="375764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策略调整的效果</a:t>
            </a:r>
            <a:endParaRPr lang="en-US" sz="1440" dirty="0"/>
          </a:p>
        </p:txBody>
      </p:sp>
      <p:sp>
        <p:nvSpPr>
          <p:cNvPr id="12" name="Text 8"/>
          <p:cNvSpPr/>
          <p:nvPr/>
        </p:nvSpPr>
        <p:spPr>
          <a:xfrm>
            <a:off x="4397350" y="3991356"/>
            <a:ext cx="4039819" cy="603504"/>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通过策略调整，可以提高项目的适应性和灵活性，从而提高项目的成功率。同时，也可以提高团队的士气和工作效率。</a:t>
            </a:r>
            <a:endParaRPr lang="en-US" sz="144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381873" y="2493990"/>
            <a:ext cx="380254" cy="0"/>
          </a:xfrm>
          <a:custGeom>
            <a:avLst/>
            <a:gdLst/>
            <a:ahLst/>
            <a:cxnLst/>
            <a:rect l="l" t="t" r="r" b="b"/>
            <a:pathLst>
              <a:path w="380254">
                <a:moveTo>
                  <a:pt x="0" y="0"/>
                </a:moveTo>
                <a:moveTo>
                  <a:pt x="0" y="0"/>
                </a:moveTo>
                <a:lnTo>
                  <a:pt x="380254" y="0"/>
                </a:lnTo>
              </a:path>
            </a:pathLst>
          </a:custGeom>
          <a:noFill/>
          <a:ln w="47625">
            <a:solidFill>
              <a:srgbClr val="FFFFFF"/>
            </a:solidFill>
            <a:prstDash val="solid"/>
            <a:headEnd type="none"/>
            <a:tailEnd type="none"/>
          </a:ln>
        </p:spPr>
        <p:txBody>
          <a:bodyPr/>
          <a:lstStyle/>
          <a:p>
            <a:endParaRPr lang="zh-CN" altLang="en-US"/>
          </a:p>
        </p:txBody>
      </p:sp>
      <p:pic>
        <p:nvPicPr>
          <p:cNvPr id="4" name="Image 0" descr="preencoded.png"/>
          <p:cNvPicPr>
            <a:picLocks noChangeAspect="1"/>
          </p:cNvPicPr>
          <p:nvPr/>
        </p:nvPicPr>
        <p:blipFill>
          <a:blip r:embed="rId4"/>
          <a:stretch>
            <a:fillRect/>
          </a:stretch>
        </p:blipFill>
        <p:spPr>
          <a:xfrm>
            <a:off x="3407609" y="2807955"/>
            <a:ext cx="612433" cy="612433"/>
          </a:xfrm>
          <a:prstGeom prst="rect">
            <a:avLst/>
          </a:prstGeom>
        </p:spPr>
      </p:pic>
      <p:sp>
        <p:nvSpPr>
          <p:cNvPr id="5" name="Text 1"/>
          <p:cNvSpPr/>
          <p:nvPr/>
        </p:nvSpPr>
        <p:spPr>
          <a:xfrm>
            <a:off x="860187" y="1447101"/>
            <a:ext cx="2547422" cy="97840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176" b="1" dirty="0">
                <a:solidFill>
                  <a:srgbClr val="FFFFFF"/>
                </a:solidFill>
                <a:latin typeface="Microsoft Yahei" pitchFamily="34" charset="0"/>
                <a:ea typeface="Microsoft Yahei" pitchFamily="34" charset="-122"/>
                <a:cs typeface="Microsoft Yahei" pitchFamily="34" charset="-120"/>
              </a:rPr>
              <a:t>05</a:t>
            </a:r>
            <a:endParaRPr lang="en-US" sz="1440" dirty="0"/>
          </a:p>
        </p:txBody>
      </p:sp>
      <p:sp>
        <p:nvSpPr>
          <p:cNvPr id="6" name="Text 2"/>
          <p:cNvSpPr/>
          <p:nvPr/>
        </p:nvSpPr>
        <p:spPr>
          <a:xfrm>
            <a:off x="3277686" y="1515681"/>
            <a:ext cx="5547400" cy="84124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3456" b="1" dirty="0">
                <a:solidFill>
                  <a:srgbClr val="00070F"/>
                </a:solidFill>
                <a:latin typeface="Microsoft Yahei" pitchFamily="34" charset="0"/>
                <a:ea typeface="Microsoft Yahei" pitchFamily="34" charset="-122"/>
                <a:cs typeface="Microsoft Yahei" pitchFamily="34" charset="-120"/>
              </a:rPr>
              <a:t>项目收尾与总结</a:t>
            </a:r>
            <a:endParaRPr lang="en-US" sz="144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成果交付</a:t>
            </a:r>
            <a:endParaRPr lang="en-US" sz="1440" dirty="0"/>
          </a:p>
        </p:txBody>
      </p:sp>
      <p:pic>
        <p:nvPicPr>
          <p:cNvPr id="4" name="Image 0" descr="https://sgw-dx.xf-yun.com/api/v1/sparkdesk/_19052329831_pKxSgr1732469938250-09039228063584401.png?authorization=c2ltcGxlLWp3dCBhaz1zcGFya2Rlc2s4MDAwMDAwMDAwMDE7ZXhwPTMzMDkyNjk5Mzg7YWxnbz1obWFjLXNoYTI1NjtzaWc9YWhXT3VPTUdMNHBUZzZHaGlkZGdYK2JGZDFuT0hyRVBEV3lXZGNPN1M5WT0=&amp;x_location=7YfmxI7B7uKO7jlRxIftd60XeLD="/>
          <p:cNvPicPr>
            <a:picLocks noChangeAspect="1"/>
          </p:cNvPicPr>
          <p:nvPr/>
        </p:nvPicPr>
        <p:blipFill>
          <a:blip r:embed="rId4"/>
          <a:srcRect l="24812" t="10078" b="12403"/>
          <a:stretch/>
        </p:blipFill>
        <p:spPr>
          <a:xfrm>
            <a:off x="537752" y="696350"/>
            <a:ext cx="3959211" cy="3634897"/>
          </a:xfrm>
          <a:prstGeom prst="rect">
            <a:avLst/>
          </a:prstGeom>
        </p:spPr>
      </p:pic>
      <p:sp>
        <p:nvSpPr>
          <p:cNvPr id="5" name="Text 1"/>
          <p:cNvSpPr/>
          <p:nvPr/>
        </p:nvSpPr>
        <p:spPr>
          <a:xfrm>
            <a:off x="4397118" y="69635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成果交付的重要性</a:t>
            </a:r>
            <a:endParaRPr lang="en-US" sz="1440" dirty="0"/>
          </a:p>
        </p:txBody>
      </p:sp>
      <p:sp>
        <p:nvSpPr>
          <p:cNvPr id="6" name="Text 2"/>
          <p:cNvSpPr/>
          <p:nvPr/>
        </p:nvSpPr>
        <p:spPr>
          <a:xfrm>
            <a:off x="4407491" y="927300"/>
            <a:ext cx="4039851" cy="813816"/>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成果交付是项目管理的关键环节，它标志着项目目标的实现和价值的传递。确保成果符合预期，满足客户需求，是项目成功的重要标志。</a:t>
            </a:r>
            <a:endParaRPr lang="en-US" sz="1440" dirty="0"/>
          </a:p>
        </p:txBody>
      </p:sp>
      <p:sp>
        <p:nvSpPr>
          <p:cNvPr id="7" name="Text 3"/>
          <p:cNvSpPr/>
          <p:nvPr/>
        </p:nvSpPr>
        <p:spPr>
          <a:xfrm>
            <a:off x="4397118" y="171678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成果交付的策略</a:t>
            </a:r>
            <a:endParaRPr lang="en-US" sz="1440" dirty="0"/>
          </a:p>
        </p:txBody>
      </p:sp>
      <p:sp>
        <p:nvSpPr>
          <p:cNvPr id="8" name="Text 4"/>
          <p:cNvSpPr/>
          <p:nvPr/>
        </p:nvSpPr>
        <p:spPr>
          <a:xfrm>
            <a:off x="4407491" y="1948586"/>
            <a:ext cx="4039819" cy="813816"/>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制定有效的成果交付策略，包括明确的时间表、质量标准和沟通计划，以确保项目成果按时、按质、按量完成，满足客户期望。</a:t>
            </a:r>
            <a:endParaRPr lang="en-US" sz="1440" dirty="0"/>
          </a:p>
        </p:txBody>
      </p:sp>
      <p:sp>
        <p:nvSpPr>
          <p:cNvPr id="9" name="Text 5"/>
          <p:cNvSpPr/>
          <p:nvPr/>
        </p:nvSpPr>
        <p:spPr>
          <a:xfrm>
            <a:off x="4397118" y="273721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成果交付的挑战</a:t>
            </a:r>
            <a:endParaRPr lang="en-US" sz="1440" dirty="0"/>
          </a:p>
        </p:txBody>
      </p:sp>
      <p:sp>
        <p:nvSpPr>
          <p:cNvPr id="10" name="Text 6"/>
          <p:cNvSpPr/>
          <p:nvPr/>
        </p:nvSpPr>
        <p:spPr>
          <a:xfrm>
            <a:off x="4407491" y="2969971"/>
            <a:ext cx="4039819" cy="813816"/>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在成果交付过程中，可能会遇到各种挑战，如资源限制、时间压力和需求变更。项目经理需要灵活应对，确保项目顺利进行。</a:t>
            </a:r>
            <a:endParaRPr lang="en-US" sz="1440" dirty="0"/>
          </a:p>
        </p:txBody>
      </p:sp>
      <p:sp>
        <p:nvSpPr>
          <p:cNvPr id="11" name="Text 7"/>
          <p:cNvSpPr/>
          <p:nvPr/>
        </p:nvSpPr>
        <p:spPr>
          <a:xfrm>
            <a:off x="4397118" y="3757640"/>
            <a:ext cx="2342457" cy="365760"/>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成果交付的评估</a:t>
            </a:r>
            <a:endParaRPr lang="en-US" sz="1440" dirty="0"/>
          </a:p>
        </p:txBody>
      </p:sp>
      <p:sp>
        <p:nvSpPr>
          <p:cNvPr id="12" name="Text 8"/>
          <p:cNvSpPr/>
          <p:nvPr/>
        </p:nvSpPr>
        <p:spPr>
          <a:xfrm>
            <a:off x="4397350" y="3991356"/>
            <a:ext cx="4039819" cy="813816"/>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152" dirty="0">
                <a:solidFill>
                  <a:srgbClr val="969DA5"/>
                </a:solidFill>
                <a:latin typeface="Microsoft Yahei" pitchFamily="34" charset="0"/>
                <a:ea typeface="Microsoft Yahei" pitchFamily="34" charset="-122"/>
                <a:cs typeface="Microsoft Yahei" pitchFamily="34" charset="-120"/>
              </a:rPr>
              <a:t>对成果交付进行评估，可以帮助我们了解项目的执行情况，识别问题和改进点，为未来的项目管理提供宝贵的经验和教训。</a:t>
            </a:r>
            <a:endParaRPr lang="en-US" sz="14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经验反馈</a:t>
            </a:r>
            <a:endParaRPr lang="en-US" sz="1440" dirty="0"/>
          </a:p>
        </p:txBody>
      </p:sp>
      <p:sp>
        <p:nvSpPr>
          <p:cNvPr id="4" name="Shape 1"/>
          <p:cNvSpPr/>
          <p:nvPr/>
        </p:nvSpPr>
        <p:spPr>
          <a:xfrm>
            <a:off x="585231" y="1390016"/>
            <a:ext cx="274320" cy="274320"/>
          </a:xfrm>
          <a:custGeom>
            <a:avLst/>
            <a:gdLst/>
            <a:ahLst/>
            <a:cxnLst/>
            <a:rect l="l" t="t" r="r" b="b"/>
            <a:pathLst>
              <a:path w="274320" h="274320">
                <a:moveTo>
                  <a:pt x="137160" y="0"/>
                </a:moveTo>
                <a:moveTo>
                  <a:pt x="137160" y="0"/>
                </a:moveTo>
                <a:cubicBezTo>
                  <a:pt x="212861" y="0"/>
                  <a:pt x="274320" y="61459"/>
                  <a:pt x="274320" y="137160"/>
                </a:cubicBezTo>
                <a:cubicBezTo>
                  <a:pt x="274320" y="212861"/>
                  <a:pt x="212861" y="274320"/>
                  <a:pt x="137160" y="274320"/>
                </a:cubicBezTo>
                <a:cubicBezTo>
                  <a:pt x="61459" y="274320"/>
                  <a:pt x="0" y="212861"/>
                  <a:pt x="0" y="137160"/>
                </a:cubicBezTo>
                <a:cubicBezTo>
                  <a:pt x="0" y="61459"/>
                  <a:pt x="61459" y="0"/>
                  <a:pt x="137160" y="0"/>
                </a:cubicBezTo>
                <a:close/>
              </a:path>
            </a:pathLst>
          </a:custGeom>
          <a:solidFill>
            <a:srgbClr val="0084FF"/>
          </a:solidFill>
          <a:ln/>
        </p:spPr>
        <p:txBody>
          <a:bodyPr/>
          <a:lstStyle/>
          <a:p>
            <a:endParaRPr lang="zh-CN" altLang="en-US"/>
          </a:p>
        </p:txBody>
      </p:sp>
      <p:graphicFrame>
        <p:nvGraphicFramePr>
          <p:cNvPr id="5" name="Chart 0"/>
          <p:cNvGraphicFramePr/>
          <p:nvPr/>
        </p:nvGraphicFramePr>
        <p:xfrm>
          <a:off x="5237720" y="1227927"/>
          <a:ext cx="3116992" cy="3310066"/>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2"/>
          <p:cNvSpPr/>
          <p:nvPr/>
        </p:nvSpPr>
        <p:spPr>
          <a:xfrm>
            <a:off x="430984" y="1280288"/>
            <a:ext cx="582815"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152"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7" name="Shape 3"/>
          <p:cNvSpPr/>
          <p:nvPr/>
        </p:nvSpPr>
        <p:spPr>
          <a:xfrm>
            <a:off x="585231" y="2423288"/>
            <a:ext cx="274320" cy="274320"/>
          </a:xfrm>
          <a:custGeom>
            <a:avLst/>
            <a:gdLst/>
            <a:ahLst/>
            <a:cxnLst/>
            <a:rect l="l" t="t" r="r" b="b"/>
            <a:pathLst>
              <a:path w="274320" h="274320">
                <a:moveTo>
                  <a:pt x="137160" y="0"/>
                </a:moveTo>
                <a:moveTo>
                  <a:pt x="137160" y="0"/>
                </a:moveTo>
                <a:cubicBezTo>
                  <a:pt x="212861" y="0"/>
                  <a:pt x="274320" y="61459"/>
                  <a:pt x="274320" y="137160"/>
                </a:cubicBezTo>
                <a:cubicBezTo>
                  <a:pt x="274320" y="212861"/>
                  <a:pt x="212861" y="274320"/>
                  <a:pt x="137160" y="274320"/>
                </a:cubicBezTo>
                <a:cubicBezTo>
                  <a:pt x="61459" y="274320"/>
                  <a:pt x="0" y="212861"/>
                  <a:pt x="0" y="137160"/>
                </a:cubicBezTo>
                <a:cubicBezTo>
                  <a:pt x="0" y="61459"/>
                  <a:pt x="61459" y="0"/>
                  <a:pt x="137160" y="0"/>
                </a:cubicBezTo>
                <a:close/>
              </a:path>
            </a:pathLst>
          </a:custGeom>
          <a:solidFill>
            <a:srgbClr val="14AAFF"/>
          </a:solidFill>
          <a:ln/>
        </p:spPr>
        <p:txBody>
          <a:bodyPr/>
          <a:lstStyle/>
          <a:p>
            <a:endParaRPr lang="zh-CN" altLang="en-US"/>
          </a:p>
        </p:txBody>
      </p:sp>
      <p:sp>
        <p:nvSpPr>
          <p:cNvPr id="8" name="Text 4"/>
          <p:cNvSpPr/>
          <p:nvPr/>
        </p:nvSpPr>
        <p:spPr>
          <a:xfrm>
            <a:off x="430984" y="2331848"/>
            <a:ext cx="582815"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152"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9" name="Shape 5"/>
          <p:cNvSpPr/>
          <p:nvPr/>
        </p:nvSpPr>
        <p:spPr>
          <a:xfrm>
            <a:off x="585231" y="3456560"/>
            <a:ext cx="274320" cy="274320"/>
          </a:xfrm>
          <a:custGeom>
            <a:avLst/>
            <a:gdLst/>
            <a:ahLst/>
            <a:cxnLst/>
            <a:rect l="l" t="t" r="r" b="b"/>
            <a:pathLst>
              <a:path w="274320" h="274320">
                <a:moveTo>
                  <a:pt x="137160" y="0"/>
                </a:moveTo>
                <a:moveTo>
                  <a:pt x="137160" y="0"/>
                </a:moveTo>
                <a:cubicBezTo>
                  <a:pt x="212861" y="0"/>
                  <a:pt x="274320" y="61459"/>
                  <a:pt x="274320" y="137160"/>
                </a:cubicBezTo>
                <a:cubicBezTo>
                  <a:pt x="274320" y="212861"/>
                  <a:pt x="212861" y="274320"/>
                  <a:pt x="137160" y="274320"/>
                </a:cubicBezTo>
                <a:cubicBezTo>
                  <a:pt x="61459" y="274320"/>
                  <a:pt x="0" y="212861"/>
                  <a:pt x="0" y="137160"/>
                </a:cubicBezTo>
                <a:cubicBezTo>
                  <a:pt x="0" y="61459"/>
                  <a:pt x="61459" y="0"/>
                  <a:pt x="137160" y="0"/>
                </a:cubicBezTo>
                <a:close/>
              </a:path>
            </a:pathLst>
          </a:custGeom>
          <a:solidFill>
            <a:srgbClr val="3D91E7"/>
          </a:solidFill>
          <a:ln/>
        </p:spPr>
        <p:txBody>
          <a:bodyPr/>
          <a:lstStyle/>
          <a:p>
            <a:endParaRPr lang="zh-CN" altLang="en-US"/>
          </a:p>
        </p:txBody>
      </p:sp>
      <p:sp>
        <p:nvSpPr>
          <p:cNvPr id="10" name="Text 6"/>
          <p:cNvSpPr/>
          <p:nvPr/>
        </p:nvSpPr>
        <p:spPr>
          <a:xfrm>
            <a:off x="430984" y="3365120"/>
            <a:ext cx="582815" cy="457200"/>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152"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11" name="Text 7"/>
          <p:cNvSpPr/>
          <p:nvPr/>
        </p:nvSpPr>
        <p:spPr>
          <a:xfrm>
            <a:off x="1067860" y="1344296"/>
            <a:ext cx="2342457" cy="36576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项目经验总结</a:t>
            </a:r>
            <a:endParaRPr lang="en-US" sz="1440" dirty="0"/>
          </a:p>
        </p:txBody>
      </p:sp>
      <p:sp>
        <p:nvSpPr>
          <p:cNvPr id="12" name="Text 8"/>
          <p:cNvSpPr/>
          <p:nvPr/>
        </p:nvSpPr>
        <p:spPr>
          <a:xfrm>
            <a:off x="1067860" y="1710056"/>
            <a:ext cx="3103424" cy="813816"/>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通过回顾和分析已完成的项目，我们可以提炼出宝贵的经验和教训，为未来的项目管理提供参考和指导。</a:t>
            </a:r>
            <a:endParaRPr lang="en-US" sz="1440" dirty="0"/>
          </a:p>
        </p:txBody>
      </p:sp>
      <p:sp>
        <p:nvSpPr>
          <p:cNvPr id="13" name="Text 9"/>
          <p:cNvSpPr/>
          <p:nvPr/>
        </p:nvSpPr>
        <p:spPr>
          <a:xfrm>
            <a:off x="1067860" y="2377568"/>
            <a:ext cx="2342457" cy="36576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反馈机制建立</a:t>
            </a:r>
            <a:endParaRPr lang="en-US" sz="1440" dirty="0"/>
          </a:p>
        </p:txBody>
      </p:sp>
      <p:sp>
        <p:nvSpPr>
          <p:cNvPr id="14" name="Text 10"/>
          <p:cNvSpPr/>
          <p:nvPr/>
        </p:nvSpPr>
        <p:spPr>
          <a:xfrm>
            <a:off x="1067860" y="2743328"/>
            <a:ext cx="3103424" cy="813816"/>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建立一个有效的反馈机制，可以帮助我们及时了解项目的进展和问题，从而做出相应的调整和改进。</a:t>
            </a:r>
            <a:endParaRPr lang="en-US" sz="1440" dirty="0"/>
          </a:p>
        </p:txBody>
      </p:sp>
      <p:sp>
        <p:nvSpPr>
          <p:cNvPr id="15" name="Text 11"/>
          <p:cNvSpPr/>
          <p:nvPr/>
        </p:nvSpPr>
        <p:spPr>
          <a:xfrm>
            <a:off x="1067860" y="3410840"/>
            <a:ext cx="2342457" cy="365760"/>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440" b="1" dirty="0">
                <a:solidFill>
                  <a:srgbClr val="00070F"/>
                </a:solidFill>
                <a:latin typeface="Microsoft Yahei" pitchFamily="34" charset="0"/>
                <a:ea typeface="Microsoft Yahei" pitchFamily="34" charset="-122"/>
                <a:cs typeface="Microsoft Yahei" pitchFamily="34" charset="-120"/>
              </a:rPr>
              <a:t>持续改进策略</a:t>
            </a:r>
            <a:endParaRPr lang="en-US" sz="1440" dirty="0"/>
          </a:p>
        </p:txBody>
      </p:sp>
      <p:sp>
        <p:nvSpPr>
          <p:cNvPr id="16" name="Text 12"/>
          <p:cNvSpPr/>
          <p:nvPr/>
        </p:nvSpPr>
        <p:spPr>
          <a:xfrm>
            <a:off x="1067860" y="3776600"/>
            <a:ext cx="3103424" cy="603504"/>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根据经验反馈，我们可以制定出一套持续改进的策略，以提高项目管理的效率和质量。</a:t>
            </a:r>
            <a:endParaRPr lang="en-US" sz="144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4381873" y="2493990"/>
            <a:ext cx="380254" cy="0"/>
          </a:xfrm>
          <a:custGeom>
            <a:avLst/>
            <a:gdLst/>
            <a:ahLst/>
            <a:cxnLst/>
            <a:rect l="l" t="t" r="r" b="b"/>
            <a:pathLst>
              <a:path w="380254">
                <a:moveTo>
                  <a:pt x="0" y="0"/>
                </a:moveTo>
                <a:moveTo>
                  <a:pt x="0" y="0"/>
                </a:moveTo>
                <a:lnTo>
                  <a:pt x="380254" y="0"/>
                </a:lnTo>
              </a:path>
            </a:pathLst>
          </a:custGeom>
          <a:noFill/>
          <a:ln w="47625">
            <a:solidFill>
              <a:srgbClr val="FFFFFF"/>
            </a:solidFill>
            <a:prstDash val="solid"/>
            <a:headEnd type="none"/>
            <a:tailEnd type="none"/>
          </a:ln>
        </p:spPr>
        <p:txBody>
          <a:bodyPr/>
          <a:lstStyle/>
          <a:p>
            <a:endParaRPr lang="zh-CN" altLang="en-US"/>
          </a:p>
        </p:txBody>
      </p:sp>
      <p:pic>
        <p:nvPicPr>
          <p:cNvPr id="4" name="Image 0" descr="preencoded.png"/>
          <p:cNvPicPr>
            <a:picLocks noChangeAspect="1"/>
          </p:cNvPicPr>
          <p:nvPr/>
        </p:nvPicPr>
        <p:blipFill>
          <a:blip r:embed="rId4"/>
          <a:stretch>
            <a:fillRect/>
          </a:stretch>
        </p:blipFill>
        <p:spPr>
          <a:xfrm>
            <a:off x="3407609" y="2807955"/>
            <a:ext cx="612433" cy="612433"/>
          </a:xfrm>
          <a:prstGeom prst="rect">
            <a:avLst/>
          </a:prstGeom>
        </p:spPr>
      </p:pic>
      <p:sp>
        <p:nvSpPr>
          <p:cNvPr id="5" name="Text 1"/>
          <p:cNvSpPr/>
          <p:nvPr/>
        </p:nvSpPr>
        <p:spPr>
          <a:xfrm>
            <a:off x="860187" y="1447101"/>
            <a:ext cx="2547422" cy="97840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4176" b="1" dirty="0">
                <a:solidFill>
                  <a:srgbClr val="FFFFFF"/>
                </a:solidFill>
                <a:latin typeface="Microsoft Yahei" pitchFamily="34" charset="0"/>
                <a:ea typeface="Microsoft Yahei" pitchFamily="34" charset="-122"/>
                <a:cs typeface="Microsoft Yahei" pitchFamily="34" charset="-120"/>
              </a:rPr>
              <a:t>06</a:t>
            </a:r>
            <a:endParaRPr lang="en-US" sz="1440" dirty="0"/>
          </a:p>
        </p:txBody>
      </p:sp>
      <p:sp>
        <p:nvSpPr>
          <p:cNvPr id="6" name="Text 2"/>
          <p:cNvSpPr/>
          <p:nvPr/>
        </p:nvSpPr>
        <p:spPr>
          <a:xfrm>
            <a:off x="3277686" y="1515681"/>
            <a:ext cx="5547400" cy="841248"/>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3456" b="1" dirty="0">
                <a:solidFill>
                  <a:srgbClr val="00070F"/>
                </a:solidFill>
                <a:latin typeface="Microsoft Yahei" pitchFamily="34" charset="0"/>
                <a:ea typeface="Microsoft Yahei" pitchFamily="34" charset="-122"/>
                <a:cs typeface="Microsoft Yahei" pitchFamily="34" charset="-120"/>
              </a:rPr>
              <a:t>国内外大型项目案例</a:t>
            </a:r>
            <a:endParaRPr lang="en-US" sz="144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国内成功案例</a:t>
            </a:r>
            <a:endParaRPr lang="en-US" sz="1440" dirty="0"/>
          </a:p>
        </p:txBody>
      </p:sp>
      <p:sp>
        <p:nvSpPr>
          <p:cNvPr id="4" name="Shape 1"/>
          <p:cNvSpPr/>
          <p:nvPr/>
        </p:nvSpPr>
        <p:spPr>
          <a:xfrm>
            <a:off x="4789880" y="2970019"/>
            <a:ext cx="3387852" cy="1572768"/>
          </a:xfrm>
          <a:custGeom>
            <a:avLst/>
            <a:gdLst/>
            <a:ahLst/>
            <a:cxnLst/>
            <a:rect l="l" t="t" r="r" b="b"/>
            <a:pathLst>
              <a:path w="3387852" h="1572768">
                <a:moveTo>
                  <a:pt x="196596" y="0"/>
                </a:moveTo>
                <a:moveTo>
                  <a:pt x="196596" y="0"/>
                </a:moveTo>
                <a:lnTo>
                  <a:pt x="3191256" y="0"/>
                </a:lnTo>
                <a:quadBezTo>
                  <a:pt x="3387852" y="0"/>
                  <a:pt x="3387852" y="196596"/>
                </a:quadBezTo>
                <a:lnTo>
                  <a:pt x="3387852" y="1376172"/>
                </a:lnTo>
                <a:quadBezTo>
                  <a:pt x="3387852" y="1572768"/>
                  <a:pt x="3191256" y="1572768"/>
                </a:quadBezTo>
                <a:lnTo>
                  <a:pt x="196596" y="1572768"/>
                </a:lnTo>
                <a:quadBezTo>
                  <a:pt x="0" y="1572768"/>
                  <a:pt x="0" y="1376172"/>
                </a:quadBezTo>
                <a:lnTo>
                  <a:pt x="0" y="196596"/>
                </a:lnTo>
                <a:quadBezTo>
                  <a:pt x="0" y="0"/>
                  <a:pt x="196596" y="0"/>
                </a:quadBezTo>
                <a:close/>
              </a:path>
            </a:pathLst>
          </a:custGeom>
          <a:solidFill>
            <a:srgbClr val="256BF6">
              <a:alpha val="10000"/>
            </a:srgbClr>
          </a:solidFill>
          <a:ln/>
        </p:spPr>
        <p:txBody>
          <a:bodyPr/>
          <a:lstStyle/>
          <a:p>
            <a:endParaRPr lang="zh-CN" altLang="en-US"/>
          </a:p>
        </p:txBody>
      </p:sp>
      <p:sp>
        <p:nvSpPr>
          <p:cNvPr id="5" name="Shape 2"/>
          <p:cNvSpPr/>
          <p:nvPr/>
        </p:nvSpPr>
        <p:spPr>
          <a:xfrm>
            <a:off x="4789880" y="1152144"/>
            <a:ext cx="3387852" cy="1579823"/>
          </a:xfrm>
          <a:custGeom>
            <a:avLst/>
            <a:gdLst/>
            <a:ahLst/>
            <a:cxnLst/>
            <a:rect l="l" t="t" r="r" b="b"/>
            <a:pathLst>
              <a:path w="3387852" h="1579823">
                <a:moveTo>
                  <a:pt x="197478" y="0"/>
                </a:moveTo>
                <a:moveTo>
                  <a:pt x="197478" y="0"/>
                </a:moveTo>
                <a:lnTo>
                  <a:pt x="3190374" y="0"/>
                </a:lnTo>
                <a:quadBezTo>
                  <a:pt x="3387852" y="0"/>
                  <a:pt x="3387852" y="197478"/>
                </a:quadBezTo>
                <a:lnTo>
                  <a:pt x="3387852" y="1382345"/>
                </a:lnTo>
                <a:quadBezTo>
                  <a:pt x="3387852" y="1579823"/>
                  <a:pt x="3190374" y="1579823"/>
                </a:quadBezTo>
                <a:lnTo>
                  <a:pt x="197478" y="1579823"/>
                </a:lnTo>
                <a:quadBezTo>
                  <a:pt x="0" y="1579823"/>
                  <a:pt x="0" y="1382345"/>
                </a:quadBezTo>
                <a:lnTo>
                  <a:pt x="0" y="197478"/>
                </a:lnTo>
                <a:quadBezTo>
                  <a:pt x="0" y="0"/>
                  <a:pt x="197478" y="0"/>
                </a:quadBezTo>
                <a:close/>
              </a:path>
            </a:pathLst>
          </a:custGeom>
          <a:solidFill>
            <a:srgbClr val="256BF6">
              <a:alpha val="10000"/>
            </a:srgbClr>
          </a:solidFill>
          <a:ln/>
        </p:spPr>
        <p:txBody>
          <a:bodyPr/>
          <a:lstStyle/>
          <a:p>
            <a:endParaRPr lang="zh-CN" altLang="en-US"/>
          </a:p>
        </p:txBody>
      </p:sp>
      <p:sp>
        <p:nvSpPr>
          <p:cNvPr id="6" name="Shape 3"/>
          <p:cNvSpPr/>
          <p:nvPr/>
        </p:nvSpPr>
        <p:spPr>
          <a:xfrm>
            <a:off x="992124" y="1152144"/>
            <a:ext cx="3387852" cy="1579823"/>
          </a:xfrm>
          <a:custGeom>
            <a:avLst/>
            <a:gdLst/>
            <a:ahLst/>
            <a:cxnLst/>
            <a:rect l="l" t="t" r="r" b="b"/>
            <a:pathLst>
              <a:path w="3387852" h="1579823">
                <a:moveTo>
                  <a:pt x="197478" y="0"/>
                </a:moveTo>
                <a:moveTo>
                  <a:pt x="197478" y="0"/>
                </a:moveTo>
                <a:lnTo>
                  <a:pt x="3190374" y="0"/>
                </a:lnTo>
                <a:quadBezTo>
                  <a:pt x="3387852" y="0"/>
                  <a:pt x="3387852" y="197478"/>
                </a:quadBezTo>
                <a:lnTo>
                  <a:pt x="3387852" y="1382345"/>
                </a:lnTo>
                <a:quadBezTo>
                  <a:pt x="3387852" y="1579823"/>
                  <a:pt x="3190374" y="1579823"/>
                </a:quadBezTo>
                <a:lnTo>
                  <a:pt x="197478" y="1579823"/>
                </a:lnTo>
                <a:quadBezTo>
                  <a:pt x="0" y="1579823"/>
                  <a:pt x="0" y="1382345"/>
                </a:quadBezTo>
                <a:lnTo>
                  <a:pt x="0" y="197478"/>
                </a:lnTo>
                <a:quadBezTo>
                  <a:pt x="0" y="0"/>
                  <a:pt x="197478" y="0"/>
                </a:quadBezTo>
                <a:close/>
              </a:path>
            </a:pathLst>
          </a:custGeom>
          <a:solidFill>
            <a:srgbClr val="256BF6">
              <a:alpha val="10000"/>
            </a:srgbClr>
          </a:solidFill>
          <a:ln/>
        </p:spPr>
        <p:txBody>
          <a:bodyPr/>
          <a:lstStyle/>
          <a:p>
            <a:endParaRPr lang="zh-CN" altLang="en-US"/>
          </a:p>
        </p:txBody>
      </p:sp>
      <p:sp>
        <p:nvSpPr>
          <p:cNvPr id="7" name="Shape 4"/>
          <p:cNvSpPr/>
          <p:nvPr/>
        </p:nvSpPr>
        <p:spPr>
          <a:xfrm>
            <a:off x="826389" y="1708426"/>
            <a:ext cx="467258" cy="467258"/>
          </a:xfrm>
          <a:custGeom>
            <a:avLst/>
            <a:gdLst/>
            <a:ahLst/>
            <a:cxnLst/>
            <a:rect l="l" t="t" r="r" b="b"/>
            <a:pathLst>
              <a:path w="467258" h="467258">
                <a:moveTo>
                  <a:pt x="233629" y="0"/>
                </a:moveTo>
                <a:moveTo>
                  <a:pt x="233629" y="0"/>
                </a:moveTo>
                <a:cubicBezTo>
                  <a:pt x="362573" y="0"/>
                  <a:pt x="467258" y="104686"/>
                  <a:pt x="467258" y="233629"/>
                </a:cubicBezTo>
                <a:cubicBezTo>
                  <a:pt x="467258" y="362573"/>
                  <a:pt x="362573" y="467258"/>
                  <a:pt x="233629" y="467258"/>
                </a:cubicBezTo>
                <a:cubicBezTo>
                  <a:pt x="104686" y="467258"/>
                  <a:pt x="0" y="362573"/>
                  <a:pt x="0" y="233629"/>
                </a:cubicBezTo>
                <a:cubicBezTo>
                  <a:pt x="0" y="104686"/>
                  <a:pt x="104686" y="0"/>
                  <a:pt x="233629" y="0"/>
                </a:cubicBezTo>
                <a:close/>
              </a:path>
            </a:pathLst>
          </a:custGeom>
          <a:solidFill>
            <a:srgbClr val="256BF6"/>
          </a:solidFill>
          <a:ln/>
        </p:spPr>
        <p:txBody>
          <a:bodyPr/>
          <a:lstStyle/>
          <a:p>
            <a:endParaRPr lang="zh-CN" altLang="en-US"/>
          </a:p>
        </p:txBody>
      </p:sp>
      <p:sp>
        <p:nvSpPr>
          <p:cNvPr id="8" name="Shape 5"/>
          <p:cNvSpPr/>
          <p:nvPr/>
        </p:nvSpPr>
        <p:spPr>
          <a:xfrm>
            <a:off x="992124" y="2970019"/>
            <a:ext cx="3387852" cy="1572768"/>
          </a:xfrm>
          <a:custGeom>
            <a:avLst/>
            <a:gdLst/>
            <a:ahLst/>
            <a:cxnLst/>
            <a:rect l="l" t="t" r="r" b="b"/>
            <a:pathLst>
              <a:path w="3387852" h="1572768">
                <a:moveTo>
                  <a:pt x="196596" y="0"/>
                </a:moveTo>
                <a:moveTo>
                  <a:pt x="196596" y="0"/>
                </a:moveTo>
                <a:lnTo>
                  <a:pt x="3191256" y="0"/>
                </a:lnTo>
                <a:quadBezTo>
                  <a:pt x="3387852" y="0"/>
                  <a:pt x="3387852" y="196596"/>
                </a:quadBezTo>
                <a:lnTo>
                  <a:pt x="3387852" y="1376172"/>
                </a:lnTo>
                <a:quadBezTo>
                  <a:pt x="3387852" y="1572768"/>
                  <a:pt x="3191256" y="1572768"/>
                </a:quadBezTo>
                <a:lnTo>
                  <a:pt x="196596" y="1572768"/>
                </a:lnTo>
                <a:quadBezTo>
                  <a:pt x="0" y="1572768"/>
                  <a:pt x="0" y="1376172"/>
                </a:quadBezTo>
                <a:lnTo>
                  <a:pt x="0" y="196596"/>
                </a:lnTo>
                <a:quadBezTo>
                  <a:pt x="0" y="0"/>
                  <a:pt x="196596" y="0"/>
                </a:quadBezTo>
                <a:close/>
              </a:path>
            </a:pathLst>
          </a:custGeom>
          <a:solidFill>
            <a:srgbClr val="256BF6">
              <a:alpha val="10000"/>
            </a:srgbClr>
          </a:solidFill>
          <a:ln/>
        </p:spPr>
        <p:txBody>
          <a:bodyPr/>
          <a:lstStyle/>
          <a:p>
            <a:endParaRPr lang="zh-CN" altLang="en-US"/>
          </a:p>
        </p:txBody>
      </p:sp>
      <p:sp>
        <p:nvSpPr>
          <p:cNvPr id="9" name="Shape 6"/>
          <p:cNvSpPr/>
          <p:nvPr/>
        </p:nvSpPr>
        <p:spPr>
          <a:xfrm>
            <a:off x="827785" y="3376530"/>
            <a:ext cx="467139" cy="467139"/>
          </a:xfrm>
          <a:custGeom>
            <a:avLst/>
            <a:gdLst/>
            <a:ahLst/>
            <a:cxnLst/>
            <a:rect l="l" t="t" r="r" b="b"/>
            <a:pathLst>
              <a:path w="467139" h="467139">
                <a:moveTo>
                  <a:pt x="233570" y="0"/>
                </a:moveTo>
                <a:moveTo>
                  <a:pt x="233570" y="0"/>
                </a:moveTo>
                <a:cubicBezTo>
                  <a:pt x="362480" y="0"/>
                  <a:pt x="467139" y="104659"/>
                  <a:pt x="467139" y="233570"/>
                </a:cubicBezTo>
                <a:cubicBezTo>
                  <a:pt x="467139" y="362480"/>
                  <a:pt x="362480" y="467139"/>
                  <a:pt x="233570" y="467139"/>
                </a:cubicBezTo>
                <a:cubicBezTo>
                  <a:pt x="104659" y="467139"/>
                  <a:pt x="0" y="362480"/>
                  <a:pt x="0" y="233570"/>
                </a:cubicBezTo>
                <a:cubicBezTo>
                  <a:pt x="0" y="104659"/>
                  <a:pt x="104659" y="0"/>
                  <a:pt x="233570" y="0"/>
                </a:cubicBezTo>
                <a:close/>
              </a:path>
            </a:pathLst>
          </a:custGeom>
          <a:solidFill>
            <a:srgbClr val="256BF6"/>
          </a:solidFill>
          <a:ln/>
        </p:spPr>
        <p:txBody>
          <a:bodyPr/>
          <a:lstStyle/>
          <a:p>
            <a:endParaRPr lang="zh-CN" altLang="en-US"/>
          </a:p>
        </p:txBody>
      </p:sp>
      <p:sp>
        <p:nvSpPr>
          <p:cNvPr id="10" name="Shape 7"/>
          <p:cNvSpPr/>
          <p:nvPr/>
        </p:nvSpPr>
        <p:spPr>
          <a:xfrm>
            <a:off x="4623718" y="1708426"/>
            <a:ext cx="467258" cy="467258"/>
          </a:xfrm>
          <a:custGeom>
            <a:avLst/>
            <a:gdLst/>
            <a:ahLst/>
            <a:cxnLst/>
            <a:rect l="l" t="t" r="r" b="b"/>
            <a:pathLst>
              <a:path w="467258" h="467258">
                <a:moveTo>
                  <a:pt x="233629" y="0"/>
                </a:moveTo>
                <a:moveTo>
                  <a:pt x="233629" y="0"/>
                </a:moveTo>
                <a:cubicBezTo>
                  <a:pt x="362573" y="0"/>
                  <a:pt x="467258" y="104686"/>
                  <a:pt x="467258" y="233629"/>
                </a:cubicBezTo>
                <a:cubicBezTo>
                  <a:pt x="467258" y="362573"/>
                  <a:pt x="362573" y="467258"/>
                  <a:pt x="233629" y="467258"/>
                </a:cubicBezTo>
                <a:cubicBezTo>
                  <a:pt x="104686" y="467258"/>
                  <a:pt x="0" y="362573"/>
                  <a:pt x="0" y="233629"/>
                </a:cubicBezTo>
                <a:cubicBezTo>
                  <a:pt x="0" y="104686"/>
                  <a:pt x="104686" y="0"/>
                  <a:pt x="233629" y="0"/>
                </a:cubicBezTo>
                <a:close/>
              </a:path>
            </a:pathLst>
          </a:custGeom>
          <a:solidFill>
            <a:srgbClr val="256BF6"/>
          </a:solidFill>
          <a:ln/>
        </p:spPr>
        <p:txBody>
          <a:bodyPr/>
          <a:lstStyle/>
          <a:p>
            <a:endParaRPr lang="zh-CN" altLang="en-US"/>
          </a:p>
        </p:txBody>
      </p:sp>
      <p:sp>
        <p:nvSpPr>
          <p:cNvPr id="11" name="Shape 8"/>
          <p:cNvSpPr/>
          <p:nvPr/>
        </p:nvSpPr>
        <p:spPr>
          <a:xfrm>
            <a:off x="4580308" y="3376470"/>
            <a:ext cx="467258" cy="467258"/>
          </a:xfrm>
          <a:custGeom>
            <a:avLst/>
            <a:gdLst/>
            <a:ahLst/>
            <a:cxnLst/>
            <a:rect l="l" t="t" r="r" b="b"/>
            <a:pathLst>
              <a:path w="467258" h="467258">
                <a:moveTo>
                  <a:pt x="233629" y="0"/>
                </a:moveTo>
                <a:moveTo>
                  <a:pt x="233629" y="0"/>
                </a:moveTo>
                <a:cubicBezTo>
                  <a:pt x="362573" y="0"/>
                  <a:pt x="467258" y="104686"/>
                  <a:pt x="467258" y="233629"/>
                </a:cubicBezTo>
                <a:cubicBezTo>
                  <a:pt x="467258" y="362573"/>
                  <a:pt x="362573" y="467258"/>
                  <a:pt x="233629" y="467258"/>
                </a:cubicBezTo>
                <a:cubicBezTo>
                  <a:pt x="104686" y="467258"/>
                  <a:pt x="0" y="362573"/>
                  <a:pt x="0" y="233629"/>
                </a:cubicBezTo>
                <a:cubicBezTo>
                  <a:pt x="0" y="104686"/>
                  <a:pt x="104686" y="0"/>
                  <a:pt x="233629" y="0"/>
                </a:cubicBezTo>
                <a:close/>
              </a:path>
            </a:pathLst>
          </a:custGeom>
          <a:solidFill>
            <a:srgbClr val="256BF6"/>
          </a:solidFill>
          <a:ln/>
        </p:spPr>
        <p:txBody>
          <a:bodyPr/>
          <a:lstStyle/>
          <a:p>
            <a:endParaRPr lang="zh-CN" altLang="en-US"/>
          </a:p>
        </p:txBody>
      </p:sp>
      <p:sp>
        <p:nvSpPr>
          <p:cNvPr id="12" name="Text 9"/>
          <p:cNvSpPr/>
          <p:nvPr/>
        </p:nvSpPr>
        <p:spPr>
          <a:xfrm>
            <a:off x="1401775" y="1238057"/>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256BF6"/>
                </a:solidFill>
                <a:latin typeface="Microsoft Yahei" pitchFamily="34" charset="0"/>
                <a:ea typeface="Microsoft Yahei" pitchFamily="34" charset="-122"/>
                <a:cs typeface="Microsoft Yahei" pitchFamily="34" charset="-120"/>
              </a:rPr>
              <a:t>国内项目管理的典范</a:t>
            </a:r>
            <a:endParaRPr lang="en-US" sz="1440" dirty="0"/>
          </a:p>
        </p:txBody>
      </p:sp>
      <p:sp>
        <p:nvSpPr>
          <p:cNvPr id="13" name="Text 10"/>
          <p:cNvSpPr/>
          <p:nvPr/>
        </p:nvSpPr>
        <p:spPr>
          <a:xfrm>
            <a:off x="1401846" y="1585570"/>
            <a:ext cx="2798064" cy="841248"/>
          </a:xfrm>
          <a:prstGeom prst="rect">
            <a:avLst/>
          </a:prstGeom>
          <a:noFill/>
          <a:ln/>
        </p:spPr>
        <p:txBody>
          <a:bodyPr wrap="square" lIns="95250" tIns="95250" rIns="95250" bIns="95250" rtlCol="0" anchor="t">
            <a:spAutoFit/>
          </a:bodyPr>
          <a:lstStyle/>
          <a:p>
            <a:pPr marL="0" indent="0" algn="just">
              <a:lnSpc>
                <a:spcPct val="100000"/>
              </a:lnSpc>
              <a:buNone/>
            </a:pPr>
            <a:r>
              <a:rPr lang="en-US" sz="1008" dirty="0">
                <a:solidFill>
                  <a:srgbClr val="00070F"/>
                </a:solidFill>
                <a:latin typeface="Microsoft Yahei" pitchFamily="34" charset="0"/>
                <a:ea typeface="Microsoft Yahei" pitchFamily="34" charset="-122"/>
                <a:cs typeface="Microsoft Yahei" pitchFamily="34" charset="-120"/>
              </a:rPr>
              <a:t>在国内，许多企业通过高效的项目管理实现了业务的快速增长和市场份额的提升，这些成功案例为我们提供了宝贵的经验和启示。</a:t>
            </a:r>
            <a:endParaRPr lang="en-US" sz="1440" dirty="0"/>
          </a:p>
        </p:txBody>
      </p:sp>
      <p:sp>
        <p:nvSpPr>
          <p:cNvPr id="14" name="Text 11"/>
          <p:cNvSpPr/>
          <p:nvPr/>
        </p:nvSpPr>
        <p:spPr>
          <a:xfrm>
            <a:off x="5201107" y="1238098"/>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256BF6"/>
                </a:solidFill>
                <a:latin typeface="Microsoft Yahei" pitchFamily="34" charset="0"/>
                <a:ea typeface="Microsoft Yahei" pitchFamily="34" charset="-122"/>
                <a:cs typeface="Microsoft Yahei" pitchFamily="34" charset="-120"/>
              </a:rPr>
              <a:t>创新驱动的成功实践</a:t>
            </a:r>
            <a:endParaRPr lang="en-US" sz="1440" dirty="0"/>
          </a:p>
        </p:txBody>
      </p:sp>
      <p:sp>
        <p:nvSpPr>
          <p:cNvPr id="15" name="Text 12"/>
          <p:cNvSpPr/>
          <p:nvPr/>
        </p:nvSpPr>
        <p:spPr>
          <a:xfrm>
            <a:off x="5201107" y="1585570"/>
            <a:ext cx="2798064" cy="841248"/>
          </a:xfrm>
          <a:prstGeom prst="rect">
            <a:avLst/>
          </a:prstGeom>
          <a:noFill/>
          <a:ln/>
        </p:spPr>
        <p:txBody>
          <a:bodyPr wrap="square" lIns="95250" tIns="95250" rIns="95250" bIns="95250" rtlCol="0" anchor="t">
            <a:spAutoFit/>
          </a:bodyPr>
          <a:lstStyle/>
          <a:p>
            <a:pPr marL="0" indent="0" algn="just">
              <a:lnSpc>
                <a:spcPct val="100000"/>
              </a:lnSpc>
              <a:buNone/>
            </a:pPr>
            <a:r>
              <a:rPr lang="en-US" sz="1008" dirty="0">
                <a:solidFill>
                  <a:srgbClr val="00070F"/>
                </a:solidFill>
                <a:latin typeface="Microsoft Yahei" pitchFamily="34" charset="0"/>
                <a:ea typeface="Microsoft Yahei" pitchFamily="34" charset="-122"/>
                <a:cs typeface="Microsoft Yahei" pitchFamily="34" charset="-120"/>
              </a:rPr>
              <a:t>一些国内企业在项目管理中注重创新思维和方法的应用，通过持续改进和优化流程，实现了项目的高效执行和卓越成果。</a:t>
            </a:r>
            <a:endParaRPr lang="en-US" sz="1440" dirty="0"/>
          </a:p>
        </p:txBody>
      </p:sp>
      <p:sp>
        <p:nvSpPr>
          <p:cNvPr id="16" name="Text 13"/>
          <p:cNvSpPr/>
          <p:nvPr/>
        </p:nvSpPr>
        <p:spPr>
          <a:xfrm>
            <a:off x="1401775" y="3049524"/>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256BF6"/>
                </a:solidFill>
                <a:latin typeface="Microsoft Yahei" pitchFamily="34" charset="0"/>
                <a:ea typeface="Microsoft Yahei" pitchFamily="34" charset="-122"/>
                <a:cs typeface="Microsoft Yahei" pitchFamily="34" charset="-120"/>
              </a:rPr>
              <a:t>跨部门协作的力量</a:t>
            </a:r>
            <a:endParaRPr lang="en-US" sz="1440" dirty="0"/>
          </a:p>
        </p:txBody>
      </p:sp>
      <p:sp>
        <p:nvSpPr>
          <p:cNvPr id="17" name="Text 14"/>
          <p:cNvSpPr/>
          <p:nvPr/>
        </p:nvSpPr>
        <p:spPr>
          <a:xfrm>
            <a:off x="1401846" y="3402482"/>
            <a:ext cx="2798064" cy="841248"/>
          </a:xfrm>
          <a:prstGeom prst="rect">
            <a:avLst/>
          </a:prstGeom>
          <a:noFill/>
          <a:ln/>
        </p:spPr>
        <p:txBody>
          <a:bodyPr wrap="square" lIns="95250" tIns="95250" rIns="95250" bIns="95250" rtlCol="0" anchor="t">
            <a:spAutoFit/>
          </a:bodyPr>
          <a:lstStyle/>
          <a:p>
            <a:pPr marL="0" indent="0" algn="just">
              <a:lnSpc>
                <a:spcPct val="100000"/>
              </a:lnSpc>
              <a:spcBef>
                <a:spcPts val="375"/>
              </a:spcBef>
              <a:buNone/>
            </a:pPr>
            <a:r>
              <a:rPr lang="en-US" sz="1008" dirty="0">
                <a:solidFill>
                  <a:srgbClr val="00070F"/>
                </a:solidFill>
                <a:latin typeface="Microsoft Yahei" pitchFamily="34" charset="0"/>
                <a:ea typeface="Microsoft Yahei" pitchFamily="34" charset="-122"/>
                <a:cs typeface="Microsoft Yahei" pitchFamily="34" charset="-120"/>
              </a:rPr>
              <a:t>成功的项目管理往往需要多个部门的紧密合作，通过建立有效的沟通机制和协作平台，可以确保项目顺利进行并取得预期效果。</a:t>
            </a:r>
            <a:endParaRPr lang="en-US" sz="1440" dirty="0"/>
          </a:p>
        </p:txBody>
      </p:sp>
      <p:sp>
        <p:nvSpPr>
          <p:cNvPr id="18" name="Text 15"/>
          <p:cNvSpPr/>
          <p:nvPr/>
        </p:nvSpPr>
        <p:spPr>
          <a:xfrm>
            <a:off x="5138928" y="3050438"/>
            <a:ext cx="3017520"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256BF6"/>
                </a:solidFill>
                <a:latin typeface="Microsoft Yahei" pitchFamily="34" charset="0"/>
                <a:ea typeface="Microsoft Yahei" pitchFamily="34" charset="-122"/>
                <a:cs typeface="Microsoft Yahei" pitchFamily="34" charset="-120"/>
              </a:rPr>
              <a:t>风险管理与应对策略</a:t>
            </a:r>
            <a:endParaRPr lang="en-US" sz="1440" dirty="0"/>
          </a:p>
        </p:txBody>
      </p:sp>
      <p:sp>
        <p:nvSpPr>
          <p:cNvPr id="19" name="Text 16"/>
          <p:cNvSpPr/>
          <p:nvPr/>
        </p:nvSpPr>
        <p:spPr>
          <a:xfrm>
            <a:off x="5138928" y="3402482"/>
            <a:ext cx="2798064" cy="841248"/>
          </a:xfrm>
          <a:prstGeom prst="rect">
            <a:avLst/>
          </a:prstGeom>
          <a:noFill/>
          <a:ln/>
        </p:spPr>
        <p:txBody>
          <a:bodyPr wrap="square" lIns="95250" tIns="95250" rIns="95250" bIns="95250" rtlCol="0" anchor="t">
            <a:spAutoFit/>
          </a:bodyPr>
          <a:lstStyle/>
          <a:p>
            <a:pPr marL="0" indent="0" algn="just">
              <a:lnSpc>
                <a:spcPct val="100000"/>
              </a:lnSpc>
              <a:buNone/>
            </a:pPr>
            <a:r>
              <a:rPr lang="en-US" sz="1008" dirty="0">
                <a:solidFill>
                  <a:srgbClr val="00070F"/>
                </a:solidFill>
                <a:latin typeface="Microsoft Yahei" pitchFamily="34" charset="0"/>
                <a:ea typeface="Microsoft Yahei" pitchFamily="34" charset="-122"/>
                <a:cs typeface="Microsoft Yahei" pitchFamily="34" charset="-120"/>
              </a:rPr>
              <a:t>在项目管理过程中，及时识别和评估潜在风险至关重要。国内企业在面对挑战时，通常会制定详细的风险管理计划和应急预案。</a:t>
            </a:r>
            <a:endParaRPr lang="en-US" sz="1440" dirty="0"/>
          </a:p>
        </p:txBody>
      </p:sp>
      <p:sp>
        <p:nvSpPr>
          <p:cNvPr id="20" name="Text 17"/>
          <p:cNvSpPr/>
          <p:nvPr/>
        </p:nvSpPr>
        <p:spPr>
          <a:xfrm>
            <a:off x="790042" y="1672307"/>
            <a:ext cx="530352" cy="539496"/>
          </a:xfrm>
          <a:prstGeom prst="rect">
            <a:avLst/>
          </a:prstGeom>
          <a:noFill/>
          <a:ln/>
        </p:spPr>
        <p:txBody>
          <a:bodyPr wrap="square" lIns="95250" tIns="95250" rIns="95250" bIns="95250" rtlCol="0" anchor="ctr">
            <a:spAutoFit/>
          </a:bodyPr>
          <a:lstStyle/>
          <a:p>
            <a:pPr marL="0" indent="0" algn="ctr">
              <a:lnSpc>
                <a:spcPct val="112500"/>
              </a:lnSpc>
              <a:spcBef>
                <a:spcPts val="375"/>
              </a:spcBef>
              <a:buNone/>
            </a:pPr>
            <a:r>
              <a:rPr lang="en-US" sz="1872"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21" name="Text 18"/>
          <p:cNvSpPr/>
          <p:nvPr/>
        </p:nvSpPr>
        <p:spPr>
          <a:xfrm>
            <a:off x="4585716" y="1672307"/>
            <a:ext cx="530352" cy="539496"/>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872"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22" name="Text 19"/>
          <p:cNvSpPr/>
          <p:nvPr/>
        </p:nvSpPr>
        <p:spPr>
          <a:xfrm>
            <a:off x="790956" y="3335731"/>
            <a:ext cx="530352" cy="539496"/>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872"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23" name="Text 20"/>
          <p:cNvSpPr/>
          <p:nvPr/>
        </p:nvSpPr>
        <p:spPr>
          <a:xfrm>
            <a:off x="4542739" y="3338474"/>
            <a:ext cx="530352" cy="539496"/>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1872" b="1" dirty="0">
                <a:solidFill>
                  <a:srgbClr val="FFFFFF"/>
                </a:solidFill>
                <a:latin typeface="Microsoft Yahei" pitchFamily="34" charset="0"/>
                <a:ea typeface="Microsoft Yahei" pitchFamily="34" charset="-122"/>
                <a:cs typeface="Microsoft Yahei" pitchFamily="34" charset="-120"/>
              </a:rPr>
              <a:t>04</a:t>
            </a:r>
            <a:endParaRPr lang="en-US" sz="144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284598" y="232346"/>
            <a:ext cx="8859402" cy="512064"/>
          </a:xfrm>
          <a:prstGeom prst="rect">
            <a:avLst/>
          </a:prstGeom>
          <a:noFill/>
          <a:ln/>
        </p:spPr>
        <p:txBody>
          <a:bodyPr wrap="square" lIns="95250" tIns="95250" rIns="95250" bIns="95250" rtlCol="0" anchor="t">
            <a:spAutoFit/>
          </a:bodyPr>
          <a:lstStyle/>
          <a:p>
            <a:pPr marL="0" indent="0">
              <a:lnSpc>
                <a:spcPct val="112500"/>
              </a:lnSpc>
              <a:spcBef>
                <a:spcPts val="375"/>
              </a:spcBef>
              <a:buNone/>
            </a:pPr>
            <a:r>
              <a:rPr lang="en-US" sz="1728" b="1" dirty="0">
                <a:solidFill>
                  <a:srgbClr val="FFFFFF"/>
                </a:solidFill>
                <a:latin typeface="Microsoft Yahei" pitchFamily="34" charset="0"/>
                <a:ea typeface="Microsoft Yahei" pitchFamily="34" charset="-122"/>
                <a:cs typeface="Microsoft Yahei" pitchFamily="34" charset="-120"/>
              </a:rPr>
              <a:t>国外成功案例</a:t>
            </a:r>
            <a:endParaRPr lang="en-US" sz="1440" dirty="0"/>
          </a:p>
        </p:txBody>
      </p:sp>
      <p:sp>
        <p:nvSpPr>
          <p:cNvPr id="4" name="Shape 1"/>
          <p:cNvSpPr/>
          <p:nvPr/>
        </p:nvSpPr>
        <p:spPr>
          <a:xfrm rot="2700000">
            <a:off x="844660" y="2788678"/>
            <a:ext cx="566928" cy="566928"/>
          </a:xfrm>
          <a:custGeom>
            <a:avLst/>
            <a:gdLst/>
            <a:ahLst/>
            <a:cxnLst/>
            <a:rect l="l" t="t" r="r" b="b"/>
            <a:pathLst>
              <a:path w="566928" h="566928">
                <a:moveTo>
                  <a:pt x="0" y="0"/>
                </a:moveTo>
                <a:moveTo>
                  <a:pt x="0" y="0"/>
                </a:moveTo>
                <a:lnTo>
                  <a:pt x="566928" y="0"/>
                </a:lnTo>
                <a:lnTo>
                  <a:pt x="566928" y="566928"/>
                </a:lnTo>
                <a:lnTo>
                  <a:pt x="0" y="566928"/>
                </a:lnTo>
                <a:close/>
              </a:path>
            </a:pathLst>
          </a:custGeom>
          <a:solidFill>
            <a:srgbClr val="14AAFF">
              <a:alpha val="50000"/>
            </a:srgbClr>
          </a:solidFill>
          <a:ln/>
        </p:spPr>
        <p:txBody>
          <a:bodyPr/>
          <a:lstStyle/>
          <a:p>
            <a:endParaRPr lang="zh-CN" altLang="en-US"/>
          </a:p>
        </p:txBody>
      </p:sp>
      <p:sp>
        <p:nvSpPr>
          <p:cNvPr id="5" name="Shape 2"/>
          <p:cNvSpPr/>
          <p:nvPr/>
        </p:nvSpPr>
        <p:spPr>
          <a:xfrm rot="2700000">
            <a:off x="844660" y="1753483"/>
            <a:ext cx="566928" cy="566928"/>
          </a:xfrm>
          <a:custGeom>
            <a:avLst/>
            <a:gdLst/>
            <a:ahLst/>
            <a:cxnLst/>
            <a:rect l="l" t="t" r="r" b="b"/>
            <a:pathLst>
              <a:path w="566928" h="566928">
                <a:moveTo>
                  <a:pt x="0" y="0"/>
                </a:moveTo>
                <a:moveTo>
                  <a:pt x="0" y="0"/>
                </a:moveTo>
                <a:lnTo>
                  <a:pt x="566928" y="0"/>
                </a:lnTo>
                <a:lnTo>
                  <a:pt x="566928" y="566928"/>
                </a:lnTo>
                <a:lnTo>
                  <a:pt x="0" y="566928"/>
                </a:lnTo>
                <a:close/>
              </a:path>
            </a:pathLst>
          </a:custGeom>
          <a:solidFill>
            <a:srgbClr val="14AAFF">
              <a:alpha val="50000"/>
            </a:srgbClr>
          </a:solidFill>
          <a:ln/>
        </p:spPr>
        <p:txBody>
          <a:bodyPr/>
          <a:lstStyle/>
          <a:p>
            <a:endParaRPr lang="zh-CN" altLang="en-US"/>
          </a:p>
        </p:txBody>
      </p:sp>
      <p:sp>
        <p:nvSpPr>
          <p:cNvPr id="6" name="Shape 3"/>
          <p:cNvSpPr/>
          <p:nvPr/>
        </p:nvSpPr>
        <p:spPr>
          <a:xfrm rot="2700000">
            <a:off x="844660" y="2290075"/>
            <a:ext cx="566928" cy="566928"/>
          </a:xfrm>
          <a:custGeom>
            <a:avLst/>
            <a:gdLst/>
            <a:ahLst/>
            <a:cxnLst/>
            <a:rect l="l" t="t" r="r" b="b"/>
            <a:pathLst>
              <a:path w="566928" h="566928">
                <a:moveTo>
                  <a:pt x="0" y="0"/>
                </a:moveTo>
                <a:moveTo>
                  <a:pt x="0" y="0"/>
                </a:moveTo>
                <a:lnTo>
                  <a:pt x="566928" y="0"/>
                </a:lnTo>
                <a:lnTo>
                  <a:pt x="566928" y="566928"/>
                </a:lnTo>
                <a:lnTo>
                  <a:pt x="0" y="566928"/>
                </a:lnTo>
                <a:close/>
              </a:path>
            </a:pathLst>
          </a:custGeom>
          <a:solidFill>
            <a:srgbClr val="256BF6"/>
          </a:solidFill>
          <a:ln/>
        </p:spPr>
        <p:txBody>
          <a:bodyPr/>
          <a:lstStyle/>
          <a:p>
            <a:endParaRPr lang="zh-CN" altLang="en-US"/>
          </a:p>
        </p:txBody>
      </p:sp>
      <p:sp>
        <p:nvSpPr>
          <p:cNvPr id="7" name="Shape 4"/>
          <p:cNvSpPr/>
          <p:nvPr/>
        </p:nvSpPr>
        <p:spPr>
          <a:xfrm rot="2700000">
            <a:off x="844660" y="3319915"/>
            <a:ext cx="566928" cy="566928"/>
          </a:xfrm>
          <a:custGeom>
            <a:avLst/>
            <a:gdLst/>
            <a:ahLst/>
            <a:cxnLst/>
            <a:rect l="l" t="t" r="r" b="b"/>
            <a:pathLst>
              <a:path w="566928" h="566928">
                <a:moveTo>
                  <a:pt x="0" y="0"/>
                </a:moveTo>
                <a:moveTo>
                  <a:pt x="0" y="0"/>
                </a:moveTo>
                <a:lnTo>
                  <a:pt x="566928" y="0"/>
                </a:lnTo>
                <a:lnTo>
                  <a:pt x="566928" y="566928"/>
                </a:lnTo>
                <a:lnTo>
                  <a:pt x="0" y="566928"/>
                </a:lnTo>
                <a:close/>
              </a:path>
            </a:pathLst>
          </a:custGeom>
          <a:solidFill>
            <a:srgbClr val="256BF6"/>
          </a:solidFill>
          <a:ln/>
        </p:spPr>
        <p:txBody>
          <a:bodyPr/>
          <a:lstStyle/>
          <a:p>
            <a:endParaRPr lang="zh-CN" altLang="en-US"/>
          </a:p>
        </p:txBody>
      </p:sp>
      <p:sp>
        <p:nvSpPr>
          <p:cNvPr id="8" name="Shape 5"/>
          <p:cNvSpPr/>
          <p:nvPr/>
        </p:nvSpPr>
        <p:spPr>
          <a:xfrm rot="2700000">
            <a:off x="844660" y="1216795"/>
            <a:ext cx="566928" cy="566928"/>
          </a:xfrm>
          <a:custGeom>
            <a:avLst/>
            <a:gdLst/>
            <a:ahLst/>
            <a:cxnLst/>
            <a:rect l="l" t="t" r="r" b="b"/>
            <a:pathLst>
              <a:path w="566928" h="566928">
                <a:moveTo>
                  <a:pt x="0" y="0"/>
                </a:moveTo>
                <a:moveTo>
                  <a:pt x="0" y="0"/>
                </a:moveTo>
                <a:lnTo>
                  <a:pt x="566928" y="0"/>
                </a:lnTo>
                <a:lnTo>
                  <a:pt x="566928" y="566928"/>
                </a:lnTo>
                <a:lnTo>
                  <a:pt x="0" y="566928"/>
                </a:lnTo>
                <a:close/>
              </a:path>
            </a:pathLst>
          </a:custGeom>
          <a:solidFill>
            <a:srgbClr val="256BF6"/>
          </a:solidFill>
          <a:ln/>
        </p:spPr>
        <p:txBody>
          <a:bodyPr/>
          <a:lstStyle/>
          <a:p>
            <a:endParaRPr lang="zh-CN" altLang="en-US"/>
          </a:p>
        </p:txBody>
      </p:sp>
      <p:sp>
        <p:nvSpPr>
          <p:cNvPr id="9" name="Text 6"/>
          <p:cNvSpPr/>
          <p:nvPr/>
        </p:nvSpPr>
        <p:spPr>
          <a:xfrm>
            <a:off x="786369" y="2290075"/>
            <a:ext cx="683510" cy="56692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02</a:t>
            </a:r>
            <a:endParaRPr lang="en-US" sz="1440" dirty="0"/>
          </a:p>
        </p:txBody>
      </p:sp>
      <p:sp>
        <p:nvSpPr>
          <p:cNvPr id="10" name="Text 7"/>
          <p:cNvSpPr/>
          <p:nvPr/>
        </p:nvSpPr>
        <p:spPr>
          <a:xfrm>
            <a:off x="786369" y="3319915"/>
            <a:ext cx="683510" cy="56692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03</a:t>
            </a:r>
            <a:endParaRPr lang="en-US" sz="1440" dirty="0"/>
          </a:p>
        </p:txBody>
      </p:sp>
      <p:sp>
        <p:nvSpPr>
          <p:cNvPr id="11" name="Text 8"/>
          <p:cNvSpPr/>
          <p:nvPr/>
        </p:nvSpPr>
        <p:spPr>
          <a:xfrm>
            <a:off x="786369" y="1216795"/>
            <a:ext cx="683510" cy="566928"/>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2016" b="1" dirty="0">
                <a:solidFill>
                  <a:srgbClr val="FFFFFF"/>
                </a:solidFill>
                <a:latin typeface="Microsoft Yahei" pitchFamily="34" charset="0"/>
                <a:ea typeface="Microsoft Yahei" pitchFamily="34" charset="-122"/>
                <a:cs typeface="Microsoft Yahei" pitchFamily="34" charset="-120"/>
              </a:rPr>
              <a:t>01</a:t>
            </a:r>
            <a:endParaRPr lang="en-US" sz="1440" dirty="0"/>
          </a:p>
        </p:txBody>
      </p:sp>
      <p:sp>
        <p:nvSpPr>
          <p:cNvPr id="12" name="Shape 9"/>
          <p:cNvSpPr/>
          <p:nvPr/>
        </p:nvSpPr>
        <p:spPr>
          <a:xfrm>
            <a:off x="1377951" y="1108896"/>
            <a:ext cx="7030578" cy="822960"/>
          </a:xfrm>
          <a:custGeom>
            <a:avLst/>
            <a:gdLst/>
            <a:ahLst/>
            <a:cxnLst/>
            <a:rect l="l" t="t" r="r" b="b"/>
            <a:pathLst>
              <a:path w="7030578" h="822960">
                <a:moveTo>
                  <a:pt x="102870" y="0"/>
                </a:moveTo>
                <a:moveTo>
                  <a:pt x="102870" y="0"/>
                </a:moveTo>
                <a:lnTo>
                  <a:pt x="6927708" y="0"/>
                </a:lnTo>
                <a:quadBezTo>
                  <a:pt x="7030578" y="0"/>
                  <a:pt x="7030578" y="102870"/>
                </a:quadBezTo>
                <a:lnTo>
                  <a:pt x="7030578" y="720090"/>
                </a:lnTo>
                <a:quadBezTo>
                  <a:pt x="7030578" y="822960"/>
                  <a:pt x="6927708" y="822960"/>
                </a:quadBezTo>
                <a:lnTo>
                  <a:pt x="102870" y="822960"/>
                </a:lnTo>
                <a:quadBezTo>
                  <a:pt x="0" y="822960"/>
                  <a:pt x="0" y="720090"/>
                </a:quadBezTo>
                <a:lnTo>
                  <a:pt x="0" y="102870"/>
                </a:lnTo>
                <a:quadBezTo>
                  <a:pt x="0" y="0"/>
                  <a:pt x="102870" y="0"/>
                </a:quadBezTo>
                <a:close/>
              </a:path>
            </a:pathLst>
          </a:custGeom>
          <a:solidFill>
            <a:srgbClr val="0084FF">
              <a:alpha val="0"/>
            </a:srgbClr>
          </a:solidFill>
          <a:ln w="19050">
            <a:solidFill>
              <a:srgbClr val="256BF6"/>
            </a:solidFill>
            <a:prstDash val="solid"/>
          </a:ln>
        </p:spPr>
        <p:txBody>
          <a:bodyPr/>
          <a:lstStyle/>
          <a:p>
            <a:endParaRPr lang="zh-CN" altLang="en-US"/>
          </a:p>
        </p:txBody>
      </p:sp>
      <p:sp>
        <p:nvSpPr>
          <p:cNvPr id="13" name="Text 10"/>
          <p:cNvSpPr/>
          <p:nvPr/>
        </p:nvSpPr>
        <p:spPr>
          <a:xfrm>
            <a:off x="1529002" y="1296348"/>
            <a:ext cx="2377440" cy="448056"/>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728" b="1" dirty="0">
                <a:solidFill>
                  <a:srgbClr val="5298FF"/>
                </a:solidFill>
                <a:latin typeface="Microsoft Yahei" pitchFamily="34" charset="0"/>
                <a:ea typeface="Microsoft Yahei" pitchFamily="34" charset="-122"/>
                <a:cs typeface="Microsoft Yahei" pitchFamily="34" charset="-120"/>
              </a:rPr>
              <a:t>硅谷创新模式</a:t>
            </a:r>
            <a:endParaRPr lang="en-US" sz="1440" dirty="0"/>
          </a:p>
        </p:txBody>
      </p:sp>
      <p:sp>
        <p:nvSpPr>
          <p:cNvPr id="14" name="Text 11"/>
          <p:cNvSpPr/>
          <p:nvPr/>
        </p:nvSpPr>
        <p:spPr>
          <a:xfrm>
            <a:off x="3906614" y="1099752"/>
            <a:ext cx="4501915" cy="621792"/>
          </a:xfrm>
          <a:prstGeom prst="rect">
            <a:avLst/>
          </a:prstGeom>
          <a:noFill/>
          <a:ln/>
        </p:spPr>
        <p:txBody>
          <a:bodyPr wrap="square" lIns="95250" tIns="95250" rIns="95250" bIns="95250" rtlCol="0" anchor="t">
            <a:spAutoFit/>
          </a:bodyPr>
          <a:lstStyle/>
          <a:p>
            <a:pPr marL="0" indent="0">
              <a:lnSpc>
                <a:spcPct val="100000"/>
              </a:lnSpc>
              <a:buNone/>
            </a:pPr>
            <a:r>
              <a:rPr lang="en-US" sz="1152" dirty="0">
                <a:solidFill>
                  <a:srgbClr val="00070F"/>
                </a:solidFill>
                <a:latin typeface="Microsoft Yahei" pitchFamily="34" charset="0"/>
                <a:ea typeface="Microsoft Yahei" pitchFamily="34" charset="-122"/>
                <a:cs typeface="Microsoft Yahei" pitchFamily="34" charset="-120"/>
              </a:rPr>
              <a:t>硅谷作为全球科技创新的发源地，其成功的项目管理实践包括敏捷开发、精益创业等，为全球企业提供了宝贵的经验。</a:t>
            </a:r>
            <a:endParaRPr lang="en-US" sz="1440" dirty="0"/>
          </a:p>
        </p:txBody>
      </p:sp>
      <p:sp>
        <p:nvSpPr>
          <p:cNvPr id="15" name="Shape 12"/>
          <p:cNvSpPr/>
          <p:nvPr/>
        </p:nvSpPr>
        <p:spPr>
          <a:xfrm>
            <a:off x="1377951" y="2181487"/>
            <a:ext cx="7038804" cy="822960"/>
          </a:xfrm>
          <a:custGeom>
            <a:avLst/>
            <a:gdLst/>
            <a:ahLst/>
            <a:cxnLst/>
            <a:rect l="l" t="t" r="r" b="b"/>
            <a:pathLst>
              <a:path w="7038804" h="822960">
                <a:moveTo>
                  <a:pt x="102870" y="0"/>
                </a:moveTo>
                <a:moveTo>
                  <a:pt x="102870" y="0"/>
                </a:moveTo>
                <a:lnTo>
                  <a:pt x="6935934" y="0"/>
                </a:lnTo>
                <a:quadBezTo>
                  <a:pt x="7038804" y="0"/>
                  <a:pt x="7038804" y="102870"/>
                </a:quadBezTo>
                <a:lnTo>
                  <a:pt x="7038804" y="720090"/>
                </a:lnTo>
                <a:quadBezTo>
                  <a:pt x="7038804" y="822960"/>
                  <a:pt x="6935934" y="822960"/>
                </a:quadBezTo>
                <a:lnTo>
                  <a:pt x="102870" y="822960"/>
                </a:lnTo>
                <a:quadBezTo>
                  <a:pt x="0" y="822960"/>
                  <a:pt x="0" y="720090"/>
                </a:quadBezTo>
                <a:lnTo>
                  <a:pt x="0" y="102870"/>
                </a:lnTo>
                <a:quadBezTo>
                  <a:pt x="0" y="0"/>
                  <a:pt x="102870" y="0"/>
                </a:quadBezTo>
                <a:close/>
              </a:path>
            </a:pathLst>
          </a:custGeom>
          <a:solidFill>
            <a:srgbClr val="FFFFFF">
              <a:alpha val="0"/>
            </a:srgbClr>
          </a:solidFill>
          <a:ln w="19050">
            <a:solidFill>
              <a:srgbClr val="256BF6"/>
            </a:solidFill>
            <a:prstDash val="solid"/>
          </a:ln>
        </p:spPr>
        <p:txBody>
          <a:bodyPr/>
          <a:lstStyle/>
          <a:p>
            <a:endParaRPr lang="zh-CN" altLang="en-US"/>
          </a:p>
        </p:txBody>
      </p:sp>
      <p:sp>
        <p:nvSpPr>
          <p:cNvPr id="16" name="Shape 13"/>
          <p:cNvSpPr/>
          <p:nvPr/>
        </p:nvSpPr>
        <p:spPr>
          <a:xfrm>
            <a:off x="1377951" y="3212016"/>
            <a:ext cx="7030578" cy="822960"/>
          </a:xfrm>
          <a:custGeom>
            <a:avLst/>
            <a:gdLst/>
            <a:ahLst/>
            <a:cxnLst/>
            <a:rect l="l" t="t" r="r" b="b"/>
            <a:pathLst>
              <a:path w="7030578" h="822960">
                <a:moveTo>
                  <a:pt x="102870" y="0"/>
                </a:moveTo>
                <a:moveTo>
                  <a:pt x="102870" y="0"/>
                </a:moveTo>
                <a:lnTo>
                  <a:pt x="6927708" y="0"/>
                </a:lnTo>
                <a:quadBezTo>
                  <a:pt x="7030578" y="0"/>
                  <a:pt x="7030578" y="102870"/>
                </a:quadBezTo>
                <a:lnTo>
                  <a:pt x="7030578" y="720090"/>
                </a:lnTo>
                <a:quadBezTo>
                  <a:pt x="7030578" y="822960"/>
                  <a:pt x="6927708" y="822960"/>
                </a:quadBezTo>
                <a:lnTo>
                  <a:pt x="102870" y="822960"/>
                </a:lnTo>
                <a:quadBezTo>
                  <a:pt x="0" y="822960"/>
                  <a:pt x="0" y="720090"/>
                </a:quadBezTo>
                <a:lnTo>
                  <a:pt x="0" y="102870"/>
                </a:lnTo>
                <a:quadBezTo>
                  <a:pt x="0" y="0"/>
                  <a:pt x="102870" y="0"/>
                </a:quadBezTo>
                <a:close/>
              </a:path>
            </a:pathLst>
          </a:custGeom>
          <a:solidFill>
            <a:srgbClr val="FFFFFF">
              <a:alpha val="0"/>
            </a:srgbClr>
          </a:solidFill>
          <a:ln w="19050">
            <a:solidFill>
              <a:srgbClr val="256BF6"/>
            </a:solidFill>
            <a:prstDash val="solid"/>
          </a:ln>
        </p:spPr>
        <p:txBody>
          <a:bodyPr/>
          <a:lstStyle/>
          <a:p>
            <a:endParaRPr lang="zh-CN" altLang="en-US"/>
          </a:p>
        </p:txBody>
      </p:sp>
      <p:sp>
        <p:nvSpPr>
          <p:cNvPr id="17" name="Text 14"/>
          <p:cNvSpPr/>
          <p:nvPr/>
        </p:nvSpPr>
        <p:spPr>
          <a:xfrm>
            <a:off x="1529002" y="2368939"/>
            <a:ext cx="2377440" cy="448056"/>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728" b="1" dirty="0">
                <a:solidFill>
                  <a:srgbClr val="5298FF"/>
                </a:solidFill>
                <a:latin typeface="Microsoft Yahei" pitchFamily="34" charset="0"/>
                <a:ea typeface="Microsoft Yahei" pitchFamily="34" charset="-122"/>
                <a:cs typeface="Microsoft Yahei" pitchFamily="34" charset="-120"/>
              </a:rPr>
              <a:t>欧洲跨国项目协作</a:t>
            </a:r>
            <a:endParaRPr lang="en-US" sz="1440" dirty="0"/>
          </a:p>
        </p:txBody>
      </p:sp>
      <p:sp>
        <p:nvSpPr>
          <p:cNvPr id="18" name="Text 15"/>
          <p:cNvSpPr/>
          <p:nvPr/>
        </p:nvSpPr>
        <p:spPr>
          <a:xfrm>
            <a:off x="3906614" y="2172343"/>
            <a:ext cx="4501915" cy="621792"/>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欧洲在跨国项目管理上展现出卓越的能力，通过高效的沟通机制和严格的质量控制，确保了项目的顺利进行。</a:t>
            </a:r>
            <a:endParaRPr lang="en-US" sz="1440" dirty="0"/>
          </a:p>
        </p:txBody>
      </p:sp>
      <p:sp>
        <p:nvSpPr>
          <p:cNvPr id="19" name="Text 16"/>
          <p:cNvSpPr/>
          <p:nvPr/>
        </p:nvSpPr>
        <p:spPr>
          <a:xfrm>
            <a:off x="1529174" y="3399468"/>
            <a:ext cx="2377440" cy="448056"/>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728" b="1" dirty="0">
                <a:solidFill>
                  <a:srgbClr val="5298FF"/>
                </a:solidFill>
                <a:latin typeface="Microsoft Yahei" pitchFamily="34" charset="0"/>
                <a:ea typeface="Microsoft Yahei" pitchFamily="34" charset="-122"/>
                <a:cs typeface="Microsoft Yahei" pitchFamily="34" charset="-120"/>
              </a:rPr>
              <a:t>日本精细化管理</a:t>
            </a:r>
            <a:endParaRPr lang="en-US" sz="1440" dirty="0"/>
          </a:p>
        </p:txBody>
      </p:sp>
      <p:sp>
        <p:nvSpPr>
          <p:cNvPr id="20" name="Text 17"/>
          <p:cNvSpPr/>
          <p:nvPr/>
        </p:nvSpPr>
        <p:spPr>
          <a:xfrm>
            <a:off x="3908443" y="3202872"/>
            <a:ext cx="4500086" cy="621792"/>
          </a:xfrm>
          <a:prstGeom prst="rect">
            <a:avLst/>
          </a:prstGeom>
          <a:noFill/>
          <a:ln/>
        </p:spPr>
        <p:txBody>
          <a:bodyPr wrap="square" lIns="95250" tIns="95250" rIns="95250" bIns="95250" rtlCol="0" anchor="t">
            <a:spAutoFit/>
          </a:bodyPr>
          <a:lstStyle/>
          <a:p>
            <a:pPr marL="0" indent="0">
              <a:lnSpc>
                <a:spcPct val="100000"/>
              </a:lnSpc>
              <a:spcBef>
                <a:spcPts val="375"/>
              </a:spcBef>
              <a:buNone/>
            </a:pPr>
            <a:r>
              <a:rPr lang="en-US" sz="1152" dirty="0">
                <a:solidFill>
                  <a:srgbClr val="00070F"/>
                </a:solidFill>
                <a:latin typeface="Microsoft Yahei" pitchFamily="34" charset="0"/>
                <a:ea typeface="Microsoft Yahei" pitchFamily="34" charset="-122"/>
                <a:cs typeface="Microsoft Yahei" pitchFamily="34" charset="-120"/>
              </a:rPr>
              <a:t>日本企业以其精细化的项目管理闻名于世，注重细节、追求完美，使得项目执行过程中的每一个环节都达到最优状态。</a:t>
            </a:r>
            <a:endParaRPr lang="en-US" sz="144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p:nvPr/>
        </p:nvSpPr>
        <p:spPr>
          <a:xfrm>
            <a:off x="499916" y="1863416"/>
            <a:ext cx="4313208" cy="1517904"/>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6768" b="1" dirty="0">
                <a:solidFill>
                  <a:srgbClr val="FFFFFF">
                    <a:alpha val="10000"/>
                  </a:srgbClr>
                </a:solidFill>
                <a:latin typeface="Arial" pitchFamily="34" charset="0"/>
                <a:ea typeface="Arial" pitchFamily="34" charset="-122"/>
                <a:cs typeface="Arial" pitchFamily="34" charset="-120"/>
              </a:rPr>
              <a:t>THANKS</a:t>
            </a:r>
            <a:endParaRPr lang="en-US" sz="1440" dirty="0"/>
          </a:p>
        </p:txBody>
      </p:sp>
      <p:sp>
        <p:nvSpPr>
          <p:cNvPr id="4" name="Text 1"/>
          <p:cNvSpPr/>
          <p:nvPr/>
        </p:nvSpPr>
        <p:spPr>
          <a:xfrm>
            <a:off x="499916" y="1448482"/>
            <a:ext cx="4313208" cy="1197864"/>
          </a:xfrm>
          <a:prstGeom prst="rect">
            <a:avLst/>
          </a:prstGeom>
          <a:noFill/>
          <a:ln/>
        </p:spPr>
        <p:txBody>
          <a:bodyPr wrap="square" lIns="95250" tIns="95250" rIns="95250" bIns="95250" rtlCol="0" anchor="t">
            <a:spAutoFit/>
          </a:bodyPr>
          <a:lstStyle/>
          <a:p>
            <a:pPr marL="0" indent="0" algn="ctr">
              <a:lnSpc>
                <a:spcPct val="112500"/>
              </a:lnSpc>
              <a:spcBef>
                <a:spcPts val="375"/>
              </a:spcBef>
              <a:buNone/>
            </a:pPr>
            <a:r>
              <a:rPr lang="en-US" sz="5328" b="1" kern="0" spc="216" dirty="0">
                <a:solidFill>
                  <a:srgbClr val="FFFFFF"/>
                </a:solidFill>
                <a:latin typeface="Microsoft Yahei" pitchFamily="34" charset="0"/>
                <a:ea typeface="Microsoft Yahei" pitchFamily="34" charset="-122"/>
                <a:cs typeface="Microsoft Yahei" pitchFamily="34" charset="-120"/>
              </a:rPr>
              <a:t>感谢观看</a:t>
            </a:r>
            <a:endParaRPr lang="en-US" sz="144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1715</Words>
  <Application>Microsoft Office PowerPoint</Application>
  <PresentationFormat>全屏显示(16:9)</PresentationFormat>
  <Paragraphs>197</Paragraphs>
  <Slides>21</Slides>
  <Notes>21</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21</vt:i4>
      </vt:variant>
    </vt:vector>
  </HeadingPairs>
  <TitlesOfParts>
    <vt:vector size="24" baseType="lpstr">
      <vt:lpstr>Microsoft Yahei</vt:lpstr>
      <vt:lpstr>Arial</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k K</cp:lastModifiedBy>
  <cp:revision>2</cp:revision>
  <dcterms:created xsi:type="dcterms:W3CDTF">2025-03-19T05:41:47Z</dcterms:created>
  <dcterms:modified xsi:type="dcterms:W3CDTF">2026-07-30T07:07:45Z</dcterms:modified>
</cp:coreProperties>
</file>