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82" r:id="rId36"/>
  </p:sldIdLst>
  <p:sldSz cx="12192000" cy="6858000"/>
  <p:notesSz cx="6858000" cy="9144000"/>
  <p:embeddedFontLst>
    <p:embeddedFont>
      <p:font typeface="Noto Sans SC" panose="02010600030101010101" charset="-122"/>
      <p:regular r:id="rId37"/>
    </p:embeddedFont>
    <p:embeddedFont>
      <p:font typeface="Microsoft Yahei" panose="020B0503020204020204" pitchFamily="34" charset="-122"/>
      <p:regular r:id="rId38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955091" y="1771650"/>
            <a:ext cx="8281818" cy="1950224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知识管理专题讲座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eyJfdGVtcGxhdGVEYXRhIjp7ImNvbnRlbnRUeXBlIjoiJHRpdGxlIiwibGluZUNvdW50IjoiMiIsIndvcmRDb3VudCI6IjExIn0sInRhZyI6IiR0aXRsZSJ9</bd:templateData>
          </p:ext>
        </p:extLst>
      </p:sp>
      <p:sp>
        <p:nvSpPr>
          <p:cNvPr id="3" name="AutoShape 3"/>
          <p:cNvSpPr/>
          <p:nvPr/>
        </p:nvSpPr>
        <p:spPr>
          <a:xfrm>
            <a:off x="6000750" y="4095750"/>
            <a:ext cx="4101027" cy="52487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en-US" sz="2025" dirty="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2025-07-24</a:t>
            </a:r>
            <a:endParaRPr lang="en-US" sz="1100" dirty="0"/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eyJfdGVtcGxhdGVEYXRhIjp7ImNvbnRlbnRUeXBlIjoiJERhdGUiLCJsaW5lQ291bnQiOiIxIiwid29yZENvdW50IjoiMTQifSwidGFnIjoibm9FZGl0In0=</bd:templateData>
          </p:ext>
        </p:extLst>
      </p:sp>
      <p:sp>
        <p:nvSpPr>
          <p:cNvPr id="4" name="AutoShape 4"/>
          <p:cNvSpPr/>
          <p:nvPr/>
        </p:nvSpPr>
        <p:spPr>
          <a:xfrm>
            <a:off x="714375" y="4095750"/>
            <a:ext cx="4956128" cy="524871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zh-CN" altLang="en-US" sz="2025" dirty="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工程部</a:t>
            </a:r>
            <a:endParaRPr lang="en-US" sz="1100" dirty="0"/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eyJfdGVtcGxhdGVEYXRhIjp7ImNvbnRlbnRUeXBlIjoiJHJlcG9ydGVyX2F1dGhvciIsImxpbmVDb3VudCI6IjEiLCJ3b3JkQ291bnQiOiIxNyJ9LCJ0YWciOiJub0VkaXQifQ==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eyJtZCI6IuefpeivhueuoeeQhuS4k+mimOiusuW6pyIsInRwbGlkIjoiMzUiLCJ0cGxOYW1lIjoidGl0bGVfMzVwYXBlcmFpcnBsYW5lMSIsImVkaXRlZCI6ImZhbHNlIn0=</bd:templateData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287250" cy="6857204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pic>
      <p:sp>
        <p:nvSpPr>
          <p:cNvPr id="3" name="TextBox 3"/>
          <p:cNvSpPr txBox="1"/>
          <p:nvPr/>
        </p:nvSpPr>
        <p:spPr>
          <a:xfrm>
            <a:off x="2336170" y="682396"/>
            <a:ext cx="2884138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目录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1135133" y="2360503"/>
            <a:ext cx="771525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eyJfdGVtcGxhdGVEYXRhIjp7ImxpbmVDb3VudCI6IjEiLCJ3b3JkQ291bnQiOiIifSwidGFnIjoibm9FZGl0In0=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2143125" y="2404214"/>
            <a:ext cx="1908143" cy="922228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知识管理的基本概念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eyJfdGVtcGxhdGVEYXRhIjp7ImNvbnRlbnRUeXBlIjoiJGNhdGEwIiwibGluZUNvdW50IjoiMiIsIndvcmRDb3VudCI6IjUifSwidGFnIjoibm9FZGl0In0=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4574857" y="2360503"/>
            <a:ext cx="914400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5612606" y="2404214"/>
            <a:ext cx="1905000" cy="922228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知识管理模式与体系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eyJfdGVtcGxhdGVEYXRhIjp7ImNvbnRlbnRUeXBlIjoiJGNhdGExIiwibGluZUNvdW50IjoiMiIsIndvcmRDb3VudCI6IjUifSwidGFnIjoibm9FZGl0In0=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8045768" y="2360503"/>
            <a:ext cx="914400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9073610" y="2404214"/>
            <a:ext cx="1905000" cy="922228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知识管理的实施与评估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eyJfdGVtcGxhdGVEYXRhIjp7ImNvbnRlbnRUeXBlIjoiJGNhdGEyIiwibGluZUNvdW50IjoiMiIsIndvcmRDb3VudCI6IjUifSwidGFnIjoibm9FZGl0In0=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080135" y="4011216"/>
            <a:ext cx="914400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eyJfdGVtcGxhdGVEYXRhIjp7ImxpbmVDb3VudCI6IjEiLCJ3b3JkQ291bnQiOiIifSwidGFnIjoibm9FZGl0In0=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2146268" y="4025503"/>
            <a:ext cx="1905000" cy="981075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知识管理的技术支撑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eyJfdGVtcGxhdGVEYXRhIjp7ImNvbnRlbnRUeXBlIjoiJGNhdGEzIiwibGluZUNvdW50IjoiMiIsIndvcmRDb3VudCI6IjUifSwidGFnIjoibm9FZGl0In0=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574857" y="4011216"/>
            <a:ext cx="914400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5612606" y="4066093"/>
            <a:ext cx="1905000" cy="899895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知识管理的组织应用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eyJfdGVtcGxhdGVEYXRhIjp7ImNvbnRlbnRUeXBlIjoiJGNhdGE0IiwibGluZUNvdW50IjoiMiIsIndvcmRDb3VudCI6IjUifSwidGFnIjoibm9FZGl0In0=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8045768" y="4011216"/>
            <a:ext cx="914400" cy="1009650"/>
          </a:xfrm>
          <a:prstGeom prst="rect">
            <a:avLst/>
          </a:prstGeom>
          <a:ln/>
        </p:spPr>
        <p:txBody>
          <a:bodyPr vert="horz" wrap="none" lIns="0" tIns="0" rIns="0" bIns="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r>
              <a:rPr lang="en-US" sz="6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06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eyJfdGVtcGxhdGVEYXRhIjp7ImxpbmVDb3VudCI6IjEiLCJ3b3JkQ291bnQiOiIifSwidGFnIjoibm9FZGl0In0=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9073610" y="4066093"/>
            <a:ext cx="1905000" cy="899895"/>
          </a:xfrm>
          <a:prstGeom prst="rect">
            <a:avLst/>
          </a:prstGeom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sz="21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知识管理实践案例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eyJfdGVtcGxhdGVEYXRhIjp7ImNvbnRlbnRUeXBlIjoiJGNhdGE1IiwibGluZUNvdW50IjoiMiIsIndvcmRDb3VudCI6IjUifSwidGFnIjoibm9FZGl0In0=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eyJtZCI6IiIsInRwbGlkIjoiMzUiLCJ0cGxOYW1lIjoiY2F0YUxpc3RfMzVwYXBlcmFpcnBsYW5lNiIsImVkaXRlZCI6InRydWUifQ==</bd:templateData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知识管理的基本概念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eyJtZCI6IiMjIOefpeivhueuoeeQhueahOWfuuacrOamguW/tSIsInRwbGlkIjoiMzUiLCJ0cGxOYW1lIjoiaDJ0aXRsZV8zNXBhcGVyYWlycGxhbmUyIiwiZWRpdGVkIjoidHJ1ZSJ9</bd:templateData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数据、信息与知识的区别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AutoShape 3"/>
          <p:cNvSpPr/>
          <p:nvPr/>
        </p:nvSpPr>
        <p:spPr>
          <a:xfrm>
            <a:off x="666708" y="1200845"/>
            <a:ext cx="10965082" cy="1676699"/>
          </a:xfrm>
          <a:prstGeom prst="rect">
            <a:avLst/>
          </a:prstGeom>
          <a:solidFill>
            <a:schemeClr val="lt2">
              <a:alpha val="37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 rot="-8100000">
            <a:off x="280801" y="1653287"/>
            <a:ext cx="771814" cy="771814"/>
          </a:xfrm>
          <a:prstGeom prst="rtTriangl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alphaModFix/>
          </a:blip>
          <a:srcRect t="12636" b="12636"/>
          <a:stretch>
            <a:fillRect/>
          </a:stretch>
        </p:blipFill>
        <p:spPr>
          <a:xfrm>
            <a:off x="8550029" y="1334644"/>
            <a:ext cx="2846272" cy="140910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6" name="AutoShape 6"/>
          <p:cNvSpPr/>
          <p:nvPr/>
        </p:nvSpPr>
        <p:spPr>
          <a:xfrm>
            <a:off x="668808" y="3026023"/>
            <a:ext cx="10965082" cy="1676699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 rot="2700000">
            <a:off x="11245883" y="3478465"/>
            <a:ext cx="771814" cy="771814"/>
          </a:xfrm>
          <a:prstGeom prst="rtTriangle">
            <a:avLst/>
          </a:prstGeom>
          <a:solidFill>
            <a:schemeClr val="accent4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85002" y="3159822"/>
            <a:ext cx="2846272" cy="140910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sp>
        <p:nvSpPr>
          <p:cNvPr id="9" name="AutoShape 9"/>
          <p:cNvSpPr/>
          <p:nvPr/>
        </p:nvSpPr>
        <p:spPr>
          <a:xfrm>
            <a:off x="684216" y="4851200"/>
            <a:ext cx="10965082" cy="1676699"/>
          </a:xfrm>
          <a:prstGeom prst="rect">
            <a:avLst/>
          </a:prstGeom>
          <a:solidFill>
            <a:schemeClr val="lt2">
              <a:alpha val="3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AutoShape 10"/>
          <p:cNvSpPr/>
          <p:nvPr/>
        </p:nvSpPr>
        <p:spPr>
          <a:xfrm rot="-8100000">
            <a:off x="298309" y="5303643"/>
            <a:ext cx="771814" cy="771814"/>
          </a:xfrm>
          <a:prstGeom prst="rtTriangle">
            <a:avLst/>
          </a:prstGeom>
          <a:solidFill>
            <a:schemeClr val="accent6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alphaModFix/>
          </a:blip>
          <a:srcRect t="12870" b="12870"/>
          <a:stretch>
            <a:fillRect/>
          </a:stretch>
        </p:blipFill>
        <p:spPr>
          <a:xfrm>
            <a:off x="8567537" y="4985000"/>
            <a:ext cx="2846272" cy="140910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12" name="AutoShape 12"/>
          <p:cNvSpPr/>
          <p:nvPr/>
        </p:nvSpPr>
        <p:spPr>
          <a:xfrm>
            <a:off x="1419388" y="1444542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数据</a:t>
            </a:r>
            <a:endParaRPr lang="en-US" sz="1100" dirty="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eyJfdGVtcGxhdGVEYXRhIjp7ImNvbnRlbnRUeXBlIjoiJGl0ZW0xX3RpdGxlIiwibGluZUNvdW50IjoiMSIsIndvcmRDb3VudCI6IjEyIn0sInRhZyI6IiRpdGVtMV90aXRsZSJ9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419388" y="1937100"/>
            <a:ext cx="6616479" cy="696746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原始事实或数字，未经处理和分析，缺乏上下文和意义。例如：温度读数、销售数字、用户点击量等，需要进一步加工才能产生价值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eyJfdGVtcGxhdGVEYXRhIjp7ImNvbnRlbnRUeXBlIjoiJGl0ZW0xX2MiLCJsaW5lQ291bnQiOiIyIiwid29yZENvdW50IjoiMzYifSwidGFnIjoiJGl0ZW0xX2MifQ==</bd:templateData>
          </p:ext>
        </p:extLst>
      </p:sp>
      <p:sp>
        <p:nvSpPr>
          <p:cNvPr id="14" name="AutoShape 14"/>
          <p:cNvSpPr/>
          <p:nvPr/>
        </p:nvSpPr>
        <p:spPr>
          <a:xfrm>
            <a:off x="4102224" y="3269720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信息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eyJfdGVtcGxhdGVEYXRhIjp7ImNvbnRlbnRUeXBlIjoiJGl0ZW0yX3RpdGxlIiwibGluZUNvdW50IjoiMSIsIndvcmRDb3VudCI6IjEyIn0sInRhZyI6IiRpdGVtMl90aXRsZSJ9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4102224" y="3762278"/>
            <a:ext cx="6616479" cy="696746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经过处理和组织的数据，具有上下文和相关性。例如：将销售数据按地区分类并生成报表，能够帮助理解业务表现，但仍缺乏深度洞察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eyJfdGVtcGxhdGVEYXRhIjp7ImNvbnRlbnRUeXBlIjoiJGl0ZW0yX2MiLCJsaW5lQ291bnQiOiIyIiwid29yZENvdW50IjoiMzYifSwidGFnIjoiJGl0ZW0yX2MifQ==</bd:templateData>
          </p:ext>
        </p:extLst>
      </p:sp>
      <p:sp>
        <p:nvSpPr>
          <p:cNvPr id="16" name="AutoShape 16"/>
          <p:cNvSpPr/>
          <p:nvPr/>
        </p:nvSpPr>
        <p:spPr>
          <a:xfrm>
            <a:off x="1436896" y="5094898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eyJfdGVtcGxhdGVEYXRhIjp7ImNvbnRlbnRUeXBlIjoiJGl0ZW0zX3RpdGxlIiwibGluZUNvdW50IjoiMSIsIndvcmRDb3VudCI6IjEyIn0sInRhZyI6IiRpdGVtM190aXRsZSJ9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1436896" y="5587455"/>
            <a:ext cx="6616479" cy="1088922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通过经验、分析和理解信息而获得的洞察和智慧，能够指导决策和行动。例如：基于销售趋势和市场分析，制定新的营销策略，体现了对信息的深层次理解和应用。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eyJfdGVtcGxhdGVEYXRhIjp7ImNvbnRlbnRUeXBlIjoiJGl0ZW0zX2MiLCJsaW5lQ291bnQiOiIyIiwid29yZENvdW50IjoiMzYifSwidGFnIjoiJGl0ZW0zX2MifQ==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iMjIOaVsOaNruOAgeS/oeaBr+S4juefpeivhueahOWMuuWIq1xuIyMjIOaVsOaNrlxu5Y6f5aeL5LqL5a6e5oiW5pWw5a2X77yM5pyq57uP5aSE55CG5ZKM5YiG5p6Q77yM57y65LmP5LiK5LiL5paH5ZKM5oSP5LmJ44CC5L6L5aaC77ya5rip5bqm6K+75pWw44CB6ZSA5ZSu5pWw5a2X44CB55So5oi354K55Ye76YeP562J77yM6ZyA6KaB6L+b5LiA5q2l5Yqg5bel5omN6IO95Lqn55Sf5Lu35YC844CCXG4jIyMg5L+h5oGvXG7nu4/ov4flpITnkIblkoznu4Tnu4fnmoTmlbDmja7vvIzlhbfmnInkuIrkuIvmloflkoznm7jlhbPmgKfjgILkvovlpoLvvJrlsIbplIDllK7mlbDmja7mjInlnLDljLrliIbnsbvlubbnlJ/miJDmiqXooajvvIzog73lpJ/luK7liqnnkIbop6PkuJrliqHooajnjrDvvIzkvYbku43nvLrkuY/mt7HluqbmtJ7lr5/jgIJcbiMjIyDnn6Xor4ZcbumAmui/h+e7j+mqjOOAgeWIhuaekOWSjOeQhuino+S/oeaBr+iAjOiOt+W+l+eahOa0nuWvn+WSjOaZuuaFp++8jOiDveWkn+aMh+WvvOWGs+etluWSjOihjOWKqOOAguS+i+Wmgu+8muWfuuS6jumUgOWUrui2i+WKv+WSjOW4guWcuuWIhuaekO+8jOWItuWumuaWsOeahOiQpemUgOetlueVpe+8jOS9k+eOsOS6huWvueS/oeaBr+eahOa3seWxguasoeeQhuino+WSjOW6lOeUqOOAgiIsInRwbGlkIjoiMzUiLCJ0cGxOYW1lIjoibGlzdDNfMjAyNTA3MDEwNCIsImVkaXRlZCI6InRydWUifQ==</bd:templateData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知识的分类（显性/隐性）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显性知识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eyJfdGVtcGxhdGVEYXRhIjp7ImNvbnRlbnRUeXBlIjoiJGl0ZW0xX3RpdGxlIiwibGluZUNvdW50IjoiMSIsIndvcmRDb3VudCI6IjE1In0sInRhZyI6IiRpdGVtMV90aXRsZSJ9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1297192" y="1833343"/>
            <a:ext cx="10311874" cy="708938"/>
          </a:xfrm>
          <a:prstGeom prst="rect">
            <a:avLst/>
          </a:prstGeom>
          <a:ln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可以通过文字、图表、公式等形式明确表达和传播的知识。例如：操作手册、技术文档、专利、数据库等，特点是易于存储和共享，依赖信息技术工具管理。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eyJfdGVtcGxhdGVEYXRhIjp7ImNvbnRlbnRUeXBlIjoiJGl0ZW0xX2MiLCJsaW5lQ291bnQiOiIyIiwid29yZENvdW50IjoiNTIifSwidGFnIjoiJGl0ZW0xX2MifQ==</bd:templateData>
          </p:ext>
        </p:extLst>
      </p:sp>
      <p:sp>
        <p:nvSpPr>
          <p:cNvPr id="5" name="AutoShape 5"/>
          <p:cNvSpPr/>
          <p:nvPr/>
        </p:nvSpPr>
        <p:spPr>
          <a:xfrm>
            <a:off x="839115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839115" y="273484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839115" y="5185395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cxnSp>
        <p:nvCxnSpPr>
          <p:cNvPr id="8" name="Connector 8"/>
          <p:cNvCxnSpPr/>
          <p:nvPr/>
        </p:nvCxnSpPr>
        <p:spPr>
          <a:xfrm>
            <a:off x="937708" y="1624780"/>
            <a:ext cx="0" cy="524514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sp>
        <p:nvSpPr>
          <p:cNvPr id="9" name="AutoShape 9"/>
          <p:cNvSpPr/>
          <p:nvPr/>
        </p:nvSpPr>
        <p:spPr>
          <a:xfrm>
            <a:off x="839115" y="395848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297192" y="2503866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隐性知识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eyJfdGVtcGxhdGVEYXRhIjp7ImNvbnRlbnRUeXBlIjoiJGl0ZW0yX3RpdGxlIiwibGluZUNvdW50IjoiMSIsIndvcmRDb3VudCI6IjE1In0sInRhZyI6IiRpdGVtMl90aXRsZSJ9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297192" y="3028921"/>
            <a:ext cx="10311874" cy="708938"/>
          </a:xfrm>
          <a:prstGeom prst="rect">
            <a:avLst/>
          </a:prstGeom>
          <a:ln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难以形式化的个人经验、直觉或技能，通常通过实践和互动传递。例如：工匠的手艺、销售谈判技巧、企业文化的理解等，特点是依赖人际互动（如师徒制、经验分享会）传递，不易直接编码。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eyJfdGVtcGxhdGVEYXRhIjp7ImNvbnRlbnRUeXBlIjoiJGl0ZW0yX2MiLCJsaW5lQ291bnQiOiIyIiwid29yZENvdW50IjoiNTIifSwidGFnIjoiJGl0ZW0yX2MifQ==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297192" y="3735521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个人知识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eyJfdGVtcGxhdGVEYXRhIjp7ImNvbnRlbnRUeXBlIjoiJGl0ZW0zX3RpdGxlIiwibGluZUNvdW50IjoiMSIsIndvcmRDb3VudCI6IjE1In0sInRhZyI6IiRpdGVtM190aXRsZSJ9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1297192" y="4260576"/>
            <a:ext cx="10311874" cy="708938"/>
          </a:xfrm>
          <a:prstGeom prst="rect">
            <a:avLst/>
          </a:prstGeom>
          <a:ln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个体通过学习和实践积累的知识，如专业技能或行业经验，通常与隐性知识高度相关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eyJfdGVtcGxhdGVEYXRhIjp7ImNvbnRlbnRUeXBlIjoiJGl0ZW0zX2MiLCJsaW5lQ291bnQiOiIyIiwid29yZENvdW50IjoiNTIifSwidGFnIjoiJGl0ZW0zX2MifQ==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297192" y="4980154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组织知识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eyJfdGVtcGxhdGVEYXRhIjp7ImNvbnRlbnRUeXBlIjoiJGl0ZW00X3RpdGxlIiwibGluZUNvdW50IjoiMSIsIndvcmRDb3VudCI6IjE1In0sInRhZyI6IiRpdGVtNF90aXRsZSJ9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1297192" y="5505210"/>
            <a:ext cx="10311874" cy="708938"/>
          </a:xfrm>
          <a:prstGeom prst="rect">
            <a:avLst/>
          </a:prstGeom>
          <a:ln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企业或团队共享的知识资产，如流程文档、案例库、最佳实践等，通常以显性知识为主，但可能包含隐性知识的转化成果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eyJfdGVtcGxhdGVEYXRhIjp7ImNvbnRlbnRUeXBlIjoiJGl0ZW00X2MiLCJsaW5lQ291bnQiOiIyIiwid29yZENvdW50IjoiNTIifSwidGFnIjoiJGl0ZW00X2MifQ==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ahOWIhuexu++8iOaYvuaApy/pmpDmgKfvvIlcbiMjIyDmmL7mgKfnn6Xor4ZcbuWPr+S7pemAmui/h+aWh+Wtl+OAgeWbvuihqOOAgeWFrOW8j+etieW9ouW8j+aYjuehruihqOi+vuWSjOS8oOaSreeahOefpeivhuOAguS+i+Wmgu+8muaTjeS9nOaJi+WGjOOAgeaKgOacr+aWh+aho+OAgeS4k+WIqeOAgeaVsOaNruW6k+etie+8jOeJueeCueaYr+aYk+S6juWtmOWCqOWSjOWFseS6q++8jOS+nei1luS/oeaBr+aKgOacr+W3peWFt+euoeeQhuOAglxuIyMjIOmakOaAp+efpeivhlxu6Zq+5Lul5b2i5byP5YyW55qE5Liq5Lq657uP6aqM44CB55u06KeJ5oiW5oqA6IO977yM6YCa5bi46YCa6L+H5a6e6Le15ZKM5LqS5Yqo5Lyg6YCS44CC5L6L5aaC77ya5bel5Yyg55qE5omL6Im644CB6ZSA5ZSu6LCI5Yik5oqA5ben44CB5LyB5Lia5paH5YyW55qE55CG6Kej562J77yM54m554K55piv5L6d6LWW5Lq66ZmF5LqS5Yqo77yI5aaC5biI5b6S5Yi244CB57uP6aqM5YiG5Lqr5Lya77yJ5Lyg6YCS77yM5LiN5piT55u05o6l57yW56CB44CCXG4jIyMg5Liq5Lq655+l6K+GXG7kuKrkvZPpgJrov4flrabkuaDlkozlrp7ot7Xnp6/ntK/nmoTnn6Xor4bvvIzlpoLkuJPkuJrmioDog73miJbooYzkuJrnu4/pqozvvIzpgJrluLjkuI7pmpDmgKfnn6Xor4bpq5jluqbnm7jlhbPjgIJcbiMjIyDnu4Tnu4fnn6Xor4ZcbuS8geS4muaIluWboumYn+WFseS6q+eahOefpeivhui1hOS6p++8jOWmgua1geeoi+aWh+aho+OAgeahiOS+i+W6k+OAgeacgOS9s+Wunui3teetie+8jOmAmuW4uOS7peaYvuaAp+efpeivhuS4uuS4u++8jOS9huWPr+iDveWMheWQq+makOaAp+efpeivhueahOi9rOWMluaIkOaenOOAgiIsInRwbGlkIjoiMzUiLCJ0cGxOYW1lIjoibGlzdDRfc2FtZVN0eWxlMHBpYzIiLCJlZGl0ZWQiOiJ0cnVlIn0=</bd:templateData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8633" y="393436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578633" y="148945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知识管理的定义与目标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5" name="AutoShape 5"/>
          <p:cNvSpPr/>
          <p:nvPr/>
        </p:nvSpPr>
        <p:spPr>
          <a:xfrm>
            <a:off x="6698935" y="1489452"/>
            <a:ext cx="2914650" cy="2914650"/>
          </a:xfrm>
          <a:prstGeom prst="rect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9780389" y="1489452"/>
            <a:ext cx="1714500" cy="2914650"/>
          </a:xfrm>
          <a:prstGeom prst="rect">
            <a:avLst/>
          </a:prstGeom>
          <a:solidFill>
            <a:schemeClr val="accent2">
              <a:alpha val="2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6698935" y="4585077"/>
            <a:ext cx="2914650" cy="1619250"/>
          </a:xfrm>
          <a:prstGeom prst="rect">
            <a:avLst/>
          </a:prstGeom>
          <a:solidFill>
            <a:schemeClr val="accent4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9780389" y="4585077"/>
            <a:ext cx="1714500" cy="1619250"/>
          </a:xfrm>
          <a:prstGeom prst="rect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alphaModFix/>
          </a:blip>
          <a:srcRect l="34167" r="34167"/>
          <a:stretch>
            <a:fillRect/>
          </a:stretch>
        </p:blipFill>
        <p:spPr>
          <a:xfrm>
            <a:off x="6784660" y="1575177"/>
            <a:ext cx="2743200" cy="2743200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alphaModFix/>
          </a:blip>
          <a:srcRect t="3086" b="3086"/>
          <a:stretch>
            <a:fillRect/>
          </a:stretch>
        </p:blipFill>
        <p:spPr>
          <a:xfrm>
            <a:off x="6784660" y="4670802"/>
            <a:ext cx="2743200" cy="1447800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alphaModFix/>
          </a:blip>
          <a:srcRect l="31250" r="31250"/>
          <a:stretch>
            <a:fillRect/>
          </a:stretch>
        </p:blipFill>
        <p:spPr>
          <a:xfrm>
            <a:off x="9866114" y="1575177"/>
            <a:ext cx="1543050" cy="2743200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sp>
        <p:nvSpPr>
          <p:cNvPr id="12" name="AutoShape 12"/>
          <p:cNvSpPr/>
          <p:nvPr/>
        </p:nvSpPr>
        <p:spPr>
          <a:xfrm>
            <a:off x="9866114" y="4670802"/>
            <a:ext cx="1543050" cy="1447800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Freeform 13"/>
          <p:cNvSpPr/>
          <p:nvPr/>
        </p:nvSpPr>
        <p:spPr>
          <a:xfrm>
            <a:off x="10232888" y="5037575"/>
            <a:ext cx="809504" cy="80950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chemeClr val="accent1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382164" y="1579985"/>
            <a:ext cx="2088193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99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定义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eyJfdGVtcGxhdGVEYXRhIjp7ImNvbnRlbnRUeXBlIjoiJGl0ZW0xX3RpdGxlIiwibGluZUNvdW50IjoiMSIsIndvcmRDb3VudCI6IjgifSwidGFnIjoiJGl0ZW0xX3RpdGxlIn0=</bd:templateData>
          </p:ext>
        </p:extLst>
      </p:sp>
      <p:sp>
        <p:nvSpPr>
          <p:cNvPr id="15" name="AutoShape 15"/>
          <p:cNvSpPr/>
          <p:nvPr/>
        </p:nvSpPr>
        <p:spPr>
          <a:xfrm rot="5400000">
            <a:off x="667791" y="140029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756538" y="2137578"/>
            <a:ext cx="2527745" cy="1395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375"/>
              </a:spcBef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知识管理是通过</a:t>
            </a:r>
            <a:r>
              <a:rPr lang="en-US" sz="1400" dirty="0">
                <a:solidFill>
                  <a:srgbClr val="FF0000"/>
                </a:solidFill>
                <a:latin typeface="Noto Sans SC"/>
                <a:ea typeface="Noto Sans SC"/>
                <a:cs typeface="Noto Sans SC"/>
              </a:rPr>
              <a:t>系统化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的方法（</a:t>
            </a:r>
            <a:r>
              <a:rPr lang="en-US" sz="1400" dirty="0">
                <a:solidFill>
                  <a:srgbClr val="FF0000"/>
                </a:solidFill>
                <a:latin typeface="Noto Sans SC"/>
                <a:ea typeface="Noto Sans SC"/>
                <a:cs typeface="Noto Sans SC"/>
              </a:rPr>
              <a:t>如获取、存储、共享、应用和创新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）管理</a:t>
            </a:r>
            <a:r>
              <a:rPr lang="en-US" sz="1400" dirty="0">
                <a:solidFill>
                  <a:srgbClr val="FF0000"/>
                </a:solidFill>
                <a:latin typeface="Noto Sans SC"/>
                <a:ea typeface="Noto Sans SC"/>
                <a:cs typeface="Noto Sans SC"/>
              </a:rPr>
              <a:t>组织内外的知识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资源，以提高效率、创新和竞争力。例如：建立知识库、开展经验分享会、实施 mentorship </a:t>
            </a:r>
            <a:r>
              <a:rPr lang="en-US" sz="14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项目等</a:t>
            </a: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eyJfdGVtcGxhdGVEYXRhIjp7ImNvbnRlbnRUeXBlIjoiJGl0ZW0xX2MiLCJsaW5lQ291bnQiOiI2Iiwid29yZENvdW50IjoiMTQifSwidGFnIjoiJGl0ZW0xX2MifQ==</bd:templateData>
          </p:ext>
        </p:extLst>
      </p:sp>
      <p:sp>
        <p:nvSpPr>
          <p:cNvPr id="17" name="AutoShape 17"/>
          <p:cNvSpPr/>
          <p:nvPr/>
        </p:nvSpPr>
        <p:spPr>
          <a:xfrm rot="5400000">
            <a:off x="658476" y="140960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597683" y="1575177"/>
            <a:ext cx="559462" cy="340994"/>
          </a:xfrm>
          <a:prstGeom prst="rect">
            <a:avLst/>
          </a:prstGeom>
          <a:ln/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eyJfdGVtcGxhdGVEYXRhIjp7ImxpbmVDb3VudCI6IjEiLCJ3b3JkQ291bnQiOiIxIn0sInRhZyI6Im5vRWRpdCJ9</bd:templateData>
          </p:ext>
        </p:extLst>
      </p:sp>
      <p:sp>
        <p:nvSpPr>
          <p:cNvPr id="19" name="AutoShape 19"/>
          <p:cNvSpPr/>
          <p:nvPr/>
        </p:nvSpPr>
        <p:spPr>
          <a:xfrm>
            <a:off x="3628068" y="148945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" name="TextBox 20"/>
          <p:cNvSpPr txBox="1"/>
          <p:nvPr/>
        </p:nvSpPr>
        <p:spPr>
          <a:xfrm>
            <a:off x="4431599" y="1579985"/>
            <a:ext cx="2037145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99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目标1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eyJfdGVtcGxhdGVEYXRhIjp7ImNvbnRlbnRUeXBlIjoiJGl0ZW0yX3RpdGxlIiwibGluZUNvdW50IjoiMSIsIndvcmRDb3VudCI6IjgifSwidGFnIjoiJGl0ZW0yX3RpdGxlIn0=</bd:templateData>
          </p:ext>
        </p:extLst>
      </p:sp>
      <p:sp>
        <p:nvSpPr>
          <p:cNvPr id="21" name="AutoShape 21"/>
          <p:cNvSpPr/>
          <p:nvPr/>
        </p:nvSpPr>
        <p:spPr>
          <a:xfrm rot="5400000">
            <a:off x="3717225" y="140029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2">
              <a:alpha val="2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2" name="TextBox 22"/>
          <p:cNvSpPr txBox="1"/>
          <p:nvPr/>
        </p:nvSpPr>
        <p:spPr>
          <a:xfrm>
            <a:off x="3805973" y="2137578"/>
            <a:ext cx="2527745" cy="1395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促进知识</a:t>
            </a:r>
            <a:r>
              <a:rPr lang="en-US" sz="1600" dirty="0" err="1">
                <a:solidFill>
                  <a:srgbClr val="FF0000"/>
                </a:solidFill>
                <a:latin typeface="Noto Sans SC"/>
                <a:ea typeface="Noto Sans SC"/>
                <a:cs typeface="Noto Sans SC"/>
              </a:rPr>
              <a:t>共享与协作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，打破信息孤岛。例如：通过内部社交平台或定期研讨会，鼓励员工跨部门交流经验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eyJfdGVtcGxhdGVEYXRhIjp7ImNvbnRlbnRUeXBlIjoiJGl0ZW0yX2MiLCJsaW5lQ291bnQiOiI2Iiwid29yZENvdW50IjoiMTQifSwidGFnIjoiJGl0ZW0yX2MifQ==</bd:templateData>
          </p:ext>
        </p:extLst>
      </p:sp>
      <p:sp>
        <p:nvSpPr>
          <p:cNvPr id="23" name="AutoShape 23"/>
          <p:cNvSpPr/>
          <p:nvPr/>
        </p:nvSpPr>
        <p:spPr>
          <a:xfrm rot="5400000">
            <a:off x="3707910" y="140960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2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4" name="TextBox 24"/>
          <p:cNvSpPr txBox="1"/>
          <p:nvPr/>
        </p:nvSpPr>
        <p:spPr>
          <a:xfrm>
            <a:off x="1382164" y="4024895"/>
            <a:ext cx="2037145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99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目标2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eyJfdGVtcGxhdGVEYXRhIjp7ImNvbnRlbnRUeXBlIjoiJGl0ZW0zX3RpdGxlIiwibGluZUNvdW50IjoiMSIsIndvcmRDb3VudCI6IjgifSwidGFnIjoiJGl0ZW0zX3RpdGxlIn0=</bd:templateData>
          </p:ext>
        </p:extLst>
      </p:sp>
      <p:sp>
        <p:nvSpPr>
          <p:cNvPr id="25" name="AutoShape 25"/>
          <p:cNvSpPr/>
          <p:nvPr/>
        </p:nvSpPr>
        <p:spPr>
          <a:xfrm rot="5400000">
            <a:off x="667791" y="384520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3">
              <a:alpha val="2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6" name="TextBox 26"/>
          <p:cNvSpPr txBox="1"/>
          <p:nvPr/>
        </p:nvSpPr>
        <p:spPr>
          <a:xfrm>
            <a:off x="756538" y="4582488"/>
            <a:ext cx="2527745" cy="1395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提升决策质量，减少重复错误。例如：利用历史项目案例库，为新项目提供参考依据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eyJfdGVtcGxhdGVEYXRhIjp7ImNvbnRlbnRUeXBlIjoiJGl0ZW0zX2MiLCJsaW5lQ291bnQiOiI2Iiwid29yZENvdW50IjoiMTQifSwidGFnIjoiJGl0ZW0zX2MifQ==</bd:templateData>
          </p:ext>
        </p:extLst>
      </p:sp>
      <p:sp>
        <p:nvSpPr>
          <p:cNvPr id="27" name="AutoShape 27"/>
          <p:cNvSpPr/>
          <p:nvPr/>
        </p:nvSpPr>
        <p:spPr>
          <a:xfrm rot="5400000">
            <a:off x="658476" y="385451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3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8" name="AutoShape 28"/>
          <p:cNvSpPr/>
          <p:nvPr/>
        </p:nvSpPr>
        <p:spPr>
          <a:xfrm>
            <a:off x="3628068" y="3934362"/>
            <a:ext cx="2891725" cy="2289021"/>
          </a:xfrm>
          <a:prstGeom prst="rect">
            <a:avLst/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9" name="TextBox 29"/>
          <p:cNvSpPr txBox="1"/>
          <p:nvPr/>
        </p:nvSpPr>
        <p:spPr>
          <a:xfrm>
            <a:off x="4431599" y="4024895"/>
            <a:ext cx="2037145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99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目标3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eyJfdGVtcGxhdGVEYXRhIjp7ImNvbnRlbnRUeXBlIjoiJGl0ZW00X3RpdGxlIiwibGluZUNvdW50IjoiMSIsIndvcmRDb3VudCI6IjgifSwidGFnIjoiJGl0ZW00X3RpdGxlIn0=</bd:templateData>
          </p:ext>
        </p:extLst>
      </p:sp>
      <p:sp>
        <p:nvSpPr>
          <p:cNvPr id="30" name="AutoShape 30"/>
          <p:cNvSpPr/>
          <p:nvPr/>
        </p:nvSpPr>
        <p:spPr>
          <a:xfrm rot="5400000">
            <a:off x="3717225" y="3845204"/>
            <a:ext cx="540270" cy="718585"/>
          </a:xfrm>
          <a:prstGeom prst="round1Rect">
            <a:avLst>
              <a:gd name="adj" fmla="val 47297"/>
            </a:avLst>
          </a:prstGeom>
          <a:solidFill>
            <a:schemeClr val="accent4">
              <a:alpha val="2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1" name="TextBox 31"/>
          <p:cNvSpPr txBox="1"/>
          <p:nvPr/>
        </p:nvSpPr>
        <p:spPr>
          <a:xfrm>
            <a:off x="3805973" y="4582488"/>
            <a:ext cx="2527745" cy="1395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just">
              <a:lnSpc>
                <a:spcPct val="114999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驱动创新与持续学习。例如：通过知识管理流程将隐性知识转化为显性知识（如将专家经验编写成手册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支持组织学习和创新能力提升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eyJfdGVtcGxhdGVEYXRhIjp7ImNvbnRlbnRUeXBlIjoiJGl0ZW00X2MiLCJsaW5lQ291bnQiOiI2Iiwid29yZENvdW50IjoiMTQifSwidGFnIjoiJGl0ZW00X2MifQ==</bd:templateData>
          </p:ext>
        </p:extLst>
      </p:sp>
      <p:sp>
        <p:nvSpPr>
          <p:cNvPr id="32" name="AutoShape 32"/>
          <p:cNvSpPr/>
          <p:nvPr/>
        </p:nvSpPr>
        <p:spPr>
          <a:xfrm rot="5400000">
            <a:off x="3707910" y="3854519"/>
            <a:ext cx="492364" cy="652050"/>
          </a:xfrm>
          <a:prstGeom prst="round1Rect">
            <a:avLst>
              <a:gd name="adj" fmla="val 47297"/>
            </a:avLst>
          </a:prstGeom>
          <a:solidFill>
            <a:schemeClr val="accent4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3" name="TextBox 33"/>
          <p:cNvSpPr txBox="1"/>
          <p:nvPr/>
        </p:nvSpPr>
        <p:spPr>
          <a:xfrm>
            <a:off x="3647118" y="1575177"/>
            <a:ext cx="559462" cy="340994"/>
          </a:xfrm>
          <a:prstGeom prst="rect">
            <a:avLst/>
          </a:prstGeom>
          <a:ln/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eyJfdGVtcGxhdGVEYXRhIjp7ImxpbmVDb3VudCI6IjEiLCJ3b3JkQ291bnQiOiIxIn0sInRhZyI6Im5vRWRpdCJ9</bd:templateData>
          </p:ext>
        </p:extLst>
      </p:sp>
      <p:sp>
        <p:nvSpPr>
          <p:cNvPr id="34" name="TextBox 34"/>
          <p:cNvSpPr txBox="1"/>
          <p:nvPr/>
        </p:nvSpPr>
        <p:spPr>
          <a:xfrm>
            <a:off x="597683" y="4020087"/>
            <a:ext cx="559462" cy="340994"/>
          </a:xfrm>
          <a:prstGeom prst="rect">
            <a:avLst/>
          </a:prstGeom>
          <a:ln/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eyJfdGVtcGxhdGVEYXRhIjp7ImxpbmVDb3VudCI6IjEiLCJ3b3JkQ291bnQiOiIxIn0sInRhZyI6Im5vRWRpdCJ9</bd:templateData>
          </p:ext>
        </p:extLst>
      </p:sp>
      <p:sp>
        <p:nvSpPr>
          <p:cNvPr id="35" name="TextBox 35"/>
          <p:cNvSpPr txBox="1"/>
          <p:nvPr/>
        </p:nvSpPr>
        <p:spPr>
          <a:xfrm>
            <a:off x="3647118" y="4020087"/>
            <a:ext cx="559462" cy="340994"/>
          </a:xfrm>
          <a:prstGeom prst="rect">
            <a:avLst/>
          </a:prstGeom>
          <a:ln/>
        </p:spPr>
        <p:txBody>
          <a:bodyPr vert="horz" wrap="square" lIns="76200" tIns="0" rIns="57150" bIns="0" rtlCol="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1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eyJfdGVtcGxhdGVEYXRhIjp7ImxpbmVDb3VudCI6IjEiLCJ3b3JkQ291bnQiOiIxIn0sInRhZyI6Im5vRWRpdCJ9</bd:templateData>
          </p:ext>
        </p:extLst>
      </p: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iMjIOefpeivhueuoeeQhueahOWumuS5ieS4juebruagh1xuIyMjIOWumuS5iVxu55+l6K+G566h55CG5piv6YCa6L+H57O757uf5YyW55qE5pa55rOV77yI5aaC6I635Y+W44CB5a2Y5YKo44CB5YWx5Lqr44CB5bqU55So5ZKM5Yib5paw77yJ566h55CG57uE57uH5YaF5aSW55qE55+l6K+G6LWE5rqQ77yM5Lul5o+Q6auY5pWI546H44CB5Yib5paw5ZKM56ue5LqJ5Yqb44CC5L6L5aaC77ya5bu656uL55+l6K+G5bqT44CB5byA5bGV57uP6aqM5YiG5Lqr5Lya44CB5a6e5pa9IG1lbnRvcnNoaXAg6aG555uu562J44CCXG4jIyMg55uu5qCHMVxu5L+D6L+b55+l6K+G5YWx5Lqr5LiO5Y2P5L2c77yM5omT56C05L+h5oGv5a2k5bKb44CC5L6L5aaC77ya6YCa6L+H5YaF6YOo56S+5Lqk5bmz5Y+w5oiW5a6a5pyf56CU6K6o5Lya77yM6byT5Yqx5ZGY5bel6Leo6YOo6Zeo5Lqk5rWB57uP6aqM44CCXG4jIyMg55uu5qCHMlxu5o+Q5Y2H5Yaz562W6LSo6YeP77yM5YeP5bCR6YeN5aSN6ZSZ6K+v44CC5L6L5aaC77ya5Yip55So5Y6G5Y+y6aG555uu5qGI5L6L5bqT77yM5Li65paw6aG555uu5o+Q5L6b5Y+C6ICD5L6d5o2u44CCXG4jIyMg55uu5qCHM1xu6amx5Yqo5Yib5paw5LiO5oyB57ut5a2m5Lmg44CC5L6L5aaC77ya6YCa6L+H55+l6K+G566h55CG5rWB56iL5bCG6ZqQ5oCn55+l6K+G6L2s5YyW5Li65pi+5oCn55+l6K+G77yI5aaC5bCG5LiT5a6257uP6aqM57yW5YaZ5oiQ5omL5YaM77yJ77yM5pSv5oyB57uE57uH5a2m5Lmg5ZKM5Yib5paw6IO95Yqb5o+Q5Y2H44CCIiwidHBsaWQiOiIzNSIsInRwbE5hbWUiOiJsaXN0NF8yMDI1MDcwMzE4IiwiZWRpdGVkIjoiZmFsc2UifQ==</bd:templateData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知识管理模式与体系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eyJtZCI6IiMjIOefpeivhueuoeeQhuaooeW8j+S4juS9k+ezuyIsInRwbGlkIjoiMzUiLCJ0cGxOYW1lIjoiaDJ0aXRsZV8zNXBhcGVyYWlycGxhbmUyIiwiZWRpdGVkIjoiZmFsc2UifQ==</bd:templateData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89139" y="4907596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965148" y="3145225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2493889" y="1358958"/>
            <a:ext cx="8609341" cy="147826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3283333" y="1796843"/>
            <a:ext cx="7497178" cy="97285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以信息技术为核心，通过文档化、数据库存储实现知识复用，典型应用场景包括标准化流程企业（如会计师事务所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）。其优势在于降低重复劳动成本，但隐性知识转化率不足30%。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eyJfdGVtcGxhdGVEYXRhIjp7ImNvbnRlbnRUeXBlIjoiJGl0ZW0xX2MiLCJsaW5lQ291bnQiOiIzIiwid29yZENvdW50IjoiMzcifSwidGFnIjoiJGl0ZW0xX2MifQ==</bd:templateData>
          </p:ext>
        </p:extLst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25957" r="25957"/>
          <a:stretch>
            <a:fillRect/>
          </a:stretch>
        </p:blipFill>
        <p:spPr>
          <a:xfrm>
            <a:off x="1113196" y="1262384"/>
            <a:ext cx="1926336" cy="1682496"/>
          </a:xfrm>
          <a:prstGeom prst="hexagon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76895" y="3043110"/>
            <a:ext cx="1926336" cy="1682496"/>
          </a:xfrm>
          <a:prstGeom prst="hexagon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13196" y="4824531"/>
            <a:ext cx="1926336" cy="1682496"/>
          </a:xfrm>
          <a:prstGeom prst="hexagon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9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两种典型知识管理模式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3273808" y="1404023"/>
            <a:ext cx="6148089" cy="44997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编码管理模式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eyJfdGVtcGxhdGVEYXRhIjp7ImNvbnRlbnRUeXBlIjoiJGl0ZW0xX3RpdGxlIiwibGluZUNvdW50IjoiMSIsIndvcmRDb3VudCI6IjIyIn0sInRhZyI6IiRpdGVtMV90aXRsZSJ9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530470" y="3566057"/>
            <a:ext cx="7497178" cy="97285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依赖专家网络和人际互动，适用于咨询、医疗等高定制化行业。麦肯锡公司采用该模式建立"T-shaped"人才库，专家沟通时长占比达工作时间的45%，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但存在知识垄断风险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eyJfdGVtcGxhdGVEYXRhIjp7ImNvbnRlbnRUeXBlIjoiJGl0ZW0yX2MiLCJsaW5lQ291bnQiOiIzIiwid29yZENvdW50IjoiMzcifSwidGFnIjoiJGl0ZW0yX2MifQ==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520945" y="3173238"/>
            <a:ext cx="6148089" cy="44997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人物化管理模式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eyJfdGVtcGxhdGVEYXRhIjp7ImNvbnRlbnRUeXBlIjoiJGl0ZW0yX3RpdGxlIiwibGluZUNvdW50IjoiMSIsIndvcmRDb3VudCI6IjIyIn0sInRhZyI6IiRpdGVtMl90aXRsZSJ9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3325984" y="5352046"/>
            <a:ext cx="7497178" cy="972854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结合编码与人物化优势，如西门子建立的"ShareNet"系统，既包含结构化知识库又配备专家响应机制，使项目复用率提升60%的同时保持25%的创新知识产出。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eyJfdGVtcGxhdGVEYXRhIjp7ImNvbnRlbnRUeXBlIjoiJGl0ZW0zX2MiLCJsaW5lQ291bnQiOiIzIiwid29yZENvdW50IjoiMzcifSwidGFnIjoiJGl0ZW0zX2MifQ==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3316459" y="4959226"/>
            <a:ext cx="6148089" cy="449970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混合管理模式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eyJfdGVtcGxhdGVEYXRhIjp7ImNvbnRlbnRUeXBlIjoiJGl0ZW0zX3RpdGxlIiwibGluZUNvdW50IjoiMSIsIndvcmRDb3VudCI6IjIyIn0sInRhZyI6IiRpdGVtM190aXRsZSJ9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S4pOenjeWFuOWei+efpeivhueuoeeQhuaooeW8j1xuIyMjIOe8lueggeeuoeeQhuaooeW8j1xu5Lul5L+h5oGv5oqA5pyv5Li65qC45b+D77yM6YCa6L+H5paH5qGj5YyW44CB5pWw5o2u5bqT5a2Y5YKo5a6e546w55+l6K+G5aSN55So77yM5YW45Z6L5bqU55So5Zy65pmv5YyF5ous5qCH5YeG5YyW5rWB56iL5LyB5Lia77yI5aaC5Lya6K6h5biI5LqL5Yqh5omA77yJ44CC5YW25LyY5Yq/5Zyo5LqO6ZmN5L2O6YeN5aSN5Yqz5Yqo5oiQ5pys77yM5L2G6ZqQ5oCn55+l6K+G6L2s5YyW546H5LiN6LazMzAl44CCXG4jIyMg5Lq654mp5YyW566h55CG5qih5byPXG7kvp3otZbkuJPlrrbnvZHnu5zlkozkurrpmYXkupLliqjvvIzpgILnlKjkuo7lkqjor6LjgIHljLvnlpfnrYnpq5jlrprliLbljJbooYzkuJrjgILpuqbogq/plKHlhazlj7jph4fnlKjor6XmqKHlvI/lu7rnq4tcIlQtc2hhcGVkXCLkurrmiY3lupPvvIzkuJPlrrbmsp/pgJrml7bplb/ljaDmr5Tovr7lt6XkvZzml7bpl7TnmoQ0NSXvvIzkvYblrZjlnKjnn6Xor4blnoTmlq3po47pmanjgIJcbiMjIyDmt7flkIjnrqHnkIbmqKHlvI9cbue7k+WQiOe8lueggeS4juS6uueJqeWMluS8mOWKv++8jOWmguilv+mXqOWtkOW7uueri+eahFwiU2hhcmVOZXRcIuezu+e7n++8jOaXouWMheWQq+e7k+aehOWMluefpeivhuW6k+WPiOmFjeWkh+S4k+WutuWTjeW6lOacuuWItu+8jOS9v+mhueebruWkjeeUqOeOh+aPkOWNhzYwJeeahOWQjOaXtuS/neaMgTI1JeeahOWIm+aWsOefpeivhuS6p+WHuuOAgiIsInRwbGlkIjoiMzUiLCJ0cGxOYW1lIjoibGlzdDNfaW1nNSIsImVkaXRlZCI6InRydWUifQ==</bd:templateData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知识管理体系的功能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l="23833" r="23833"/>
          <a:stretch>
            <a:fillRect/>
          </a:stretch>
        </p:blipFill>
        <p:spPr>
          <a:xfrm>
            <a:off x="1466885" y="2187982"/>
            <a:ext cx="2739046" cy="2739046"/>
          </a:xfrm>
          <a:prstGeom prst="ellipse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4" name="Freeform 4"/>
          <p:cNvSpPr/>
          <p:nvPr/>
        </p:nvSpPr>
        <p:spPr>
          <a:xfrm>
            <a:off x="4509171" y="1790522"/>
            <a:ext cx="583851" cy="3533966"/>
          </a:xfrm>
          <a:custGeom>
            <a:avLst/>
            <a:gdLst/>
            <a:ahLst/>
            <a:cxnLst/>
            <a:rect l="l" t="t" r="r" b="b"/>
            <a:pathLst>
              <a:path w="583851" h="3533966">
                <a:moveTo>
                  <a:pt x="583851" y="0"/>
                </a:moveTo>
                <a:quadBezTo>
                  <a:pt x="291925" y="0"/>
                  <a:pt x="291925" y="353397"/>
                </a:quadBezTo>
                <a:lnTo>
                  <a:pt x="291925" y="1413586"/>
                </a:lnTo>
                <a:quadBezTo>
                  <a:pt x="291925" y="1766983"/>
                  <a:pt x="0" y="1766983"/>
                </a:quadBezTo>
                <a:quadBezTo>
                  <a:pt x="291925" y="1766983"/>
                  <a:pt x="291925" y="2120379"/>
                </a:quadBezTo>
                <a:lnTo>
                  <a:pt x="291925" y="3180569"/>
                </a:lnTo>
                <a:quadBezTo>
                  <a:pt x="291925" y="3533966"/>
                  <a:pt x="583851" y="3533966"/>
                </a:quadBezTo>
              </a:path>
            </a:pathLst>
          </a:cu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5347614" y="5067201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3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6414867" y="5045544"/>
            <a:ext cx="3165062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创新催化功能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eyJfdGVtcGxhdGVEYXRhIjp7ImNvbnRlbnRUeXBlIjoiJGl0ZW0zX3RpdGxlIiwibGluZUNvdW50IjoiMSIsIndvcmRDb3VudCI6IjEyIn0sInRhZyI6IiRpdGVtM190aXRsZSJ9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5452715" y="5573201"/>
            <a:ext cx="5194466" cy="964797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4999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通过创意管理系统（如3M的15%自由时间制度）促进知识重组，每年产生35%的新产品创意。系统包含创意提交、评估、孵化三阶段闭环。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eyJfdGVtcGxhdGVEYXRhIjp7ImNvbnRlbnRUeXBlIjoiJGl0ZW0zX2MiLCJsaW5lQ291bnQiOiIzIiwid29yZENvdW50IjoiMjgifSwidGFnIjoiJGl0ZW0zX2MifQ==</bd:templateData>
          </p:ext>
        </p:extLst>
      </p:sp>
      <p:sp>
        <p:nvSpPr>
          <p:cNvPr id="8" name="AutoShape 8"/>
          <p:cNvSpPr/>
          <p:nvPr/>
        </p:nvSpPr>
        <p:spPr>
          <a:xfrm>
            <a:off x="5347614" y="3298365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6414867" y="3276708"/>
            <a:ext cx="3165062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知识流动机制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eyJfdGVtcGxhdGVEYXRhIjp7ImNvbnRlbnRUeXBlIjoiJGl0ZW0yX3RpdGxlIiwibGluZUNvdW50IjoiMSIsIndvcmRDb3VudCI6IjEyIn0sInRhZyI6IiRpdGVtMl90aXRsZSJ9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5452715" y="3804364"/>
            <a:ext cx="5194466" cy="1061273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4999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建立跨部门知识转移渠道，如波音公司采用的"知识咖啡馆"模式，使787项目研发周期缩短30%。涵盖社区实践、导师制等7种传导路径。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eyJfdGVtcGxhdGVEYXRhIjp7ImNvbnRlbnRUeXBlIjoiJGl0ZW0yX2MiLCJsaW5lQ291bnQiOiI0Iiwid29yZENvdW50IjoiMjgifSwidGFnIjoiJGl0ZW0yX2MifQ==</bd:templateData>
          </p:ext>
        </p:extLst>
      </p:sp>
      <p:sp>
        <p:nvSpPr>
          <p:cNvPr id="11" name="AutoShape 11"/>
          <p:cNvSpPr/>
          <p:nvPr/>
        </p:nvSpPr>
        <p:spPr>
          <a:xfrm>
            <a:off x="5347614" y="1556561"/>
            <a:ext cx="5299568" cy="468573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AutoShape 12"/>
          <p:cNvSpPr/>
          <p:nvPr/>
        </p:nvSpPr>
        <p:spPr>
          <a:xfrm>
            <a:off x="6414867" y="1534903"/>
            <a:ext cx="3165062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8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知识资产化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eyJfdGVtcGxhdGVEYXRhIjp7ImNvbnRlbnRUeXBlIjoiJGl0ZW0xX3RpdGxlIiwibGluZUNvdW50IjoiMSIsIndvcmRDb3VudCI6IjEyIn0sInRhZyI6IiRpdGVtMV90aXRsZSJ9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5452715" y="2062560"/>
            <a:ext cx="5194466" cy="1057947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14999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通过专利管理、知识地图等工具将分散知识转化为组织资产，IBM知识产权部门年创收超10亿美元即典型案例。包含知识审计、价值评估等12项子功能。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eyJfdGVtcGxhdGVEYXRhIjp7ImNvbnRlbnRUeXBlIjoiJGl0ZW0xX2MiLCJsaW5lQ291bnQiOiI0Iiwid29yZENvdW50IjoiMjgifSwidGFnIjoiJGl0ZW0xX2MifQ==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S9k+ezu+eahOWKn+iDvVxuIyMjIOefpeivhui1hOS6p+WMllxu6YCa6L+H5LiT5Yip566h55CG44CB55+l6K+G5Zyw5Zu+562J5bel5YW35bCG5YiG5pWj55+l6K+G6L2s5YyW5Li657uE57uH6LWE5Lqn77yMSUJN55+l6K+G5Lqn5p2D6YOo6Zeo5bm05Yib5pS26LaFMTDkur/nvo7lhYPljbPlhbjlnovmoYjkvovjgILljIXlkKvnn6Xor4blrqHorqHjgIHku7flgLzor4TkvLDnrYkxMumhueWtkOWKn+iDveOAglxuIyMjIOefpeivhua1geWKqOacuuWItlxu5bu656uL6Leo6YOo6Zeo55+l6K+G6L2s56e75rig6YGT77yM5aaC5rOi6Z+z5YWs5Y+46YeH55So55qEXCLnn6Xor4blkpbllaHppoZcIuaooeW8j++8jOS9vzc4N+mhueebrueglOWPkeWRqOacn+e8qeefrTMwJeOAgua2teebluekvuWMuuWunui3teOAgeWvvOW4iOWItuetiTfnp43kvKDlr7zot6/lvoTjgIJcbiMjIyDliJvmlrDlgqzljJblip/og71cbumAmui/h+WIm+aEj+euoeeQhuezu+e7n++8iOWmgjNN55qEMTUl6Ieq55Sx5pe26Ze05Yi25bqm77yJ5L+D6L+b55+l6K+G6YeN57uE77yM5q+P5bm05Lqn55SfMzUl55qE5paw5Lqn5ZOB5Yib5oSP44CC57O757uf5YyF5ZCr5Yib5oSP5o+Q5Lqk44CB6K+E5Lyw44CB5a215YyW5LiJ6Zi25q616Zet546v44CCIiwidHBsaWQiOiIzNSIsInRwbE5hbWUiOiJsaXN0M18yMDI1MDYyNjA5IiwiZWRpdGVkIjoidHJ1ZSJ9</bd:templateData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5564771"/>
            <a:ext cx="12190690" cy="1317407"/>
          </a:xfrm>
          <a:prstGeom prst="rect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模式选择的关键因素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4" name="AutoShape 4"/>
          <p:cNvSpPr/>
          <p:nvPr/>
        </p:nvSpPr>
        <p:spPr>
          <a:xfrm>
            <a:off x="1836554" y="6038850"/>
            <a:ext cx="8425779" cy="19050"/>
          </a:xfrm>
          <a:prstGeom prst="rect">
            <a:avLst/>
          </a:prstGeom>
          <a:noFill/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320475" y="5991225"/>
            <a:ext cx="11550596" cy="146379"/>
          </a:xfrm>
          <a:prstGeom prst="roundRect">
            <a:avLst>
              <a:gd name="adj" fmla="val 29781"/>
            </a:avLst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grpSp>
        <p:nvGrpSpPr>
          <p:cNvPr id="6" name="Group 6"/>
          <p:cNvGrpSpPr/>
          <p:nvPr/>
        </p:nvGrpSpPr>
        <p:grpSpPr>
          <a:xfrm>
            <a:off x="756982" y="2038350"/>
            <a:ext cx="2438400" cy="4019550"/>
            <a:chOff x="756982" y="2038350"/>
            <a:chExt cx="2438400" cy="4019550"/>
          </a:xfrm>
        </p:grpSpPr>
        <p:sp>
          <p:nvSpPr>
            <p:cNvPr id="7" name="AutoShape 7"/>
            <p:cNvSpPr/>
            <p:nvPr/>
          </p:nvSpPr>
          <p:spPr>
            <a:xfrm>
              <a:off x="756982" y="3267075"/>
              <a:ext cx="2438400" cy="2790825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8" name="AutoShape 8"/>
            <p:cNvSpPr/>
            <p:nvPr/>
          </p:nvSpPr>
          <p:spPr>
            <a:xfrm>
              <a:off x="756982" y="2038350"/>
              <a:ext cx="2438400" cy="243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9" name="Group 9"/>
          <p:cNvGrpSpPr/>
          <p:nvPr/>
        </p:nvGrpSpPr>
        <p:grpSpPr>
          <a:xfrm>
            <a:off x="776032" y="2057470"/>
            <a:ext cx="2400300" cy="3933686"/>
            <a:chOff x="776032" y="2057470"/>
            <a:chExt cx="2400300" cy="3933686"/>
          </a:xfrm>
        </p:grpSpPr>
        <p:sp>
          <p:nvSpPr>
            <p:cNvPr id="10" name="AutoShape 10"/>
            <p:cNvSpPr/>
            <p:nvPr/>
          </p:nvSpPr>
          <p:spPr>
            <a:xfrm>
              <a:off x="776032" y="3257620"/>
              <a:ext cx="2400300" cy="2733536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776032" y="2057470"/>
              <a:ext cx="2400300" cy="2400300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/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/>
          </a:blip>
          <a:srcRect l="13958" r="13958"/>
          <a:stretch>
            <a:fillRect/>
          </a:stretch>
        </p:blipFill>
        <p:spPr>
          <a:xfrm>
            <a:off x="1166557" y="2296017"/>
            <a:ext cx="1619250" cy="1619250"/>
          </a:xfrm>
          <a:prstGeom prst="ellipse">
            <a:avLst/>
          </a:prstGeom>
          <a:ln w="57150">
            <a:solidFill>
              <a:schemeClr val="accent1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13" name="AutoShape 13"/>
          <p:cNvSpPr/>
          <p:nvPr/>
        </p:nvSpPr>
        <p:spPr>
          <a:xfrm>
            <a:off x="785557" y="4021401"/>
            <a:ext cx="238125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65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组织知识特性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eyJfdGVtcGxhdGVEYXRhIjp7ImNvbnRlbnRUeXBlIjoiJGl0ZW0xX3RpdGxlIiwibGluZUNvdW50IjoiMSIsIndvcmRDb3VudCI6IjkifSwidGFnIjoiJGl0ZW0xX3RpdGxlIn0=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766507" y="4515081"/>
            <a:ext cx="2352814" cy="1347864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显性知识占比超过70%的企业适合编码模式（如法律事务所），而研发机构隐性知识达60%则需人物化模式。知识黏性指数（KSI）是核心评估指标。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eyJfdGVtcGxhdGVEYXRhIjp7ImNvbnRlbnRUeXBlIjoiJGl0ZW0xX2MiLCJsaW5lQ291bnQiOiI1Iiwid29yZENvdW50IjoiMTMifSwidGFnIjoiJGl0ZW0xX2MifQ==</bd:templateData>
          </p:ext>
        </p:extLst>
      </p:sp>
      <p:grpSp>
        <p:nvGrpSpPr>
          <p:cNvPr id="15" name="Group 15"/>
          <p:cNvGrpSpPr/>
          <p:nvPr/>
        </p:nvGrpSpPr>
        <p:grpSpPr>
          <a:xfrm>
            <a:off x="3511699" y="1519581"/>
            <a:ext cx="2438400" cy="4538319"/>
            <a:chOff x="3511699" y="1519581"/>
            <a:chExt cx="2438400" cy="4538319"/>
          </a:xfrm>
        </p:grpSpPr>
        <p:sp>
          <p:nvSpPr>
            <p:cNvPr id="16" name="AutoShape 16"/>
            <p:cNvSpPr/>
            <p:nvPr/>
          </p:nvSpPr>
          <p:spPr>
            <a:xfrm>
              <a:off x="3511699" y="2748306"/>
              <a:ext cx="2438400" cy="330959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17" name="AutoShape 17"/>
            <p:cNvSpPr/>
            <p:nvPr/>
          </p:nvSpPr>
          <p:spPr>
            <a:xfrm>
              <a:off x="3511699" y="1519581"/>
              <a:ext cx="2438400" cy="243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18" name="Group 18"/>
          <p:cNvGrpSpPr/>
          <p:nvPr/>
        </p:nvGrpSpPr>
        <p:grpSpPr>
          <a:xfrm>
            <a:off x="3530749" y="1538700"/>
            <a:ext cx="2400300" cy="4519200"/>
            <a:chOff x="3530749" y="1538700"/>
            <a:chExt cx="2400300" cy="4519200"/>
          </a:xfrm>
        </p:grpSpPr>
        <p:sp>
          <p:nvSpPr>
            <p:cNvPr id="19" name="AutoShape 19"/>
            <p:cNvSpPr/>
            <p:nvPr/>
          </p:nvSpPr>
          <p:spPr>
            <a:xfrm>
              <a:off x="3530749" y="2738850"/>
              <a:ext cx="2400300" cy="331905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3530749" y="1538700"/>
              <a:ext cx="2400300" cy="24003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3921274" y="1872498"/>
            <a:ext cx="1619250" cy="1619250"/>
          </a:xfrm>
          <a:prstGeom prst="ellipse">
            <a:avLst/>
          </a:prstGeom>
          <a:ln w="57150">
            <a:solidFill>
              <a:srgbClr val="FFFFFF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sp>
        <p:nvSpPr>
          <p:cNvPr id="22" name="AutoShape 22"/>
          <p:cNvSpPr/>
          <p:nvPr/>
        </p:nvSpPr>
        <p:spPr>
          <a:xfrm>
            <a:off x="3530749" y="3664557"/>
            <a:ext cx="238125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战略目标匹配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eyJfdGVtcGxhdGVEYXRhIjp7ImNvbnRlbnRUeXBlIjoiJGl0ZW0yX3RpdGxlIiwibGluZUNvdW50IjoiMSIsIndvcmRDb3VudCI6IjkifSwidGFnIjoiJGl0ZW0yX3RpdGxlIn0=</bd:templateData>
          </p:ext>
        </p:extLst>
      </p:sp>
      <p:sp>
        <p:nvSpPr>
          <p:cNvPr id="23" name="TextBox 23"/>
          <p:cNvSpPr txBox="1"/>
          <p:nvPr/>
        </p:nvSpPr>
        <p:spPr>
          <a:xfrm>
            <a:off x="3516391" y="4158236"/>
            <a:ext cx="2352814" cy="1347864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成本导向型选择编码模式（可降低40%培训成本），创新导向型倾向人物化模式（提升28%创新产出）。</a:t>
            </a:r>
            <a:r>
              <a:rPr lang="en-US" sz="1600" dirty="0" err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需进行战略-知识矩阵分析</a:t>
            </a:r>
            <a:r>
              <a:rPr lang="en-US" sz="1600" dirty="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eyJfdGVtcGxhdGVEYXRhIjp7ImNvbnRlbnRUeXBlIjoiJGl0ZW0yX2MiLCJsaW5lQ291bnQiOiI1Iiwid29yZENvdW50IjoiMTMifSwidGFnIjoiJGl0ZW0yX2MifQ==</bd:templateData>
          </p:ext>
        </p:extLst>
      </p:sp>
      <p:grpSp>
        <p:nvGrpSpPr>
          <p:cNvPr id="24" name="Group 24"/>
          <p:cNvGrpSpPr/>
          <p:nvPr/>
        </p:nvGrpSpPr>
        <p:grpSpPr>
          <a:xfrm>
            <a:off x="6276080" y="1519581"/>
            <a:ext cx="2438400" cy="4538319"/>
            <a:chOff x="6276080" y="1519581"/>
            <a:chExt cx="2438400" cy="4538319"/>
          </a:xfrm>
        </p:grpSpPr>
        <p:sp>
          <p:nvSpPr>
            <p:cNvPr id="25" name="AutoShape 25"/>
            <p:cNvSpPr/>
            <p:nvPr/>
          </p:nvSpPr>
          <p:spPr>
            <a:xfrm>
              <a:off x="6276080" y="2748306"/>
              <a:ext cx="2438400" cy="3309594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26" name="AutoShape 26"/>
            <p:cNvSpPr/>
            <p:nvPr/>
          </p:nvSpPr>
          <p:spPr>
            <a:xfrm>
              <a:off x="6276080" y="1519581"/>
              <a:ext cx="2438400" cy="243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27" name="Group 27"/>
          <p:cNvGrpSpPr/>
          <p:nvPr/>
        </p:nvGrpSpPr>
        <p:grpSpPr>
          <a:xfrm>
            <a:off x="6295130" y="1538700"/>
            <a:ext cx="2400300" cy="4519200"/>
            <a:chOff x="6295130" y="1538700"/>
            <a:chExt cx="2400300" cy="4519200"/>
          </a:xfrm>
        </p:grpSpPr>
        <p:sp>
          <p:nvSpPr>
            <p:cNvPr id="28" name="AutoShape 28"/>
            <p:cNvSpPr/>
            <p:nvPr/>
          </p:nvSpPr>
          <p:spPr>
            <a:xfrm>
              <a:off x="6295130" y="2738850"/>
              <a:ext cx="2400300" cy="3319050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6295130" y="1538700"/>
              <a:ext cx="2400300" cy="24003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685655" y="1872498"/>
            <a:ext cx="1619250" cy="1619250"/>
          </a:xfrm>
          <a:prstGeom prst="ellipse">
            <a:avLst/>
          </a:prstGeom>
          <a:ln w="57150">
            <a:solidFill>
              <a:srgbClr val="FFFFFF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31" name="AutoShape 31"/>
          <p:cNvSpPr/>
          <p:nvPr/>
        </p:nvSpPr>
        <p:spPr>
          <a:xfrm>
            <a:off x="6295130" y="3664557"/>
            <a:ext cx="238125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6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技术基础设施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eyJfdGVtcGxhdGVEYXRhIjp7ImNvbnRlbnRUeXBlIjoiJGl0ZW0zX3RpdGxlIiwibGluZUNvdW50IjoiMSIsIndvcmRDb3VudCI6IjkifSwidGFnIjoiJGl0ZW0zX3RpdGxlIn0=</bd:templateData>
          </p:ext>
        </p:extLst>
      </p:sp>
      <p:sp>
        <p:nvSpPr>
          <p:cNvPr id="32" name="TextBox 32"/>
          <p:cNvSpPr txBox="1"/>
          <p:nvPr/>
        </p:nvSpPr>
        <p:spPr>
          <a:xfrm>
            <a:off x="6280772" y="4158236"/>
            <a:ext cx="2352814" cy="1347864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完备的KMS系统是编码模式前提，要求至少具备ECM、AI分类等5项技术模块。人物化模式则依赖协作工具（如Slack）和专家定位系统。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eyJfdGVtcGxhdGVEYXRhIjp7ImNvbnRlbnRUeXBlIjoiJGl0ZW0zX2MiLCJsaW5lQ291bnQiOiI1Iiwid29yZENvdW50IjoiMTMifSwidGFnIjoiJGl0ZW0zX2MifQ==</bd:templateData>
          </p:ext>
        </p:extLst>
      </p:sp>
      <p:grpSp>
        <p:nvGrpSpPr>
          <p:cNvPr id="33" name="Group 33"/>
          <p:cNvGrpSpPr/>
          <p:nvPr/>
        </p:nvGrpSpPr>
        <p:grpSpPr>
          <a:xfrm>
            <a:off x="9022814" y="2038350"/>
            <a:ext cx="2438400" cy="4019550"/>
            <a:chOff x="9022814" y="2038350"/>
            <a:chExt cx="2438400" cy="4019550"/>
          </a:xfrm>
        </p:grpSpPr>
        <p:sp>
          <p:nvSpPr>
            <p:cNvPr id="34" name="AutoShape 34"/>
            <p:cNvSpPr/>
            <p:nvPr/>
          </p:nvSpPr>
          <p:spPr>
            <a:xfrm>
              <a:off x="9022814" y="3267075"/>
              <a:ext cx="2438400" cy="2790825"/>
            </a:xfrm>
            <a:prstGeom prst="rect">
              <a:avLst/>
            </a:prstGeom>
            <a:solidFill>
              <a:schemeClr val="accen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35" name="AutoShape 35"/>
            <p:cNvSpPr/>
            <p:nvPr/>
          </p:nvSpPr>
          <p:spPr>
            <a:xfrm>
              <a:off x="9022814" y="2038350"/>
              <a:ext cx="2438400" cy="2438400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  <a:ln/>
          </p:spPr>
        </p:sp>
      </p:grpSp>
      <p:grpSp>
        <p:nvGrpSpPr>
          <p:cNvPr id="36" name="Group 36"/>
          <p:cNvGrpSpPr/>
          <p:nvPr/>
        </p:nvGrpSpPr>
        <p:grpSpPr>
          <a:xfrm>
            <a:off x="9041864" y="2057470"/>
            <a:ext cx="2400300" cy="3933686"/>
            <a:chOff x="9041864" y="2057470"/>
            <a:chExt cx="2400300" cy="3933686"/>
          </a:xfrm>
        </p:grpSpPr>
        <p:sp>
          <p:nvSpPr>
            <p:cNvPr id="37" name="AutoShape 37"/>
            <p:cNvSpPr/>
            <p:nvPr/>
          </p:nvSpPr>
          <p:spPr>
            <a:xfrm>
              <a:off x="9041864" y="3257620"/>
              <a:ext cx="2400300" cy="2733536"/>
            </a:xfrm>
            <a:prstGeom prst="rect">
              <a:avLst/>
            </a:prstGeom>
            <a:solidFill>
              <a:schemeClr val="lt1">
                <a:alpha val="100000"/>
              </a:schemeClr>
            </a:solidFill>
            <a:ln/>
          </p:spPr>
          <p:txBody>
            <a:bodyPr vert="horz" wrap="square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375"/>
                </a:spcBef>
                <a:defRPr/>
              </a:pPr>
              <a:endParaRPr lang="en-US" sz="1100"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041864" y="2057470"/>
              <a:ext cx="2400300" cy="2400300"/>
            </a:xfrm>
            <a:prstGeom prst="ellipse">
              <a:avLst/>
            </a:prstGeom>
            <a:solidFill>
              <a:schemeClr val="lt1">
                <a:alpha val="100000"/>
              </a:schemeClr>
            </a:solidFill>
            <a:ln/>
          </p:spPr>
        </p:sp>
      </p:grpSp>
      <p:pic>
        <p:nvPicPr>
          <p:cNvPr id="39" name="Picture 39"/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9432389" y="2296017"/>
            <a:ext cx="1619250" cy="1619250"/>
          </a:xfrm>
          <a:prstGeom prst="ellipse">
            <a:avLst/>
          </a:prstGeom>
          <a:ln w="57150">
            <a:solidFill>
              <a:schemeClr val="accent1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eyJfdGVtcGxhdGVEYXRhIjp7ImNvbnRlbnRUeXBlIjoiJGltZzMifSwidGFnIjoiJGltZzMifQ==</bd:templateData>
          </p:ext>
        </p:extLst>
      </p:pic>
      <p:sp>
        <p:nvSpPr>
          <p:cNvPr id="40" name="AutoShape 40"/>
          <p:cNvSpPr/>
          <p:nvPr/>
        </p:nvSpPr>
        <p:spPr>
          <a:xfrm>
            <a:off x="9051389" y="4021401"/>
            <a:ext cx="238125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165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文化适配度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eyJfdGVtcGxhdGVEYXRhIjp7ImNvbnRlbnRUeXBlIjoiJGl0ZW00X3RpdGxlIiwibGluZUNvdW50IjoiMSIsIndvcmRDb3VudCI6IjkifSwidGFnIjoiJGl0ZW00X3RpdGxlIn0=</bd:templateData>
          </p:ext>
        </p:extLst>
      </p:sp>
      <p:sp>
        <p:nvSpPr>
          <p:cNvPr id="41" name="TextBox 41"/>
          <p:cNvSpPr txBox="1"/>
          <p:nvPr/>
        </p:nvSpPr>
        <p:spPr>
          <a:xfrm>
            <a:off x="9032339" y="4515081"/>
            <a:ext cx="2352814" cy="1347864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等级制文化企业实施编码模式成功率提升50%，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而扁平化组织人物化模式采纳度更高。需提前进行文化诊断评估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eyJfdGVtcGxhdGVEYXRhIjp7ImNvbnRlbnRUeXBlIjoiJGl0ZW00X2MiLCJsaW5lQ291bnQiOiI1Iiwid29yZENvdW50IjoiMTMifSwidGFnIjoiJGl0ZW00X2MifQ==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ooeW8j+mAieaLqeeahOWFs+mUruWboOe0oFxuIyMjIOe7hOe7h+efpeivhueJueaAp1xu5pi+5oCn55+l6K+G5Y2g5q+U6LaF6L+HNzAl55qE5LyB5Lia6YCC5ZCI57yW56CB5qih5byP77yI5aaC5rOV5b6L5LqL5Yqh5omA77yJ77yM6ICM56CU5Y+R5py65p6E6ZqQ5oCn55+l6K+G6L6+NjAl5YiZ6ZyA5Lq654mp5YyW5qih5byP44CC55+l6K+G6buP5oCn5oyH5pWw77yIS1NJ77yJ5piv5qC45b+D6K+E5Lyw5oyH5qCH44CCXG4jIyMg5oiY55Wl55uu5qCH5Yy56YWNXG7miJDmnKzlr7zlkJHlnovpgInmi6nnvJbnoIHmqKHlvI/vvIjlj6/pmY3kvY40MCXln7norq3miJDmnKzvvInvvIzliJvmlrDlr7zlkJHlnovlgL7lkJHkurrnianljJbmqKHlvI/vvIjmj5DljYcyOCXliJvmlrDkuqflh7rvvInjgILpnIDov5vooYzmiJjnlaUt55+l6K+G55+p6Zi15YiG5p6Q44CCXG4jIyMg5oqA5pyv5Z+656GA6K6+5pa9XG7lrozlpIfnmoRLTVPns7vnu5/mmK/nvJbnoIHmqKHlvI/liY3mj5DvvIzopoHmsYLoh7PlsJHlhbflpIdFQ03jgIFBSeWIhuexu+etiTXpobnmioDmnK/mqKHlnZfjgILkurrnianljJbmqKHlvI/liJnkvp3otZbljY/kvZzlt6XlhbfvvIjlpoJTbGFja++8ieWSjOS4k+WutuWumuS9jeezu+e7n+OAglxuIyMjIOaWh+WMlumAgumFjeW6plxu562J57qn5Yi25paH5YyW5LyB5Lia5a6e5pa957yW56CB5qih5byP5oiQ5Yqf546H5o+Q5Y2HNTAl77yM6ICM5omB5bmz5YyW57uE57uH5Lq654mp5YyW5qih5byP6YeH57qz5bqm5pu06auY44CC6ZyA5o+Q5YmN6L+b6KGM5paH5YyW6K+K5pat6K+E5Lyw44CCIiwidHBsaWQiOiIzNSIsInRwbE5hbWUiOiJsaXN0NF8yMDI1MDcwMzEwIiwiZWRpdGVkIjoidHJ1ZSJ9</bd:templateData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知识管理的实施与评估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eyJtZCI6IiMjIOefpeivhueuoeeQhueahOWunuaWveS4juivhOS8sCIsInRwbGlkIjoiMzUiLCJ0cGxOYW1lIjoiaDJ0aXRsZV8zNXBhcGVyYWlycGxhbmUyIiwiZWRpdGVkIjoidHJ1ZSJ9</bd:templateData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学习型组织三要素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 t="41657" b="41657"/>
          <a:stretch>
            <a:fillRect/>
          </a:stretch>
        </p:blipFill>
        <p:spPr>
          <a:xfrm>
            <a:off x="-227" y="1719338"/>
            <a:ext cx="12192000" cy="2034325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4" name="AutoShape 4"/>
          <p:cNvSpPr/>
          <p:nvPr/>
        </p:nvSpPr>
        <p:spPr>
          <a:xfrm>
            <a:off x="529020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1873326" y="3350659"/>
            <a:ext cx="817215" cy="817215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Freeform 6"/>
          <p:cNvSpPr/>
          <p:nvPr/>
        </p:nvSpPr>
        <p:spPr>
          <a:xfrm>
            <a:off x="2098764" y="3576098"/>
            <a:ext cx="366338" cy="36633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792552" y="4264809"/>
            <a:ext cx="2978762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共同愿景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eyJfdGVtcGxhdGVEYXRhIjp7ImNvbnRlbnRUeXBlIjoiJGl0ZW0xX3RpdGxlIiwibGluZUNvdW50IjoiMSIsIndvcmRDb3VudCI6IjkifSwidGFnIjoiJGl0ZW0xX3RpdGxlIn0=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723582" y="5039353"/>
            <a:ext cx="3116702" cy="1140785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组织成员需明确并认同统一的发展目标，激发团队协作与知识共享的内在动力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eyJfdGVtcGxhdGVEYXRhIjp7ImNvbnRlbnRUeXBlIjoiJGl0ZW0xX2MiLCJsaW5lQ291bnQiOiIzIiwid29yZENvdW50IjoiMTYifSwidGFnIjoiJGl0ZW0xX2MifQ==</bd:templateData>
          </p:ext>
        </p:extLst>
      </p:sp>
      <p:sp>
        <p:nvSpPr>
          <p:cNvPr id="9" name="AutoShape 9"/>
          <p:cNvSpPr/>
          <p:nvPr/>
        </p:nvSpPr>
        <p:spPr>
          <a:xfrm>
            <a:off x="4338324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AutoShape 10"/>
          <p:cNvSpPr/>
          <p:nvPr/>
        </p:nvSpPr>
        <p:spPr>
          <a:xfrm>
            <a:off x="5682630" y="3350659"/>
            <a:ext cx="817215" cy="817215"/>
          </a:xfrm>
          <a:prstGeom prst="ellipse">
            <a:avLst/>
          </a:prstGeom>
          <a:solidFill>
            <a:schemeClr val="accent2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AutoShape 11"/>
          <p:cNvSpPr/>
          <p:nvPr/>
        </p:nvSpPr>
        <p:spPr>
          <a:xfrm>
            <a:off x="4523319" y="4264809"/>
            <a:ext cx="3135837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团队学习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eyJfdGVtcGxhdGVEYXRhIjp7ImNvbnRlbnRUeXBlIjoiJGl0ZW0yX3RpdGxlIiwibGluZUNvdW50IjoiMSIsIndvcmRDb3VudCI6IjkifSwidGFnIjoiJGl0ZW0yX3RpdGxlIn0=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532887" y="5039353"/>
            <a:ext cx="3116702" cy="1140785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通过集体讨论、经验分享和协作解决问题，提升组织整体知识吸收与创新能力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eyJfdGVtcGxhdGVEYXRhIjp7ImNvbnRlbnRUeXBlIjoiJGl0ZW0yX2MiLCJsaW5lQ291bnQiOiIzIiwid29yZENvdW50IjoiMTYifSwidGFnIjoiJGl0ZW0yX2MifQ==</bd:templateData>
          </p:ext>
        </p:extLst>
      </p:sp>
      <p:sp>
        <p:nvSpPr>
          <p:cNvPr id="13" name="AutoShape 13"/>
          <p:cNvSpPr/>
          <p:nvPr/>
        </p:nvSpPr>
        <p:spPr>
          <a:xfrm>
            <a:off x="8157154" y="4865151"/>
            <a:ext cx="3505826" cy="1475883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AutoShape 14"/>
          <p:cNvSpPr/>
          <p:nvPr/>
        </p:nvSpPr>
        <p:spPr>
          <a:xfrm>
            <a:off x="9501460" y="3350659"/>
            <a:ext cx="817215" cy="817215"/>
          </a:xfrm>
          <a:prstGeom prst="ellipse">
            <a:avLst/>
          </a:prstGeom>
          <a:solidFill>
            <a:schemeClr val="accent3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AutoShape 15"/>
          <p:cNvSpPr/>
          <p:nvPr/>
        </p:nvSpPr>
        <p:spPr>
          <a:xfrm>
            <a:off x="8334189" y="4264809"/>
            <a:ext cx="3151755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ctr">
              <a:defRPr/>
            </a:pPr>
            <a:r>
              <a:rPr lang="en-US" sz="2175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系统思考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eyJfdGVtcGxhdGVEYXRhIjp7ImNvbnRlbnRUeXBlIjoiJGl0ZW0zX3RpdGxlIiwibGluZUNvdW50IjoiMSIsIndvcmRDb3VudCI6IjkifSwidGFnIjoiJGl0ZW0zX3RpdGxlIn0=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8418251" y="5032700"/>
            <a:ext cx="3116702" cy="1140785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培养成员从全局视角分析问题，识别知识流动中的关联性，避免局部优化导致的整体效率下降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eyJfdGVtcGxhdGVEYXRhIjp7ImNvbnRlbnRUeXBlIjoiJGl0ZW0zX2MiLCJsaW5lQ291bnQiOiIzIiwid29yZENvdW50IjoiMTYifSwidGFnIjoiJGl0ZW0zX2MifQ==</bd:templateData>
          </p:ext>
        </p:extLst>
      </p:sp>
      <p:sp>
        <p:nvSpPr>
          <p:cNvPr id="17" name="Freeform 17"/>
          <p:cNvSpPr/>
          <p:nvPr/>
        </p:nvSpPr>
        <p:spPr>
          <a:xfrm>
            <a:off x="9700479" y="3563125"/>
            <a:ext cx="423166" cy="42316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8" name="Freeform 18"/>
          <p:cNvSpPr/>
          <p:nvPr/>
        </p:nvSpPr>
        <p:spPr>
          <a:xfrm>
            <a:off x="5891042" y="3570268"/>
            <a:ext cx="416023" cy="41602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</a:path>
              <a:path w="304800" h="304800"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</a:path>
              <a:path w="304800" h="304800"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tpuS5oOWei+e7hOe7h+S4ieimgee0oFxuIyMjIOWFseWQjOaEv+aZr1xu57uE57uH5oiQ5ZGY6ZyA5piO56Gu5bm26K6k5ZCM57uf5LiA55qE5Y+R5bGV55uu5qCH77yM5r+A5Y+R5Zui6Zif5Y2P5L2c5LiO55+l6K+G5YWx5Lqr55qE5YaF5Zyo5Yqo5Yqb44CCICBcbiMjIyDlm6LpmJ/lrabkuaBcbumAmui/h+mbhuS9k+iuqOiuuuOAgee7j+mqjOWIhuS6q+WSjOWNj+S9nOino+WGs+mXrumimO+8jOaPkOWNh+e7hOe7h+aVtOS9k+efpeivhuWQuOaUtuS4juWIm+aWsOiDveWKm+OAgiAgXG4jIyMg57O757uf5oCd6ICDXG7ln7nlhbvmiJDlkZjku47lhajlsYDop4bop5LliIbmnpDpl67popjvvIzor4bliKvnn6Xor4bmtYHliqjkuK3nmoTlhbPogZTmgKfvvIzpgb/lhY3lsYDpg6jkvJjljJblr7zoh7TnmoTmlbTkvZPmlYjnjofkuIvpmY3jgIIiLCJ0cGxpZCI6IjM1IiwidHBsTmFtZSI6Imxpc3QzXzIwMjUwNjI2MDciLCJlZGl0ZWQiOiJ0cnVlIn0=</bd:templateData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173203" y="1439550"/>
            <a:ext cx="3269244" cy="2388147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实施步骤与流程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173203" y="3980534"/>
            <a:ext cx="3269244" cy="2388147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sp>
        <p:nvSpPr>
          <p:cNvPr id="5" name="TextBox 5"/>
          <p:cNvSpPr txBox="1"/>
          <p:nvPr/>
        </p:nvSpPr>
        <p:spPr>
          <a:xfrm>
            <a:off x="1482606" y="1947878"/>
            <a:ext cx="6234696" cy="914400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明确组织知识管理目标，识别关键业务痛点，制定与组织战略匹配的知识管理框架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eyJfdGVtcGxhdGVEYXRhIjp7ImNvbnRlbnRUeXBlIjoiJGl0ZW0xX2MiLCJsaW5lQ291bnQiOiIyIiwid29yZENvdW50IjoiMzAifSwidGFnIjoiJGl0ZW0xX2MifQ==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1482606" y="1370655"/>
            <a:ext cx="4219575" cy="738707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需求分析与战略制定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eyJfdGVtcGxhdGVEYXRhIjp7ImNvbnRlbnRUeXBlIjoiJGl0ZW0xX3RpdGxlIiwibGluZUNvdW50IjoiMSIsIndvcmRDb3VudCI6IjEyIn0sInRhZyI6IiRpdGVtMV90aXRsZSJ9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482606" y="3712973"/>
            <a:ext cx="6234696" cy="914400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选择适配的知识管理工具（如Wiki、CRM或AI驱动平台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设计知识分类体系与权限管理机制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eyJfdGVtcGxhdGVEYXRhIjp7ImNvbnRlbnRUeXBlIjoiJGl0ZW0yX2MiLCJsaW5lQ291bnQiOiIyIiwid29yZENvdW50IjoiMzAifSwidGFnIjoiJGl0ZW0yX2MifQ==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1482606" y="3116450"/>
            <a:ext cx="4219575" cy="736876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系统设计与技术部署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eyJfdGVtcGxhdGVEYXRhIjp7ImNvbnRlbnRUeXBlIjoiJGl0ZW0yX3RpdGxlIiwibGluZUNvdW50IjoiMSIsIndvcmRDb3VudCI6IjEyIn0sInRhZyI6IiRpdGVtMl90aXRsZSJ9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482606" y="5377103"/>
            <a:ext cx="6234696" cy="914400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在特定部门或项目中进行试点测试，收集反馈并优化流程后，逐步扩展到全组织范围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eyJfdGVtcGxhdGVEYXRhIjp7ImNvbnRlbnRUeXBlIjoiJGl0ZW0zX2MiLCJsaW5lQ291bnQiOiIyIiwid29yZENvdW50IjoiMzAifSwidGFnIjoiJGl0ZW0zX2MifQ==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482606" y="4799881"/>
            <a:ext cx="4219575" cy="749453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试点运行与全面推广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eyJfdGVtcGxhdGVEYXRhIjp7ImNvbnRlbnRUeXBlIjoiJGl0ZW0zX3RpdGxlIiwibGluZUNvdW50IjoiMSIsIndvcmRDb3VudCI6IjEyIn0sInRhZyI6IiRpdGVtM190aXRsZSJ9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542238" y="1676264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542238" y="3414840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542238" y="5136121"/>
            <a:ext cx="849630" cy="4819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eyJfdGVtcGxhdGVEYXRhIjp7ImxpbmVDb3VudCI6IjEiLCJ3b3JkQ291bnQiOiIyIn0sInRhZyI6Im5vRWRpdCJ9</bd:templateData>
          </p:ext>
        </p:extLst>
      </p:sp>
      <p:sp>
        <p:nvSpPr>
          <p:cNvPr id="14" name="AutoShape 14"/>
          <p:cNvSpPr/>
          <p:nvPr/>
        </p:nvSpPr>
        <p:spPr>
          <a:xfrm>
            <a:off x="647738" y="159793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AutoShape 15"/>
          <p:cNvSpPr/>
          <p:nvPr/>
        </p:nvSpPr>
        <p:spPr>
          <a:xfrm>
            <a:off x="647738" y="332786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AutoShape 16"/>
          <p:cNvSpPr/>
          <p:nvPr/>
        </p:nvSpPr>
        <p:spPr>
          <a:xfrm>
            <a:off x="647738" y="50577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WunuaWveatpemqpOS4jua1geeoi1xuIyMjIOmcgOaxguWIhuaekOS4juaImOeVpeWItuWumlxu5piO56Gu57uE57uH55+l6K+G566h55CG55uu5qCH77yM6K+G5Yir5YWz6ZSu5Lia5Yqh55eb54K577yM5Yi25a6a5LiO57uE57uH5oiY55Wl5Yy56YWN55qE55+l6K+G566h55CG5qGG5p6244CCICBcbiMjIyDns7vnu5/orr7orqHkuI7mioDmnK/pg6jnvbJcbumAieaLqemAgumFjeeahOefpeivhueuoeeQhuW3peWFt++8iOWmgldpa2njgIFDUk3miJZBSempseWKqOW5s+WPsO+8ie+8jOiuvuiuoeefpeivhuWIhuexu+S9k+ezu+S4juadg+mZkOeuoeeQhuacuuWItuOAgiAgXG4jIyMg6K+V54K56L+Q6KGM5LiO5YWo6Z2i5o6o5bm/XG7lnKjnibnlrprpg6jpl6jmiJbpobnnm67kuK3ov5vooYzor5XngrnmtYvor5XvvIzmlLbpm4blj43ppojlubbkvJjljJbmtYHnqIvlkI7vvIzpgJDmraXmianlsZXliLDlhajnu4Tnu4fojIPlm7TjgIIiLCJ0cGxpZCI6IjM1IiwidHBsTmFtZSI6Imxpc3QzX3NhbWVTdHlsZTJwaWM2IiwiZWRpdGVkIjoiZmFsc2UifQ==</bd:templateData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效果评估指标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991940" y="1518027"/>
            <a:ext cx="3605507" cy="228902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7991940" y="3957279"/>
            <a:ext cx="3605507" cy="228902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38095" y="3957279"/>
            <a:ext cx="3496249" cy="2289021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6" name="AutoShape 6"/>
          <p:cNvSpPr/>
          <p:nvPr/>
        </p:nvSpPr>
        <p:spPr>
          <a:xfrm>
            <a:off x="638095" y="1518027"/>
            <a:ext cx="3496249" cy="2289021"/>
          </a:xfrm>
          <a:prstGeom prst="rect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eyJfdGVtcGxhdGVEYXRhIjp7ImxpbmVDb3VudCI6IjE1Iiwid29yZENvdW50IjoiMjcifSwidGFnIjoibm9FZGl0In0=</bd:templateData>
          </p:ext>
        </p:extLst>
      </p:sp>
      <p:sp>
        <p:nvSpPr>
          <p:cNvPr id="7" name="AutoShape 7"/>
          <p:cNvSpPr/>
          <p:nvPr/>
        </p:nvSpPr>
        <p:spPr>
          <a:xfrm>
            <a:off x="625301" y="1689543"/>
            <a:ext cx="3083593" cy="493623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839326" y="1723147"/>
            <a:ext cx="2596996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知识利用率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eyJfdGVtcGxhdGVEYXRhIjp7ImNvbnRlbnRUeXBlIjoiJGl0ZW0xX3RpdGxlIiwibGluZUNvdW50IjoiMSIsIndvcmRDb3VudCI6IjgifSwidGFnIjoiJGl0ZW0xX3RpdGxlIn0=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839326" y="2347530"/>
            <a:ext cx="3143676" cy="1342172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衡量组织内部知识的实际应用频率，包括文档访问量、知识库检索次数等，反映知识资源的活跃程度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eyJfdGVtcGxhdGVEYXRhIjp7ImNvbnRlbnRUeXBlIjoiJGl0ZW0xX2MiLCJsaW5lQ291bnQiOiI0Iiwid29yZENvdW50IjoiMTUifSwidGFnIjoiJGl0ZW0xX2MifQ==</bd:templateData>
          </p:ext>
        </p:extLst>
      </p:sp>
      <p:sp>
        <p:nvSpPr>
          <p:cNvPr id="10" name="AutoShape 10"/>
          <p:cNvSpPr/>
          <p:nvPr/>
        </p:nvSpPr>
        <p:spPr>
          <a:xfrm>
            <a:off x="4311405" y="1518027"/>
            <a:ext cx="3496249" cy="2289021"/>
          </a:xfrm>
          <a:prstGeom prst="rect">
            <a:avLst/>
          </a:prstGeom>
          <a:grpFill/>
          <a:ln w="19050">
            <a:solidFill>
              <a:schemeClr val="accen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AutoShape 11"/>
          <p:cNvSpPr/>
          <p:nvPr/>
        </p:nvSpPr>
        <p:spPr>
          <a:xfrm>
            <a:off x="5549481" y="1689543"/>
            <a:ext cx="1619808" cy="493623"/>
          </a:xfrm>
          <a:prstGeom prst="rect">
            <a:avLst/>
          </a:prstGeom>
          <a:grpFill/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4311405" y="1689543"/>
            <a:ext cx="3077676" cy="493623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endParaRPr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eyJfdGVtcGxhdGVEYXRhIjp7ImNvbnRlbnRUeXBlIjoiJGl0ZW0yX3RpdGxlIiwibGluZUNvdW50IjoiMSIsIndvcmRDb3VudCI6IjEwIn0sInRhZyI6Im5vRWRpdCJ9</bd:templateData>
          </p:ext>
        </p:extLst>
      </p:sp>
      <p:sp>
        <p:nvSpPr>
          <p:cNvPr id="13" name="AutoShape 13"/>
          <p:cNvSpPr/>
          <p:nvPr/>
        </p:nvSpPr>
        <p:spPr>
          <a:xfrm>
            <a:off x="4311405" y="3957279"/>
            <a:ext cx="3496249" cy="2289021"/>
          </a:xfrm>
          <a:prstGeom prst="rect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eyJfdGVtcGxhdGVEYXRhIjp7ImxpbmVDb3VudCI6IjE1Iiwid29yZENvdW50IjoiMjcifSwidGFnIjoibm9FZGl0In0=</bd:templateData>
          </p:ext>
        </p:extLst>
      </p:sp>
      <p:sp>
        <p:nvSpPr>
          <p:cNvPr id="14" name="AutoShape 14"/>
          <p:cNvSpPr/>
          <p:nvPr/>
        </p:nvSpPr>
        <p:spPr>
          <a:xfrm>
            <a:off x="4298610" y="4128795"/>
            <a:ext cx="3017058" cy="493623"/>
          </a:xfrm>
          <a:prstGeom prst="rect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4512635" y="4176954"/>
            <a:ext cx="2596996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业务绩效提升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eyJfdGVtcGxhdGVEYXRhIjp7ImNvbnRlbnRUeXBlIjoiJGl0ZW0zX3RpdGxlIiwibGluZUNvdW50IjoiMSIsIndvcmRDb3VudCI6IjgifSwidGFnIjoiJGl0ZW0zX3RpdGxlIn0=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4512635" y="4786783"/>
            <a:ext cx="3143676" cy="1355479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对比知识管理实施前后的关键业务指标（如项目完成效率、错误率降低等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量化知识管理对组织效能的贡献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eyJfdGVtcGxhdGVEYXRhIjp7ImNvbnRlbnRUeXBlIjoiJGl0ZW0zX2MiLCJsaW5lQ291bnQiOiI0Iiwid29yZENvdW50IjoiMTUifSwidGFnIjoiJGl0ZW0zX2MifQ==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4487691" y="2296401"/>
            <a:ext cx="3143676" cy="139330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通过问卷调查或访谈评估员工对知识管理系统的易用性、实用性和支持度的反馈，体现系统的人性化设计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  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eyJfdGVtcGxhdGVEYXRhIjp7ImNvbnRlbnRUeXBlIjoiJGl0ZW0yX2MiLCJsaW5lQ291bnQiOiI0Iiwid29yZENvdW50IjoiMTUifSwidGFnIjoiJGl0ZW0yX2MifQ==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4487691" y="1723147"/>
            <a:ext cx="2596996" cy="3973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员工满意度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eyJfdGVtcGxhdGVEYXRhIjp7ImNvbnRlbnRUeXBlIjoiJGl0ZW0yX3RpdGxlIiwibGluZUNvdW50IjoiMSIsIndvcmRDb3VudCI6IjgifSwidGFnIjoiJGl0ZW0yX3RpdGxlIn0=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ViOaenOivhOS8sOaMh+agh1xuIyMjIOefpeivhuWIqeeUqOeOh1xu6KGh6YeP57uE57uH5YaF6YOo55+l6K+G55qE5a6e6ZmF5bqU55So6aKR546H77yM5YyF5ous5paH5qGj6K6/6Zeu6YeP44CB55+l6K+G5bqT5qOA57Si5qyh5pWw562J77yM5Y+N5pig55+l6K+G6LWE5rqQ55qE5rS76LeD56iL5bqm44CCICBcbiMjIyDlkZjlt6Xmu6HmhI/luqZcbumAmui/h+mXruWNt+iwg+afpeaIluiuv+iwiOivhOS8sOWRmOW3peWvueefpeivhueuoeeQhuezu+e7n+eahOaYk+eUqOaAp+OAgeWunueUqOaAp+WSjOaUr+aMgeW6pueahOWPjemmiO+8jOS9k+eOsOezu+e7n+eahOS6uuaAp+WMluiuvuiuoeOAgiAgXG4jIyMg5Lia5Yqh57up5pWI5o+Q5Y2HXG7lr7nmr5Tnn6Xor4bnrqHnkIblrp7mlr3liY3lkI7nmoTlhbPplK7kuJrliqHmjIfmoIfvvIjlpoLpobnnm67lrozmiJDmlYjnjofjgIHplJnor6/njofpmY3kvY7nrYnvvInvvIzph4/ljJbnn6Xor4bnrqHnkIblr7nnu4Tnu4fmlYjog73nmoTotKHnjK7jgIIiLCJ0cGxpZCI6IjM1IiwidHBsTmFtZSI6Imxpc3QzXzIwMjUwNzAzMjMiLCJlZGl0ZWQiOiJmYWxzZSJ9</bd:templateData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知识管理的技术支撑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eyJtZCI6IiMjIOefpeivhueuoeeQhueahOaKgOacr+aUr+aSkSIsInRwbGlkIjoiMzUiLCJ0cGxOYW1lIjoiaDJ0aXRsZV8zNXBhcGVyYWlycGxhbmUyIiwiZWRpdGVkIjoiZmFsc2UifQ==</bd:templateData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IT工具与平台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7803049" y="2279115"/>
            <a:ext cx="3031443" cy="1111477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基于语义分析的智能搜索工具（如Elasticsearch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能够快速定位分散在多个系统中的知识资源，提升信息检索效率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eyJfdGVtcGxhdGVEYXRhIjp7ImNvbnRlbnRUeXBlIjoiJGl0ZW0yX2MiLCJsaW5lQ291bnQiOiI0Iiwid29yZENvdW50IjoiMTcifSwidGFnIjoiJGl0ZW0yX2MifQ==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7774474" y="1734773"/>
            <a:ext cx="2841517" cy="405007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1">
                <a:solidFill>
                  <a:schemeClr val="accent4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企业搜索引擎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5" name="AutoShape 5"/>
          <p:cNvSpPr/>
          <p:nvPr/>
        </p:nvSpPr>
        <p:spPr>
          <a:xfrm>
            <a:off x="4139316" y="1793183"/>
            <a:ext cx="1652722" cy="1709225"/>
          </a:xfrm>
          <a:prstGeom prst="round2DiagRect">
            <a:avLst/>
          </a:prstGeom>
          <a:solidFill>
            <a:schemeClr val="accent3">
              <a:alpha val="100000"/>
            </a:scheme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   </a:t>
            </a: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   01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5968089" y="3664656"/>
            <a:ext cx="1652722" cy="1709225"/>
          </a:xfrm>
          <a:prstGeom prst="round2DiagRect">
            <a:avLst/>
          </a:prstGeom>
          <a:solidFill>
            <a:schemeClr val="accent6">
              <a:alpha val="100000"/>
            </a:scheme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04  </a:t>
            </a: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4139316" y="3664656"/>
            <a:ext cx="1652722" cy="1709225"/>
          </a:xfrm>
          <a:prstGeom prst="round2DiagRect">
            <a:avLst/>
          </a:prstGeom>
          <a:solidFill>
            <a:schemeClr val="accent5">
              <a:alpha val="100000"/>
            </a:scheme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   03</a:t>
            </a: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8" name="AutoShape 8"/>
          <p:cNvSpPr/>
          <p:nvPr/>
        </p:nvSpPr>
        <p:spPr>
          <a:xfrm>
            <a:off x="5968089" y="1793183"/>
            <a:ext cx="1652722" cy="1709225"/>
          </a:xfrm>
          <a:prstGeom prst="round2DiagRect">
            <a:avLst/>
          </a:prstGeom>
          <a:solidFill>
            <a:schemeClr val="accent4">
              <a:alpha val="100000"/>
            </a:schemeClr>
          </a:solidFill>
          <a:ln/>
        </p:spPr>
        <p:txBody>
          <a:bodyPr vert="horz" wrap="square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  <a:defRPr/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   </a:t>
            </a:r>
            <a:endParaRPr lang="en-US" sz="1100"/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45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02   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7803049" y="4818142"/>
            <a:ext cx="3031443" cy="1111477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如Hadoop或Tableau，用于挖掘隐性知识关联，通过数据可视化辅助决策，将结构化数据转化为可操作的知识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eyJfdGVtcGxhdGVEYXRhIjp7ImNvbnRlbnRUeXBlIjoiJGl0ZW00X2MiLCJsaW5lQ291bnQiOiI0Iiwid29yZENvdW50IjoiMTcifSwidGFnIjoiJGl0ZW00X2MifQ==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7774474" y="4273800"/>
            <a:ext cx="2841517" cy="405007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b="1" dirty="0" err="1">
                <a:solidFill>
                  <a:schemeClr val="accent6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大数据分析平台</a:t>
            </a:r>
            <a:endParaRPr lang="en-US" b="1" dirty="0">
              <a:solidFill>
                <a:schemeClr val="accent6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eyJfdGVtcGxhdGVEYXRhIjp7ImNvbnRlbnRUeXBlIjoiJGl0ZW00X3RpdGxlIiwibGluZUNvdW50IjoiMSIsIndvcmRDb3VudCI6IjExIn0sInRhZyI6IiRpdGVtNF90aXRsZSJ9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839664" y="2322139"/>
            <a:ext cx="3031443" cy="1111477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集成化的软件平台，支持知识的采集、存储、检索和共享，如Confluence、SharePoint等，可实现文档版本控制、权限管理和协作编辑。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eyJfdGVtcGxhdGVEYXRhIjp7ImNvbnRlbnRUeXBlIjoiJGl0ZW0xX2MiLCJsaW5lQ291bnQiOiI0Iiwid29yZENvdW50IjoiMTcifSwidGFnIjoiJGl0ZW0xX2MifQ==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1029590" y="1777797"/>
            <a:ext cx="2841517" cy="405007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1" dirty="0" err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知识管理系统（KMS</a:t>
            </a:r>
            <a:r>
              <a:rPr lang="en-US" b="1" dirty="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eyJfdGVtcGxhdGVEYXRhIjp7ImNvbnRlbnRUeXBlIjoiJGl0ZW0xX3RpdGxlIiwibGluZUNvdW50IjoiMSIsIndvcmRDb3VudCI6IjExIn0sInRhZyI6IiRpdGVtMV90aXRsZSJ9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839664" y="4818142"/>
            <a:ext cx="3031443" cy="1111477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包括Slack、Microsoft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 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Teams等即时通讯平台，结合文件共享和项目看板功能，促进跨部门知识流动与实时协同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eyJfdGVtcGxhdGVEYXRhIjp7ImNvbnRlbnRUeXBlIjoiJGl0ZW0zX2MiLCJsaW5lQ291bnQiOiI0Iiwid29yZENvdW50IjoiMTcifSwidGFnIjoiJGl0ZW0zX2MifQ==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1029590" y="4273801"/>
            <a:ext cx="2841517" cy="405007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r">
              <a:lnSpc>
                <a:spcPct val="100000"/>
              </a:lnSpc>
              <a:spcBef>
                <a:spcPts val="375"/>
              </a:spcBef>
            </a:pPr>
            <a:r>
              <a:rPr lang="en-US" b="1" dirty="0" err="1">
                <a:solidFill>
                  <a:schemeClr val="accent5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协作工具</a:t>
            </a:r>
            <a:endParaRPr lang="en-US" b="1" dirty="0">
              <a:solidFill>
                <a:schemeClr val="accent5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eyJfdGVtcGxhdGVEYXRhIjp7ImNvbnRlbnRUeXBlIjoiJGl0ZW0zX3RpdGxlIiwibGluZUNvdW50IjoiMSIsIndvcmRDb3VudCI6IjExIn0sInRhZyI6IiRpdGVtM190aXRsZSJ9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ElU5bel5YW35LiO5bmz5Y+wXG4jIyMg55+l6K+G566h55CG57O757uf77yIS01T77yJXG7pm4bmiJDljJbnmoTova/ku7blubPlj7DvvIzmlK/mjIHnn6Xor4bnmoTph4fpm4bjgIHlrZjlgqjjgIHmo4DntKLlkozlhbHkuqvvvIzlpoJDb25mbHVlbmNl44CBU2hhcmVQb2ludOetie+8jOWPr+WunueOsOaWh+aho+eJiOacrOaOp+WItuOAgeadg+mZkOeuoeeQhuWSjOWNj+S9nOe8lui+keOAglxuIyMjIOS8geS4muaQnOe0ouW8leaTjlxu5Z+65LqO6K+t5LmJ5YiG5p6Q55qE5pm66IO95pCc57Si5bel5YW377yI5aaCRWxhc3RpY3NlYXJjaO+8ie+8jOiDveWkn+W/q+mAn+WumuS9jeWIhuaVo+WcqOWkmuS4quezu+e7n+S4reeahOefpeivhui1hOa6kO+8jOaPkOWNh+S/oeaBr+ajgOe0ouaViOeOh+OAglxuIyMjIOWNj+S9nOW3peWFt1xu5YyF5ousU2xhY2vjgIFNaWNyb3NvZnQgVGVhbXPnrYnljbPml7bpgJrorq/lubPlj7DvvIznu5PlkIjmlofku7blhbHkuqvlkozpobnnm67nnIvmnb/lip/og73vvIzkv4Pov5vot6jpg6jpl6jnn6Xor4bmtYHliqjkuI7lrp7ml7bljY/lkIzjgIJcbiMjIyDlpKfmlbDmja7liIbmnpDlubPlj7BcbuWmgkhhZG9vcOaIllRhYmxlYXXvvIznlKjkuo7mjJbmjpjpmpDmgKfnn6Xor4blhbPogZTvvIzpgJrov4fmlbDmja7lj6/op4bljJbovoXliqnlhrPnrZbvvIzlsIbnu5PmnoTljJbmlbDmja7ovazljJbkuLrlj6/mk43kvZznmoTnn6Xor4bjgIIiLCJ0cGxpZCI6IjM1IiwidHBsTmFtZSI6Imxpc3Q0XzIwMjUwNzAzMTUiLCJlZGl0ZWQiOiJmYWxzZSJ9</bd:templateData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8830" y="2849807"/>
            <a:ext cx="2567128" cy="2938172"/>
          </a:xfrm>
          <a:prstGeom prst="rect">
            <a:avLst/>
          </a:prstGeom>
          <a:noFill/>
          <a:ln w="19050">
            <a:solidFill>
              <a:schemeClr val="accent5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知识特征矩阵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680377" y="3437026"/>
            <a:ext cx="2424033" cy="1624641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显性知识（如文档、报告）可通过编码化存储，而隐性知识（如经验、技能）需通过案例库或专家系统转化，矩阵帮助识别两者的管理策略差异。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eyJfdGVtcGxhdGVEYXRhIjp7ImNvbnRlbnRUeXBlIjoiJGl0ZW0xX2MiLCJsaW5lQ291bnQiOiI2Iiwid29yZENvdW50IjoiMTMifSwidGFnIjoiJGl0ZW0xX2MifQ==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608830" y="3018209"/>
            <a:ext cx="2567128" cy="39088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5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显性与隐性知识分类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eyJfdGVtcGxhdGVEYXRhIjp7ImNvbnRlbnRUeXBlIjoiJGl0ZW0xX3RpdGxlIiwibGluZUNvdW50IjoiMSIsIndvcmRDb3VudCI6IjEwIn0sInRhZyI6IiRpdGVtMV90aXRsZSJ9</bd:templateData>
          </p:ext>
        </p:extLst>
      </p:sp>
      <p:sp>
        <p:nvSpPr>
          <p:cNvPr id="6" name="AutoShape 6"/>
          <p:cNvSpPr/>
          <p:nvPr/>
        </p:nvSpPr>
        <p:spPr>
          <a:xfrm>
            <a:off x="3449091" y="2503526"/>
            <a:ext cx="2567128" cy="2938172"/>
          </a:xfrm>
          <a:prstGeom prst="rect">
            <a:avLst/>
          </a:prstGeom>
          <a:noFill/>
          <a:ln w="19050">
            <a:solidFill>
              <a:schemeClr val="accent4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3520638" y="3090745"/>
            <a:ext cx="2424033" cy="1624641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从创建、验证、应用到淘汰的全周期跟踪，矩阵可标注知识的时效性（如政策法规更新频率），动态调整维护优先级。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eyJfdGVtcGxhdGVEYXRhIjp7ImNvbnRlbnRUeXBlIjoiJGl0ZW0yX2MiLCJsaW5lQ291bnQiOiI2Iiwid29yZENvdW50IjoiMTMifSwidGFnIjoiJGl0ZW0yX2MifQ==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3449091" y="2654367"/>
            <a:ext cx="2566988" cy="39088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4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知识生命周期管理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eyJfdGVtcGxhdGVEYXRhIjp7ImNvbnRlbnRUeXBlIjoiJGl0ZW0yX3RpdGxlIiwibGluZUNvdW50IjoiMSIsIndvcmRDb3VudCI6IjEwIn0sInRhZyI6IiRpdGVtMl90aXRsZSJ9</bd:templateData>
          </p:ext>
        </p:extLst>
      </p:sp>
      <p:sp>
        <p:nvSpPr>
          <p:cNvPr id="9" name="AutoShape 9"/>
          <p:cNvSpPr/>
          <p:nvPr/>
        </p:nvSpPr>
        <p:spPr>
          <a:xfrm>
            <a:off x="6278374" y="2203899"/>
            <a:ext cx="2567128" cy="2938172"/>
          </a:xfrm>
          <a:prstGeom prst="rect">
            <a:avLst/>
          </a:prstGeom>
          <a:noFill/>
          <a:ln w="19050">
            <a:solidFill>
              <a:schemeClr val="accent5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6356570" y="2791118"/>
            <a:ext cx="2424033" cy="1624641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结合使用频率、复用性、创新性等指标构建矩阵，量化知识对业务的影响，指导资源倾斜（如高价值知识优先数字化）。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eyJfdGVtcGxhdGVEYXRhIjp7ImNvbnRlbnRUeXBlIjoiJGl0ZW0zX2MiLCJsaW5lQ291bnQiOiI2Iiwid29yZENvdW50IjoiMTMifSwidGFnIjoiJGl0ZW0zX2MifQ==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6278445" y="2372302"/>
            <a:ext cx="2566988" cy="39088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5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知识价值评估维度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eyJfdGVtcGxhdGVEYXRhIjp7ImNvbnRlbnRUeXBlIjoiJGl0ZW0zX3RpdGxlIiwibGluZUNvdW50IjoiMSIsIndvcmRDb3VudCI6IjEwIn0sInRhZyI6IiRpdGVtM190aXRsZSJ9</bd:templateData>
          </p:ext>
        </p:extLst>
      </p:sp>
      <p:sp>
        <p:nvSpPr>
          <p:cNvPr id="12" name="AutoShape 12"/>
          <p:cNvSpPr/>
          <p:nvPr/>
        </p:nvSpPr>
        <p:spPr>
          <a:xfrm>
            <a:off x="9110239" y="1900642"/>
            <a:ext cx="2567128" cy="2938172"/>
          </a:xfrm>
          <a:prstGeom prst="rect">
            <a:avLst/>
          </a:prstGeom>
          <a:noFill/>
          <a:ln w="19050">
            <a:solidFill>
              <a:schemeClr val="accent4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9186983" y="2487861"/>
            <a:ext cx="2424033" cy="1624641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通过权限矩阵划分敏感等级（如公开、部门级、机密），确保知识共享的同时符合合规要求，避免信息泄露风险。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eyJfdGVtcGxhdGVEYXRhIjp7ImNvbnRlbnRUeXBlIjoiJGl0ZW00X2MiLCJsaW5lQ291bnQiOiI2Iiwid29yZENvdW50IjoiMTMifSwidGFnIjoiJGl0ZW00X2MifQ==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9116859" y="2069044"/>
            <a:ext cx="2566988" cy="39088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000" b="1">
                <a:solidFill>
                  <a:schemeClr val="accent4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安全与共享平衡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eyJfdGVtcGxhdGVEYXRhIjp7ImNvbnRlbnRUeXBlIjoiJGl0ZW00X3RpdGxlIiwibGluZUNvdW50IjoiMSIsIndvcmRDb3VudCI6IjEwIn0sInRhZyI6IiRpdGVtNF90aXRsZSJ9</bd:templateData>
          </p:ext>
        </p:extLst>
      </p:sp>
      <p:sp>
        <p:nvSpPr>
          <p:cNvPr id="15" name="Freeform 15"/>
          <p:cNvSpPr/>
          <p:nvPr/>
        </p:nvSpPr>
        <p:spPr>
          <a:xfrm>
            <a:off x="1595751" y="2143516"/>
            <a:ext cx="593285" cy="59328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69135" y="214655"/>
                </a:moveTo>
                <a:lnTo>
                  <a:pt x="145618" y="214655"/>
                </a:lnTo>
                <a:lnTo>
                  <a:pt x="145618" y="126025"/>
                </a:lnTo>
                <a:cubicBezTo>
                  <a:pt x="137036" y="134036"/>
                  <a:pt x="126911" y="139960"/>
                  <a:pt x="115253" y="143808"/>
                </a:cubicBezTo>
                <a:lnTo>
                  <a:pt x="115253" y="122530"/>
                </a:lnTo>
                <a:cubicBezTo>
                  <a:pt x="121387" y="120520"/>
                  <a:pt x="128054" y="116700"/>
                  <a:pt x="135245" y="111081"/>
                </a:cubicBezTo>
                <a:cubicBezTo>
                  <a:pt x="142437" y="105461"/>
                  <a:pt x="147371" y="98908"/>
                  <a:pt x="150057" y="91421"/>
                </a:cubicBezTo>
                <a:lnTo>
                  <a:pt x="169135" y="91421"/>
                </a:lnTo>
                <a:lnTo>
                  <a:pt x="169135" y="214655"/>
                </a:lnTo>
              </a:path>
            </a:pathLst>
          </a:custGeom>
          <a:solidFill>
            <a:schemeClr val="accent5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Freeform 16"/>
          <p:cNvSpPr/>
          <p:nvPr/>
        </p:nvSpPr>
        <p:spPr>
          <a:xfrm>
            <a:off x="4436947" y="1799104"/>
            <a:ext cx="591415" cy="59141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93758" y="194558"/>
                </a:moveTo>
                <a:lnTo>
                  <a:pt x="193758" y="216437"/>
                </a:lnTo>
                <a:lnTo>
                  <a:pt x="111309" y="216437"/>
                </a:lnTo>
                <a:cubicBezTo>
                  <a:pt x="112195" y="208178"/>
                  <a:pt x="114871" y="200358"/>
                  <a:pt x="119339" y="192957"/>
                </a:cubicBezTo>
                <a:cubicBezTo>
                  <a:pt x="123796" y="185566"/>
                  <a:pt x="132607" y="175746"/>
                  <a:pt x="145761" y="163525"/>
                </a:cubicBezTo>
                <a:cubicBezTo>
                  <a:pt x="156343" y="153648"/>
                  <a:pt x="162839" y="146952"/>
                  <a:pt x="165240" y="143437"/>
                </a:cubicBezTo>
                <a:cubicBezTo>
                  <a:pt x="168478" y="138579"/>
                  <a:pt x="170097" y="133779"/>
                  <a:pt x="170097" y="129035"/>
                </a:cubicBezTo>
                <a:cubicBezTo>
                  <a:pt x="170097" y="123787"/>
                  <a:pt x="168697" y="119748"/>
                  <a:pt x="165897" y="116929"/>
                </a:cubicBezTo>
                <a:cubicBezTo>
                  <a:pt x="163097" y="114110"/>
                  <a:pt x="159229" y="112700"/>
                  <a:pt x="154286" y="112700"/>
                </a:cubicBezTo>
                <a:cubicBezTo>
                  <a:pt x="149409" y="112700"/>
                  <a:pt x="145523" y="114186"/>
                  <a:pt x="142637" y="117148"/>
                </a:cubicBezTo>
                <a:cubicBezTo>
                  <a:pt x="139751" y="120110"/>
                  <a:pt x="138084" y="125025"/>
                  <a:pt x="137655" y="131902"/>
                </a:cubicBezTo>
                <a:lnTo>
                  <a:pt x="114138" y="129550"/>
                </a:lnTo>
                <a:cubicBezTo>
                  <a:pt x="115529" y="116605"/>
                  <a:pt x="119901" y="107309"/>
                  <a:pt x="127264" y="101660"/>
                </a:cubicBezTo>
                <a:cubicBezTo>
                  <a:pt x="134626" y="96012"/>
                  <a:pt x="143828" y="93202"/>
                  <a:pt x="154867" y="93202"/>
                </a:cubicBezTo>
                <a:cubicBezTo>
                  <a:pt x="166964" y="93202"/>
                  <a:pt x="176470" y="96469"/>
                  <a:pt x="183385" y="102994"/>
                </a:cubicBezTo>
                <a:cubicBezTo>
                  <a:pt x="190300" y="109518"/>
                  <a:pt x="193758" y="117643"/>
                  <a:pt x="193758" y="127349"/>
                </a:cubicBezTo>
                <a:cubicBezTo>
                  <a:pt x="193758" y="132874"/>
                  <a:pt x="192767" y="138132"/>
                  <a:pt x="190786" y="143123"/>
                </a:cubicBezTo>
                <a:cubicBezTo>
                  <a:pt x="188805" y="148114"/>
                  <a:pt x="185671" y="153353"/>
                  <a:pt x="181375" y="158810"/>
                </a:cubicBezTo>
                <a:cubicBezTo>
                  <a:pt x="178527" y="162430"/>
                  <a:pt x="173384" y="167659"/>
                  <a:pt x="165935" y="174469"/>
                </a:cubicBezTo>
                <a:cubicBezTo>
                  <a:pt x="158496" y="181270"/>
                  <a:pt x="153781" y="185785"/>
                  <a:pt x="151800" y="188014"/>
                </a:cubicBezTo>
                <a:cubicBezTo>
                  <a:pt x="149819" y="190243"/>
                  <a:pt x="148219" y="192424"/>
                  <a:pt x="146990" y="194548"/>
                </a:cubicBezTo>
                <a:lnTo>
                  <a:pt x="193758" y="194548"/>
                </a:lnTo>
              </a:path>
            </a:pathLst>
          </a:custGeom>
          <a:solidFill>
            <a:schemeClr val="accent4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7" name="Freeform 17"/>
          <p:cNvSpPr/>
          <p:nvPr/>
        </p:nvSpPr>
        <p:spPr>
          <a:xfrm>
            <a:off x="7190494" y="1511734"/>
            <a:ext cx="579159" cy="57915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80927" y="203425"/>
                </a:moveTo>
                <a:cubicBezTo>
                  <a:pt x="173060" y="211017"/>
                  <a:pt x="163268" y="214798"/>
                  <a:pt x="151533" y="214798"/>
                </a:cubicBezTo>
                <a:cubicBezTo>
                  <a:pt x="140427" y="214798"/>
                  <a:pt x="131216" y="211607"/>
                  <a:pt x="123911" y="205226"/>
                </a:cubicBezTo>
                <a:cubicBezTo>
                  <a:pt x="116586" y="198844"/>
                  <a:pt x="112347" y="190510"/>
                  <a:pt x="111176" y="180203"/>
                </a:cubicBezTo>
                <a:lnTo>
                  <a:pt x="133950" y="177451"/>
                </a:lnTo>
                <a:cubicBezTo>
                  <a:pt x="134674" y="183232"/>
                  <a:pt x="136627" y="187652"/>
                  <a:pt x="139817" y="190719"/>
                </a:cubicBezTo>
                <a:cubicBezTo>
                  <a:pt x="142989" y="193777"/>
                  <a:pt x="146847" y="195310"/>
                  <a:pt x="151371" y="195310"/>
                </a:cubicBezTo>
                <a:cubicBezTo>
                  <a:pt x="156229" y="195310"/>
                  <a:pt x="160315" y="193462"/>
                  <a:pt x="163649" y="189767"/>
                </a:cubicBezTo>
                <a:cubicBezTo>
                  <a:pt x="166964" y="186080"/>
                  <a:pt x="168621" y="181108"/>
                  <a:pt x="168621" y="174850"/>
                </a:cubicBezTo>
                <a:cubicBezTo>
                  <a:pt x="168621" y="168935"/>
                  <a:pt x="167030" y="164230"/>
                  <a:pt x="163849" y="160763"/>
                </a:cubicBezTo>
                <a:cubicBezTo>
                  <a:pt x="160658" y="157296"/>
                  <a:pt x="156782" y="155572"/>
                  <a:pt x="152200" y="155572"/>
                </a:cubicBezTo>
                <a:cubicBezTo>
                  <a:pt x="149181" y="155572"/>
                  <a:pt x="145580" y="156162"/>
                  <a:pt x="141380" y="157324"/>
                </a:cubicBezTo>
                <a:lnTo>
                  <a:pt x="143970" y="138303"/>
                </a:lnTo>
                <a:cubicBezTo>
                  <a:pt x="150333" y="138474"/>
                  <a:pt x="155191" y="137093"/>
                  <a:pt x="158534" y="134169"/>
                </a:cubicBezTo>
                <a:cubicBezTo>
                  <a:pt x="161877" y="131245"/>
                  <a:pt x="163544" y="127359"/>
                  <a:pt x="163544" y="122511"/>
                </a:cubicBezTo>
                <a:cubicBezTo>
                  <a:pt x="163544" y="118386"/>
                  <a:pt x="162325" y="115110"/>
                  <a:pt x="159877" y="112652"/>
                </a:cubicBezTo>
                <a:cubicBezTo>
                  <a:pt x="157420" y="110204"/>
                  <a:pt x="154172" y="108976"/>
                  <a:pt x="150114" y="108976"/>
                </a:cubicBezTo>
                <a:cubicBezTo>
                  <a:pt x="146104" y="108976"/>
                  <a:pt x="142694" y="110366"/>
                  <a:pt x="139856" y="113147"/>
                </a:cubicBezTo>
                <a:cubicBezTo>
                  <a:pt x="137017" y="115929"/>
                  <a:pt x="135293" y="120005"/>
                  <a:pt x="134674" y="125349"/>
                </a:cubicBezTo>
                <a:lnTo>
                  <a:pt x="112947" y="121672"/>
                </a:lnTo>
                <a:cubicBezTo>
                  <a:pt x="114452" y="114224"/>
                  <a:pt x="116729" y="108271"/>
                  <a:pt x="119777" y="103813"/>
                </a:cubicBezTo>
                <a:cubicBezTo>
                  <a:pt x="122825" y="99355"/>
                  <a:pt x="127063" y="95860"/>
                  <a:pt x="132502" y="93307"/>
                </a:cubicBezTo>
                <a:cubicBezTo>
                  <a:pt x="137941" y="90754"/>
                  <a:pt x="144047" y="89487"/>
                  <a:pt x="150800" y="89487"/>
                </a:cubicBezTo>
                <a:cubicBezTo>
                  <a:pt x="162354" y="89487"/>
                  <a:pt x="171621" y="93174"/>
                  <a:pt x="178594" y="100546"/>
                </a:cubicBezTo>
                <a:cubicBezTo>
                  <a:pt x="184347" y="106575"/>
                  <a:pt x="187214" y="113386"/>
                  <a:pt x="187214" y="120977"/>
                </a:cubicBezTo>
                <a:cubicBezTo>
                  <a:pt x="187214" y="131750"/>
                  <a:pt x="181318" y="140351"/>
                  <a:pt x="169516" y="146771"/>
                </a:cubicBezTo>
                <a:cubicBezTo>
                  <a:pt x="176555" y="148276"/>
                  <a:pt x="182185" y="151657"/>
                  <a:pt x="186395" y="156896"/>
                </a:cubicBezTo>
                <a:cubicBezTo>
                  <a:pt x="190614" y="162144"/>
                  <a:pt x="192719" y="168469"/>
                  <a:pt x="192719" y="175889"/>
                </a:cubicBezTo>
                <a:cubicBezTo>
                  <a:pt x="192729" y="186671"/>
                  <a:pt x="188795" y="195844"/>
                  <a:pt x="180927" y="203425"/>
                </a:cubicBezTo>
              </a:path>
            </a:pathLst>
          </a:custGeom>
          <a:solidFill>
            <a:schemeClr val="accent5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8" name="Freeform 18"/>
          <p:cNvSpPr/>
          <p:nvPr/>
        </p:nvSpPr>
        <p:spPr>
          <a:xfrm>
            <a:off x="10110317" y="1252224"/>
            <a:ext cx="566973" cy="56697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5819" y="167478"/>
                </a:moveTo>
                <a:lnTo>
                  <a:pt x="155819" y="125520"/>
                </a:lnTo>
                <a:lnTo>
                  <a:pt x="127521" y="167478"/>
                </a:lnTo>
                <a:lnTo>
                  <a:pt x="155819" y="167478"/>
                </a:lnTo>
                <a:close/>
              </a:path>
              <a:path w="304800" h="304800">
                <a:moveTo>
                  <a:pt x="152400" y="28575"/>
                </a:moveTo>
                <a:cubicBezTo>
                  <a:pt x="84011" y="28575"/>
                  <a:pt x="28575" y="84011"/>
                  <a:pt x="28575" y="152400"/>
                </a:cubicBezTo>
                <a:cubicBezTo>
                  <a:pt x="28575" y="220789"/>
                  <a:pt x="84011" y="276225"/>
                  <a:pt x="152400" y="276225"/>
                </a:cubicBezTo>
                <a:cubicBezTo>
                  <a:pt x="220789" y="276225"/>
                  <a:pt x="276225" y="220789"/>
                  <a:pt x="276225" y="152400"/>
                </a:cubicBezTo>
                <a:cubicBezTo>
                  <a:pt x="276225" y="84011"/>
                  <a:pt x="220789" y="28575"/>
                  <a:pt x="152400" y="28575"/>
                </a:cubicBezTo>
                <a:close/>
              </a:path>
              <a:path w="304800" h="304800">
                <a:moveTo>
                  <a:pt x="193777" y="188014"/>
                </a:moveTo>
                <a:lnTo>
                  <a:pt x="178594" y="188014"/>
                </a:lnTo>
                <a:lnTo>
                  <a:pt x="178594" y="212731"/>
                </a:lnTo>
                <a:lnTo>
                  <a:pt x="155819" y="212731"/>
                </a:lnTo>
                <a:lnTo>
                  <a:pt x="155819" y="188014"/>
                </a:lnTo>
                <a:lnTo>
                  <a:pt x="105518" y="188014"/>
                </a:lnTo>
                <a:lnTo>
                  <a:pt x="105518" y="167564"/>
                </a:lnTo>
                <a:lnTo>
                  <a:pt x="158839" y="89497"/>
                </a:lnTo>
                <a:lnTo>
                  <a:pt x="178594" y="89497"/>
                </a:lnTo>
                <a:lnTo>
                  <a:pt x="178594" y="167478"/>
                </a:lnTo>
                <a:lnTo>
                  <a:pt x="193777" y="167478"/>
                </a:lnTo>
                <a:lnTo>
                  <a:pt x="193777" y="188014"/>
                </a:lnTo>
              </a:path>
            </a:pathLst>
          </a:custGeom>
          <a:solidFill>
            <a:schemeClr val="accent4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cxnSp>
        <p:nvCxnSpPr>
          <p:cNvPr id="19" name="Connector 19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9525">
            <a:solidFill>
              <a:srgbClr val="000000"/>
            </a:solidFill>
          </a:ln>
        </p:spPr>
      </p:cxn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JueW+geefqemYtVxuIyMjIOaYvuaAp+S4jumakOaAp+efpeivhuWIhuexu1xu5pi+5oCn55+l6K+G77yI5aaC5paH5qGj44CB5oql5ZGK77yJ5Y+v6YCa6L+H57yW56CB5YyW5a2Y5YKo77yM6ICM6ZqQ5oCn55+l6K+G77yI5aaC57uP6aqM44CB5oqA6IO977yJ6ZyA6YCa6L+H5qGI5L6L5bqT5oiW5LiT5a6257O757uf6L2s5YyW77yM55+p6Zi15biu5Yqp6K+G5Yir5Lik6ICF55qE566h55CG562W55Wl5beu5byC44CCXG4jIyMg55+l6K+G55Sf5ZG95ZGo5pyf566h55CGXG7ku47liJvlu7rjgIHpqozor4HjgIHlupTnlKjliLDmt5jmsbDnmoTlhajlkajmnJ/ot5/ouKrvvIznn6npmLXlj6/moIfms6jnn6Xor4bnmoTml7bmlYjmgKfvvIjlpoLmlL/nrZbms5Xop4Tmm7TmlrDpopHnjofvvInvvIzliqjmgIHosIPmlbTnu7TmiqTkvJjlhYjnuqfjgIJcbiMjIyDnn6Xor4bku7flgLzor4TkvLDnu7TluqZcbue7k+WQiOS9v+eUqOmikeeOh+OAgeWkjeeUqOaAp+OAgeWIm+aWsOaAp+etieaMh+agh+aehOW7uuefqemYte+8jOmHj+WMluefpeivhuWvueS4muWKoeeahOW9seWTje+8jOaMh+WvvOi1hOa6kOWAvuaWnO+8iOWmgumrmOS7t+WAvOefpeivhuS8mOWFiOaVsOWtl+WMlu+8ieOAglxuIyMjIOWuieWFqOS4juWFseS6q+W5s+ihoVxu6YCa6L+H5p2D6ZmQ55+p6Zi15YiS5YiG5pWP5oSf562J57qn77yI5aaC5YWs5byA44CB6YOo6Zeo57qn44CB5py65a+G77yJ77yM56Gu5L+d55+l6K+G5YWx5Lqr55qE5ZCM5pe256ym5ZCI5ZCI6KeE6KaB5rGC77yM6YG/5YWN5L+h5oGv5rOE6Zyy6aOO6Zmp44CCIiwidHBsaWQiOiIzNSIsInRwbE5hbWUiOiJsaXN0NF8yMDI1MDcwMzE0IiwiZWRpdGVkIjoiZmFsc2UifQ==</bd:templateData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人工智能的应用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Freeform 3"/>
          <p:cNvSpPr/>
          <p:nvPr/>
        </p:nvSpPr>
        <p:spPr>
          <a:xfrm rot="5400000">
            <a:off x="4620233" y="1328696"/>
            <a:ext cx="2959703" cy="4686300"/>
          </a:xfrm>
          <a:custGeom>
            <a:avLst/>
            <a:gdLst/>
            <a:ahLst/>
            <a:cxnLst/>
            <a:rect l="l" t="t" r="r" b="b"/>
            <a:pathLst>
              <a:path w="2959688" h="4686300">
                <a:moveTo>
                  <a:pt x="796424" y="3221313"/>
                </a:moveTo>
                <a:cubicBezTo>
                  <a:pt x="796424" y="3314298"/>
                  <a:pt x="818231" y="3401590"/>
                  <a:pt x="856630" y="3479394"/>
                </a:cubicBezTo>
                <a:lnTo>
                  <a:pt x="924980" y="3586872"/>
                </a:lnTo>
                <a:lnTo>
                  <a:pt x="937623" y="3593470"/>
                </a:lnTo>
                <a:cubicBezTo>
                  <a:pt x="968578" y="3613380"/>
                  <a:pt x="997518" y="3635898"/>
                  <a:pt x="1024085" y="3660550"/>
                </a:cubicBezTo>
                <a:cubicBezTo>
                  <a:pt x="1035471" y="3660550"/>
                  <a:pt x="1035471" y="3660550"/>
                  <a:pt x="1035471" y="3660550"/>
                </a:cubicBezTo>
                <a:cubicBezTo>
                  <a:pt x="1145534" y="3793287"/>
                  <a:pt x="1308732" y="3880515"/>
                  <a:pt x="1494702" y="3880515"/>
                </a:cubicBezTo>
                <a:cubicBezTo>
                  <a:pt x="1634179" y="3880515"/>
                  <a:pt x="1760847" y="3831449"/>
                  <a:pt x="1861897" y="3750918"/>
                </a:cubicBezTo>
                <a:lnTo>
                  <a:pt x="1943299" y="3670990"/>
                </a:lnTo>
                <a:lnTo>
                  <a:pt x="1943299" y="3665017"/>
                </a:lnTo>
                <a:cubicBezTo>
                  <a:pt x="1943299" y="3663594"/>
                  <a:pt x="1943299" y="3663594"/>
                  <a:pt x="1943299" y="3663594"/>
                </a:cubicBezTo>
                <a:cubicBezTo>
                  <a:pt x="2076036" y="3553531"/>
                  <a:pt x="2163264" y="3390333"/>
                  <a:pt x="2163264" y="3204363"/>
                </a:cubicBezTo>
                <a:cubicBezTo>
                  <a:pt x="2163264" y="3064886"/>
                  <a:pt x="2114198" y="2938217"/>
                  <a:pt x="2033667" y="2837167"/>
                </a:cubicBezTo>
                <a:lnTo>
                  <a:pt x="1996230" y="2799039"/>
                </a:lnTo>
                <a:lnTo>
                  <a:pt x="1953728" y="2763929"/>
                </a:lnTo>
                <a:cubicBezTo>
                  <a:pt x="1846590" y="2656712"/>
                  <a:pt x="1780222" y="2508695"/>
                  <a:pt x="1780222" y="2345497"/>
                </a:cubicBezTo>
                <a:lnTo>
                  <a:pt x="1781113" y="2336573"/>
                </a:lnTo>
                <a:lnTo>
                  <a:pt x="1780222" y="2327648"/>
                </a:lnTo>
                <a:cubicBezTo>
                  <a:pt x="1780222" y="2164450"/>
                  <a:pt x="1846590" y="2017382"/>
                  <a:pt x="1953728" y="1911114"/>
                </a:cubicBezTo>
                <a:lnTo>
                  <a:pt x="1966122" y="1900974"/>
                </a:lnTo>
                <a:lnTo>
                  <a:pt x="2033667" y="1832182"/>
                </a:lnTo>
                <a:cubicBezTo>
                  <a:pt x="2114198" y="1731133"/>
                  <a:pt x="2163264" y="1604464"/>
                  <a:pt x="2163264" y="1464987"/>
                </a:cubicBezTo>
                <a:cubicBezTo>
                  <a:pt x="2163264" y="1325510"/>
                  <a:pt x="2114198" y="1198842"/>
                  <a:pt x="2033667" y="1097791"/>
                </a:cubicBezTo>
                <a:lnTo>
                  <a:pt x="1953741" y="1016390"/>
                </a:lnTo>
                <a:lnTo>
                  <a:pt x="1947765" y="1016390"/>
                </a:lnTo>
                <a:cubicBezTo>
                  <a:pt x="1946342" y="1016390"/>
                  <a:pt x="1946342" y="1016390"/>
                  <a:pt x="1946342" y="1016390"/>
                </a:cubicBezTo>
                <a:cubicBezTo>
                  <a:pt x="1836279" y="883652"/>
                  <a:pt x="1673081" y="796425"/>
                  <a:pt x="1487111" y="796425"/>
                </a:cubicBezTo>
                <a:cubicBezTo>
                  <a:pt x="1301142" y="796425"/>
                  <a:pt x="1137944" y="883652"/>
                  <a:pt x="1027880" y="1016390"/>
                </a:cubicBezTo>
                <a:cubicBezTo>
                  <a:pt x="1020289" y="1016390"/>
                  <a:pt x="1020289" y="1016390"/>
                  <a:pt x="1020289" y="1016390"/>
                </a:cubicBezTo>
                <a:lnTo>
                  <a:pt x="1012185" y="1022677"/>
                </a:lnTo>
                <a:lnTo>
                  <a:pt x="930979" y="1105382"/>
                </a:lnTo>
                <a:cubicBezTo>
                  <a:pt x="850448" y="1206432"/>
                  <a:pt x="801382" y="1333100"/>
                  <a:pt x="801382" y="1472577"/>
                </a:cubicBezTo>
                <a:cubicBezTo>
                  <a:pt x="801382" y="1658547"/>
                  <a:pt x="888610" y="1821745"/>
                  <a:pt x="1021347" y="1931809"/>
                </a:cubicBezTo>
                <a:cubicBezTo>
                  <a:pt x="1021347" y="1939400"/>
                  <a:pt x="1021347" y="1939400"/>
                  <a:pt x="1021347" y="1939400"/>
                </a:cubicBezTo>
                <a:lnTo>
                  <a:pt x="1042572" y="1966758"/>
                </a:lnTo>
                <a:lnTo>
                  <a:pt x="1078269" y="2010034"/>
                </a:lnTo>
                <a:lnTo>
                  <a:pt x="1083222" y="2019153"/>
                </a:lnTo>
                <a:lnTo>
                  <a:pt x="1088427" y="2025862"/>
                </a:lnTo>
                <a:lnTo>
                  <a:pt x="1126693" y="2099187"/>
                </a:lnTo>
                <a:lnTo>
                  <a:pt x="1132890" y="2110595"/>
                </a:lnTo>
                <a:lnTo>
                  <a:pt x="1133247" y="2111746"/>
                </a:lnTo>
                <a:lnTo>
                  <a:pt x="1139862" y="2124421"/>
                </a:lnTo>
                <a:cubicBezTo>
                  <a:pt x="1168306" y="2193685"/>
                  <a:pt x="1184424" y="2269591"/>
                  <a:pt x="1184424" y="2349292"/>
                </a:cubicBezTo>
                <a:cubicBezTo>
                  <a:pt x="1184424" y="2471691"/>
                  <a:pt x="1147092" y="2585016"/>
                  <a:pt x="1083227" y="2678861"/>
                </a:cubicBezTo>
                <a:lnTo>
                  <a:pt x="1016389" y="2759246"/>
                </a:lnTo>
                <a:lnTo>
                  <a:pt x="1016389" y="2762082"/>
                </a:lnTo>
                <a:cubicBezTo>
                  <a:pt x="883652" y="2872146"/>
                  <a:pt x="796424" y="3035344"/>
                  <a:pt x="796424" y="3221313"/>
                </a:cubicBezTo>
                <a:close/>
              </a:path>
              <a:path w="2959688" h="4686300">
                <a:moveTo>
                  <a:pt x="0" y="4098028"/>
                </a:moveTo>
                <a:cubicBezTo>
                  <a:pt x="0" y="3942421"/>
                  <a:pt x="56888" y="3801995"/>
                  <a:pt x="151700" y="3699522"/>
                </a:cubicBezTo>
                <a:cubicBezTo>
                  <a:pt x="151700" y="3691931"/>
                  <a:pt x="151700" y="3691931"/>
                  <a:pt x="151700" y="3691931"/>
                </a:cubicBezTo>
                <a:cubicBezTo>
                  <a:pt x="295815" y="3581867"/>
                  <a:pt x="386835" y="3414874"/>
                  <a:pt x="386835" y="3221313"/>
                </a:cubicBezTo>
                <a:cubicBezTo>
                  <a:pt x="386835" y="3031548"/>
                  <a:pt x="295815" y="2860760"/>
                  <a:pt x="151700" y="2750696"/>
                </a:cubicBezTo>
                <a:cubicBezTo>
                  <a:pt x="151700" y="2739310"/>
                  <a:pt x="151700" y="2739310"/>
                  <a:pt x="151700" y="2739310"/>
                </a:cubicBezTo>
                <a:lnTo>
                  <a:pt x="121836" y="2699360"/>
                </a:lnTo>
                <a:lnTo>
                  <a:pt x="104956" y="2678861"/>
                </a:lnTo>
                <a:lnTo>
                  <a:pt x="100895" y="2671347"/>
                </a:lnTo>
                <a:lnTo>
                  <a:pt x="87998" y="2654094"/>
                </a:lnTo>
                <a:cubicBezTo>
                  <a:pt x="31999" y="2563540"/>
                  <a:pt x="0" y="2457509"/>
                  <a:pt x="0" y="2340803"/>
                </a:cubicBezTo>
                <a:cubicBezTo>
                  <a:pt x="0" y="2177605"/>
                  <a:pt x="65421" y="2029589"/>
                  <a:pt x="171611" y="1922371"/>
                </a:cubicBezTo>
                <a:lnTo>
                  <a:pt x="227502" y="1875831"/>
                </a:lnTo>
                <a:lnTo>
                  <a:pt x="254196" y="1850447"/>
                </a:lnTo>
                <a:cubicBezTo>
                  <a:pt x="340594" y="1747974"/>
                  <a:pt x="391793" y="1617748"/>
                  <a:pt x="391793" y="1472577"/>
                </a:cubicBezTo>
                <a:cubicBezTo>
                  <a:pt x="391793" y="1282812"/>
                  <a:pt x="300773" y="1112024"/>
                  <a:pt x="156658" y="1001960"/>
                </a:cubicBezTo>
                <a:cubicBezTo>
                  <a:pt x="156658" y="990574"/>
                  <a:pt x="156658" y="990574"/>
                  <a:pt x="156658" y="990574"/>
                </a:cubicBezTo>
                <a:cubicBezTo>
                  <a:pt x="61846" y="884306"/>
                  <a:pt x="4958" y="747675"/>
                  <a:pt x="4958" y="592067"/>
                </a:cubicBezTo>
                <a:cubicBezTo>
                  <a:pt x="4958" y="265671"/>
                  <a:pt x="266640" y="0"/>
                  <a:pt x="592795" y="0"/>
                </a:cubicBezTo>
                <a:lnTo>
                  <a:pt x="601535" y="885"/>
                </a:lnTo>
                <a:lnTo>
                  <a:pt x="610397" y="0"/>
                </a:lnTo>
                <a:cubicBezTo>
                  <a:pt x="766004" y="0"/>
                  <a:pt x="906430" y="56887"/>
                  <a:pt x="1008903" y="151700"/>
                </a:cubicBezTo>
                <a:cubicBezTo>
                  <a:pt x="1016494" y="151700"/>
                  <a:pt x="1016494" y="151700"/>
                  <a:pt x="1016494" y="151700"/>
                </a:cubicBezTo>
                <a:cubicBezTo>
                  <a:pt x="1126558" y="295815"/>
                  <a:pt x="1293551" y="386835"/>
                  <a:pt x="1487111" y="386835"/>
                </a:cubicBezTo>
                <a:cubicBezTo>
                  <a:pt x="1676876" y="386835"/>
                  <a:pt x="1847665" y="295815"/>
                  <a:pt x="1957729" y="151700"/>
                </a:cubicBezTo>
                <a:cubicBezTo>
                  <a:pt x="1969115" y="151700"/>
                  <a:pt x="1969115" y="151700"/>
                  <a:pt x="1969115" y="151700"/>
                </a:cubicBezTo>
                <a:cubicBezTo>
                  <a:pt x="2075383" y="56887"/>
                  <a:pt x="2212014" y="0"/>
                  <a:pt x="2367621" y="0"/>
                </a:cubicBezTo>
                <a:lnTo>
                  <a:pt x="2369738" y="211"/>
                </a:lnTo>
                <a:lnTo>
                  <a:pt x="2371851" y="0"/>
                </a:lnTo>
                <a:cubicBezTo>
                  <a:pt x="2657237" y="0"/>
                  <a:pt x="2893260" y="200499"/>
                  <a:pt x="2947807" y="469284"/>
                </a:cubicBezTo>
                <a:lnTo>
                  <a:pt x="2956790" y="559251"/>
                </a:lnTo>
                <a:lnTo>
                  <a:pt x="2959688" y="587837"/>
                </a:lnTo>
                <a:lnTo>
                  <a:pt x="2959666" y="588053"/>
                </a:lnTo>
                <a:lnTo>
                  <a:pt x="2959688" y="588272"/>
                </a:lnTo>
                <a:cubicBezTo>
                  <a:pt x="2959688" y="743879"/>
                  <a:pt x="2902800" y="884306"/>
                  <a:pt x="2807988" y="986779"/>
                </a:cubicBezTo>
                <a:cubicBezTo>
                  <a:pt x="2807988" y="994369"/>
                  <a:pt x="2807988" y="994369"/>
                  <a:pt x="2807988" y="994369"/>
                </a:cubicBezTo>
                <a:cubicBezTo>
                  <a:pt x="2663873" y="1104433"/>
                  <a:pt x="2572853" y="1271426"/>
                  <a:pt x="2572853" y="1464987"/>
                </a:cubicBezTo>
                <a:cubicBezTo>
                  <a:pt x="2572853" y="1607311"/>
                  <a:pt x="2624052" y="1738960"/>
                  <a:pt x="2710450" y="1842323"/>
                </a:cubicBezTo>
                <a:lnTo>
                  <a:pt x="2746695" y="1876987"/>
                </a:lnTo>
                <a:lnTo>
                  <a:pt x="2788077" y="1911114"/>
                </a:lnTo>
                <a:cubicBezTo>
                  <a:pt x="2894267" y="2017382"/>
                  <a:pt x="2959688" y="2164450"/>
                  <a:pt x="2959688" y="2327648"/>
                </a:cubicBezTo>
                <a:lnTo>
                  <a:pt x="2958870" y="2336594"/>
                </a:lnTo>
                <a:lnTo>
                  <a:pt x="2959688" y="2345497"/>
                </a:lnTo>
                <a:cubicBezTo>
                  <a:pt x="2959688" y="2508695"/>
                  <a:pt x="2894267" y="2656712"/>
                  <a:pt x="2788077" y="2763929"/>
                </a:cubicBezTo>
                <a:lnTo>
                  <a:pt x="2707346" y="2831154"/>
                </a:lnTo>
                <a:lnTo>
                  <a:pt x="2636378" y="2937743"/>
                </a:lnTo>
                <a:cubicBezTo>
                  <a:pt x="2595608" y="3017444"/>
                  <a:pt x="2572853" y="3107583"/>
                  <a:pt x="2572853" y="3204363"/>
                </a:cubicBezTo>
                <a:cubicBezTo>
                  <a:pt x="2572853" y="3394128"/>
                  <a:pt x="2663873" y="3564917"/>
                  <a:pt x="2807988" y="3674980"/>
                </a:cubicBezTo>
                <a:cubicBezTo>
                  <a:pt x="2807988" y="3686366"/>
                  <a:pt x="2807988" y="3686366"/>
                  <a:pt x="2807988" y="3686366"/>
                </a:cubicBezTo>
                <a:cubicBezTo>
                  <a:pt x="2902800" y="3792635"/>
                  <a:pt x="2959688" y="3929266"/>
                  <a:pt x="2959688" y="4084873"/>
                </a:cubicBezTo>
                <a:lnTo>
                  <a:pt x="2959477" y="4086989"/>
                </a:lnTo>
                <a:lnTo>
                  <a:pt x="2959688" y="4089102"/>
                </a:lnTo>
                <a:cubicBezTo>
                  <a:pt x="2959688" y="4374487"/>
                  <a:pt x="2759189" y="4610511"/>
                  <a:pt x="2490404" y="4665058"/>
                </a:cubicBezTo>
                <a:lnTo>
                  <a:pt x="2401088" y="4673976"/>
                </a:lnTo>
                <a:lnTo>
                  <a:pt x="2371851" y="4676940"/>
                </a:lnTo>
                <a:lnTo>
                  <a:pt x="2371630" y="4676918"/>
                </a:lnTo>
                <a:lnTo>
                  <a:pt x="2371416" y="4676939"/>
                </a:lnTo>
                <a:cubicBezTo>
                  <a:pt x="2215809" y="4676939"/>
                  <a:pt x="2075383" y="4620052"/>
                  <a:pt x="1972910" y="4525239"/>
                </a:cubicBezTo>
                <a:cubicBezTo>
                  <a:pt x="1965319" y="4525239"/>
                  <a:pt x="1965319" y="4525239"/>
                  <a:pt x="1965319" y="4525239"/>
                </a:cubicBezTo>
                <a:cubicBezTo>
                  <a:pt x="1855255" y="4381124"/>
                  <a:pt x="1688262" y="4290104"/>
                  <a:pt x="1494702" y="4290104"/>
                </a:cubicBezTo>
                <a:cubicBezTo>
                  <a:pt x="1304937" y="4290104"/>
                  <a:pt x="1134148" y="4381124"/>
                  <a:pt x="1024085" y="4525239"/>
                </a:cubicBezTo>
                <a:cubicBezTo>
                  <a:pt x="1012699" y="4525239"/>
                  <a:pt x="1012699" y="4525239"/>
                  <a:pt x="1012699" y="4525239"/>
                </a:cubicBezTo>
                <a:cubicBezTo>
                  <a:pt x="959564" y="4572645"/>
                  <a:pt x="898840" y="4610570"/>
                  <a:pt x="831947" y="4636644"/>
                </a:cubicBezTo>
                <a:lnTo>
                  <a:pt x="800537" y="4645614"/>
                </a:lnTo>
                <a:lnTo>
                  <a:pt x="706900" y="4674410"/>
                </a:lnTo>
                <a:cubicBezTo>
                  <a:pt x="668427" y="4682208"/>
                  <a:pt x="628606" y="4686300"/>
                  <a:pt x="587837" y="4686300"/>
                </a:cubicBezTo>
                <a:cubicBezTo>
                  <a:pt x="261682" y="4686300"/>
                  <a:pt x="0" y="4424424"/>
                  <a:pt x="0" y="4098028"/>
                </a:cubicBezTo>
              </a:path>
            </a:pathLst>
          </a:custGeom>
          <a:solidFill>
            <a:schemeClr val="dk1">
              <a:alpha val="5000"/>
            </a:schemeClr>
          </a:solidFill>
          <a:ln/>
        </p:spPr>
        <p:txBody>
          <a:bodyPr vert="horz" wrap="square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eyJfdGVtcGxhdGVEYXRhIjp7ImxpbmVDb3VudCI6IjMyIiwid29yZENvdW50IjoiMjMifSwidGFnIjoibm9FZGl0In0=</bd:templateData>
          </p:ext>
        </p:extLst>
      </p:sp>
      <p:sp>
        <p:nvSpPr>
          <p:cNvPr id="4" name="AutoShape 4"/>
          <p:cNvSpPr/>
          <p:nvPr/>
        </p:nvSpPr>
        <p:spPr>
          <a:xfrm rot="10800000">
            <a:off x="7342763" y="4051131"/>
            <a:ext cx="1020318" cy="10203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57150">
            <a:solidFill>
              <a:schemeClr val="lt1">
                <a:alpha val="100000"/>
              </a:schemeClr>
            </a:solidFill>
            <a:prstDash val="solid"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l"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eyJfdGVtcGxhdGVEYXRhIjp7ImxpbmVDb3VudCI6IjYiLCJ3b3JkQ291bnQiOiI2In0sInRhZyI6Im5vRWRpdCJ9</bd:templateData>
          </p:ext>
        </p:extLst>
      </p:sp>
      <p:sp>
        <p:nvSpPr>
          <p:cNvPr id="5" name="AutoShape 5"/>
          <p:cNvSpPr/>
          <p:nvPr/>
        </p:nvSpPr>
        <p:spPr>
          <a:xfrm rot="5400000">
            <a:off x="7342763" y="2277100"/>
            <a:ext cx="1020318" cy="1020318"/>
          </a:xfrm>
          <a:prstGeom prst="ellipse">
            <a:avLst/>
          </a:prstGeom>
          <a:solidFill>
            <a:schemeClr val="accent4">
              <a:alpha val="100000"/>
            </a:schemeClr>
          </a:solidFill>
          <a:ln w="57150">
            <a:solidFill>
              <a:schemeClr val="l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AutoShape 6"/>
          <p:cNvSpPr/>
          <p:nvPr/>
        </p:nvSpPr>
        <p:spPr>
          <a:xfrm>
            <a:off x="3846517" y="2294245"/>
            <a:ext cx="1020318" cy="1020318"/>
          </a:xfrm>
          <a:prstGeom prst="ellipse">
            <a:avLst/>
          </a:prstGeom>
          <a:solidFill>
            <a:schemeClr val="accent1">
              <a:alpha val="100000"/>
            </a:schemeClr>
          </a:solidFill>
          <a:ln w="57150">
            <a:solidFill>
              <a:schemeClr val="lt1">
                <a:alpha val="100000"/>
              </a:schemeClr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 rot="16200000">
            <a:off x="3846517" y="4051131"/>
            <a:ext cx="1020318" cy="1020318"/>
          </a:xfrm>
          <a:prstGeom prst="ellipse">
            <a:avLst/>
          </a:prstGeom>
          <a:solidFill>
            <a:schemeClr val="accent4">
              <a:alpha val="100000"/>
            </a:schemeClr>
          </a:solidFill>
          <a:ln w="57150">
            <a:solidFill>
              <a:schemeClr val="lt1">
                <a:alpha val="100000"/>
              </a:schemeClr>
            </a:solidFill>
            <a:prstDash val="solid"/>
          </a:ln>
        </p:spPr>
        <p:txBody>
          <a:bodyPr vert="horz" wrap="square" lIns="68580" tIns="34290" rIns="68580" bIns="3429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eyJfdGVtcGxhdGVEYXRhIjp7ImxpbmVDb3VudCI6IjYiLCJ3b3JkQ291bnQiOiI2In0sInRhZyI6Im5vRWRpdCJ9</bd:templateData>
          </p:ext>
        </p:extLst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585002" y="2273290"/>
            <a:ext cx="1019175" cy="1019175"/>
          </a:xfrm>
          <a:prstGeom prst="ellipse">
            <a:avLst/>
          </a:prstGeom>
          <a:ln w="38100">
            <a:solidFill>
              <a:schemeClr val="lt2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alphaModFix/>
          </a:blip>
          <a:srcRect l="12500" r="12500"/>
          <a:stretch>
            <a:fillRect/>
          </a:stretch>
        </p:blipFill>
        <p:spPr>
          <a:xfrm>
            <a:off x="5585573" y="4051703"/>
            <a:ext cx="1019175" cy="1019175"/>
          </a:xfrm>
          <a:prstGeom prst="ellipse">
            <a:avLst/>
          </a:prstGeom>
          <a:ln w="38100">
            <a:solidFill>
              <a:schemeClr val="lt2"/>
            </a:soli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sp>
        <p:nvSpPr>
          <p:cNvPr id="10" name="Freeform 10"/>
          <p:cNvSpPr/>
          <p:nvPr/>
        </p:nvSpPr>
        <p:spPr>
          <a:xfrm>
            <a:off x="4146721" y="2594449"/>
            <a:ext cx="419910" cy="41991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8693" y="85468"/>
                </a:moveTo>
                <a:lnTo>
                  <a:pt x="193700" y="180461"/>
                </a:lnTo>
                <a:lnTo>
                  <a:pt x="301971" y="180461"/>
                </a:lnTo>
                <a:cubicBezTo>
                  <a:pt x="303686" y="171298"/>
                  <a:pt x="304800" y="162001"/>
                  <a:pt x="304800" y="152400"/>
                </a:cubicBezTo>
                <a:cubicBezTo>
                  <a:pt x="304800" y="128273"/>
                  <a:pt x="298694" y="105747"/>
                  <a:pt x="288693" y="85468"/>
                </a:cubicBezTo>
                <a:close/>
              </a:path>
              <a:path w="304800" h="304800">
                <a:moveTo>
                  <a:pt x="200549" y="145161"/>
                </a:moveTo>
                <a:lnTo>
                  <a:pt x="278682" y="67066"/>
                </a:lnTo>
                <a:cubicBezTo>
                  <a:pt x="260080" y="39643"/>
                  <a:pt x="232543" y="19241"/>
                  <a:pt x="200549" y="8525"/>
                </a:cubicBezTo>
                <a:lnTo>
                  <a:pt x="200549" y="145161"/>
                </a:lnTo>
                <a:close/>
              </a:path>
              <a:path w="304800" h="304800">
                <a:moveTo>
                  <a:pt x="159525" y="200549"/>
                </a:moveTo>
                <a:lnTo>
                  <a:pt x="237677" y="278721"/>
                </a:lnTo>
                <a:cubicBezTo>
                  <a:pt x="265138" y="260156"/>
                  <a:pt x="285560" y="232581"/>
                  <a:pt x="296275" y="200549"/>
                </a:cubicBezTo>
                <a:lnTo>
                  <a:pt x="159525" y="200549"/>
                </a:lnTo>
                <a:close/>
              </a:path>
              <a:path w="304800" h="304800">
                <a:moveTo>
                  <a:pt x="180432" y="111862"/>
                </a:moveTo>
                <a:lnTo>
                  <a:pt x="180432" y="2829"/>
                </a:lnTo>
                <a:cubicBezTo>
                  <a:pt x="171317" y="1133"/>
                  <a:pt x="162001" y="0"/>
                  <a:pt x="152400" y="0"/>
                </a:cubicBezTo>
                <a:cubicBezTo>
                  <a:pt x="128064" y="0"/>
                  <a:pt x="105366" y="6229"/>
                  <a:pt x="84963" y="16393"/>
                </a:cubicBezTo>
                <a:lnTo>
                  <a:pt x="180432" y="111862"/>
                </a:lnTo>
                <a:close/>
              </a:path>
              <a:path w="304800" h="304800">
                <a:moveTo>
                  <a:pt x="124368" y="193853"/>
                </a:moveTo>
                <a:lnTo>
                  <a:pt x="124368" y="301981"/>
                </a:lnTo>
                <a:cubicBezTo>
                  <a:pt x="133483" y="303686"/>
                  <a:pt x="142799" y="304800"/>
                  <a:pt x="152400" y="304800"/>
                </a:cubicBezTo>
                <a:cubicBezTo>
                  <a:pt x="176508" y="304800"/>
                  <a:pt x="198987" y="298694"/>
                  <a:pt x="219266" y="288722"/>
                </a:cubicBezTo>
                <a:lnTo>
                  <a:pt x="124368" y="193853"/>
                </a:lnTo>
                <a:close/>
              </a:path>
              <a:path w="304800" h="304800">
                <a:moveTo>
                  <a:pt x="104232" y="159763"/>
                </a:moveTo>
                <a:lnTo>
                  <a:pt x="26194" y="237792"/>
                </a:lnTo>
                <a:cubicBezTo>
                  <a:pt x="44758" y="265176"/>
                  <a:pt x="72276" y="285569"/>
                  <a:pt x="104232" y="296285"/>
                </a:cubicBezTo>
                <a:lnTo>
                  <a:pt x="104232" y="159763"/>
                </a:lnTo>
                <a:close/>
              </a:path>
              <a:path w="304800" h="304800">
                <a:moveTo>
                  <a:pt x="2829" y="124368"/>
                </a:moveTo>
                <a:cubicBezTo>
                  <a:pt x="1133" y="133483"/>
                  <a:pt x="0" y="142799"/>
                  <a:pt x="0" y="152400"/>
                </a:cubicBezTo>
                <a:cubicBezTo>
                  <a:pt x="0" y="176584"/>
                  <a:pt x="6144" y="199130"/>
                  <a:pt x="16145" y="219408"/>
                </a:cubicBezTo>
                <a:lnTo>
                  <a:pt x="111195" y="124358"/>
                </a:lnTo>
                <a:lnTo>
                  <a:pt x="2829" y="124358"/>
                </a:lnTo>
                <a:close/>
              </a:path>
              <a:path w="304800" h="304800">
                <a:moveTo>
                  <a:pt x="66637" y="26489"/>
                </a:moveTo>
                <a:cubicBezTo>
                  <a:pt x="39443" y="45053"/>
                  <a:pt x="19183" y="72428"/>
                  <a:pt x="8525" y="104232"/>
                </a:cubicBezTo>
                <a:lnTo>
                  <a:pt x="144389" y="104232"/>
                </a:lnTo>
                <a:lnTo>
                  <a:pt x="66637" y="26489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Freeform 11"/>
          <p:cNvSpPr/>
          <p:nvPr/>
        </p:nvSpPr>
        <p:spPr>
          <a:xfrm>
            <a:off x="7643372" y="2577709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28"/>
                  <a:pt x="236563" y="0"/>
                  <a:pt x="152400" y="0"/>
                </a:cubicBezTo>
                <a:cubicBezTo>
                  <a:pt x="68228" y="0"/>
                  <a:pt x="0" y="68228"/>
                  <a:pt x="0" y="152400"/>
                </a:cubicBezTo>
                <a:cubicBezTo>
                  <a:pt x="0" y="236563"/>
                  <a:pt x="68228" y="304800"/>
                  <a:pt x="152400" y="304800"/>
                </a:cubicBezTo>
                <a:close/>
              </a:path>
              <a:path w="304800" h="304800">
                <a:moveTo>
                  <a:pt x="152400" y="76200"/>
                </a:moveTo>
                <a:lnTo>
                  <a:pt x="228600" y="152400"/>
                </a:lnTo>
                <a:lnTo>
                  <a:pt x="171450" y="152400"/>
                </a:lnTo>
                <a:lnTo>
                  <a:pt x="171450" y="228600"/>
                </a:lnTo>
                <a:lnTo>
                  <a:pt x="133350" y="228600"/>
                </a:lnTo>
                <a:lnTo>
                  <a:pt x="133350" y="152400"/>
                </a:lnTo>
                <a:lnTo>
                  <a:pt x="76200" y="152400"/>
                </a:lnTo>
                <a:lnTo>
                  <a:pt x="152400" y="7620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Freeform 12"/>
          <p:cNvSpPr/>
          <p:nvPr/>
        </p:nvSpPr>
        <p:spPr>
          <a:xfrm>
            <a:off x="4147126" y="4351740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</a:path>
              <a:path w="304800" h="304800"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Freeform 13"/>
          <p:cNvSpPr/>
          <p:nvPr/>
        </p:nvSpPr>
        <p:spPr>
          <a:xfrm>
            <a:off x="7643372" y="4351740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</a:path>
              <a:path w="304800" h="304800"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476023" y="2227046"/>
            <a:ext cx="3057357" cy="2695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自然语言处理（NLP）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eyJfdGVtcGxhdGVEYXRhIjp7ImNvbnRlbnRUeXBlIjoiJGl0ZW0xX3RpdGxlIiwibGluZUNvdW50IjoiMSIsIndvcmRDb3VudCI6IjEwIn0sInRhZyI6IiRpdGVtMV90aXRsZSJ9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669060" y="2551141"/>
            <a:ext cx="2864321" cy="1324869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自动提取文档关键信息生成摘要，或通过语义理解实现智能问答（如AI客服知识库），降低人工整理成本。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eyJfdGVtcGxhdGVEYXRhIjp7ImNvbnRlbnRUeXBlIjoiJGl0ZW0xX2MiLCJsaW5lQ291bnQiOiI0Iiwid29yZENvdW50IjoiMTQifSwidGFnIjoiJGl0ZW0xX2MifQ==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476023" y="4051131"/>
            <a:ext cx="3057357" cy="2695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机器学习推荐系统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eyJfdGVtcGxhdGVEYXRhIjp7ImNvbnRlbnRUeXBlIjoiJGl0ZW0yX3RpdGxlIiwibGluZUNvdW50IjoiMSIsIndvcmRDb3VudCI6IjEwIn0sInRhZyI6IiRpdGVtMl90aXRsZSJ9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669060" y="4375225"/>
            <a:ext cx="2864321" cy="142869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r">
              <a:lnSpc>
                <a:spcPct val="150000"/>
              </a:lnSpc>
              <a:spcBef>
                <a:spcPts val="375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基于用户行为数据（如搜索记录、浏览偏好）推送关联知识，例如研发人员查阅专利时自动推荐相关技术白皮书。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eyJfdGVtcGxhdGVEYXRhIjp7ImNvbnRlbnRUeXBlIjoiJGl0ZW0yX2MiLCJsaW5lQ291bnQiOiI0Iiwid29yZENvdW50IjoiMTQifSwidGFnIjoiJGl0ZW0yX2MifQ==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8650753" y="2227046"/>
            <a:ext cx="3198641" cy="3293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知识图谱构建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eyJfdGVtcGxhdGVEYXRhIjp7ImNvbnRlbnRUeXBlIjoiJGl0ZW0zX3RpdGxlIiwibGluZUNvdW50IjoiMSIsIndvcmRDb3VudCI6IjEwIn0sInRhZyI6IiRpdGVtM190aXRsZSJ9</bd:templateData>
          </p:ext>
        </p:extLst>
      </p:sp>
      <p:sp>
        <p:nvSpPr>
          <p:cNvPr id="19" name="TextBox 19"/>
          <p:cNvSpPr txBox="1"/>
          <p:nvPr/>
        </p:nvSpPr>
        <p:spPr>
          <a:xfrm>
            <a:off x="8650753" y="2551141"/>
            <a:ext cx="2864168" cy="1324869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利用图数据库（如Neo4j）建立实体关系网络，例如将客户需求、产品参数、解决方案关联，实现跨领域知识推理。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eyJfdGVtcGxhdGVEYXRhIjp7ImNvbnRlbnRUeXBlIjoiJGl0ZW0zX2MiLCJsaW5lQ291bnQiOiI0Iiwid29yZENvdW50IjoiMTQifSwidGFnIjoiJGl0ZW0zX2MifQ==</bd:templateData>
          </p:ext>
        </p:extLst>
      </p:sp>
      <p:sp>
        <p:nvSpPr>
          <p:cNvPr id="20" name="TextBox 20"/>
          <p:cNvSpPr txBox="1"/>
          <p:nvPr/>
        </p:nvSpPr>
        <p:spPr>
          <a:xfrm>
            <a:off x="8650753" y="4051131"/>
            <a:ext cx="3064770" cy="2695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智能自动化流程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eyJfdGVtcGxhdGVEYXRhIjp7ImNvbnRlbnRUeXBlIjoiJGl0ZW00X3RpdGxlIiwibGluZUNvdW50IjoiMSIsIndvcmRDb3VudCI6IjEwIn0sInRhZyI6IiRpdGVtNF90aXRsZSJ9</bd:templateData>
          </p:ext>
        </p:extLst>
      </p:sp>
      <p:sp>
        <p:nvSpPr>
          <p:cNvPr id="21" name="TextBox 21"/>
          <p:cNvSpPr txBox="1"/>
          <p:nvPr/>
        </p:nvSpPr>
        <p:spPr>
          <a:xfrm>
            <a:off x="8650753" y="4375225"/>
            <a:ext cx="2864168" cy="1428690"/>
          </a:xfrm>
          <a:prstGeom prst="rect">
            <a:avLst/>
          </a:prstGeom>
          <a:ln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50000"/>
              </a:lnSpc>
              <a:spcBef>
                <a:spcPts val="375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RPA机器人自动抓取外部行业报告并分类入库，结合OCR技术识别非结构化数据（如扫描件），提升知识采集效率。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eyJfdGVtcGxhdGVEYXRhIjp7ImNvbnRlbnRUeXBlIjoiJGl0ZW00X2MiLCJsaW5lQ291bnQiOiI0Iiwid29yZENvdW50IjoiMTQifSwidGFnIjoiJGl0ZW00X2MifQ==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S6uuW3peaZuuiDveeahOW6lOeUqFxuIyMjIOiHqueEtuivreiogOWkhOeQhu+8iE5MUO+8iVxu6Ieq5Yqo5o+Q5Y+W5paH5qGj5YWz6ZSu5L+h5oGv55Sf5oiQ5pGY6KaB77yM5oiW6YCa6L+H6K+t5LmJ55CG6Kej5a6e546w5pm66IO96Zeu562U77yI5aaCQUnlrqLmnI3nn6Xor4blupPvvInvvIzpmY3kvY7kurrlt6XmlbTnkIbmiJDmnKzjgIJcbiMjIyDmnLrlmajlrabkuaDmjqjojZDns7vnu59cbuWfuuS6jueUqOaIt+ihjOS4uuaVsOaNru+8iOWmguaQnOe0ouiusOW9leOAgea1j+iniOWBj+Wlve+8ieaOqOmAgeWFs+iBlOefpeivhu+8jOS+i+WmgueglOWPkeS6uuWRmOafpemYheS4k+WIqeaXtuiHquWKqOaOqOiNkOebuOWFs+aKgOacr+eZveearuS5puOAglxuIyMjIOefpeivhuWbvuiwseaehOW7ulxu5Yip55So5Zu+5pWw5o2u5bqT77yI5aaCTmVvNGrvvInlu7rnq4vlrp7kvZPlhbPns7vnvZHnu5zvvIzkvovlpoLlsIblrqLmiLfpnIDmsYLjgIHkuqflk4Hlj4LmlbDjgIHop6PlhrPmlrnmoYjlhbPogZTvvIzlrp7njrDot6jpoobln5/nn6Xor4bmjqjnkIbjgIJcbiMjIyDmmbrog73oh6rliqjljJbmtYHnqItcblJQQeacuuWZqOS6uuiHquWKqOaKk+WPluWklumDqOihjOS4muaKpeWRiuW5tuWIhuexu+WFpeW6k++8jOe7k+WQiE9DUuaKgOacr+ivhuWIq+mdnue7k+aehOWMluaVsOaNru+8iOWmguaJq+aPj+S7tu+8ie+8jOaPkOWNh+efpeivhumHh+mbhuaViOeOh+OAgiIsInRwbGlkIjoiMzUiLCJ0cGxOYW1lIjoibGlzdDRfMjAyNTA3MDgwMiIsImVkaXRlZCI6ImZhbHNlIn0=</bd:templateData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知识管理的组织应用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eyJtZCI6IiMjIOefpeivhueuoeeQhueahOe7hOe7h+W6lOeUqCIsInRwbGlkIjoiMzUiLCJ0cGxOYW1lIjoiaDJ0aXRsZV8zNXBhcGVyYWlycGxhbmUyIiwiZWRpdGVkIjoiZmFsc2UifQ==</bd:templateData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提高企业竞争力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3" name="AutoShape 3"/>
          <p:cNvSpPr/>
          <p:nvPr/>
        </p:nvSpPr>
        <p:spPr>
          <a:xfrm>
            <a:off x="537512" y="166430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TextBox 4"/>
          <p:cNvSpPr txBox="1"/>
          <p:nvPr/>
        </p:nvSpPr>
        <p:spPr>
          <a:xfrm>
            <a:off x="1300882" y="1463721"/>
            <a:ext cx="6886575" cy="76590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知识资产整合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eyJfdGVtcGxhdGVEYXRhIjp7ImNvbnRlbnRUeXBlIjoiJGl0ZW0xX3RpdGxlIiwibGluZUNvdW50IjoiMSIsIndvcmRDb3VudCI6IjIxIn0sInRhZyI6IiRpdGVtMV90aXRsZSJ9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1300882" y="1998589"/>
            <a:ext cx="6891292" cy="1083679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系统化收集各部门的专利、技术文档、市场分析等显性知识，结合专家经验等隐性知识，形成企业独有的知识库，构建难以复制的竞争壁垒。例如某科技公司通过建立技术知识图谱，将分散的研发经验转化为标准化解决方案，缩短新产品开发周期40%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eyJfdGVtcGxhdGVEYXRhIjp7ImNvbnRlbnRUeXBlIjoiJGl0ZW0xX2MiLCJsaW5lQ291bnQiOiIzIiwid29yZENvdW50IjoiMzgifSwidGFnIjoiJGl0ZW0xX2MifQ==</bd:templateData>
          </p:ext>
        </p:extLst>
      </p:sp>
      <p:sp>
        <p:nvSpPr>
          <p:cNvPr id="6" name="AutoShape 6"/>
          <p:cNvSpPr/>
          <p:nvPr/>
        </p:nvSpPr>
        <p:spPr>
          <a:xfrm>
            <a:off x="537512" y="338462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300882" y="3182098"/>
            <a:ext cx="6886575" cy="7698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决策支持优化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eyJfdGVtcGxhdGVEYXRhIjp7ImNvbnRlbnRUeXBlIjoiJGl0ZW0yX3RpdGxlIiwibGluZUNvdW50IjoiMSIsIndvcmRDb3VudCI6IjIxIn0sInRhZyI6IiRpdGVtMl90aXRsZSJ9</bd:templateData>
          </p:ext>
        </p:extLst>
      </p:sp>
      <p:sp>
        <p:nvSpPr>
          <p:cNvPr id="8" name="AutoShape 8"/>
          <p:cNvSpPr/>
          <p:nvPr/>
        </p:nvSpPr>
        <p:spPr>
          <a:xfrm>
            <a:off x="537512" y="510495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300882" y="4920230"/>
            <a:ext cx="6886575" cy="734184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b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人才能力提升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eyJfdGVtcGxhdGVEYXRhIjp7ImNvbnRlbnRUeXBlIjoiJGl0ZW0zX3RpdGxlIiwibGluZUNvdW50IjoiMSIsIndvcmRDb3VudCI6IjIxIn0sInRhZyI6IiRpdGVtM190aXRsZSJ9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1300882" y="3741456"/>
            <a:ext cx="6891292" cy="1074439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利用知识管理系统整合行业报告、客户数据和历史案例，为管理层提供多维度的决策依据。某零售企业通过分析历年销售知识库，精准预测区域消费趋势，使新品上市成功率提升25%。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eyJfdGVtcGxhdGVEYXRhIjp7ImNvbnRlbnRUeXBlIjoiJGl0ZW0yX2MiLCJsaW5lQ291bnQiOiIzIiwid29yZENvdW50IjoiMzgifSwidGFnIjoiJGl0ZW0yX2MifQ==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1300882" y="5424019"/>
            <a:ext cx="6891292" cy="109292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建立岗位知识体系与在线学习平台，加速员工技能成长。某金融机构的"知识星链"项目使新员工培训周期从3个月压缩至6周，同时关键岗位人才保留率提高18%。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eyJfdGVtcGxhdGVEYXRhIjp7ImNvbnRlbnRUeXBlIjoiJGl0ZW0zX2MiLCJsaW5lQ291bnQiOiIzIiwid29yZENvdW50IjoiMzgifSwidGFnIjoiJGl0ZW0zX2MifQ==</bd:templateData>
          </p:ext>
        </p:extLst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alphaModFix/>
          </a:blip>
          <a:srcRect l="17708" r="17708"/>
          <a:stretch>
            <a:fillRect/>
          </a:stretch>
        </p:blipFill>
        <p:spPr>
          <a:xfrm>
            <a:off x="8604472" y="1741145"/>
            <a:ext cx="4421505" cy="4421505"/>
          </a:xfrm>
          <a:prstGeom prst="ellipse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cxnSp>
        <p:nvCxnSpPr>
          <p:cNvPr id="13" name="Connector 13"/>
          <p:cNvCxnSpPr/>
          <p:nvPr/>
        </p:nvCxnSpPr>
        <p:spPr>
          <a:xfrm>
            <a:off x="856577" y="2403263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cxnSp>
        <p:nvCxnSpPr>
          <p:cNvPr id="14" name="Connector 14"/>
          <p:cNvCxnSpPr/>
          <p:nvPr/>
        </p:nvCxnSpPr>
        <p:spPr>
          <a:xfrm>
            <a:off x="856577" y="4124852"/>
            <a:ext cx="0" cy="89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  <p:sp>
        <p:nvSpPr>
          <p:cNvPr id="15" name="TextBox 15"/>
          <p:cNvSpPr txBox="1"/>
          <p:nvPr/>
        </p:nvSpPr>
        <p:spPr>
          <a:xfrm>
            <a:off x="688937" y="1685237"/>
            <a:ext cx="335280" cy="5962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588925" y="3405562"/>
            <a:ext cx="535305" cy="5962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588925" y="5125887"/>
            <a:ext cx="535305" cy="596265"/>
          </a:xfrm>
          <a:prstGeom prst="rect">
            <a:avLst/>
          </a:prstGeom>
          <a:ln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3000">
                <a:solidFill>
                  <a:schemeClr val="accent1">
                    <a:alpha val="100000"/>
                  </a:schemeClr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aPkOmrmOS8geS4muernuS6ieWKm1xuIyMjIOefpeivhui1hOS6p+aVtOWQiFxu6YCa6L+H57O757uf5YyW5pS26ZuG5ZCE6YOo6Zeo55qE5LiT5Yip44CB5oqA5pyv5paH5qGj44CB5biC5Zy65YiG5p6Q562J5pi+5oCn55+l6K+G77yM57uT5ZCI5LiT5a6257uP6aqM562J6ZqQ5oCn55+l6K+G77yM5b2i5oiQ5LyB5Lia54us5pyJ55qE55+l6K+G5bqT77yM5p6E5bu66Zq+5Lul5aSN5Yi255qE56ue5LqJ5aOB5Z6S44CC5L6L5aaC5p+Q56eR5oqA5YWs5Y+46YCa6L+H5bu656uL5oqA5pyv55+l6K+G5Zu+6LCx77yM5bCG5YiG5pWj55qE56CU5Y+R57uP6aqM6L2s5YyW5Li65qCH5YeG5YyW6Kej5Yaz5pa55qGI77yM57yp55+t5paw5Lqn5ZOB5byA5Y+R5ZGo5pyfNDAl44CCXG4jIyMg5Yaz562W5pSv5oyB5LyY5YyWXG7liKnnlKjnn6Xor4bnrqHnkIbns7vnu5/mlbTlkIjooYzkuJrmiqXlkYrjgIHlrqLmiLfmlbDmja7lkozljoblj7LmoYjkvovvvIzkuLrnrqHnkIblsYLmj5DkvpvlpJrnu7TluqbnmoTlhrPnrZbkvp3mja7jgILmn5Dpm7bllK7kvIHkuJrpgJrov4fliIbmnpDljoblubTplIDllK7nn6Xor4blupPvvIznsr7lh4bpooTmtYvljLrln5/mtojotLnotovlir/vvIzkvb/mlrDlk4HkuIrluILmiJDlip/njofmj5DljYcyNSXjgIJcbiMjIyDkurrmiY3og73lipvmj5DljYdcbuW7uueri+Wyl+S9jeefpeivhuS9k+ezu+S4juWcqOe6v+WtpuS5oOW5s+WPsO+8jOWKoOmAn+WRmOW3peaKgOiDveaIkOmVv+OAguafkOmHkeiejeacuuaehOeahFwi55+l6K+G5pif6ZO+XCLpobnnm67kvb/mlrDlkZjlt6Xln7norq3lkajmnJ/ku44z5Liq5pyI5Y6L57yp6IezNuWRqO+8jOWQjOaXtuWFs+mUruWyl+S9jeS6uuaJjeS/neeVmeeOh+aPkOmrmDE4JeOAgiIsInRwbGlkIjoiMzUiLCJ0cGxOYW1lIjoibGlzdDNfSW1nOCIsImVkaXRlZCI6ImZhbHNlIn0=</bd:templateData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促进创新机制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6096184" y="1388332"/>
            <a:ext cx="5532235" cy="1593322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563949" y="2981653"/>
            <a:ext cx="5532235" cy="1593322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096184" y="4574975"/>
            <a:ext cx="5532235" cy="1593322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6" name="AutoShape 6"/>
          <p:cNvSpPr/>
          <p:nvPr/>
        </p:nvSpPr>
        <p:spPr>
          <a:xfrm>
            <a:off x="563949" y="1466176"/>
            <a:ext cx="476250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l">
              <a:defRPr/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跨部门知识碰撞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eyJfdGVtcGxhdGVEYXRhIjp7ImNvbnRlbnRUeXBlIjoiJGl0ZW0xX3RpdGxlIiwibGluZUNvdW50IjoiMSIsIndvcmRDb3VudCI6IjE5In0sInRhZyI6IiRpdGVtMV90aXRsZSJ9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563949" y="1889259"/>
            <a:ext cx="5335768" cy="1014551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搭建数字化创意社区，打破信息孤岛。某汽车制造商通过混合研发、生产、售后等多领域知识，催生12项跨界技术创新，其中电池快换技术获得行业专利金奖。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eyJfdGVtcGxhdGVEYXRhIjp7ImNvbnRlbnRUeXBlIjoiJGl0ZW0xX2MiLCJsaW5lQ291bnQiOiIzIiwid29yZENvdW50IjoiMjkifSwidGFnIjoiJGl0ZW0xX2MifQ==</bd:templateData>
          </p:ext>
        </p:extLst>
      </p:sp>
      <p:sp>
        <p:nvSpPr>
          <p:cNvPr id="8" name="AutoShape 8"/>
          <p:cNvSpPr/>
          <p:nvPr/>
        </p:nvSpPr>
        <p:spPr>
          <a:xfrm>
            <a:off x="563949" y="4652820"/>
            <a:ext cx="476250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l">
              <a:defRPr/>
            </a:pPr>
            <a:r>
              <a:rPr lang="en-US" sz="1800" b="1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外部知识融合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eyJfdGVtcGxhdGVEYXRhIjp7ImNvbnRlbnRUeXBlIjoiJGl0ZW0zX3RpdGxlIiwibGluZUNvdW50IjoiMSIsIndvcmRDb3VudCI6IjE5In0sInRhZyI6IiRpdGVtM190aXRsZSJ9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563949" y="5075902"/>
            <a:ext cx="5335768" cy="1014551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构建开放式创新平台，整合供应商、高校及客户知识。某家电企业通过用户创意众包平台，累计采纳消费者提案167项，创造年增收超3亿元的爆款产品线。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eyJfdGVtcGxhdGVEYXRhIjp7ImNvbnRlbnRUeXBlIjoiJGl0ZW0zX2MiLCJsaW5lQ291bnQiOiIzIiwid29yZENvdW50IjoiMjkifSwidGFnIjoiJGl0ZW0zX2MifQ==</bd:templateData>
          </p:ext>
        </p:extLst>
      </p:sp>
      <p:sp>
        <p:nvSpPr>
          <p:cNvPr id="10" name="AutoShape 10"/>
          <p:cNvSpPr/>
          <p:nvPr/>
        </p:nvSpPr>
        <p:spPr>
          <a:xfrm>
            <a:off x="6284452" y="3059498"/>
            <a:ext cx="4762500" cy="454737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b" anchorCtr="1">
            <a:normAutofit/>
          </a:bodyPr>
          <a:lstStyle/>
          <a:p>
            <a:pPr algn="l">
              <a:defRPr/>
            </a:pPr>
            <a:r>
              <a:rPr lang="en-US" sz="1800" b="1">
                <a:solidFill>
                  <a:schemeClr val="accen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失败知识转化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eyJfdGVtcGxhdGVEYXRhIjp7ImNvbnRlbnRUeXBlIjoiJGl0ZW0yX3RpdGxlIiwibGluZUNvdW50IjoiMSIsIndvcmRDb3VudCI6IjE5In0sInRhZyI6IiRpdGVtMl90aXRsZSJ9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6284452" y="3482580"/>
            <a:ext cx="5335768" cy="1014551"/>
          </a:xfrm>
          <a:prstGeom prst="rect">
            <a:avLst/>
          </a:prstGeom>
          <a:ln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4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建立创新容错机制，系统归档分析失败案例。某生物医药企业设立"黑色经验库"，将三期临床失败数据转化为新药研发的关键参考，使后续项目风险识别准确率提升35%。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eyJfdGVtcGxhdGVEYXRhIjp7ImNvbnRlbnRUeXBlIjoiJGl0ZW0yX2MiLCJsaW5lQ291bnQiOiIzIiwid29yZENvdW50IjoiMjkifSwidGFnIjoiJGl0ZW0yX2MifQ==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S/g+i/m+WIm+aWsOacuuWItlxuIyMjIOi3qOmDqOmXqOefpeivhueisOaSnlxu5pCt5bu65pWw5a2X5YyW5Yib5oSP56S+5Yy677yM5omT56C05L+h5oGv5a2k5bKb44CC5p+Q5rG96L2m5Yi26YCg5ZWG6YCa6L+H5re35ZCI56CU5Y+R44CB55Sf5Lqn44CB5ZSu5ZCO562J5aSa6aKG5Z+f55+l6K+G77yM5YKs55SfMTLpobnot6jnlYzmioDmnK/liJvmlrDvvIzlhbbkuK3nlLXmsaDlv6vmjaLmioDmnK/ojrflvpfooYzkuJrkuJPliKnph5HlpZbjgIJcbiMjIyDlpLHotKXnn6Xor4bovazljJZcbuW7uueri+WIm+aWsOWuuemUmeacuuWItu+8jOezu+e7n+W9kuaho+WIhuaekOWksei0peahiOS+i+OAguafkOeUn+eJqeWMu+iNr+S8geS4muiuvueri1wi6buR6Imy57uP6aqM5bqTXCLvvIzlsIbkuInmnJ/kuLTluorlpLHotKXmlbDmja7ovazljJbkuLrmlrDoja/noJTlj5HnmoTlhbPplK7lj4LogIPvvIzkvb/lkI7nu63pobnnm67po47pmanor4bliKvlh4bnoa7njofmj5DljYczNSXjgIJcbiMjIyDlpJbpg6jnn6Xor4bono3lkIhcbuaehOW7uuW8gOaUvuW8j+WIm+aWsOW5s+WPsO+8jOaVtOWQiOS+m+W6lOWVhuOAgemrmOagoeWPiuWuouaIt+efpeivhuOAguafkOWutueUteS8geS4mumAmui/h+eUqOaIt+WIm+aEj+S8l+WMheW5s+WPsO+8jOe0r+iuoemHh+e6s+a2iOi0ueiAheaPkOahiDE2N+mhue+8jOWIm+mAoOW5tOWinuaUtui2hTPkur/lhYPnmoTniIbmrL7kuqflk4Hnur/jgIIiLCJ0cGxpZCI6IjM1IiwidHBsTmFtZSI6Imxpc3QzXzIwMjUwNzAzMDciLCJlZGl0ZWQiOiJmYWxzZSJ9</bd:templateData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降低运营成本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59506" y="4517934"/>
            <a:ext cx="3685376" cy="164829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4253085" y="4517934"/>
            <a:ext cx="3685376" cy="164829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140629" y="4517934"/>
            <a:ext cx="3685376" cy="164829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6" name="AutoShape 6"/>
          <p:cNvSpPr/>
          <p:nvPr/>
        </p:nvSpPr>
        <p:spPr>
          <a:xfrm>
            <a:off x="506217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768509" y="2355513"/>
            <a:ext cx="2992755" cy="1807876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建立标准化解决方案库和最佳实践手册。某工程公司将典型项目经验转化为3000+可复用模块，使同类项目设计成本降低28%，实施周期缩短33%。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eyJfdGVtcGxhdGVEYXRhIjp7ImNvbnRlbnRUeXBlIjoiJGl0ZW0xX2MiLCJsaW5lQ291bnQiOiI1Iiwid29yZENvdW50IjoiMTQifSwidGFnIjoiJGl0ZW0xX2MifQ==</bd:templateData>
          </p:ext>
        </p:extLst>
      </p:sp>
      <p:sp>
        <p:nvSpPr>
          <p:cNvPr id="8" name="AutoShape 8"/>
          <p:cNvSpPr/>
          <p:nvPr/>
        </p:nvSpPr>
        <p:spPr>
          <a:xfrm>
            <a:off x="429769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AutoShape 9"/>
          <p:cNvSpPr/>
          <p:nvPr/>
        </p:nvSpPr>
        <p:spPr>
          <a:xfrm>
            <a:off x="8067842" y="2142337"/>
            <a:ext cx="3517339" cy="2234228"/>
          </a:xfrm>
          <a:prstGeom prst="roundRect">
            <a:avLst>
              <a:gd name="adj" fmla="val 7233"/>
            </a:avLst>
          </a:prstGeom>
          <a:solidFill>
            <a:schemeClr val="lt2">
              <a:alpha val="62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TextBox 10"/>
          <p:cNvSpPr txBox="1"/>
          <p:nvPr/>
        </p:nvSpPr>
        <p:spPr>
          <a:xfrm>
            <a:off x="506217" y="1429809"/>
            <a:ext cx="3517339" cy="46904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知识复用体系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eyJfdGVtcGxhdGVEYXRhIjp7ImNvbnRlbnRUeXBlIjoiJGl0ZW0xX3RpdGxlIiwibGluZUNvdW50IjoiMSIsIndvcmRDb3VudCI6IjkifSwidGFnIjoiJGl0ZW0xX3RpdGxlIn0=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4297692" y="1429809"/>
            <a:ext cx="3517339" cy="46904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流程知识优化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eyJfdGVtcGxhdGVEYXRhIjp7ImNvbnRlbnRUeXBlIjoiJGl0ZW0yX3RpdGxlIiwibGluZUNvdW50IjoiMSIsIndvcmRDb3VudCI6IjkifSwidGFnIjoiJGl0ZW0yX3RpdGxlIn0=</bd:templateData>
          </p:ext>
        </p:extLst>
      </p:sp>
      <p:sp>
        <p:nvSpPr>
          <p:cNvPr id="12" name="TextBox 12"/>
          <p:cNvSpPr txBox="1"/>
          <p:nvPr/>
        </p:nvSpPr>
        <p:spPr>
          <a:xfrm>
            <a:off x="8067842" y="1429809"/>
            <a:ext cx="3517339" cy="469049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风险知识防控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eyJfdGVtcGxhdGVEYXRhIjp7ImNvbnRlbnRUeXBlIjoiJGl0ZW0zX3RpdGxlIiwibGluZUNvdW50IjoiMSIsIndvcmRDb3VudCI6IjkifSwidGFnIjoiJGl0ZW0zX3RpdGxlIn0=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4559984" y="2355513"/>
            <a:ext cx="2992755" cy="1807876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通过挖掘业务链条中的隐性知识痛点，重构核心流程。某物流企业运用知识挖掘技术识别出17个冗余环节，年节省运输成本超1200万元。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eyJfdGVtcGxhdGVEYXRhIjp7ImNvbnRlbnRUeXBlIjoiJGl0ZW0yX2MiLCJsaW5lQ291bnQiOiI1Iiwid29yZENvdW50IjoiMTQifSwidGFnIjoiJGl0ZW0yX2MifQ==</bd:templateData>
          </p:ext>
        </p:extLst>
      </p:sp>
      <p:sp>
        <p:nvSpPr>
          <p:cNvPr id="14" name="TextBox 14"/>
          <p:cNvSpPr txBox="1"/>
          <p:nvPr/>
        </p:nvSpPr>
        <p:spPr>
          <a:xfrm>
            <a:off x="8330135" y="2355513"/>
            <a:ext cx="2992755" cy="1807876"/>
          </a:xfrm>
          <a:prstGeom prst="rect">
            <a:avLst/>
          </a:prstGeom>
          <a:ln/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整合合规知识库与智能预警系统。某跨国企业建立全球政策知识中枢，自动匹配各国监管要求，减少合规违规损失达每年800万美元。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eyJfdGVtcGxhdGVEYXRhIjp7ImNvbnRlbnRUeXBlIjoiJGl0ZW0zX2MiLCJsaW5lQ291bnQiOiI1Iiwid29yZENvdW50IjoiMTQifSwidGFnIjoiJGl0ZW0zX2MifQ==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mZjeS9jui/kOiQpeaIkOacrFxuIyMjIOefpeivhuWkjeeUqOS9k+ezu1xu5bu656uL5qCH5YeG5YyW6Kej5Yaz5pa55qGI5bqT5ZKM5pyA5L2z5a6e6Le15omL5YaM44CC5p+Q5bel56iL5YWs5Y+45bCG5YW45Z6L6aG555uu57uP6aqM6L2s5YyW5Li6MzAwMCvlj6/lpI3nlKjmqKHlnZfvvIzkvb/lkIznsbvpobnnm67orr7orqHmiJDmnKzpmY3kvY4yOCXvvIzlrp7mlr3lkajmnJ/nvKnnn60zMyXjgIJcbiMjIyDmtYHnqIvnn6Xor4bkvJjljJZcbumAmui/h+aMluaOmOS4muWKoemTvuadoeS4reeahOmakOaAp+efpeivhueXm+eCue+8jOmHjeaehOaguOW/g+a1geeoi+OAguafkOeJqea1geS8geS4mui/kOeUqOefpeivhuaMluaOmOaKgOacr+ivhuWIq+WHujE35Liq5YaX5L2Z546v6IqC77yM5bm06IqC55yB6L+Q6L6T5oiQ5pys6LaFMTIwMOS4h+WFg+OAglxuIyMjIOmjjumZqeefpeivhumYsuaOp1xu5pW05ZCI5ZCI6KeE55+l6K+G5bqT5LiO5pm66IO96aKE6K2m57O757uf44CC5p+Q6Leo5Zu95LyB5Lia5bu656uL5YWo55CD5pS/562W55+l6K+G5Lit5p6i77yM6Ieq5Yqo5Yy56YWN5ZCE5Zu955uR566h6KaB5rGC77yM5YeP5bCR5ZCI6KeE6L+d6KeE5o2f5aSx6L6+5q+P5bm0ODAw5LiH576O5YWD44CCIiwidHBsaWQiOiIzNSIsInRwbE5hbWUiOiJsaXN0M19zYW1lU3R5bGUzcGljMSIsImVkaXRlZCI6ImZhbHNlIn0=</bd:templateData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06395" y="2969779"/>
            <a:ext cx="6779209" cy="1362191"/>
          </a:xfrm>
          <a:prstGeom prst="rect">
            <a:avLst/>
          </a:prstGeom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5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知识管理实践案例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eyJfdGVtcGxhdGVEYXRhIjp7ImNvbnRlbnRUeXBlIjoiJHRpdGxlIiwibGluZUNvdW50IjoiMSIsIndvcmRDb3VudCI6IjEwIn0sInRhZyI6IiR0aXRsZSJ9</bd:templateData>
          </p:ext>
        </p:extLst>
      </p:sp>
      <p:sp>
        <p:nvSpPr>
          <p:cNvPr id="3" name="TextBox 3"/>
          <p:cNvSpPr txBox="1"/>
          <p:nvPr/>
        </p:nvSpPr>
        <p:spPr>
          <a:xfrm>
            <a:off x="3563014" y="1906186"/>
            <a:ext cx="5065972" cy="823690"/>
          </a:xfrm>
          <a:prstGeom prst="rect">
            <a:avLst/>
          </a:prstGeom>
          <a:ln/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95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06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eyJfdGVtcGxhdGVEYXRhIjp7ImNvbnRlbnRUeXBlIjoiJG51bWJlciIsImxpbmVDb3VudCI6IjEiLCJ3b3JkQ291bnQiOiI2In0sInRhZyI6Im5vRWRpdCJ9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eyJtZCI6IiMjIOefpeivhueuoeeQhuWunui3teahiOS+iyIsInRwbGlkIjoiMzUiLCJ0cGxOYW1lIjoiaDJ0aXRsZV8zNXBhcGVyYWlycGxhbmUyIiwiZWRpdGVkIjoiZmFsc2UifQ==</bd:templateData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915035" y="4715149"/>
            <a:ext cx="6480577" cy="1472880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4918415" y="3060483"/>
            <a:ext cx="6480577" cy="1472880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Freeform 4"/>
          <p:cNvSpPr/>
          <p:nvPr/>
        </p:nvSpPr>
        <p:spPr>
          <a:xfrm>
            <a:off x="3999788" y="1823026"/>
            <a:ext cx="891411" cy="3949143"/>
          </a:xfrm>
          <a:custGeom>
            <a:avLst/>
            <a:gdLst/>
            <a:ahLst/>
            <a:cxnLst/>
            <a:rect l="l" t="t" r="r" b="b"/>
            <a:pathLst>
              <a:path w="891411" h="3949143">
                <a:moveTo>
                  <a:pt x="891411" y="0"/>
                </a:moveTo>
                <a:quadBezTo>
                  <a:pt x="445706" y="0"/>
                  <a:pt x="445706" y="394914"/>
                </a:quadBezTo>
                <a:lnTo>
                  <a:pt x="445706" y="1579657"/>
                </a:lnTo>
                <a:quadBezTo>
                  <a:pt x="445706" y="1974572"/>
                  <a:pt x="0" y="1974572"/>
                </a:quadBezTo>
                <a:quadBezTo>
                  <a:pt x="445706" y="1974572"/>
                  <a:pt x="445706" y="2369486"/>
                </a:quadBezTo>
                <a:lnTo>
                  <a:pt x="445706" y="3554229"/>
                </a:lnTo>
                <a:quadBezTo>
                  <a:pt x="445706" y="3949143"/>
                  <a:pt x="891411" y="3949143"/>
                </a:quadBezTo>
              </a:path>
            </a:pathLst>
          </a:custGeom>
          <a:noFill/>
          <a:ln w="127000">
            <a:gradFill>
              <a:gsLst>
                <a:gs pos="0">
                  <a:schemeClr val="accent1">
                    <a:alpha val="0"/>
                    <a:lumMod val="5000"/>
                    <a:lumOff val="95000"/>
                  </a:schemeClr>
                </a:gs>
                <a:gs pos="62000">
                  <a:schemeClr val="accent1">
                    <a:alpha val="20000"/>
                  </a:schemeClr>
                </a:gs>
                <a:gs pos="100000">
                  <a:schemeClr val="accent1">
                    <a:alpha val="20000"/>
                    <a:lumMod val="40000"/>
                    <a:lumOff val="60000"/>
                  </a:schemeClr>
                </a:gs>
              </a:gsLst>
              <a:lin ang="10800000"/>
            </a:gradFill>
            <a:prstDash val="solid"/>
          </a:ln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TextBox 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跨国企业知识共享案例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sp>
        <p:nvSpPr>
          <p:cNvPr id="6" name="AutoShape 6"/>
          <p:cNvSpPr/>
          <p:nvPr/>
        </p:nvSpPr>
        <p:spPr>
          <a:xfrm>
            <a:off x="829525" y="2300544"/>
            <a:ext cx="2994106" cy="2994106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7" name="AutoShape 7"/>
          <p:cNvSpPr/>
          <p:nvPr/>
        </p:nvSpPr>
        <p:spPr>
          <a:xfrm>
            <a:off x="1015825" y="2486844"/>
            <a:ext cx="2621506" cy="2621506"/>
          </a:xfrm>
          <a:prstGeom prst="ellipse">
            <a:avLst/>
          </a:pr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147718" y="2618737"/>
            <a:ext cx="2357721" cy="2357721"/>
          </a:xfrm>
          <a:prstGeom prst="ellipse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sp>
        <p:nvSpPr>
          <p:cNvPr id="9" name="AutoShape 9"/>
          <p:cNvSpPr/>
          <p:nvPr/>
        </p:nvSpPr>
        <p:spPr>
          <a:xfrm>
            <a:off x="4929622" y="1421605"/>
            <a:ext cx="6480577" cy="1472880"/>
          </a:xfrm>
          <a:prstGeom prst="roundRect">
            <a:avLst>
              <a:gd name="adj" fmla="val 16667"/>
            </a:avLst>
          </a:prstGeom>
          <a:solidFill>
            <a:schemeClr val="l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0" name="AutoShape 10"/>
          <p:cNvSpPr/>
          <p:nvPr/>
        </p:nvSpPr>
        <p:spPr>
          <a:xfrm>
            <a:off x="5135211" y="1545356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全球化知识整合需求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eyJfdGVtcGxhdGVEYXRhIjp7ImNvbnRlbnRUeXBlIjoiJGl0ZW0xX3RpdGxlIiwibGluZUNvdW50IjoiMSIsIndvcmRDb3VudCI6IjEyIn0sInRhZyI6IiRpdGVtMV90aXRsZSJ9</bd:templateData>
          </p:ext>
        </p:extLst>
      </p:sp>
      <p:sp>
        <p:nvSpPr>
          <p:cNvPr id="11" name="TextBox 11"/>
          <p:cNvSpPr txBox="1"/>
          <p:nvPr/>
        </p:nvSpPr>
        <p:spPr>
          <a:xfrm>
            <a:off x="5135211" y="2009338"/>
            <a:ext cx="5964430" cy="609398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跨国企业业务遍布多国，需打破地域壁垒实现技术、经验的高效共享，避免重复研发和资源浪费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eyJfdGVtcGxhdGVEYXRhIjp7ImNvbnRlbnRUeXBlIjoiJGl0ZW0xX2MiLCJsaW5lQ291bnQiOiIyIiwid29yZENvdW50IjoiMzMifSwidGFnIjoiJGl0ZW0xX2MifQ==</bd:templateData>
          </p:ext>
        </p:extLst>
      </p:sp>
      <p:sp>
        <p:nvSpPr>
          <p:cNvPr id="12" name="AutoShape 12"/>
          <p:cNvSpPr/>
          <p:nvPr/>
        </p:nvSpPr>
        <p:spPr>
          <a:xfrm>
            <a:off x="5124004" y="3184234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>
                <a:solidFill>
                  <a:schemeClr val="accent4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标准化流程提升效率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eyJfdGVtcGxhdGVEYXRhIjp7ImNvbnRlbnRUeXBlIjoiJGl0ZW0yX3RpdGxlIiwibGluZUNvdW50IjoiMSIsIndvcmRDb3VudCI6IjEyIn0sInRhZyI6IiRpdGVtMl90aXRsZSJ9</bd:templateData>
          </p:ext>
        </p:extLst>
      </p:sp>
      <p:sp>
        <p:nvSpPr>
          <p:cNvPr id="13" name="TextBox 13"/>
          <p:cNvSpPr txBox="1"/>
          <p:nvPr/>
        </p:nvSpPr>
        <p:spPr>
          <a:xfrm>
            <a:off x="5124004" y="3648216"/>
            <a:ext cx="5964430" cy="609398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通过统一的知识管理平台（如A公司案例中的跨国共享平台），确保操作规范、技术文档等核心资产全球同步更新。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eyJfdGVtcGxhdGVEYXRhIjp7ImNvbnRlbnRUeXBlIjoiJGl0ZW0yX2MiLCJsaW5lQ291bnQiOiIyIiwid29yZENvdW50IjoiMzMifSwidGFnIjoiJGl0ZW0yX2MifQ==</bd:templateData>
          </p:ext>
        </p:extLst>
      </p:sp>
      <p:sp>
        <p:nvSpPr>
          <p:cNvPr id="14" name="AutoShape 14"/>
          <p:cNvSpPr/>
          <p:nvPr/>
        </p:nvSpPr>
        <p:spPr>
          <a:xfrm>
            <a:off x="5120625" y="4838899"/>
            <a:ext cx="4410330" cy="492557"/>
          </a:xfrm>
          <a:prstGeom prst="rect">
            <a:avLst/>
          </a:prstGeom>
          <a:noFill/>
          <a:ln/>
        </p:spPr>
        <p:txBody>
          <a:bodyPr vert="horz" wrap="square" lIns="76200" tIns="45720" rIns="91440" bIns="45720" rtlCol="0" anchor="t" anchorCtr="1">
            <a:noAutofit/>
          </a:bodyPr>
          <a:lstStyle/>
          <a:p>
            <a:pPr algn="l">
              <a:defRPr/>
            </a:pPr>
            <a:r>
              <a:rPr lang="en-US" sz="2400" b="1">
                <a:solidFill>
                  <a:schemeClr val="accent6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文化差异与协作挑战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eyJfdGVtcGxhdGVEYXRhIjp7ImNvbnRlbnRUeXBlIjoiJGl0ZW0zX3RpdGxlIiwibGluZUNvdW50IjoiMSIsIndvcmRDb3VudCI6IjEyIn0sInRhZyI6IiRpdGVtM190aXRsZSJ9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5120625" y="5302882"/>
            <a:ext cx="5964430" cy="609398"/>
          </a:xfrm>
          <a:prstGeom prst="rect">
            <a:avLst/>
          </a:prstGeom>
          <a:ln/>
        </p:spPr>
        <p:txBody>
          <a:bodyPr vert="horz" wrap="square" lIns="76200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需设计多语言支持和本地化适配机制，例如案例中权限分级和协作工具的应用，促进跨文化团队无缝沟通。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eyJfdGVtcGxhdGVEYXRhIjp7ImNvbnRlbnRUeXBlIjoiJGl0ZW0zX2MiLCJsaW5lQ291bnQiOiIyIiwid29yZENvdW50IjoiMzMifSwidGFnIjoiJGl0ZW0zX2MifQ==</bd:templateData>
          </p:ext>
        </p:extLst>
      </p:sp>
      <p:sp>
        <p:nvSpPr>
          <p:cNvPr id="16" name="AutoShape 16"/>
          <p:cNvSpPr/>
          <p:nvPr/>
        </p:nvSpPr>
        <p:spPr>
          <a:xfrm>
            <a:off x="10540951" y="1696385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7" name="AutoShape 17"/>
          <p:cNvSpPr/>
          <p:nvPr/>
        </p:nvSpPr>
        <p:spPr>
          <a:xfrm>
            <a:off x="10674301" y="1696385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8" name="AutoShape 18"/>
          <p:cNvSpPr/>
          <p:nvPr/>
        </p:nvSpPr>
        <p:spPr>
          <a:xfrm>
            <a:off x="10807651" y="1696385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9" name="AutoShape 19"/>
          <p:cNvSpPr/>
          <p:nvPr/>
        </p:nvSpPr>
        <p:spPr>
          <a:xfrm>
            <a:off x="10540951" y="3335263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0" name="AutoShape 20"/>
          <p:cNvSpPr/>
          <p:nvPr/>
        </p:nvSpPr>
        <p:spPr>
          <a:xfrm>
            <a:off x="10674301" y="3335263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1" name="AutoShape 21"/>
          <p:cNvSpPr/>
          <p:nvPr/>
        </p:nvSpPr>
        <p:spPr>
          <a:xfrm>
            <a:off x="10807651" y="3335263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2" name="AutoShape 22"/>
          <p:cNvSpPr/>
          <p:nvPr/>
        </p:nvSpPr>
        <p:spPr>
          <a:xfrm>
            <a:off x="10588296" y="4989928"/>
            <a:ext cx="190500" cy="19050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3" name="AutoShape 23"/>
          <p:cNvSpPr/>
          <p:nvPr/>
        </p:nvSpPr>
        <p:spPr>
          <a:xfrm>
            <a:off x="10721646" y="4989928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24" name="AutoShape 24"/>
          <p:cNvSpPr/>
          <p:nvPr/>
        </p:nvSpPr>
        <p:spPr>
          <a:xfrm>
            <a:off x="10854996" y="4989928"/>
            <a:ext cx="190500" cy="190500"/>
          </a:xfrm>
          <a:prstGeom prst="ellipse">
            <a:avLst/>
          </a:prstGeom>
          <a:solidFill>
            <a:schemeClr val="accent1">
              <a:alpha val="100000"/>
              <a:lumMod val="5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i3qOWbveS8geS4muefpeivhuWFseS6q+ahiOS+i1xuIyMjIOWFqOeQg+WMluefpeivhuaVtOWQiOmcgOaxglxu6Leo5Zu95LyB5Lia5Lia5Yqh6YGN5biD5aSa5Zu977yM6ZyA5omT56C05Zyw5Z+f5aOB5Z6S5a6e546w5oqA5pyv44CB57uP6aqM55qE6auY5pWI5YWx5Lqr77yM6YG/5YWN6YeN5aSN56CU5Y+R5ZKM6LWE5rqQ5rWq6LS544CCXG4jIyMg5qCH5YeG5YyW5rWB56iL5o+Q5Y2H5pWI546HXG7pgJrov4fnu5/kuIDnmoTnn6Xor4bnrqHnkIblubPlj7DvvIjlpoJB5YWs5Y+45qGI5L6L5Lit55qE6Leo5Zu95YWx5Lqr5bmz5Y+w77yJ77yM56Gu5L+d5pON5L2c6KeE6IyD44CB5oqA5pyv5paH5qGj562J5qC45b+D6LWE5Lqn5YWo55CD5ZCM5q2l5pu05paw44CCXG4jIyMg5paH5YyW5beu5byC5LiO5Y2P5L2c5oyR5oiYXG7pnIDorr7orqHlpJror63oqIDmlK/mjIHlkozmnKzlnLDljJbpgILphY3mnLrliLbvvIzkvovlpoLmoYjkvovkuK3mnYPpmZDliIbnuqflkozljY/kvZzlt6XlhbfnmoTlupTnlKjvvIzkv4Pov5vot6jmlofljJblm6LpmJ/ml6DnvJ3msp/pgJrjgIIiLCJ0cGxpZCI6IjM1IiwidHBsTmFtZSI6Imxpc3QzXzIwMjUwNzAxMDYiLCJlZGl0ZWQiOiJmYWxzZSJ9</bd:templateData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630295" y="-1017757"/>
            <a:ext cx="9477377" cy="9477377"/>
          </a:xfrm>
          <a:prstGeom prst="ellipse">
            <a:avLst/>
          </a:prstGeom>
          <a:solidFill>
            <a:schemeClr val="accent2">
              <a:alpha val="19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3" name="AutoShape 3"/>
          <p:cNvSpPr/>
          <p:nvPr/>
        </p:nvSpPr>
        <p:spPr>
          <a:xfrm>
            <a:off x="881683" y="3294211"/>
            <a:ext cx="853440" cy="85344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4" name="AutoShape 4"/>
          <p:cNvSpPr/>
          <p:nvPr/>
        </p:nvSpPr>
        <p:spPr>
          <a:xfrm>
            <a:off x="7682406" y="1587331"/>
            <a:ext cx="4267200" cy="4267200"/>
          </a:xfrm>
          <a:prstGeom prst="ellipse">
            <a:avLst/>
          </a:prstGeom>
          <a:solidFill>
            <a:schemeClr val="accent2">
              <a:alpha val="29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5" name="AutoShape 5"/>
          <p:cNvSpPr/>
          <p:nvPr/>
        </p:nvSpPr>
        <p:spPr>
          <a:xfrm>
            <a:off x="7020359" y="3294211"/>
            <a:ext cx="800044" cy="862118"/>
          </a:xfrm>
          <a:prstGeom prst="rightArrow">
            <a:avLst/>
          </a:prstGeom>
          <a:gradFill>
            <a:gsLst>
              <a:gs pos="0">
                <a:schemeClr val="lt1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0"/>
          </a:gra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6" name="TextBox 6"/>
          <p:cNvSpPr txBox="1"/>
          <p:nvPr/>
        </p:nvSpPr>
        <p:spPr>
          <a:xfrm>
            <a:off x="1471170" y="1787279"/>
            <a:ext cx="4624830" cy="994791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建立项目复盘机制，将技术难点、解决方案归档至知识库（如IT项目案例中的电子政务系统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供后续项目参考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eyJfdGVtcGxhdGVEYXRhIjp7ImNvbnRlbnRUeXBlIjoiJGl0ZW0xX2MiLCJsaW5lQ291bnQiOiIzIiwid29yZENvdW50IjoiMjIifSwidGFnIjoiJGl0ZW0xX2MifQ==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471170" y="5162560"/>
            <a:ext cx="4624830" cy="100012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通过历史变更记录分析（如PMBOK整体变更控制案例），预判潜在影响并制定应对策略。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eyJfdGVtcGxhdGVEYXRhIjp7ImNvbnRlbnRUeXBlIjoiJGl0ZW0zX2MiLCJsaW5lQ291bnQiOiIzIiwid29yZENvdW50IjoiMjIifSwidGFnIjoiJGl0ZW0zX2MifQ==</bd:templateData>
          </p:ext>
        </p:extLst>
      </p:sp>
      <p:sp>
        <p:nvSpPr>
          <p:cNvPr id="8" name="AutoShape 8"/>
          <p:cNvSpPr/>
          <p:nvPr/>
        </p:nvSpPr>
        <p:spPr>
          <a:xfrm>
            <a:off x="7993848" y="1898772"/>
            <a:ext cx="3644317" cy="3644317"/>
          </a:xfrm>
          <a:prstGeom prst="ellipse">
            <a:avLst/>
          </a:prstGeom>
          <a:solidFill>
            <a:schemeClr val="accent2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8223571" y="2641548"/>
            <a:ext cx="3184870" cy="2158766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ctr">
              <a:lnSpc>
                <a:spcPct val="140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知识管理在项目管理中贯穿全生命周期，通过系统化沉淀与复用，降低风险并提升交付质量。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eyJfdGVtcGxhdGVEYXRhIjp7ImNvbnRlbnRUeXBlIjoiJHN1bSIsImxpbmVDb3VudCI6IjYiLCJ3b3JkQ291bnQiOiIxNCJ9LCJ0YWciOiIkc3VtIn0=</bd:templateData>
          </p:ext>
        </p:extLst>
      </p:sp>
      <p:sp>
        <p:nvSpPr>
          <p:cNvPr id="10" name="AutoShape 10"/>
          <p:cNvSpPr/>
          <p:nvPr/>
        </p:nvSpPr>
        <p:spPr>
          <a:xfrm>
            <a:off x="497036" y="1587331"/>
            <a:ext cx="853440" cy="85344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Freeform 11"/>
          <p:cNvSpPr/>
          <p:nvPr/>
        </p:nvSpPr>
        <p:spPr>
          <a:xfrm>
            <a:off x="693146" y="1783441"/>
            <a:ext cx="461221" cy="46122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</a:path>
              <a:path w="304800" h="304800">
                <a:moveTo>
                  <a:pt x="99060" y="137160"/>
                </a:moveTo>
                <a:cubicBezTo>
                  <a:pt x="111681" y="137160"/>
                  <a:pt x="121920" y="126921"/>
                  <a:pt x="121920" y="114300"/>
                </a:cubicBezTo>
                <a:cubicBezTo>
                  <a:pt x="121920" y="101679"/>
                  <a:pt x="111681" y="91440"/>
                  <a:pt x="99060" y="91440"/>
                </a:cubicBezTo>
                <a:lnTo>
                  <a:pt x="99060" y="91440"/>
                </a:lnTo>
                <a:cubicBezTo>
                  <a:pt x="86439" y="91440"/>
                  <a:pt x="76200" y="101679"/>
                  <a:pt x="76200" y="114300"/>
                </a:cubicBezTo>
                <a:cubicBezTo>
                  <a:pt x="76200" y="126921"/>
                  <a:pt x="86439" y="137160"/>
                  <a:pt x="99060" y="137160"/>
                </a:cubicBezTo>
                <a:lnTo>
                  <a:pt x="99060" y="137160"/>
                </a:lnTo>
                <a:close/>
              </a:path>
              <a:path w="304800" h="304800">
                <a:moveTo>
                  <a:pt x="205740" y="137160"/>
                </a:moveTo>
                <a:cubicBezTo>
                  <a:pt x="218361" y="137160"/>
                  <a:pt x="228600" y="126921"/>
                  <a:pt x="228600" y="114300"/>
                </a:cubicBezTo>
                <a:cubicBezTo>
                  <a:pt x="228600" y="101679"/>
                  <a:pt x="218361" y="91440"/>
                  <a:pt x="205740" y="91440"/>
                </a:cubicBezTo>
                <a:lnTo>
                  <a:pt x="205740" y="91440"/>
                </a:lnTo>
                <a:cubicBezTo>
                  <a:pt x="193119" y="91440"/>
                  <a:pt x="182880" y="101679"/>
                  <a:pt x="182880" y="114300"/>
                </a:cubicBezTo>
                <a:cubicBezTo>
                  <a:pt x="182880" y="126921"/>
                  <a:pt x="193119" y="137160"/>
                  <a:pt x="205740" y="137160"/>
                </a:cubicBezTo>
                <a:lnTo>
                  <a:pt x="205740" y="137160"/>
                </a:lnTo>
                <a:close/>
              </a:path>
              <a:path w="304800" h="304800">
                <a:moveTo>
                  <a:pt x="238658" y="182880"/>
                </a:moveTo>
                <a:lnTo>
                  <a:pt x="66142" y="182880"/>
                </a:lnTo>
                <a:cubicBezTo>
                  <a:pt x="79038" y="218770"/>
                  <a:pt x="112776" y="243973"/>
                  <a:pt x="152400" y="243973"/>
                </a:cubicBezTo>
                <a:cubicBezTo>
                  <a:pt x="192024" y="243973"/>
                  <a:pt x="225762" y="218770"/>
                  <a:pt x="238458" y="183518"/>
                </a:cubicBezTo>
                <a:lnTo>
                  <a:pt x="238658" y="182880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2" name="Freeform 12"/>
          <p:cNvSpPr/>
          <p:nvPr/>
        </p:nvSpPr>
        <p:spPr>
          <a:xfrm>
            <a:off x="1122283" y="3534910"/>
            <a:ext cx="372041" cy="37204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68237" y="0"/>
                  <a:pt x="0" y="68237"/>
                  <a:pt x="0" y="152400"/>
                </a:cubicBezTo>
                <a:cubicBezTo>
                  <a:pt x="0" y="236563"/>
                  <a:pt x="68237" y="304800"/>
                  <a:pt x="152400" y="304800"/>
                </a:cubicBezTo>
                <a:cubicBezTo>
                  <a:pt x="236563" y="304800"/>
                  <a:pt x="304800" y="236563"/>
                  <a:pt x="304800" y="152400"/>
                </a:cubicBezTo>
                <a:cubicBezTo>
                  <a:pt x="304800" y="68237"/>
                  <a:pt x="236563" y="0"/>
                  <a:pt x="152400" y="0"/>
                </a:cubicBezTo>
                <a:close/>
              </a:path>
              <a:path w="304800" h="304800">
                <a:moveTo>
                  <a:pt x="128778" y="222723"/>
                </a:moveTo>
                <a:lnTo>
                  <a:pt x="58655" y="152591"/>
                </a:lnTo>
                <a:lnTo>
                  <a:pt x="85592" y="125654"/>
                </a:lnTo>
                <a:lnTo>
                  <a:pt x="128768" y="168850"/>
                </a:lnTo>
                <a:lnTo>
                  <a:pt x="220370" y="77248"/>
                </a:lnTo>
                <a:lnTo>
                  <a:pt x="247307" y="104184"/>
                </a:lnTo>
                <a:lnTo>
                  <a:pt x="128778" y="222723"/>
                </a:ln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3" name="AutoShape 13"/>
          <p:cNvSpPr/>
          <p:nvPr/>
        </p:nvSpPr>
        <p:spPr>
          <a:xfrm>
            <a:off x="497036" y="5001091"/>
            <a:ext cx="853440" cy="853440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4" name="Freeform 14"/>
          <p:cNvSpPr/>
          <p:nvPr/>
        </p:nvSpPr>
        <p:spPr>
          <a:xfrm>
            <a:off x="708042" y="5212097"/>
            <a:ext cx="431428" cy="43142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02444" y="162220"/>
                </a:moveTo>
                <a:cubicBezTo>
                  <a:pt x="202444" y="162220"/>
                  <a:pt x="207007" y="100841"/>
                  <a:pt x="150752" y="93840"/>
                </a:cubicBezTo>
                <a:cubicBezTo>
                  <a:pt x="102537" y="88916"/>
                  <a:pt x="87868" y="133721"/>
                  <a:pt x="87868" y="133721"/>
                </a:cubicBezTo>
                <a:cubicBezTo>
                  <a:pt x="87868" y="133721"/>
                  <a:pt x="73352" y="119758"/>
                  <a:pt x="53654" y="131159"/>
                </a:cubicBezTo>
                <a:cubicBezTo>
                  <a:pt x="36024" y="142046"/>
                  <a:pt x="39148" y="161963"/>
                  <a:pt x="39148" y="161963"/>
                </a:cubicBezTo>
                <a:cubicBezTo>
                  <a:pt x="39148" y="161963"/>
                  <a:pt x="0" y="169574"/>
                  <a:pt x="0" y="209493"/>
                </a:cubicBezTo>
                <a:cubicBezTo>
                  <a:pt x="1076" y="250031"/>
                  <a:pt x="42262" y="249022"/>
                  <a:pt x="42262" y="249022"/>
                </a:cubicBezTo>
                <a:lnTo>
                  <a:pt x="196310" y="249431"/>
                </a:lnTo>
                <a:cubicBezTo>
                  <a:pt x="196310" y="249431"/>
                  <a:pt x="233182" y="249860"/>
                  <a:pt x="239897" y="211874"/>
                </a:cubicBezTo>
                <a:cubicBezTo>
                  <a:pt x="242497" y="170412"/>
                  <a:pt x="202444" y="162220"/>
                  <a:pt x="202444" y="162220"/>
                </a:cubicBezTo>
                <a:close/>
              </a:path>
              <a:path w="304800" h="304800">
                <a:moveTo>
                  <a:pt x="297694" y="124130"/>
                </a:moveTo>
                <a:cubicBezTo>
                  <a:pt x="297694" y="124130"/>
                  <a:pt x="302257" y="62751"/>
                  <a:pt x="246012" y="55740"/>
                </a:cubicBezTo>
                <a:cubicBezTo>
                  <a:pt x="197796" y="50816"/>
                  <a:pt x="182537" y="96212"/>
                  <a:pt x="182537" y="96212"/>
                </a:cubicBezTo>
                <a:cubicBezTo>
                  <a:pt x="182537" y="96212"/>
                  <a:pt x="210626" y="112509"/>
                  <a:pt x="211817" y="156562"/>
                </a:cubicBezTo>
                <a:cubicBezTo>
                  <a:pt x="229676" y="161925"/>
                  <a:pt x="248707" y="176660"/>
                  <a:pt x="249307" y="211188"/>
                </a:cubicBezTo>
                <a:lnTo>
                  <a:pt x="291560" y="211341"/>
                </a:lnTo>
                <a:cubicBezTo>
                  <a:pt x="291560" y="211341"/>
                  <a:pt x="328432" y="211769"/>
                  <a:pt x="335147" y="173784"/>
                </a:cubicBezTo>
                <a:cubicBezTo>
                  <a:pt x="337747" y="132302"/>
                  <a:pt x="297694" y="124130"/>
                  <a:pt x="297694" y="124130"/>
                </a:cubicBezTo>
              </a:path>
            </a:pathLst>
          </a:custGeom>
          <a:solidFill>
            <a:srgbClr val="FFFFFF">
              <a:alpha val="100000"/>
            </a:srgb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5" name="TextBox 15"/>
          <p:cNvSpPr txBox="1"/>
          <p:nvPr/>
        </p:nvSpPr>
        <p:spPr>
          <a:xfrm>
            <a:off x="1471170" y="1404968"/>
            <a:ext cx="3533775" cy="40957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项目经验资产化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eyJfdGVtcGxhdGVEYXRhIjp7ImNvbnRlbnRUeXBlIjoiJGl0ZW0xX3RpdGxlIiwibGluZUNvdW50IjoiMSIsIndvcmRDb3VudCI6IjExIn0sInRhZyI6IiRpdGVtMV90aXRsZSJ9</bd:templateData>
          </p:ext>
        </p:extLst>
      </p:sp>
      <p:sp>
        <p:nvSpPr>
          <p:cNvPr id="16" name="TextBox 16"/>
          <p:cNvSpPr txBox="1"/>
          <p:nvPr/>
        </p:nvSpPr>
        <p:spPr>
          <a:xfrm>
            <a:off x="1850961" y="3391770"/>
            <a:ext cx="4622850" cy="997221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利用协同工具（如蓝凌KM平台）整合进度、风险数据，确保团队成员基于最新信息调整计划，减少沟通成本。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eyJfdGVtcGxhdGVEYXRhIjp7ImNvbnRlbnRUeXBlIjoiJGl0ZW0yX2MiLCJsaW5lQ291bnQiOiIzIiwid29yZENvdW50IjoiMjIifSwidGFnIjoiJGl0ZW0yX2MifQ==</bd:templateData>
          </p:ext>
        </p:extLst>
      </p:sp>
      <p:sp>
        <p:nvSpPr>
          <p:cNvPr id="17" name="TextBox 17"/>
          <p:cNvSpPr txBox="1"/>
          <p:nvPr/>
        </p:nvSpPr>
        <p:spPr>
          <a:xfrm>
            <a:off x="1850961" y="3052871"/>
            <a:ext cx="3533775" cy="40957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实时协作与决策支持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eyJfdGVtcGxhdGVEYXRhIjp7ImNvbnRlbnRUeXBlIjoiJGl0ZW0yX3RpdGxlIiwibGluZUNvdW50IjoiMSIsIndvcmRDb3VudCI6IjExIn0sInRhZyI6IiRpdGVtMl90aXRsZSJ9</bd:templateData>
          </p:ext>
        </p:extLst>
      </p:sp>
      <p:sp>
        <p:nvSpPr>
          <p:cNvPr id="18" name="TextBox 18"/>
          <p:cNvSpPr txBox="1"/>
          <p:nvPr/>
        </p:nvSpPr>
        <p:spPr>
          <a:xfrm>
            <a:off x="1471170" y="4752985"/>
            <a:ext cx="3533775" cy="409575"/>
          </a:xfrm>
          <a:prstGeom prst="rect">
            <a:avLst/>
          </a:prstGeom>
          <a:ln/>
        </p:spPr>
        <p:txBody>
          <a:bodyPr vert="horz" wrap="square" lIns="114300" tIns="57150" rIns="114300" bIns="57150" rtlCol="0" anchor="t" anchorCtr="0">
            <a:normAutofit/>
          </a:bodyPr>
          <a:lstStyle/>
          <a:p>
            <a:pPr>
              <a:lnSpc>
                <a:spcPct val="77000"/>
              </a:lnSpc>
            </a:pPr>
            <a:r>
              <a:rPr lang="en-US" sz="2025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变更管理的知识支撑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eyJfdGVtcGxhdGVEYXRhIjp7ImNvbnRlbnRUeXBlIjoiJGl0ZW0zX3RpdGxlIiwibGluZUNvdW50IjoiMSIsIndvcmRDb3VudCI6IjExIn0sInRhZyI6IiRpdGVtM190aXRsZSJ9</bd:templateData>
          </p:ext>
        </p:extLst>
      </p:sp>
      <p:sp>
        <p:nvSpPr>
          <p:cNvPr id="19" name="TextBox 1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项目管理中的知识管理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MjIOmhueebrueuoeeQhuS4reeahOefpeivhueuoeeQhlxuIyMjIOmhueebrue7j+mqjOi1hOS6p+WMllxu5bu656uL6aG555uu5aSN55uY5py65Yi277yM5bCG5oqA5pyv6Zq+54K544CB6Kej5Yaz5pa55qGI5b2S5qGj6Iez55+l6K+G5bqT77yI5aaCSVTpobnnm67moYjkvovkuK3nmoTnlLXlrZDmlL/liqHns7vnu5/vvInvvIzkvpvlkI7nu63pobnnm67lj4LogIPjgIJcbiMjIyDlrp7ml7bljY/kvZzkuI7lhrPnrZbmlK/mjIFcbuWIqeeUqOWNj+WQjOW3peWFt++8iOWmguiTneWHjEtN5bmz5Y+w77yJ5pW05ZCI6L+b5bqm44CB6aOO6Zmp5pWw5o2u77yM56Gu5L+d5Zui6Zif5oiQ5ZGY5Z+65LqO5pyA5paw5L+h5oGv6LCD5pW06K6h5YiS77yM5YeP5bCR5rKf6YCa5oiQ5pys44CCXG4jIyMg5Y+Y5pu0566h55CG55qE55+l6K+G5pSv5pKRXG7pgJrov4fljoblj7Llj5jmm7TorrDlvZXliIbmnpDvvIjlpoJQTUJPS+aVtOS9k+WPmOabtOaOp+WItuahiOS+i++8ie+8jOmihOWIpOa9nOWcqOW9seWTjeW5tuWItuWumuW6lOWvueetlueVpeOAgiIsInRwbGlkIjoiMzUiLCJ0cGxOYW1lIjoibGlzdFN1bTNfMjMxMTMwNCIsImVkaXRlZCI6ImZhbHNlIn0=</bd:templateData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 dirty="0" err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失败经验的知识转化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8049239" y="1459361"/>
            <a:ext cx="3367088" cy="149136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eyJfdGVtcGxhdGVEYXRhIjp7ImNvbnRlbnRUeXBlIjoiJGltZzAifSwidGFnIjoiJGltZzAifQ==</bd:templateData>
          </p:ext>
        </p:extLst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8049239" y="3157076"/>
            <a:ext cx="3367088" cy="149136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eyJfdGVtcGxhdGVEYXRhIjp7ImNvbnRlbnRUeXBlIjoiJGltZzEifSwidGFnIjoiJGltZzEifQ==</bd:templateData>
          </p:ext>
        </p:extLst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8049239" y="4869612"/>
            <a:ext cx="3367088" cy="1491363"/>
          </a:xfrm>
          <a:prstGeom prst="rect">
            <a:avLst/>
          </a:prstGeom>
        </p:spPr>
        <p:extLst>
          <p:ext uri="http://schemas.baidu.com/office/drawing/2023/templateData">
            <bd:templateData xmlns:bd="http://schemas.baidu.com/office/drawing/2023/templateData" xmlns="">eyJfdGVtcGxhdGVEYXRhIjp7ImNvbnRlbnRUeXBlIjoiJGltZzIifSwidGFnIjoiJGltZzIifQ==</bd:templateData>
          </p:ext>
        </p:extLst>
      </p:pic>
      <p:sp>
        <p:nvSpPr>
          <p:cNvPr id="6" name="TextBox 6"/>
          <p:cNvSpPr txBox="1"/>
          <p:nvPr/>
        </p:nvSpPr>
        <p:spPr>
          <a:xfrm>
            <a:off x="1148674" y="1275916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建立容错文化机制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eyJfdGVtcGxhdGVEYXRhIjp7ImNvbnRlbnRUeXBlIjoiJGl0ZW0xX3RpdGxlIiwibGluZUNvdW50IjoiMSIsIndvcmRDb3VudCI6IjE1In0sInRhZyI6IiRpdGVtMV90aXRsZSJ9</bd:templateData>
          </p:ext>
        </p:extLst>
      </p:sp>
      <p:sp>
        <p:nvSpPr>
          <p:cNvPr id="7" name="TextBox 7"/>
          <p:cNvSpPr txBox="1"/>
          <p:nvPr/>
        </p:nvSpPr>
        <p:spPr>
          <a:xfrm>
            <a:off x="1172594" y="3683216"/>
            <a:ext cx="4348638" cy="60579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结构化分析工具应用</a:t>
            </a:r>
          </a:p>
        </p:txBody>
        <p:extLst>
          <p:ext uri="http://schemas.baidu.com/office/drawing/2023/templateData">
            <bd:templateData xmlns:bd="http://schemas.baidu.com/office/drawing/2023/templateData" xmlns="">eyJfdGVtcGxhdGVEYXRhIjp7ImNvbnRlbnRUeXBlIjoiJGl0ZW0yX3RpdGxlIiwibGluZUNvdW50IjoiMSIsIndvcmRDb3VudCI6IjE1In0sInRhZyI6IiRpdGVtMl90aXRsZSJ9</bd:templateData>
          </p:ext>
        </p:extLst>
      </p:sp>
      <p:sp>
        <p:nvSpPr>
          <p:cNvPr id="8" name="TextBox 8"/>
          <p:cNvSpPr txBox="1"/>
          <p:nvPr/>
        </p:nvSpPr>
        <p:spPr>
          <a:xfrm>
            <a:off x="1148674" y="1881706"/>
            <a:ext cx="6200647" cy="17608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/>
              <a:buChar char="•"/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鼓励公开讨论失败案例（如制造业中的设备故障复盘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），</a:t>
            </a: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设立匿名提交通道消除员工顾虑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  <a:p>
            <a:pPr marL="228600" lvl="1" indent="-228600">
              <a:lnSpc>
                <a:spcPct val="140000"/>
              </a:lnSpc>
              <a:buFont typeface="Arial"/>
              <a:buChar char="•"/>
            </a:pPr>
            <a:r>
              <a:rPr lang="en-US" sz="1600" dirty="0" err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将教训转化为检查清单或风险库，例如建筑行业将施工事故案例纳入安全培训教材</a:t>
            </a:r>
            <a:r>
              <a:rPr lang="en-US" sz="1600" dirty="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eyJfdGVtcGxhdGVEYXRhIjp7ImNvbnRlbnRUeXBlIjoiJGl0ZW0xX2MiLCJsaW5lQ291bnQiOiI0Iiwid29yZENvdW50IjoiMzAifSwidGFnIjoiJGl0ZW0xX2MifQ==</bd:templateData>
          </p:ext>
        </p:extLst>
      </p:sp>
      <p:sp>
        <p:nvSpPr>
          <p:cNvPr id="9" name="TextBox 9"/>
          <p:cNvSpPr txBox="1"/>
          <p:nvPr/>
        </p:nvSpPr>
        <p:spPr>
          <a:xfrm>
            <a:off x="1172594" y="4289006"/>
            <a:ext cx="6176727" cy="1760882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marL="228600" lvl="1" indent="-228600">
              <a:lnSpc>
                <a:spcPct val="140000"/>
              </a:lnSpc>
              <a:buFont typeface="Arial"/>
              <a:buChar char="•"/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使用5Why分析法或鱼骨图拆解根本原因，如互联网企业针对用户流失案例的深度归因。</a:t>
            </a:r>
          </a:p>
          <a:p>
            <a:pPr marL="228600" lvl="1" indent="-228600">
              <a:lnSpc>
                <a:spcPct val="140000"/>
              </a:lnSpc>
              <a:buFont typeface="Arial"/>
              <a:buChar char="•"/>
            </a:pPr>
            <a:r>
              <a:rPr lang="en-US" sz="16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开发“失败案例模拟”系统，如汽车行业通过VR重现装配线错误操作，强化员工风险意识。</a:t>
            </a: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eyJfdGVtcGxhdGVEYXRhIjp7ImNvbnRlbnRUeXBlIjoiJGl0ZW0yX2MiLCJsaW5lQ291bnQiOiI0Iiwid29yZENvdW50IjoiMzAifSwidGFnIjoiJGl0ZW0yX2MifQ==</bd:templateData>
          </p:ext>
        </p:extLst>
      </p:sp>
      <p:sp>
        <p:nvSpPr>
          <p:cNvPr id="10" name="AutoShape 10"/>
          <p:cNvSpPr/>
          <p:nvPr/>
        </p:nvSpPr>
        <p:spPr>
          <a:xfrm>
            <a:off x="690597" y="148021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sp>
        <p:nvSpPr>
          <p:cNvPr id="11" name="AutoShape 11"/>
          <p:cNvSpPr/>
          <p:nvPr/>
        </p:nvSpPr>
        <p:spPr>
          <a:xfrm>
            <a:off x="702246" y="3887518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  <a:ln/>
        </p:spPr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  <p:cxnSp>
        <p:nvCxnSpPr>
          <p:cNvPr id="12" name="Connector 12"/>
          <p:cNvCxnSpPr/>
          <p:nvPr/>
        </p:nvCxnSpPr>
        <p:spPr>
          <a:xfrm>
            <a:off x="789190" y="1578811"/>
            <a:ext cx="0" cy="5392831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cxnSp>
    </p:spTree>
  </p:cSld>
  <p:clrMapOvr>
    <a:masterClrMapping/>
  </p:clrMapOvr>
  <p:extLst mod="1">
    <p:ext uri="http://schemas.baidu.com/office/drawing/2023/templateData">
      <bd:templateData xmlns:bd="http://schemas.baidu.com/office/drawing/2023/templateData" xmlns="">eyJtZCI6IiMjIOWksei0pee7j+mqjOeahOefpeivhui9rOWMllxuIyMjIOW7uueri+WuuemUmeaWh+WMluacuuWItlxuLSDpvJPlirHlhazlvIDorqjorrrlpLHotKXmoYjkvovvvIjlpoLliLbpgKDkuJrkuK3nmoTorr7lpIfmlYXpmpzlpI3nm5jvvInvvIzorr7nq4vljL/lkI3mj5DkuqTpgJrpgZPmtojpmaTlkZjlt6Xpob7omZHjgIJcbi0g5bCG5pWZ6K6t6L2s5YyW5Li65qOA5p+l5riF5Y2V5oiW6aOO6Zmp5bqT77yM5L6L5aaC5bu6562R6KGM5Lia5bCG5pa95bel5LqL5pWF5qGI5L6L57qz5YWl5a6J5YWo5Z+56K6t5pWZ5p2Q44CCXG4jIyMg57uT5p6E5YyW5YiG5p6Q5bel5YW35bqU55SoXG4tIOS9v+eUqDVXaHnliIbmnpDms5XmiJbpsbzpqqjlm77mi4bop6PmoLnmnKzljp/lm6DvvIzlpoLkupLogZTnvZHkvIHkuJrpkojlr7nnlKjmiLfmtYHlpLHmoYjkvovnmoTmt7HluqblvZLlm6DjgIJcbi0g5byA5Y+R4oCc5aSx6LSl5qGI5L6L5qih5ouf4oCd57O757uf77yM5aaC5rG96L2m6KGM5Lia6YCa6L+HVlLph43njrDoo4XphY3nur/plJnor6/mk43kvZzvvIzlvLrljJblkZjlt6Xpo47pmanmhI/or4bjgIIiLCJ0cGxpZCI6IjM1IiwidHBsTmFtZSI6Imxpc3QyX3NhbWVTdHlsZTNwaWMyIiwiZWRpdGVkIjoiZmFsc2UifQ==</bd:templateData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C6B3F75-146D-3210-04A7-A8FD1B746538}"/>
              </a:ext>
            </a:extLst>
          </p:cNvPr>
          <p:cNvSpPr txBox="1"/>
          <p:nvPr/>
        </p:nvSpPr>
        <p:spPr>
          <a:xfrm>
            <a:off x="0" y="0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公司的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KMS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4" name="图片 3" descr="图形用户界面&#10;&#10;描述已自动生成">
            <a:extLst>
              <a:ext uri="{FF2B5EF4-FFF2-40B4-BE49-F238E27FC236}">
                <a16:creationId xmlns:a16="http://schemas.microsoft.com/office/drawing/2014/main" id="{D0983D85-80AA-6783-A7CD-80B868D7E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808050"/>
            <a:ext cx="10020300" cy="600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72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C6B3F75-146D-3210-04A7-A8FD1B746538}"/>
              </a:ext>
            </a:extLst>
          </p:cNvPr>
          <p:cNvSpPr txBox="1"/>
          <p:nvPr/>
        </p:nvSpPr>
        <p:spPr>
          <a:xfrm>
            <a:off x="0" y="0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公司的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KMS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0983D85-80AA-6783-A7CD-80B868D7E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808050"/>
            <a:ext cx="10020299" cy="600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3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C6B3F75-146D-3210-04A7-A8FD1B746538}"/>
              </a:ext>
            </a:extLst>
          </p:cNvPr>
          <p:cNvSpPr txBox="1"/>
          <p:nvPr/>
        </p:nvSpPr>
        <p:spPr>
          <a:xfrm>
            <a:off x="0" y="0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个人的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KMS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5" name="图片 4" descr="徽标&#10;&#10;描述已自动生成">
            <a:extLst>
              <a:ext uri="{FF2B5EF4-FFF2-40B4-BE49-F238E27FC236}">
                <a16:creationId xmlns:a16="http://schemas.microsoft.com/office/drawing/2014/main" id="{0A2157C4-3D5C-6C02-4BF4-AE3931E7E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4267200" cy="4267200"/>
          </a:xfrm>
          <a:prstGeom prst="rect">
            <a:avLst/>
          </a:prstGeom>
        </p:spPr>
      </p:pic>
      <p:pic>
        <p:nvPicPr>
          <p:cNvPr id="9" name="图片 8" descr="文本&#10;&#10;中度可信度描述已自动生成">
            <a:extLst>
              <a:ext uri="{FF2B5EF4-FFF2-40B4-BE49-F238E27FC236}">
                <a16:creationId xmlns:a16="http://schemas.microsoft.com/office/drawing/2014/main" id="{BF873124-ACC3-C79C-9C21-53D90D1A0A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4" r="22769"/>
          <a:stretch/>
        </p:blipFill>
        <p:spPr>
          <a:xfrm>
            <a:off x="6629400" y="1598023"/>
            <a:ext cx="4610100" cy="426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08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C6B3F75-146D-3210-04A7-A8FD1B746538}"/>
              </a:ext>
            </a:extLst>
          </p:cNvPr>
          <p:cNvSpPr txBox="1"/>
          <p:nvPr/>
        </p:nvSpPr>
        <p:spPr>
          <a:xfrm>
            <a:off x="0" y="0"/>
            <a:ext cx="11239500" cy="914400"/>
          </a:xfrm>
          <a:prstGeom prst="rect">
            <a:avLst/>
          </a:prstGeom>
          <a:ln/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altLang="en-US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个人的</a:t>
            </a:r>
            <a:r>
              <a:rPr lang="en-US" altLang="zh-CN" sz="3000" b="1" dirty="0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KMS</a:t>
            </a:r>
            <a:endParaRPr lang="en-US" sz="3000" b="1" dirty="0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  <p:extLst mod="1">
          <p:ext uri="http://schemas.baidu.com/office/drawing/2023/templateData">
            <bd:templateData xmlns:bd="http://schemas.baidu.com/office/drawing/2023/templateData" xmlns="">eyJfdGVtcGxhdGVEYXRhIjp7ImNvbnRlbnRUeXBlIjoiJHRpdGxlIiwibGluZUNvdW50IjoiMSIsIndvcmRDb3VudCI6IjI4In0sInRhZyI6IiR0aXRsZSJ9</bd:templateData>
          </p:ext>
        </p:extLst>
      </p:sp>
      <p:pic>
        <p:nvPicPr>
          <p:cNvPr id="4" name="图片 3" descr="图示&#10;&#10;描述已自动生成">
            <a:extLst>
              <a:ext uri="{FF2B5EF4-FFF2-40B4-BE49-F238E27FC236}">
                <a16:creationId xmlns:a16="http://schemas.microsoft.com/office/drawing/2014/main" id="{E891573C-80BB-F0D6-678B-37146600D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80" y="1775984"/>
            <a:ext cx="5913120" cy="350407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2545FA2-4C66-7E0B-987C-A9EA51D0929A}"/>
              </a:ext>
            </a:extLst>
          </p:cNvPr>
          <p:cNvSpPr txBox="1"/>
          <p:nvPr/>
        </p:nvSpPr>
        <p:spPr>
          <a:xfrm>
            <a:off x="2426512" y="57795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腾讯出品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B3C33C-D52C-BD6F-0AF2-1870163F0797}"/>
              </a:ext>
            </a:extLst>
          </p:cNvPr>
          <p:cNvSpPr txBox="1"/>
          <p:nvPr/>
        </p:nvSpPr>
        <p:spPr>
          <a:xfrm>
            <a:off x="8681442" y="559486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字节出品</a:t>
            </a:r>
          </a:p>
        </p:txBody>
      </p:sp>
      <p:pic>
        <p:nvPicPr>
          <p:cNvPr id="5" name="图片 4" descr="徽标&#10;&#10;描述已自动生成">
            <a:extLst>
              <a:ext uri="{FF2B5EF4-FFF2-40B4-BE49-F238E27FC236}">
                <a16:creationId xmlns:a16="http://schemas.microsoft.com/office/drawing/2014/main" id="{96FAF679-FE04-5BED-AB7A-1B9346CE08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5984"/>
            <a:ext cx="6229460" cy="350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78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应用程序&#10;&#10;描述已自动生成">
            <a:extLst>
              <a:ext uri="{FF2B5EF4-FFF2-40B4-BE49-F238E27FC236}">
                <a16:creationId xmlns:a16="http://schemas.microsoft.com/office/drawing/2014/main" id="{E3FD2846-A3D8-8DC7-7DE0-5069FE838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9"/>
            <a:ext cx="12192000" cy="683680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5728E62-32E4-7CFF-9F81-60C2D4A6589C}"/>
              </a:ext>
            </a:extLst>
          </p:cNvPr>
          <p:cNvSpPr txBox="1"/>
          <p:nvPr/>
        </p:nvSpPr>
        <p:spPr>
          <a:xfrm>
            <a:off x="9677400" y="1536174"/>
            <a:ext cx="223651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4000" dirty="0"/>
              <a:t>特点：</a:t>
            </a:r>
            <a:endParaRPr lang="en-US" altLang="zh-CN" sz="4000" dirty="0"/>
          </a:p>
          <a:p>
            <a:r>
              <a:rPr lang="zh-CN" altLang="en-US" sz="4000" dirty="0"/>
              <a:t>共享</a:t>
            </a:r>
            <a:endParaRPr lang="en-US" altLang="zh-CN" sz="4000" dirty="0"/>
          </a:p>
          <a:p>
            <a:r>
              <a:rPr lang="zh-CN" altLang="en-US" sz="4000" dirty="0"/>
              <a:t>迭代</a:t>
            </a:r>
            <a:endParaRPr lang="en-US" altLang="zh-CN" sz="4000" dirty="0"/>
          </a:p>
          <a:p>
            <a:r>
              <a:rPr lang="zh-CN" altLang="en-US" sz="4000" dirty="0"/>
              <a:t>共同编辑</a:t>
            </a:r>
            <a:endParaRPr lang="en-US" altLang="zh-CN" sz="4000" dirty="0"/>
          </a:p>
          <a:p>
            <a:r>
              <a:rPr lang="en-US" altLang="zh-CN" sz="4000" dirty="0"/>
              <a:t>AI</a:t>
            </a:r>
          </a:p>
          <a:p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611924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文本, 应用程序&#10;&#10;描述已自动生成">
            <a:extLst>
              <a:ext uri="{FF2B5EF4-FFF2-40B4-BE49-F238E27FC236}">
                <a16:creationId xmlns:a16="http://schemas.microsoft.com/office/drawing/2014/main" id="{1304A3C5-79A0-8912-0BC7-005722207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581"/>
            <a:ext cx="12192000" cy="575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75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应用程序&#10;&#10;描述已自动生成">
            <a:extLst>
              <a:ext uri="{FF2B5EF4-FFF2-40B4-BE49-F238E27FC236}">
                <a16:creationId xmlns:a16="http://schemas.microsoft.com/office/drawing/2014/main" id="{704AB6FB-C1C0-AC91-917A-F7613AD24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1" y="0"/>
            <a:ext cx="11405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521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27198C-C556-A554-F0D2-FD7FCB6AAC11}"/>
              </a:ext>
            </a:extLst>
          </p:cNvPr>
          <p:cNvSpPr txBox="1"/>
          <p:nvPr/>
        </p:nvSpPr>
        <p:spPr>
          <a:xfrm>
            <a:off x="2618125" y="2286000"/>
            <a:ext cx="69557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/>
              <a:t>关键要素：</a:t>
            </a:r>
            <a:endParaRPr lang="en-US" altLang="zh-CN" sz="4800" dirty="0"/>
          </a:p>
          <a:p>
            <a:r>
              <a:rPr lang="zh-CN" altLang="en-US" sz="4800" dirty="0"/>
              <a:t>知识的收集、整理、共享</a:t>
            </a:r>
          </a:p>
        </p:txBody>
      </p:sp>
    </p:spTree>
    <p:extLst>
      <p:ext uri="{BB962C8B-B14F-4D97-AF65-F5344CB8AC3E}">
        <p14:creationId xmlns:p14="http://schemas.microsoft.com/office/powerpoint/2010/main" val="1433662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955091" y="2867578"/>
            <a:ext cx="8281818" cy="1045310"/>
          </a:xfrm>
          <a:prstGeom prst="rect">
            <a:avLst/>
          </a:prstGeom>
          <a:noFill/>
          <a:ln/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defRPr/>
            </a:pPr>
            <a:r>
              <a:rPr lang="en-US" sz="7200" b="1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THANKS</a:t>
            </a:r>
            <a:endParaRPr lang="en-US" sz="1100"/>
          </a:p>
        </p:txBody>
        <p:extLst>
          <p:ext uri="http://schemas.baidu.com/office/drawing/2023/templateData">
            <bd:templateData xmlns:bd="http://schemas.baidu.com/office/drawing/2023/templateData" xmlns="">eyJ0YWciOiJub0VkaXQifQ==</bd:templateData>
          </p:ext>
        </p:extLst>
      </p:sp>
    </p:spTree>
  </p:cSld>
  <p:clrMapOvr>
    <a:masterClrMapping/>
  </p:clrMapOvr>
  <p:extLst>
    <p:ext uri="http://schemas.baidu.com/office/drawing/2023/templateData">
      <bd:templateData xmlns:bd="http://schemas.baidu.com/office/drawing/2023/templateData" xmlns="">eyJtZCI6IiIsInRwbGlkIjoiMzUiLCJ0cGxOYW1lIjoiZW5kXzM1cGFwZXJhaXJwbGFuZTIzIiwiZWRpdGVkIjoiZmFsc2UifQ==</bd:templateData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rgbClr val="1C7EBD"/>
      </a:dk1>
      <a:lt1>
        <a:srgbClr val="F4FBFF"/>
      </a:lt1>
      <a:dk2>
        <a:srgbClr val="5CACDF"/>
      </a:dk2>
      <a:lt2>
        <a:srgbClr val="E0F4FF"/>
      </a:lt2>
      <a:accent1>
        <a:srgbClr val="43AEF2"/>
      </a:accent1>
      <a:accent2>
        <a:srgbClr val="64BDF5"/>
      </a:accent2>
      <a:accent3>
        <a:srgbClr val="84CDFA"/>
      </a:accent3>
      <a:accent4>
        <a:srgbClr val="87DDF1"/>
      </a:accent4>
      <a:accent5>
        <a:srgbClr val="7AAED5"/>
      </a:accent5>
      <a:accent6>
        <a:srgbClr val="C7E1F0"/>
      </a:accent6>
      <a:hlink>
        <a:srgbClr val="FF9000"/>
      </a:hlink>
      <a:folHlink>
        <a:srgbClr val="FF9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936</Words>
  <Application>Microsoft Office PowerPoint</Application>
  <PresentationFormat>宽屏</PresentationFormat>
  <Paragraphs>199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0" baseType="lpstr">
      <vt:lpstr>Arial</vt:lpstr>
      <vt:lpstr>Calibri</vt:lpstr>
      <vt:lpstr>Noto Sans SC</vt:lpstr>
      <vt:lpstr>Microsoft Yahei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k K</cp:lastModifiedBy>
  <cp:revision>7</cp:revision>
  <dcterms:created xsi:type="dcterms:W3CDTF">2006-08-16T00:00:00Z</dcterms:created>
  <dcterms:modified xsi:type="dcterms:W3CDTF">2025-07-24T04:21:08Z</dcterms:modified>
</cp:coreProperties>
</file>