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9" d="100"/>
          <a:sy n="99" d="100"/>
        </p:scale>
        <p:origin x="54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1"/>
  <c:style val="2"/>
  <c:chart>
    <c:autoTitleDeleted val="1"/>
    <c:plotArea>
      <c:layout/>
      <c:pieChart>
        <c:varyColors val="1"/>
        <c:ser>
          <c:idx val="0"/>
          <c:order val="0"/>
          <c:tx>
            <c:strRef>
              <c:f>Sheet1!$B$1</c:f>
              <c:strCache>
                <c:ptCount val="1"/>
                <c:pt idx="0">
                  <c:v>系列1</c:v>
                </c:pt>
              </c:strCache>
            </c:strRef>
          </c:tx>
          <c:spPr>
            <a:solidFill>
              <a:schemeClr val="accent1"/>
            </a:solidFill>
            <a:ln w="9525" cap="flat">
              <a:solidFill>
                <a:srgbClr val="F9F9F9"/>
              </a:solidFill>
              <a:prstDash val="solid"/>
              <a:round/>
            </a:ln>
            <a:effectLst/>
          </c:spPr>
          <c:dPt>
            <c:idx val="0"/>
            <c:bubble3D val="0"/>
            <c:spPr>
              <a:solidFill>
                <a:srgbClr val="803D3F"/>
              </a:solidFill>
              <a:effectLst/>
            </c:spPr>
            <c:extLst>
              <c:ext xmlns:c16="http://schemas.microsoft.com/office/drawing/2014/chart" uri="{C3380CC4-5D6E-409C-BE32-E72D297353CC}">
                <c16:uniqueId val="{00000001-C7EC-4FD7-94F0-D52B4E74177E}"/>
              </c:ext>
            </c:extLst>
          </c:dPt>
          <c:dPt>
            <c:idx val="1"/>
            <c:bubble3D val="0"/>
            <c:spPr>
              <a:solidFill>
                <a:srgbClr val="BEA481"/>
              </a:solidFill>
              <a:effectLst/>
            </c:spPr>
            <c:extLst>
              <c:ext xmlns:c16="http://schemas.microsoft.com/office/drawing/2014/chart" uri="{C3380CC4-5D6E-409C-BE32-E72D297353CC}">
                <c16:uniqueId val="{00000003-C7EC-4FD7-94F0-D52B4E74177E}"/>
              </c:ext>
            </c:extLst>
          </c:dPt>
          <c:dPt>
            <c:idx val="2"/>
            <c:bubble3D val="0"/>
            <c:spPr>
              <a:solidFill>
                <a:srgbClr val="FF4B4B"/>
              </a:solidFill>
              <a:effectLst/>
            </c:spPr>
            <c:extLst>
              <c:ext xmlns:c16="http://schemas.microsoft.com/office/drawing/2014/chart" uri="{C3380CC4-5D6E-409C-BE32-E72D297353CC}">
                <c16:uniqueId val="{00000005-C7EC-4FD7-94F0-D52B4E74177E}"/>
              </c:ext>
            </c:extLst>
          </c:dPt>
          <c:dLbls>
            <c:dLbl>
              <c:idx val="0"/>
              <c:numFmt formatCode="General" sourceLinked="0"/>
              <c:spPr/>
              <c:txPr>
                <a:bodyPr/>
                <a:lstStyle/>
                <a:p>
                  <a:pPr>
                    <a:defRPr sz="1200" b="0" i="0" u="none" strike="noStrike">
                      <a:solidFill>
                        <a:srgbClr val="000000"/>
                      </a:solidFill>
                      <a:latin typeface="Arial"/>
                    </a:defRPr>
                  </a:pPr>
                  <a:endParaRPr lang="zh-CN"/>
                </a:p>
              </c:txPr>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7EC-4FD7-94F0-D52B4E74177E}"/>
                </c:ext>
              </c:extLst>
            </c:dLbl>
            <c:dLbl>
              <c:idx val="1"/>
              <c:numFmt formatCode="General" sourceLinked="0"/>
              <c:spPr/>
              <c:txPr>
                <a:bodyPr/>
                <a:lstStyle/>
                <a:p>
                  <a:pPr>
                    <a:defRPr sz="1200" b="0" i="0" u="none" strike="noStrike">
                      <a:solidFill>
                        <a:srgbClr val="000000"/>
                      </a:solidFill>
                      <a:latin typeface="Arial"/>
                    </a:defRPr>
                  </a:pPr>
                  <a:endParaRPr lang="zh-CN"/>
                </a:p>
              </c:txPr>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7EC-4FD7-94F0-D52B4E74177E}"/>
                </c:ext>
              </c:extLst>
            </c:dLbl>
            <c:dLbl>
              <c:idx val="2"/>
              <c:numFmt formatCode="General" sourceLinked="0"/>
              <c:spPr/>
              <c:txPr>
                <a:bodyPr/>
                <a:lstStyle/>
                <a:p>
                  <a:pPr>
                    <a:defRPr sz="1200" b="0" i="0" u="none" strike="noStrike">
                      <a:solidFill>
                        <a:srgbClr val="000000"/>
                      </a:solidFill>
                      <a:latin typeface="Arial"/>
                    </a:defRPr>
                  </a:pPr>
                  <a:endParaRPr lang="zh-CN"/>
                </a:p>
              </c:txPr>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7EC-4FD7-94F0-D52B4E74177E}"/>
                </c:ext>
              </c:extLst>
            </c:dLbl>
            <c:numFmt formatCode="General" sourceLinked="0"/>
            <c:spPr>
              <a:noFill/>
              <a:ln>
                <a:noFill/>
              </a:ln>
              <a:effectLst/>
            </c:spPr>
            <c:txPr>
              <a:bodyPr/>
              <a:lstStyle/>
              <a:p>
                <a:pPr>
                  <a:defRPr sz="1800" b="0" i="0" u="none" strike="noStrike">
                    <a:solidFill>
                      <a:srgbClr val="000000"/>
                    </a:solidFill>
                    <a:latin typeface="Arial"/>
                  </a:defRPr>
                </a:pPr>
                <a:endParaRPr lang="zh-CN"/>
              </a:p>
            </c:txPr>
            <c:dLblPos val="ctr"/>
            <c:showLegendKey val="0"/>
            <c:showVal val="0"/>
            <c:showCatName val="1"/>
            <c:showSerName val="0"/>
            <c:showPercent val="1"/>
            <c:showBubbleSize val="0"/>
            <c:showLeaderLines val="0"/>
            <c:extLst>
              <c:ext xmlns:c15="http://schemas.microsoft.com/office/drawing/2012/chart" uri="{CE6537A1-D6FC-4f65-9D91-7224C49458BB}"/>
            </c:extLst>
          </c:dLbls>
          <c:cat>
            <c:strRef>
              <c:f>Sheet1!$A$2:$A$4</c:f>
              <c:strCache>
                <c:ptCount val="3"/>
                <c:pt idx="0">
                  <c:v>类别1</c:v>
                </c:pt>
                <c:pt idx="1">
                  <c:v>类别2</c:v>
                </c:pt>
                <c:pt idx="2">
                  <c:v>类别3</c:v>
                </c:pt>
              </c:strCache>
            </c:strRef>
          </c:cat>
          <c:val>
            <c:numRef>
              <c:f>Sheet1!$B$2:$B$4</c:f>
              <c:numCache>
                <c:formatCode>General</c:formatCode>
                <c:ptCount val="3"/>
                <c:pt idx="0">
                  <c:v>20</c:v>
                </c:pt>
                <c:pt idx="1">
                  <c:v>30</c:v>
                </c:pt>
                <c:pt idx="2">
                  <c:v>60</c:v>
                </c:pt>
              </c:numCache>
            </c:numRef>
          </c:val>
          <c:extLst>
            <c:ext xmlns:c16="http://schemas.microsoft.com/office/drawing/2014/chart" uri="{C3380CC4-5D6E-409C-BE32-E72D297353CC}">
              <c16:uniqueId val="{00000006-C7EC-4FD7-94F0-D52B4E74177E}"/>
            </c:ext>
          </c:extLst>
        </c:ser>
        <c:dLbls>
          <c:showLegendKey val="0"/>
          <c:showVal val="0"/>
          <c:showCatName val="0"/>
          <c:showSerName val="0"/>
          <c:showPercent val="0"/>
          <c:showBubbleSize val="0"/>
          <c:showLeaderLines val="0"/>
        </c:dLbls>
        <c:firstSliceAng val="0"/>
      </c:pieChart>
      <c:spPr>
        <a:solidFill>
          <a:srgbClr val="000000">
            <a:alpha val="0"/>
          </a:srgbClr>
        </a:solid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06322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尊敬的各位同学，大家好！今天，我们共同聚焦一个至关重要且极具前瞻性的议题——知识管理的策略与实践。在信息爆炸的时代，如何高效地获取、整合、应用知识，成为每一位大学生必须面对的挑战。本次演讲，我们将深入探讨知识管理的核心策略，并结合实践案例，为大家提供切实可行的方法指导，助力大家在学术道路上更进一步。</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本次演讲将围绕知识管理展开，涵盖其概述、个人与企业层面的实践、应用工具及面临的挑战。通过成功案例分析，深入探讨知识管理在理论与实践中的融合与创新。</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这一部分将概述知识管理，包括其定义、重要性及发展历程简介。</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知识管理，听起来高大上，其实挺接地气的。它就像是你学习的超级助手，帮你从海量信息里挑出“宝藏”，让你的学习之路不再迷茫。在这个信息爆炸的时代，没有知识管理，就等于在知识的海洋里裸泳，风险很大哦！为啥知识管理这么重要呢？想象一下，当你面对堆积如山的资料，是不是经常觉得无从下手？知识管理就是那把钥匙，帮你打开高效学习的大门。它能让你快速找到所需，深入理解，还能激发你的创新思维。作为大学生，掌握知识管理，就像游戏里开了挂。它不仅提升你的学习效率，更能增强你的个人竞争力。所以，别等了，赶紧把知识管理用起来，让你的大学生活更加精彩吧！</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知识管理起源于20世纪90年代，最初目标是通过系统化管理企业知识资源来提升竞争力。随后，它经历了从初级到高级的发展，涵盖获取、存储、共享和应用等环节，形成了完整的理论实践体系。如今，知识管理已成为企业管理的重要部分。未来，随着技术进步和需求变化，它将更注重个性化与智能化。对于大学生而言，了解这些发展阶段有助于把握行业动态，为将来可能从事的相关工作打下基础。在学习和研究中，也可以运用相关知识管理理念，提高效率和创新能力，比如利用数字化工具更好地整理和分享学术资料。</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这一部分将深入探讨个人知识管理，包括信息收集技巧、知识整理方法及学习与应用策略。</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信息收集是知识管理的基石，它让我们得以汇聚海量知识和数据，为深度分析和明智决策奠定坚实基础。在信息时代，掌握有效的信息收集方法至关重要，无论是网络搜索的快速筛选，问卷调查的广泛覆盖，还是访谈的深入挖掘，每种方式都有其独特价值和适用场景。为了提升信息收集的效率与质量，我们需要精进技巧，比如设计精准问卷以获取关键数据，或是通过深度访谈洞察背后的故事。同时，面对信息过载和失真的挑战，我们要学会批判性思维，确保所获信息的准确无误。作为大学生，你们正站在知识的前沿，学会高效、准确地收集信息，将为你们的学术研究和个人成长插上翅膀。让我们一起探索信息的海洋，成为驾驭知识的高手。</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知识整理，是咱们大学生提升学习效率、深化知识理解的必备技能。它不仅是知识管理的基石，更是我们迈向高效学习与工作的桥梁。通过精心整理，我们能将繁杂的信息转化为宝贵的知识财富。谈及方法，分类、归纳、总结，这些听起来简单却威力无穷的工具，能帮助我们从信息的海洋中精准捕捞有价值的知识点。它们让我们的学习更加有条理，思维更加清晰。而实践则是检验真理的唯一标准。建立个人知识库，运用知识管理工具，不仅让知识的存储变得井井有条，更能在需要时迅速检索，大大提高了我们的学习效率和工作效能。作为大学生，掌握这些技巧，无疑将为我们的未来奠定坚实的基础。</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在知识管理中，学习与应用策略首要关注如何有效获取知识。大学生应利用图书馆、在线课程和学术论坛等资源，构建多元化的知识获取渠道。获取知识后，关键在于将其内化为自己的理解。通过笔记整理、思维导图和讨论小组等方式，帮助学生深化对知识的理解和应用能力。知识管理的最终目的是应用。大学生应通过项目实践、实习机会和案例分析等方式，将理论知识应用于实际问题，并通过反馈不断优化学习策略。这些策略不仅有助于提升个人能力，还能为未来的职业发展奠定坚实基础。</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这一部分将探讨企业知识管理，包括知识共享机制、存储技术及企业文化的影响。</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知识共享，是把个人或组织的知识、经验、技能等，通过各种方式传递给他人，让知识发挥最大价值。它对提高团队效率、促进创新、增强竞争力意义重大，是现代企业不可或缺的一环。知识共享有多种方式，像内部培训、研讨会、在线平台等，企业要选适合自己的。但过程中也有挑战，比如信息过载、知识更新不及时，还有员工参与度不高等问题。这就需要我们采取有效措施来解决。作为大学生，了解这些，以后进入职场，不管是自己分享还是获取知识，都能更得心应手，也能更好地适应企业发展需求。</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知识存储技术是知识管理的核心，它关乎如何高效地收集、整合与保存信息，确保未来能迅速且准确地检索到所需内容。数据库管理系统作为这一领域的重要工具，通过结构化的数据组织方式，不仅提升了数据处理的效率，还增强了数据的安全性和可靠性。云存储技术的兴起，则打破了物理空间的限制，让数据访问变得无处不在，极大地促进了信息的流通与共享，为知识的创新与传播开辟了新路径。而文档管理系统的精细化设计，使得电子文档的存储与检索变得更加有序，进一步提升了工作与学习的效率。这些技术共同构成了知识存储的坚实基石，对于追求高效学习的大学生而言，掌握它们将助力你们在学术探索与未来职业道路上更加游刃有余。</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企业文化，是企业的灵魂所在，它涵盖了价值观、员工关系以及工作方式等要素。这些看似无形的元素，实则对知识管理策略的实施与成效有着深远的影响。企业文化能够塑造员工的行为模式和态度倾向。在一个积极向上的文化氛围中，员工更愿意分享和应用知识，从而推动知识管理的高效进行。反之，则可能阻碍知识的流通和利用。为了促进知识管理，企业应当致力于营造开放、创新的文化环境。这样的环境能够激发员工的创造力和积极性，鼓励他们主动分享知识和经验，进而提升知识管理的效率和效果。</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这一部分将深入探讨知识管理工具，涵盖软件工具、硬件设备及辅助工具的推荐与应用。</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知识管理软件工具，是现代企业的智慧宝库。它们助力组织、存储与共享信息，为工作效率和决策质量注入强大动力。市场上，Microsoft SharePoint、Confluence等主流软件各展风采，满足不同企业的个性化需求。挑选合适的知识管理软件，需综合考量功能、易用性、集成能力及成本等要素，确保其能精准对接企业的知识管理战略。通过深入剖析成功案例，我们能汲取实施与应用的宝贵经验，掌握如何高效部署这些工具，进而显著提升组织的知识和信息管理能力。同学们，让我们一同走进知识管理软件的世界，探索其无限可能。</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硬件设备在知识管理中扮演着至关重要的角色，它们构成了存储、处理及传输知识的基础架构，为高效知识管理提供支撑。面对日益增长的知识管理需求，合理选型与配置硬件设备显得尤为关键。这要求我们深入理解知识管理的具体需求，选择匹配的硬件，并进行精细化配置，以实现效率与效果的双重优化。同时，随着技术的不断进步与知识的持续累积，定期维护与升级硬件设备不可或缺。这不仅确保了设备的稳定运行，还能使我们的知识管理体系紧跟时代步伐，灵活适应未来挑战。因此，掌握硬件设备的选型、配置、维护与升级技巧，对于提升知识管理效能具有重要意义。</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在大学生活中，合理利用辅助工具能极大提升学习效率。今天，我为大家推荐三款实用工具。首先是Evernote，这款笔记软件功能强大，支持多平台同步。大学生们可以利用它随时随地记录和整理知识，无论是课堂笔记、阅读心得还是灵感点滴，都能有序存放，方便后续复习与回顾，让知识积累更加高效。接着是XMind，作为专业的思维导图工具，它能帮助我们梳理知识结构。通过绘制思维导图，大学生可以清晰地呈现知识点之间的逻辑关系，激发创新思维，使知识管理更加系统，有助于深入理解和记忆复杂知识体系。最后是Trello，它以看板形式展示任务进度。对于大学生来说，无论是个人的时间管理，还是团队协作完成任务，Trello都能发挥重要作用。大家可以直观地了解任务的安排和进展，合理分配时间和精力，有效提升学习和工作效率。</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这一部分探讨知识管理面临的挑战，包括技术快速更新、信息安全问题及组织文化障碍。</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在知识管理领域，技术更新迅速是必然趋势。新技术如人工智能、大数据等不断涌现，为我们带来了新的机遇和挑战。面对这些变化，我们需要制定有效的策略来应对。首先，持续学习新知识至关重要。只有不断更新自己的知识储备，才能跟上技术发展的步伐。其次，灵活运用新技术也是必不可少的。我们要善于将新技术应用到实际工作中，提高工作效率和质量。最后，建立适应变化的知识管理体系也是关键所在。通过构建一个能够快速响应变化的管理体系，我们可以更好地应对技术更新带来的挑战。在实践中应用新技术时，我们应积极反思其效果，及时调整策略。通过不断的实践和反思，我们可以更好地应对技术更新带来的挑战。</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信息安全在知识管理中占据核心地位，关乎组织的知识资产安全。它不仅防止未经授权的访问、使用或泄露，更确保了知识的完整性与可用性。面对黑客攻击、数据泄露及恶意软件等多重威胁，信息安全的重要性不言而喻，这些威胁直接关系到组织的竞争力与声誉。因此，构建并实施一套有效的信息安全策略至关重要。这包括但不限于加强访问控制，确保只有授权人员能接触到敏感信息；运用数据加密技术，保护数据在传输与存储过程中的安全；以及定期进行数据备份，以防不测。作为大学生，理解并重视信息安全，不仅是对个人学习与研究的保护，更是未来职场中不可或缺的专业素养。</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组织文化，是咱们团队里共享的那套价值观、信念和行为准则，它悄无声息地影响着咱们每个人的行动模式，在知识管理上更是有着不可忽视的深远作用。但你知道吗？有时候这股力量也可能变成阻力，比如对新知识的排斥、思维定式，还有变革前的犹豫不前，这些都可能让知识管理变得不那么顺畅。想象一下，如果大家不愿意分享，创新的火花就难以碰撞，那组织的竞争力和长远发展可就得打折扣了。不过别担心，办法总比困难多。咱们可以一起营造一个开放、包容的环境，鼓励每个人发声，激发那些藏在角落里的创新想法。这样一来，组织文化不仅不再是障碍，反而成了推动知识管理和团队成长的强大引擎。</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这一部分将通过个人实践、企业案例和行业经验，深入分析成功案例。</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知识管理，听起来有点高大上，但其实就是帮咱们大学生更好地学习、研究。它是个系统方法，能帮你获取、组织、共享还有利用知识。掌握这技能，学习效率和创新能力都能嗖嗖往上涨。说到个人知识管理策略，那就是信息收集、整理、存储再到应用，一套下来，学习更高效，创新也更有灵感。实践方法也不难，用笔记软件记重点，定期复习整理，学以致用，就这么简单。当然，挑战也不少，像信息太多看不过来，学过就忘。别怕，定期清理无用的，用点记忆技巧，问题就解决了。所以啊，同学们，知识管理不是啥遥不可及的事儿，掌握了这些，咱们的学习之路就能走得更顺！</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知识管理在企业中扮演着至关重要的角色，它助力企业高效收集、存储与共享信息，进而提升决策效率和创新能力，让企业在激烈的市场竞争中脱颖而出。接下来，我们将深入剖析一家知名企业的知识管理实践案例。这家企业通过精心策划和实施知识管理策略，成功实现了业务流程的优化，员工培训体系得到显著提升，客户服务水平也迈上了新台阶。然而，知识管理的推进并非一帆风顺。企业在实施过程中可能会遭遇技术瓶颈、文化冲突等多重挑战。但别担心，我们会一同探讨并分享有效的应对策略，帮助企业克服难关，确保知识管理项目能够稳步前行，为企业创造更大的价值。</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行业领先企业的知识管理实践，是其保持创新活力与竞争优势的关键。它们构建起一套完善的知识管理体系，让知识得以高效流转：精准获取新知，妥善存储宝贵经验，顺畅共享智慧火花，进而催生出更多创新成果，拉大与同行的差距。从应用案例来看，像 IBM 的“知识银行”、华为的“知识社区”，都是成功典范。这些实例给予我们启示，知识管理并非空谈，而是能落地生根、开花结果的务实策略。对企业发展而言，知识管理意义非凡。它整合内外知识资源，使决策不再盲目，运营成本得以降低，核心竞争力更是稳步增强。作为大学生，了解这些，能为未来踏入职场、参与企业管理储备前瞻性视野，助力大家在知识经济浪潮里找准方向，为企业创造价值。</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各位同学，通过本次《知识管理的策略与实践》的探讨，我们深入了解了知识管理的多维度内涵，从个人到企业的知识体系构建、工具应用，再到面临的挑战与应对策略，以及成功案例的启示。知识管理不仅是信息的积累与整理，更是智慧的转化与创新，它要求我们在快速变化的时代中，持续学习、有效整合、勇于分享。作为大学生，掌握知识管理的技能，将为我们未来的学术研究与职业发展奠定坚实的基础。让我们携手，在知识的海洋中扬帆远航，共创价值，共赴未来。感谢大家的聆听与参与。"</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PPTIST_MASTER">
    <p:bg>
      <p:bgPr>
        <a:solidFill>
          <a:srgbClr val="FFFFFF"/>
        </a:solidFill>
        <a:effectLst/>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4.png"/><Relationship Id="rId7"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chart" Target="../charts/chart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4.png"/><Relationship Id="rId7"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0.jp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1.jp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4.png"/><Relationship Id="rId7"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hape 0"/>
          <p:cNvSpPr/>
          <p:nvPr/>
        </p:nvSpPr>
        <p:spPr>
          <a:xfrm>
            <a:off x="796034" y="3209691"/>
            <a:ext cx="1965463" cy="352839"/>
          </a:xfrm>
          <a:custGeom>
            <a:avLst/>
            <a:gdLst/>
            <a:ahLst/>
            <a:cxnLst/>
            <a:rect l="l" t="t" r="r" b="b"/>
            <a:pathLst>
              <a:path w="1965463" h="352839">
                <a:moveTo>
                  <a:pt x="176420" y="0"/>
                </a:moveTo>
                <a:moveTo>
                  <a:pt x="176420" y="0"/>
                </a:moveTo>
                <a:lnTo>
                  <a:pt x="1789043" y="0"/>
                </a:lnTo>
                <a:quadBezTo>
                  <a:pt x="1965463" y="0"/>
                  <a:pt x="1965463" y="176420"/>
                </a:quadBezTo>
                <a:lnTo>
                  <a:pt x="1965463" y="176420"/>
                </a:lnTo>
                <a:quadBezTo>
                  <a:pt x="1965463" y="352839"/>
                  <a:pt x="1789043" y="352839"/>
                </a:quadBezTo>
                <a:lnTo>
                  <a:pt x="176420" y="352839"/>
                </a:lnTo>
                <a:quadBezTo>
                  <a:pt x="0" y="352839"/>
                  <a:pt x="0" y="176420"/>
                </a:quadBezTo>
                <a:lnTo>
                  <a:pt x="0" y="176420"/>
                </a:lnTo>
                <a:quadBezTo>
                  <a:pt x="0" y="0"/>
                  <a:pt x="176420" y="0"/>
                </a:quadBezTo>
                <a:close/>
              </a:path>
            </a:pathLst>
          </a:custGeom>
          <a:solidFill>
            <a:srgbClr val="A5A5A5"/>
          </a:solidFill>
          <a:ln/>
        </p:spPr>
        <p:txBody>
          <a:bodyPr/>
          <a:lstStyle/>
          <a:p>
            <a:endParaRPr lang="zh-CN" altLang="en-US"/>
          </a:p>
        </p:txBody>
      </p:sp>
      <p:sp>
        <p:nvSpPr>
          <p:cNvPr id="4" name="Shape 1"/>
          <p:cNvSpPr/>
          <p:nvPr/>
        </p:nvSpPr>
        <p:spPr>
          <a:xfrm>
            <a:off x="829464" y="2565793"/>
            <a:ext cx="3896307" cy="0"/>
          </a:xfrm>
          <a:custGeom>
            <a:avLst/>
            <a:gdLst/>
            <a:ahLst/>
            <a:cxnLst/>
            <a:rect l="l" t="t" r="r" b="b"/>
            <a:pathLst>
              <a:path w="3896307">
                <a:moveTo>
                  <a:pt x="0" y="0"/>
                </a:moveTo>
                <a:moveTo>
                  <a:pt x="0" y="0"/>
                </a:moveTo>
                <a:lnTo>
                  <a:pt x="3896307" y="0"/>
                </a:lnTo>
              </a:path>
            </a:pathLst>
          </a:custGeom>
          <a:noFill/>
          <a:ln w="9525">
            <a:solidFill>
              <a:srgbClr val="D9D9D9"/>
            </a:solidFill>
            <a:prstDash val="solid"/>
            <a:headEnd type="none"/>
            <a:tailEnd type="none"/>
          </a:ln>
        </p:spPr>
        <p:txBody>
          <a:bodyPr/>
          <a:lstStyle/>
          <a:p>
            <a:endParaRPr lang="zh-CN" altLang="en-US"/>
          </a:p>
        </p:txBody>
      </p:sp>
      <p:sp>
        <p:nvSpPr>
          <p:cNvPr id="5" name="Text 2"/>
          <p:cNvSpPr/>
          <p:nvPr/>
        </p:nvSpPr>
        <p:spPr>
          <a:xfrm>
            <a:off x="657714" y="961270"/>
            <a:ext cx="4529225" cy="1545336"/>
          </a:xfrm>
          <a:prstGeom prst="rect">
            <a:avLst/>
          </a:prstGeom>
          <a:noFill/>
          <a:ln/>
        </p:spPr>
        <p:txBody>
          <a:bodyPr wrap="square" lIns="95250" tIns="95250" rIns="95250" bIns="95250" rtlCol="0" anchor="t">
            <a:spAutoFit/>
          </a:bodyPr>
          <a:lstStyle/>
          <a:p>
            <a:pPr marL="0" indent="0">
              <a:lnSpc>
                <a:spcPct val="100000"/>
              </a:lnSpc>
              <a:spcBef>
                <a:spcPts val="375"/>
              </a:spcBef>
              <a:buNone/>
            </a:pPr>
            <a:r>
              <a:rPr lang="en-US" sz="4320" b="1" kern="0" spc="360" dirty="0">
                <a:solidFill>
                  <a:srgbClr val="803D3F"/>
                </a:solidFill>
                <a:latin typeface="微软雅黑" pitchFamily="34" charset="0"/>
                <a:ea typeface="微软雅黑" pitchFamily="34" charset="-122"/>
                <a:cs typeface="微软雅黑" pitchFamily="34" charset="-120"/>
              </a:rPr>
              <a:t>知识管理的策略与实践</a:t>
            </a:r>
            <a:endParaRPr lang="en-US" sz="1440" dirty="0"/>
          </a:p>
        </p:txBody>
      </p:sp>
      <p:sp>
        <p:nvSpPr>
          <p:cNvPr id="6" name="Text 3"/>
          <p:cNvSpPr/>
          <p:nvPr/>
        </p:nvSpPr>
        <p:spPr>
          <a:xfrm>
            <a:off x="888483" y="3157510"/>
            <a:ext cx="1780566" cy="404278"/>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zh-CN" altLang="en-US" sz="1296" dirty="0">
                <a:solidFill>
                  <a:srgbClr val="FFFFFF"/>
                </a:solidFill>
                <a:latin typeface="Microsoft Yahei" pitchFamily="34" charset="0"/>
                <a:ea typeface="Microsoft Yahei" pitchFamily="34" charset="-122"/>
                <a:cs typeface="Microsoft Yahei" pitchFamily="34" charset="-120"/>
              </a:rPr>
              <a:t>工程部</a:t>
            </a:r>
            <a:endParaRPr lang="en-US" sz="1440" dirty="0"/>
          </a:p>
        </p:txBody>
      </p:sp>
      <p:sp>
        <p:nvSpPr>
          <p:cNvPr id="7" name="Text 4"/>
          <p:cNvSpPr/>
          <p:nvPr/>
        </p:nvSpPr>
        <p:spPr>
          <a:xfrm>
            <a:off x="796034" y="2650276"/>
            <a:ext cx="4390905" cy="457200"/>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440" dirty="0">
                <a:solidFill>
                  <a:srgbClr val="00070F"/>
                </a:solidFill>
                <a:latin typeface="Microsoft Yahei" pitchFamily="34" charset="0"/>
                <a:ea typeface="Microsoft Yahei" pitchFamily="34" charset="-122"/>
                <a:cs typeface="Microsoft Yahei" pitchFamily="34" charset="-120"/>
              </a:rPr>
              <a:t>个人与企业知识管理的融合之道</a:t>
            </a:r>
            <a:endParaRPr lang="en-US" sz="144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p:nvPr/>
        </p:nvSpPr>
        <p:spPr>
          <a:xfrm>
            <a:off x="799621" y="1624472"/>
            <a:ext cx="672138" cy="1280160"/>
          </a:xfrm>
          <a:prstGeom prst="rect">
            <a:avLst/>
          </a:prstGeom>
          <a:noFill/>
          <a:ln/>
        </p:spPr>
        <p:txBody>
          <a:bodyPr wrap="square" lIns="95250" tIns="95250" rIns="95250" bIns="95250" rtlCol="0" anchor="t">
            <a:spAutoFit/>
          </a:bodyPr>
          <a:lstStyle/>
          <a:p>
            <a:pPr marL="0" indent="0" algn="ctr">
              <a:lnSpc>
                <a:spcPct val="100000"/>
              </a:lnSpc>
              <a:spcBef>
                <a:spcPts val="375"/>
              </a:spcBef>
              <a:buNone/>
            </a:pPr>
            <a:r>
              <a:rPr lang="en-US" sz="3600" b="1" dirty="0">
                <a:solidFill>
                  <a:srgbClr val="803D3F"/>
                </a:solidFill>
                <a:latin typeface="Microsoft Yahei" pitchFamily="34" charset="0"/>
                <a:ea typeface="Microsoft Yahei" pitchFamily="34" charset="-122"/>
                <a:cs typeface="Microsoft Yahei" pitchFamily="34" charset="-120"/>
              </a:rPr>
              <a:t>目录</a:t>
            </a:r>
            <a:endParaRPr lang="en-US" sz="1440" dirty="0"/>
          </a:p>
        </p:txBody>
      </p:sp>
      <p:sp>
        <p:nvSpPr>
          <p:cNvPr id="4" name="Text 1"/>
          <p:cNvSpPr/>
          <p:nvPr/>
        </p:nvSpPr>
        <p:spPr>
          <a:xfrm rot="5400000">
            <a:off x="-100688" y="2036826"/>
            <a:ext cx="1309341" cy="484632"/>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1584" dirty="0">
                <a:solidFill>
                  <a:srgbClr val="803D3F"/>
                </a:solidFill>
                <a:latin typeface="Microsoft Yahei" pitchFamily="34" charset="0"/>
                <a:ea typeface="Microsoft Yahei" pitchFamily="34" charset="-122"/>
                <a:cs typeface="Microsoft Yahei" pitchFamily="34" charset="-120"/>
              </a:rPr>
              <a:t>CATALOG</a:t>
            </a:r>
            <a:endParaRPr lang="en-US" sz="1440" dirty="0"/>
          </a:p>
        </p:txBody>
      </p:sp>
      <p:sp>
        <p:nvSpPr>
          <p:cNvPr id="5" name="Shape 2"/>
          <p:cNvSpPr/>
          <p:nvPr/>
        </p:nvSpPr>
        <p:spPr>
          <a:xfrm>
            <a:off x="799458" y="1801271"/>
            <a:ext cx="0" cy="963202"/>
          </a:xfrm>
          <a:custGeom>
            <a:avLst/>
            <a:gdLst/>
            <a:ahLst/>
            <a:cxnLst/>
            <a:rect l="l" t="t" r="r" b="b"/>
            <a:pathLst>
              <a:path h="963202">
                <a:moveTo>
                  <a:pt x="0" y="0"/>
                </a:moveTo>
                <a:moveTo>
                  <a:pt x="0" y="0"/>
                </a:moveTo>
                <a:lnTo>
                  <a:pt x="0" y="963202"/>
                </a:lnTo>
              </a:path>
            </a:pathLst>
          </a:custGeom>
          <a:noFill/>
          <a:ln w="9525">
            <a:solidFill>
              <a:srgbClr val="803D3F"/>
            </a:solidFill>
            <a:prstDash val="solid"/>
            <a:headEnd type="none"/>
            <a:tailEnd type="none"/>
          </a:ln>
        </p:spPr>
        <p:txBody>
          <a:bodyPr/>
          <a:lstStyle/>
          <a:p>
            <a:endParaRPr lang="zh-CN" altLang="en-US"/>
          </a:p>
        </p:txBody>
      </p:sp>
      <p:sp>
        <p:nvSpPr>
          <p:cNvPr id="6" name="Text 3"/>
          <p:cNvSpPr/>
          <p:nvPr/>
        </p:nvSpPr>
        <p:spPr>
          <a:xfrm>
            <a:off x="2007668" y="866517"/>
            <a:ext cx="713232" cy="621792"/>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2304" b="1" dirty="0">
                <a:solidFill>
                  <a:srgbClr val="BEA481"/>
                </a:solidFill>
                <a:latin typeface="Microsoft Yahei" pitchFamily="34" charset="0"/>
                <a:ea typeface="Microsoft Yahei" pitchFamily="34" charset="-122"/>
                <a:cs typeface="Microsoft Yahei" pitchFamily="34" charset="-120"/>
              </a:rPr>
              <a:t>01</a:t>
            </a:r>
            <a:endParaRPr lang="en-US" sz="1440" dirty="0"/>
          </a:p>
        </p:txBody>
      </p:sp>
      <p:sp>
        <p:nvSpPr>
          <p:cNvPr id="7" name="Text 4"/>
          <p:cNvSpPr/>
          <p:nvPr/>
        </p:nvSpPr>
        <p:spPr>
          <a:xfrm>
            <a:off x="2615464" y="985389"/>
            <a:ext cx="3017520" cy="457200"/>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440" dirty="0">
                <a:solidFill>
                  <a:srgbClr val="00070F"/>
                </a:solidFill>
                <a:latin typeface="Microsoft Yahei" pitchFamily="34" charset="0"/>
                <a:ea typeface="Microsoft Yahei" pitchFamily="34" charset="-122"/>
                <a:cs typeface="Microsoft Yahei" pitchFamily="34" charset="-120"/>
              </a:rPr>
              <a:t>知识管理概述</a:t>
            </a:r>
            <a:endParaRPr lang="en-US" sz="1440" dirty="0"/>
          </a:p>
        </p:txBody>
      </p:sp>
      <p:sp>
        <p:nvSpPr>
          <p:cNvPr id="8" name="Text 5"/>
          <p:cNvSpPr/>
          <p:nvPr/>
        </p:nvSpPr>
        <p:spPr>
          <a:xfrm>
            <a:off x="5491252" y="866517"/>
            <a:ext cx="713232" cy="621792"/>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2304" b="1" dirty="0">
                <a:solidFill>
                  <a:srgbClr val="BEA481"/>
                </a:solidFill>
                <a:latin typeface="Microsoft Yahei" pitchFamily="34" charset="0"/>
                <a:ea typeface="Microsoft Yahei" pitchFamily="34" charset="-122"/>
                <a:cs typeface="Microsoft Yahei" pitchFamily="34" charset="-120"/>
              </a:rPr>
              <a:t>02</a:t>
            </a:r>
            <a:endParaRPr lang="en-US" sz="1440" dirty="0"/>
          </a:p>
        </p:txBody>
      </p:sp>
      <p:sp>
        <p:nvSpPr>
          <p:cNvPr id="9" name="Text 6"/>
          <p:cNvSpPr/>
          <p:nvPr/>
        </p:nvSpPr>
        <p:spPr>
          <a:xfrm>
            <a:off x="6099048" y="985389"/>
            <a:ext cx="3017520" cy="457200"/>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440" dirty="0">
                <a:solidFill>
                  <a:srgbClr val="00070F"/>
                </a:solidFill>
                <a:latin typeface="Microsoft Yahei" pitchFamily="34" charset="0"/>
                <a:ea typeface="Microsoft Yahei" pitchFamily="34" charset="-122"/>
                <a:cs typeface="Microsoft Yahei" pitchFamily="34" charset="-120"/>
              </a:rPr>
              <a:t>个人知识管理</a:t>
            </a:r>
            <a:endParaRPr lang="en-US" sz="1440" dirty="0"/>
          </a:p>
        </p:txBody>
      </p:sp>
      <p:sp>
        <p:nvSpPr>
          <p:cNvPr id="10" name="Text 7"/>
          <p:cNvSpPr/>
          <p:nvPr/>
        </p:nvSpPr>
        <p:spPr>
          <a:xfrm>
            <a:off x="2007388" y="1609384"/>
            <a:ext cx="713232" cy="621792"/>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2304" b="1" dirty="0">
                <a:solidFill>
                  <a:srgbClr val="BEA481"/>
                </a:solidFill>
                <a:latin typeface="Microsoft Yahei" pitchFamily="34" charset="0"/>
                <a:ea typeface="Microsoft Yahei" pitchFamily="34" charset="-122"/>
                <a:cs typeface="Microsoft Yahei" pitchFamily="34" charset="-120"/>
              </a:rPr>
              <a:t>03</a:t>
            </a:r>
            <a:endParaRPr lang="en-US" sz="1440" dirty="0"/>
          </a:p>
        </p:txBody>
      </p:sp>
      <p:sp>
        <p:nvSpPr>
          <p:cNvPr id="11" name="Text 8"/>
          <p:cNvSpPr/>
          <p:nvPr/>
        </p:nvSpPr>
        <p:spPr>
          <a:xfrm>
            <a:off x="2615184" y="1728256"/>
            <a:ext cx="3017520" cy="457200"/>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440" dirty="0">
                <a:solidFill>
                  <a:srgbClr val="00070F"/>
                </a:solidFill>
                <a:latin typeface="Microsoft Yahei" pitchFamily="34" charset="0"/>
                <a:ea typeface="Microsoft Yahei" pitchFamily="34" charset="-122"/>
                <a:cs typeface="Microsoft Yahei" pitchFamily="34" charset="-120"/>
              </a:rPr>
              <a:t>企业知识管理</a:t>
            </a:r>
            <a:endParaRPr lang="en-US" sz="1440" dirty="0"/>
          </a:p>
        </p:txBody>
      </p:sp>
      <p:sp>
        <p:nvSpPr>
          <p:cNvPr id="12" name="Text 9"/>
          <p:cNvSpPr/>
          <p:nvPr/>
        </p:nvSpPr>
        <p:spPr>
          <a:xfrm>
            <a:off x="5491252" y="1609564"/>
            <a:ext cx="713232" cy="621792"/>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2304" b="1" dirty="0">
                <a:solidFill>
                  <a:srgbClr val="BEA481"/>
                </a:solidFill>
                <a:latin typeface="Microsoft Yahei" pitchFamily="34" charset="0"/>
                <a:ea typeface="Microsoft Yahei" pitchFamily="34" charset="-122"/>
                <a:cs typeface="Microsoft Yahei" pitchFamily="34" charset="-120"/>
              </a:rPr>
              <a:t>04</a:t>
            </a:r>
            <a:endParaRPr lang="en-US" sz="1440" dirty="0"/>
          </a:p>
        </p:txBody>
      </p:sp>
      <p:sp>
        <p:nvSpPr>
          <p:cNvPr id="13" name="Text 10"/>
          <p:cNvSpPr/>
          <p:nvPr/>
        </p:nvSpPr>
        <p:spPr>
          <a:xfrm>
            <a:off x="6099048" y="1728436"/>
            <a:ext cx="3017520" cy="457200"/>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440" dirty="0">
                <a:solidFill>
                  <a:srgbClr val="00070F"/>
                </a:solidFill>
                <a:latin typeface="Microsoft Yahei" pitchFamily="34" charset="0"/>
                <a:ea typeface="Microsoft Yahei" pitchFamily="34" charset="-122"/>
                <a:cs typeface="Microsoft Yahei" pitchFamily="34" charset="-120"/>
              </a:rPr>
              <a:t>知识管理工具</a:t>
            </a:r>
            <a:endParaRPr lang="en-US" sz="1440" dirty="0"/>
          </a:p>
        </p:txBody>
      </p:sp>
      <p:sp>
        <p:nvSpPr>
          <p:cNvPr id="14" name="Text 11"/>
          <p:cNvSpPr/>
          <p:nvPr/>
        </p:nvSpPr>
        <p:spPr>
          <a:xfrm>
            <a:off x="2007388" y="2352791"/>
            <a:ext cx="713232" cy="621792"/>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2304" b="1" dirty="0">
                <a:solidFill>
                  <a:srgbClr val="BEA481"/>
                </a:solidFill>
                <a:latin typeface="Microsoft Yahei" pitchFamily="34" charset="0"/>
                <a:ea typeface="Microsoft Yahei" pitchFamily="34" charset="-122"/>
                <a:cs typeface="Microsoft Yahei" pitchFamily="34" charset="-120"/>
              </a:rPr>
              <a:t>05</a:t>
            </a:r>
            <a:endParaRPr lang="en-US" sz="1440" dirty="0"/>
          </a:p>
        </p:txBody>
      </p:sp>
      <p:sp>
        <p:nvSpPr>
          <p:cNvPr id="15" name="Text 12"/>
          <p:cNvSpPr/>
          <p:nvPr/>
        </p:nvSpPr>
        <p:spPr>
          <a:xfrm>
            <a:off x="2615184" y="2471663"/>
            <a:ext cx="3017520" cy="457200"/>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440" dirty="0">
                <a:solidFill>
                  <a:srgbClr val="00070F"/>
                </a:solidFill>
                <a:latin typeface="Microsoft Yahei" pitchFamily="34" charset="0"/>
                <a:ea typeface="Microsoft Yahei" pitchFamily="34" charset="-122"/>
                <a:cs typeface="Microsoft Yahei" pitchFamily="34" charset="-120"/>
              </a:rPr>
              <a:t>知识管理挑战</a:t>
            </a:r>
            <a:endParaRPr lang="en-US" sz="1440" dirty="0"/>
          </a:p>
        </p:txBody>
      </p:sp>
      <p:sp>
        <p:nvSpPr>
          <p:cNvPr id="16" name="Text 13"/>
          <p:cNvSpPr/>
          <p:nvPr/>
        </p:nvSpPr>
        <p:spPr>
          <a:xfrm>
            <a:off x="5491252" y="2352611"/>
            <a:ext cx="713232" cy="621792"/>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2304" b="1" dirty="0">
                <a:solidFill>
                  <a:srgbClr val="BEA481"/>
                </a:solidFill>
                <a:latin typeface="Microsoft Yahei" pitchFamily="34" charset="0"/>
                <a:ea typeface="Microsoft Yahei" pitchFamily="34" charset="-122"/>
                <a:cs typeface="Microsoft Yahei" pitchFamily="34" charset="-120"/>
              </a:rPr>
              <a:t>06</a:t>
            </a:r>
            <a:endParaRPr lang="en-US" sz="1440" dirty="0"/>
          </a:p>
        </p:txBody>
      </p:sp>
      <p:sp>
        <p:nvSpPr>
          <p:cNvPr id="17" name="Text 14"/>
          <p:cNvSpPr/>
          <p:nvPr/>
        </p:nvSpPr>
        <p:spPr>
          <a:xfrm>
            <a:off x="6099048" y="2471483"/>
            <a:ext cx="3017520" cy="457200"/>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440" dirty="0">
                <a:solidFill>
                  <a:srgbClr val="00070F"/>
                </a:solidFill>
                <a:latin typeface="Microsoft Yahei" pitchFamily="34" charset="0"/>
                <a:ea typeface="Microsoft Yahei" pitchFamily="34" charset="-122"/>
                <a:cs typeface="Microsoft Yahei" pitchFamily="34" charset="-120"/>
              </a:rPr>
              <a:t>成功案例分析</a:t>
            </a:r>
            <a:endParaRPr lang="en-US" sz="144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hape 0"/>
          <p:cNvSpPr/>
          <p:nvPr/>
        </p:nvSpPr>
        <p:spPr>
          <a:xfrm>
            <a:off x="4277848" y="516919"/>
            <a:ext cx="0" cy="4109663"/>
          </a:xfrm>
          <a:custGeom>
            <a:avLst/>
            <a:gdLst/>
            <a:ahLst/>
            <a:cxnLst/>
            <a:rect l="l" t="t" r="r" b="b"/>
            <a:pathLst>
              <a:path h="4109663">
                <a:moveTo>
                  <a:pt x="0" y="0"/>
                </a:moveTo>
                <a:moveTo>
                  <a:pt x="0" y="0"/>
                </a:moveTo>
                <a:lnTo>
                  <a:pt x="0" y="4109663"/>
                </a:lnTo>
              </a:path>
            </a:pathLst>
          </a:custGeom>
          <a:noFill/>
          <a:ln w="9525">
            <a:solidFill>
              <a:srgbClr val="A5A5A5"/>
            </a:solidFill>
            <a:prstDash val="solid"/>
            <a:headEnd type="none"/>
            <a:tailEnd type="none"/>
          </a:ln>
        </p:spPr>
        <p:txBody>
          <a:bodyPr/>
          <a:lstStyle/>
          <a:p>
            <a:endParaRPr lang="zh-CN" altLang="en-US"/>
          </a:p>
        </p:txBody>
      </p:sp>
      <p:sp>
        <p:nvSpPr>
          <p:cNvPr id="4" name="Text 1"/>
          <p:cNvSpPr/>
          <p:nvPr/>
        </p:nvSpPr>
        <p:spPr>
          <a:xfrm>
            <a:off x="4680698" y="1356616"/>
            <a:ext cx="1081423" cy="980122"/>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4032" b="1" dirty="0">
                <a:solidFill>
                  <a:srgbClr val="FFFFFF"/>
                </a:solidFill>
                <a:latin typeface="Arial" pitchFamily="34" charset="0"/>
                <a:ea typeface="Arial" pitchFamily="34" charset="-122"/>
                <a:cs typeface="Arial" pitchFamily="34" charset="-120"/>
              </a:rPr>
              <a:t>01</a:t>
            </a:r>
            <a:endParaRPr lang="en-US" sz="1440" dirty="0"/>
          </a:p>
        </p:txBody>
      </p:sp>
      <p:sp>
        <p:nvSpPr>
          <p:cNvPr id="5" name="Text 2"/>
          <p:cNvSpPr/>
          <p:nvPr/>
        </p:nvSpPr>
        <p:spPr>
          <a:xfrm>
            <a:off x="4680698" y="2393016"/>
            <a:ext cx="4463302" cy="704088"/>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2736" b="1" dirty="0">
                <a:solidFill>
                  <a:srgbClr val="803D3F"/>
                </a:solidFill>
                <a:latin typeface="Microsoft Yahei" pitchFamily="34" charset="0"/>
                <a:ea typeface="Microsoft Yahei" pitchFamily="34" charset="-122"/>
                <a:cs typeface="Microsoft Yahei" pitchFamily="34" charset="-120"/>
              </a:rPr>
              <a:t>知识管理概述</a:t>
            </a:r>
            <a:endParaRPr lang="en-US" sz="144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hape 0"/>
          <p:cNvSpPr/>
          <p:nvPr/>
        </p:nvSpPr>
        <p:spPr>
          <a:xfrm>
            <a:off x="193339" y="340363"/>
            <a:ext cx="2773456" cy="0"/>
          </a:xfrm>
          <a:custGeom>
            <a:avLst/>
            <a:gdLst/>
            <a:ahLst/>
            <a:cxnLst/>
            <a:rect l="l" t="t" r="r" b="b"/>
            <a:pathLst>
              <a:path w="2773456">
                <a:moveTo>
                  <a:pt x="0" y="0"/>
                </a:moveTo>
                <a:moveTo>
                  <a:pt x="0" y="0"/>
                </a:moveTo>
                <a:lnTo>
                  <a:pt x="2773456" y="0"/>
                </a:lnTo>
              </a:path>
            </a:pathLst>
          </a:custGeom>
          <a:noFill/>
          <a:ln w="9525">
            <a:solidFill>
              <a:srgbClr val="7A0707"/>
            </a:solidFill>
            <a:prstDash val="solid"/>
            <a:headEnd type="none"/>
            <a:tailEnd type="none"/>
          </a:ln>
        </p:spPr>
        <p:txBody>
          <a:bodyPr/>
          <a:lstStyle/>
          <a:p>
            <a:endParaRPr lang="zh-CN" altLang="en-US"/>
          </a:p>
        </p:txBody>
      </p:sp>
      <p:sp>
        <p:nvSpPr>
          <p:cNvPr id="4" name="Shape 1"/>
          <p:cNvSpPr/>
          <p:nvPr/>
        </p:nvSpPr>
        <p:spPr>
          <a:xfrm>
            <a:off x="6177205" y="340363"/>
            <a:ext cx="2773456" cy="0"/>
          </a:xfrm>
          <a:custGeom>
            <a:avLst/>
            <a:gdLst/>
            <a:ahLst/>
            <a:cxnLst/>
            <a:rect l="l" t="t" r="r" b="b"/>
            <a:pathLst>
              <a:path w="2773456">
                <a:moveTo>
                  <a:pt x="0" y="0"/>
                </a:moveTo>
                <a:moveTo>
                  <a:pt x="0" y="0"/>
                </a:moveTo>
                <a:lnTo>
                  <a:pt x="2773456" y="0"/>
                </a:lnTo>
              </a:path>
            </a:pathLst>
          </a:custGeom>
          <a:noFill/>
          <a:ln w="9525">
            <a:solidFill>
              <a:srgbClr val="7A0707"/>
            </a:solidFill>
            <a:prstDash val="solid"/>
            <a:headEnd type="none"/>
            <a:tailEnd type="none"/>
          </a:ln>
        </p:spPr>
        <p:txBody>
          <a:bodyPr/>
          <a:lstStyle/>
          <a:p>
            <a:endParaRPr lang="zh-CN" altLang="en-US"/>
          </a:p>
        </p:txBody>
      </p:sp>
      <p:sp>
        <p:nvSpPr>
          <p:cNvPr id="5" name="Text 2"/>
          <p:cNvSpPr/>
          <p:nvPr/>
        </p:nvSpPr>
        <p:spPr>
          <a:xfrm>
            <a:off x="2121216" y="94046"/>
            <a:ext cx="4901567" cy="491919"/>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1584" dirty="0">
                <a:solidFill>
                  <a:srgbClr val="7A0707"/>
                </a:solidFill>
                <a:latin typeface="微软雅黑" pitchFamily="34" charset="0"/>
                <a:ea typeface="微软雅黑" pitchFamily="34" charset="-122"/>
                <a:cs typeface="微软雅黑" pitchFamily="34" charset="-120"/>
              </a:rPr>
              <a:t>定义与重要性</a:t>
            </a:r>
            <a:endParaRPr lang="en-US" sz="1440" dirty="0"/>
          </a:p>
        </p:txBody>
      </p:sp>
      <p:graphicFrame>
        <p:nvGraphicFramePr>
          <p:cNvPr id="2" name="Table 0"/>
          <p:cNvGraphicFramePr>
            <a:graphicFrameLocks noGrp="1"/>
          </p:cNvGraphicFramePr>
          <p:nvPr>
            <p:extLst>
              <p:ext uri="{D42A27DB-BD31-4B8C-83A1-F6EECF244321}">
                <p14:modId xmlns:p14="http://schemas.microsoft.com/office/powerpoint/2010/main" val="1579011935"/>
              </p:ext>
            </p:extLst>
          </p:nvPr>
        </p:nvGraphicFramePr>
        <p:xfrm>
          <a:off x="586039" y="1965046"/>
          <a:ext cx="7971920" cy="2542604"/>
        </p:xfrm>
        <a:graphic>
          <a:graphicData uri="http://schemas.openxmlformats.org/drawingml/2006/table">
            <a:tbl>
              <a:tblPr/>
              <a:tblGrid>
                <a:gridCol w="1594384">
                  <a:extLst>
                    <a:ext uri="{9D8B030D-6E8A-4147-A177-3AD203B41FA5}">
                      <a16:colId xmlns:a16="http://schemas.microsoft.com/office/drawing/2014/main" val="20000"/>
                    </a:ext>
                  </a:extLst>
                </a:gridCol>
                <a:gridCol w="1594384">
                  <a:extLst>
                    <a:ext uri="{9D8B030D-6E8A-4147-A177-3AD203B41FA5}">
                      <a16:colId xmlns:a16="http://schemas.microsoft.com/office/drawing/2014/main" val="20001"/>
                    </a:ext>
                  </a:extLst>
                </a:gridCol>
                <a:gridCol w="1594384">
                  <a:extLst>
                    <a:ext uri="{9D8B030D-6E8A-4147-A177-3AD203B41FA5}">
                      <a16:colId xmlns:a16="http://schemas.microsoft.com/office/drawing/2014/main" val="20002"/>
                    </a:ext>
                  </a:extLst>
                </a:gridCol>
                <a:gridCol w="1594384">
                  <a:extLst>
                    <a:ext uri="{9D8B030D-6E8A-4147-A177-3AD203B41FA5}">
                      <a16:colId xmlns:a16="http://schemas.microsoft.com/office/drawing/2014/main" val="20003"/>
                    </a:ext>
                  </a:extLst>
                </a:gridCol>
                <a:gridCol w="1594384">
                  <a:extLst>
                    <a:ext uri="{9D8B030D-6E8A-4147-A177-3AD203B41FA5}">
                      <a16:colId xmlns:a16="http://schemas.microsoft.com/office/drawing/2014/main" val="20004"/>
                    </a:ext>
                  </a:extLst>
                </a:gridCol>
              </a:tblGrid>
              <a:tr h="635651">
                <a:tc>
                  <a:txBody>
                    <a:bodyPr/>
                    <a:lstStyle/>
                    <a:p>
                      <a:pPr marL="0" indent="0" algn="ctr">
                        <a:buNone/>
                      </a:pPr>
                      <a:r>
                        <a:rPr lang="en-US" sz="1440" u="none" dirty="0">
                          <a:solidFill>
                            <a:srgbClr val="FFFFFF"/>
                          </a:solidFill>
                          <a:latin typeface="Microsoft Yahei" pitchFamily="34" charset="0"/>
                          <a:ea typeface="Microsoft Yahei" pitchFamily="34" charset="-122"/>
                          <a:cs typeface="Microsoft Yahei" pitchFamily="34" charset="-120"/>
                        </a:rPr>
                        <a:t>此处输入文字</a:t>
                      </a:r>
                      <a:endParaRPr lang="en-US" sz="1440" dirty="0">
                        <a:latin typeface="Microsoft Yahei" charset="0"/>
                        <a:ea typeface="Microsoft Yahei" charset="0"/>
                        <a:cs typeface="Microsoft Yahei"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803D3F"/>
                    </a:solidFill>
                  </a:tcPr>
                </a:tc>
                <a:tc>
                  <a:txBody>
                    <a:bodyPr/>
                    <a:lstStyle/>
                    <a:p>
                      <a:pPr marL="0" indent="0" algn="ctr">
                        <a:buNone/>
                      </a:pPr>
                      <a:endParaRPr lang="en-US" sz="1008" dirty="0">
                        <a:latin typeface="Microsoft Yahei" charset="0"/>
                        <a:ea typeface="Microsoft Yahei" charset="0"/>
                        <a:cs typeface="Microsoft Yahei"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803D3F"/>
                    </a:solidFill>
                  </a:tcPr>
                </a:tc>
                <a:tc>
                  <a:txBody>
                    <a:bodyPr/>
                    <a:lstStyle/>
                    <a:p>
                      <a:pPr marL="0" indent="0" algn="ctr">
                        <a:buNone/>
                      </a:pPr>
                      <a:endParaRPr lang="en-US" sz="1008" dirty="0">
                        <a:latin typeface="Microsoft Yahei" charset="0"/>
                        <a:ea typeface="Microsoft Yahei" charset="0"/>
                        <a:cs typeface="Microsoft Yahei"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803D3F"/>
                    </a:solidFill>
                  </a:tcPr>
                </a:tc>
                <a:tc>
                  <a:txBody>
                    <a:bodyPr/>
                    <a:lstStyle/>
                    <a:p>
                      <a:pPr marL="0" indent="0" algn="ctr">
                        <a:buNone/>
                      </a:pPr>
                      <a:endParaRPr lang="en-US" sz="1008" dirty="0">
                        <a:latin typeface="Microsoft Yahei" charset="0"/>
                        <a:ea typeface="Microsoft Yahei" charset="0"/>
                        <a:cs typeface="Microsoft Yahei"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803D3F"/>
                    </a:solidFill>
                  </a:tcPr>
                </a:tc>
                <a:tc>
                  <a:txBody>
                    <a:bodyPr/>
                    <a:lstStyle/>
                    <a:p>
                      <a:pPr marL="0" indent="0" algn="ctr">
                        <a:buNone/>
                      </a:pPr>
                      <a:endParaRPr lang="en-US" sz="1008" dirty="0">
                        <a:latin typeface="Microsoft Yahei" charset="0"/>
                        <a:ea typeface="Microsoft Yahei" charset="0"/>
                        <a:cs typeface="Microsoft Yahei"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803D3F"/>
                    </a:solidFill>
                  </a:tcPr>
                </a:tc>
                <a:extLst>
                  <a:ext uri="{0D108BD9-81ED-4DB2-BD59-A6C34878D82A}">
                    <a16:rowId xmlns:a16="http://schemas.microsoft.com/office/drawing/2014/main" val="10000"/>
                  </a:ext>
                </a:extLst>
              </a:tr>
              <a:tr h="635651">
                <a:tc>
                  <a:txBody>
                    <a:bodyPr/>
                    <a:lstStyle/>
                    <a:p>
                      <a:pPr marL="0" indent="0" algn="ctr">
                        <a:buNone/>
                      </a:pPr>
                      <a:endParaRPr lang="en-US" sz="1008" dirty="0">
                        <a:latin typeface="Microsoft Yahei" charset="0"/>
                        <a:ea typeface="Microsoft Yahei" charset="0"/>
                        <a:cs typeface="Microsoft Yahei"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803D3F">
                        <a:alpha val="30000"/>
                      </a:srgbClr>
                    </a:solidFill>
                  </a:tcPr>
                </a:tc>
                <a:tc>
                  <a:txBody>
                    <a:bodyPr/>
                    <a:lstStyle/>
                    <a:p>
                      <a:pPr marL="0" indent="0" algn="ctr">
                        <a:buNone/>
                      </a:pPr>
                      <a:endParaRPr lang="en-US" sz="1008" dirty="0">
                        <a:latin typeface="Microsoft Yahei" charset="0"/>
                        <a:ea typeface="Microsoft Yahei" charset="0"/>
                        <a:cs typeface="Microsoft Yahei"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803D3F">
                        <a:alpha val="30000"/>
                      </a:srgbClr>
                    </a:solidFill>
                  </a:tcPr>
                </a:tc>
                <a:tc>
                  <a:txBody>
                    <a:bodyPr/>
                    <a:lstStyle/>
                    <a:p>
                      <a:pPr marL="0" indent="0" algn="ctr">
                        <a:buNone/>
                      </a:pPr>
                      <a:endParaRPr lang="en-US" sz="1008" dirty="0">
                        <a:latin typeface="Microsoft Yahei" charset="0"/>
                        <a:ea typeface="Microsoft Yahei" charset="0"/>
                        <a:cs typeface="Microsoft Yahei"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803D3F">
                        <a:alpha val="30000"/>
                      </a:srgbClr>
                    </a:solidFill>
                  </a:tcPr>
                </a:tc>
                <a:tc>
                  <a:txBody>
                    <a:bodyPr/>
                    <a:lstStyle/>
                    <a:p>
                      <a:pPr marL="0" indent="0" algn="ctr">
                        <a:buNone/>
                      </a:pPr>
                      <a:endParaRPr lang="en-US" sz="1008" dirty="0">
                        <a:latin typeface="Microsoft Yahei" charset="0"/>
                        <a:ea typeface="Microsoft Yahei" charset="0"/>
                        <a:cs typeface="Microsoft Yahei"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803D3F">
                        <a:alpha val="30000"/>
                      </a:srgbClr>
                    </a:solidFill>
                  </a:tcPr>
                </a:tc>
                <a:tc>
                  <a:txBody>
                    <a:bodyPr/>
                    <a:lstStyle/>
                    <a:p>
                      <a:pPr marL="0" indent="0" algn="ctr">
                        <a:buNone/>
                      </a:pPr>
                      <a:endParaRPr lang="en-US" sz="1008" dirty="0">
                        <a:latin typeface="Microsoft Yahei" charset="0"/>
                        <a:ea typeface="Microsoft Yahei" charset="0"/>
                        <a:cs typeface="Microsoft Yahei"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803D3F">
                        <a:alpha val="30000"/>
                      </a:srgbClr>
                    </a:solidFill>
                  </a:tcPr>
                </a:tc>
                <a:extLst>
                  <a:ext uri="{0D108BD9-81ED-4DB2-BD59-A6C34878D82A}">
                    <a16:rowId xmlns:a16="http://schemas.microsoft.com/office/drawing/2014/main" val="10001"/>
                  </a:ext>
                </a:extLst>
              </a:tr>
              <a:tr h="635651">
                <a:tc>
                  <a:txBody>
                    <a:bodyPr/>
                    <a:lstStyle/>
                    <a:p>
                      <a:pPr marL="0" indent="0" algn="ctr">
                        <a:buNone/>
                      </a:pPr>
                      <a:endParaRPr lang="en-US" sz="1008" dirty="0">
                        <a:latin typeface="Microsoft Yahei" charset="0"/>
                        <a:ea typeface="Microsoft Yahei" charset="0"/>
                        <a:cs typeface="Microsoft Yahei"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803D3F">
                        <a:alpha val="10000"/>
                      </a:srgbClr>
                    </a:solidFill>
                  </a:tcPr>
                </a:tc>
                <a:tc>
                  <a:txBody>
                    <a:bodyPr/>
                    <a:lstStyle/>
                    <a:p>
                      <a:pPr marL="0" indent="0" algn="ctr">
                        <a:buNone/>
                      </a:pPr>
                      <a:endParaRPr lang="en-US" sz="1008" dirty="0">
                        <a:latin typeface="Microsoft Yahei" charset="0"/>
                        <a:ea typeface="Microsoft Yahei" charset="0"/>
                        <a:cs typeface="Microsoft Yahei"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803D3F">
                        <a:alpha val="10000"/>
                      </a:srgbClr>
                    </a:solidFill>
                  </a:tcPr>
                </a:tc>
                <a:tc>
                  <a:txBody>
                    <a:bodyPr/>
                    <a:lstStyle/>
                    <a:p>
                      <a:pPr marL="0" indent="0" algn="ctr">
                        <a:buNone/>
                      </a:pPr>
                      <a:endParaRPr lang="en-US" sz="1008" dirty="0">
                        <a:latin typeface="Microsoft Yahei" charset="0"/>
                        <a:ea typeface="Microsoft Yahei" charset="0"/>
                        <a:cs typeface="Microsoft Yahei"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803D3F">
                        <a:alpha val="10000"/>
                      </a:srgbClr>
                    </a:solidFill>
                  </a:tcPr>
                </a:tc>
                <a:tc>
                  <a:txBody>
                    <a:bodyPr/>
                    <a:lstStyle/>
                    <a:p>
                      <a:pPr marL="0" indent="0" algn="ctr">
                        <a:buNone/>
                      </a:pPr>
                      <a:endParaRPr lang="en-US" sz="1008" dirty="0">
                        <a:latin typeface="Microsoft Yahei" charset="0"/>
                        <a:ea typeface="Microsoft Yahei" charset="0"/>
                        <a:cs typeface="Microsoft Yahei"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803D3F">
                        <a:alpha val="10000"/>
                      </a:srgbClr>
                    </a:solidFill>
                  </a:tcPr>
                </a:tc>
                <a:tc>
                  <a:txBody>
                    <a:bodyPr/>
                    <a:lstStyle/>
                    <a:p>
                      <a:pPr marL="0" indent="0" algn="ctr">
                        <a:buNone/>
                      </a:pPr>
                      <a:endParaRPr lang="en-US" sz="1008" dirty="0">
                        <a:latin typeface="Microsoft Yahei" charset="0"/>
                        <a:ea typeface="Microsoft Yahei" charset="0"/>
                        <a:cs typeface="Microsoft Yahei"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803D3F">
                        <a:alpha val="10000"/>
                      </a:srgbClr>
                    </a:solidFill>
                  </a:tcPr>
                </a:tc>
                <a:extLst>
                  <a:ext uri="{0D108BD9-81ED-4DB2-BD59-A6C34878D82A}">
                    <a16:rowId xmlns:a16="http://schemas.microsoft.com/office/drawing/2014/main" val="10002"/>
                  </a:ext>
                </a:extLst>
              </a:tr>
              <a:tr h="635651">
                <a:tc>
                  <a:txBody>
                    <a:bodyPr/>
                    <a:lstStyle/>
                    <a:p>
                      <a:pPr marL="0" indent="0" algn="ctr">
                        <a:buNone/>
                      </a:pPr>
                      <a:endParaRPr lang="en-US" sz="1008" dirty="0">
                        <a:latin typeface="Microsoft Yahei" charset="0"/>
                        <a:ea typeface="Microsoft Yahei" charset="0"/>
                        <a:cs typeface="Microsoft Yahei"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803D3F">
                        <a:alpha val="30000"/>
                      </a:srgbClr>
                    </a:solidFill>
                  </a:tcPr>
                </a:tc>
                <a:tc>
                  <a:txBody>
                    <a:bodyPr/>
                    <a:lstStyle/>
                    <a:p>
                      <a:pPr marL="0" indent="0" algn="ctr">
                        <a:buNone/>
                      </a:pPr>
                      <a:endParaRPr lang="en-US" sz="1008" dirty="0">
                        <a:latin typeface="Microsoft Yahei" charset="0"/>
                        <a:ea typeface="Microsoft Yahei" charset="0"/>
                        <a:cs typeface="Microsoft Yahei"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803D3F">
                        <a:alpha val="30000"/>
                      </a:srgbClr>
                    </a:solidFill>
                  </a:tcPr>
                </a:tc>
                <a:tc>
                  <a:txBody>
                    <a:bodyPr/>
                    <a:lstStyle/>
                    <a:p>
                      <a:pPr marL="0" indent="0" algn="ctr">
                        <a:buNone/>
                      </a:pPr>
                      <a:endParaRPr lang="en-US" sz="1008" dirty="0">
                        <a:latin typeface="Microsoft Yahei" charset="0"/>
                        <a:ea typeface="Microsoft Yahei" charset="0"/>
                        <a:cs typeface="Microsoft Yahei"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803D3F">
                        <a:alpha val="30000"/>
                      </a:srgbClr>
                    </a:solidFill>
                  </a:tcPr>
                </a:tc>
                <a:tc>
                  <a:txBody>
                    <a:bodyPr/>
                    <a:lstStyle/>
                    <a:p>
                      <a:pPr marL="0" indent="0" algn="ctr">
                        <a:buNone/>
                      </a:pPr>
                      <a:endParaRPr lang="en-US" sz="1008" dirty="0">
                        <a:latin typeface="Microsoft Yahei" charset="0"/>
                        <a:ea typeface="Microsoft Yahei" charset="0"/>
                        <a:cs typeface="Microsoft Yahei"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803D3F">
                        <a:alpha val="30000"/>
                      </a:srgbClr>
                    </a:solidFill>
                  </a:tcPr>
                </a:tc>
                <a:tc>
                  <a:txBody>
                    <a:bodyPr/>
                    <a:lstStyle/>
                    <a:p>
                      <a:pPr marL="0" indent="0" algn="ctr">
                        <a:buNone/>
                      </a:pPr>
                      <a:endParaRPr lang="en-US" sz="1008" dirty="0">
                        <a:latin typeface="Microsoft Yahei" charset="0"/>
                        <a:ea typeface="Microsoft Yahei" charset="0"/>
                        <a:cs typeface="Microsoft Yahei" charset="0"/>
                      </a:endParaRPr>
                    </a:p>
                  </a:txBody>
                  <a:tcPr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803D3F">
                        <a:alpha val="30000"/>
                      </a:srgbClr>
                    </a:solidFill>
                  </a:tcPr>
                </a:tc>
                <a:extLst>
                  <a:ext uri="{0D108BD9-81ED-4DB2-BD59-A6C34878D82A}">
                    <a16:rowId xmlns:a16="http://schemas.microsoft.com/office/drawing/2014/main" val="10003"/>
                  </a:ext>
                </a:extLst>
              </a:tr>
            </a:tbl>
          </a:graphicData>
        </a:graphic>
      </p:graphicFrame>
      <p:pic>
        <p:nvPicPr>
          <p:cNvPr id="7" name="Image 0" descr="preencoded.png"/>
          <p:cNvPicPr>
            <a:picLocks noChangeAspect="1"/>
          </p:cNvPicPr>
          <p:nvPr/>
        </p:nvPicPr>
        <p:blipFill>
          <a:blip r:embed="rId4"/>
          <a:stretch>
            <a:fillRect/>
          </a:stretch>
        </p:blipFill>
        <p:spPr>
          <a:xfrm>
            <a:off x="668335" y="763116"/>
            <a:ext cx="270524" cy="270524"/>
          </a:xfrm>
          <a:prstGeom prst="rect">
            <a:avLst/>
          </a:prstGeom>
        </p:spPr>
      </p:pic>
      <p:sp>
        <p:nvSpPr>
          <p:cNvPr id="8" name="Text 3"/>
          <p:cNvSpPr/>
          <p:nvPr/>
        </p:nvSpPr>
        <p:spPr>
          <a:xfrm>
            <a:off x="973311" y="642346"/>
            <a:ext cx="7202466" cy="512064"/>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728" b="1" kern="0" spc="144" dirty="0">
                <a:solidFill>
                  <a:srgbClr val="00070F"/>
                </a:solidFill>
                <a:latin typeface="Microsoft Yahei" pitchFamily="34" charset="0"/>
                <a:ea typeface="Microsoft Yahei" pitchFamily="34" charset="-122"/>
                <a:cs typeface="Microsoft Yahei" pitchFamily="34" charset="-120"/>
              </a:rPr>
              <a:t>知识管理的定义</a:t>
            </a:r>
            <a:endParaRPr lang="en-US" sz="1440" dirty="0"/>
          </a:p>
        </p:txBody>
      </p:sp>
      <p:sp>
        <p:nvSpPr>
          <p:cNvPr id="9" name="Text 4"/>
          <p:cNvSpPr/>
          <p:nvPr/>
        </p:nvSpPr>
        <p:spPr>
          <a:xfrm>
            <a:off x="973311" y="1069304"/>
            <a:ext cx="2997299" cy="841248"/>
          </a:xfrm>
          <a:prstGeom prst="rect">
            <a:avLst/>
          </a:prstGeom>
          <a:noFill/>
          <a:ln/>
        </p:spPr>
        <p:txBody>
          <a:bodyPr wrap="square" lIns="95250" tIns="95250" rIns="95250" bIns="95250" rtlCol="0" anchor="t">
            <a:spAutoFit/>
          </a:bodyPr>
          <a:lstStyle/>
          <a:p>
            <a:pPr marL="0" indent="0">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在信息爆炸的时代，有效的知识管理可以帮助大学生从海量信息中筛选出有价值的知识，提高学习效率，增强个人竞争力。</a:t>
            </a:r>
            <a:endParaRPr lang="en-US" sz="144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hape 0"/>
          <p:cNvSpPr/>
          <p:nvPr/>
        </p:nvSpPr>
        <p:spPr>
          <a:xfrm>
            <a:off x="193339" y="340363"/>
            <a:ext cx="2773456" cy="0"/>
          </a:xfrm>
          <a:custGeom>
            <a:avLst/>
            <a:gdLst/>
            <a:ahLst/>
            <a:cxnLst/>
            <a:rect l="l" t="t" r="r" b="b"/>
            <a:pathLst>
              <a:path w="2773456">
                <a:moveTo>
                  <a:pt x="0" y="0"/>
                </a:moveTo>
                <a:moveTo>
                  <a:pt x="0" y="0"/>
                </a:moveTo>
                <a:lnTo>
                  <a:pt x="2773456" y="0"/>
                </a:lnTo>
              </a:path>
            </a:pathLst>
          </a:custGeom>
          <a:noFill/>
          <a:ln w="9525">
            <a:solidFill>
              <a:srgbClr val="7A0707"/>
            </a:solidFill>
            <a:prstDash val="solid"/>
            <a:headEnd type="none"/>
            <a:tailEnd type="none"/>
          </a:ln>
        </p:spPr>
        <p:txBody>
          <a:bodyPr/>
          <a:lstStyle/>
          <a:p>
            <a:endParaRPr lang="zh-CN" altLang="en-US"/>
          </a:p>
        </p:txBody>
      </p:sp>
      <p:sp>
        <p:nvSpPr>
          <p:cNvPr id="4" name="Shape 1"/>
          <p:cNvSpPr/>
          <p:nvPr/>
        </p:nvSpPr>
        <p:spPr>
          <a:xfrm>
            <a:off x="6177205" y="340363"/>
            <a:ext cx="2773456" cy="0"/>
          </a:xfrm>
          <a:custGeom>
            <a:avLst/>
            <a:gdLst/>
            <a:ahLst/>
            <a:cxnLst/>
            <a:rect l="l" t="t" r="r" b="b"/>
            <a:pathLst>
              <a:path w="2773456">
                <a:moveTo>
                  <a:pt x="0" y="0"/>
                </a:moveTo>
                <a:moveTo>
                  <a:pt x="0" y="0"/>
                </a:moveTo>
                <a:lnTo>
                  <a:pt x="2773456" y="0"/>
                </a:lnTo>
              </a:path>
            </a:pathLst>
          </a:custGeom>
          <a:noFill/>
          <a:ln w="9525">
            <a:solidFill>
              <a:srgbClr val="7A0707"/>
            </a:solidFill>
            <a:prstDash val="solid"/>
            <a:headEnd type="none"/>
            <a:tailEnd type="none"/>
          </a:ln>
        </p:spPr>
        <p:txBody>
          <a:bodyPr/>
          <a:lstStyle/>
          <a:p>
            <a:endParaRPr lang="zh-CN" altLang="en-US"/>
          </a:p>
        </p:txBody>
      </p:sp>
      <p:sp>
        <p:nvSpPr>
          <p:cNvPr id="5" name="Text 2"/>
          <p:cNvSpPr/>
          <p:nvPr/>
        </p:nvSpPr>
        <p:spPr>
          <a:xfrm>
            <a:off x="2121216" y="94046"/>
            <a:ext cx="4901567" cy="491919"/>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1584" dirty="0">
                <a:solidFill>
                  <a:srgbClr val="7A0707"/>
                </a:solidFill>
                <a:latin typeface="微软雅黑" pitchFamily="34" charset="0"/>
                <a:ea typeface="微软雅黑" pitchFamily="34" charset="-122"/>
                <a:cs typeface="微软雅黑" pitchFamily="34" charset="-120"/>
              </a:rPr>
              <a:t>发展历程简介</a:t>
            </a:r>
            <a:endParaRPr lang="en-US" sz="1440" dirty="0"/>
          </a:p>
        </p:txBody>
      </p:sp>
      <p:sp>
        <p:nvSpPr>
          <p:cNvPr id="6" name="Shape 3"/>
          <p:cNvSpPr/>
          <p:nvPr/>
        </p:nvSpPr>
        <p:spPr>
          <a:xfrm>
            <a:off x="5865252" y="1312744"/>
            <a:ext cx="1850183" cy="838187"/>
          </a:xfrm>
          <a:custGeom>
            <a:avLst/>
            <a:gdLst/>
            <a:ahLst/>
            <a:cxnLst/>
            <a:rect l="l" t="t" r="r" b="b"/>
            <a:pathLst>
              <a:path w="1850183" h="838187">
                <a:moveTo>
                  <a:pt x="174182" y="0"/>
                </a:moveTo>
                <a:moveTo>
                  <a:pt x="174182" y="0"/>
                </a:moveTo>
                <a:lnTo>
                  <a:pt x="1676001" y="0"/>
                </a:lnTo>
                <a:quadBezTo>
                  <a:pt x="1850183" y="0"/>
                  <a:pt x="1850183" y="174182"/>
                </a:quadBezTo>
                <a:lnTo>
                  <a:pt x="1850183" y="664006"/>
                </a:lnTo>
                <a:quadBezTo>
                  <a:pt x="1850183" y="838187"/>
                  <a:pt x="1676001" y="838187"/>
                </a:quadBezTo>
                <a:lnTo>
                  <a:pt x="174182" y="838187"/>
                </a:lnTo>
                <a:quadBezTo>
                  <a:pt x="0" y="838187"/>
                  <a:pt x="0" y="664006"/>
                </a:quadBezTo>
                <a:lnTo>
                  <a:pt x="0" y="174182"/>
                </a:lnTo>
                <a:quadBezTo>
                  <a:pt x="0" y="0"/>
                  <a:pt x="174182" y="0"/>
                </a:quadBezTo>
                <a:close/>
              </a:path>
            </a:pathLst>
          </a:custGeom>
          <a:solidFill>
            <a:srgbClr val="803D3F"/>
          </a:solidFill>
          <a:ln/>
          <a:effectLst>
            <a:outerShdw blurRad="47625" dist="101600" dir="2700000" algn="bl" rotWithShape="0">
              <a:srgbClr val="808080">
                <a:alpha val="27843"/>
              </a:srgbClr>
            </a:outerShdw>
          </a:effectLst>
        </p:spPr>
        <p:txBody>
          <a:bodyPr/>
          <a:lstStyle/>
          <a:p>
            <a:endParaRPr lang="zh-CN" altLang="en-US"/>
          </a:p>
        </p:txBody>
      </p:sp>
      <p:sp>
        <p:nvSpPr>
          <p:cNvPr id="7" name="Shape 4"/>
          <p:cNvSpPr/>
          <p:nvPr/>
        </p:nvSpPr>
        <p:spPr>
          <a:xfrm>
            <a:off x="814192" y="2395619"/>
            <a:ext cx="1834168" cy="626301"/>
          </a:xfrm>
          <a:custGeom>
            <a:avLst/>
            <a:gdLst/>
            <a:ahLst/>
            <a:cxnLst/>
            <a:rect l="l" t="t" r="r" b="b"/>
            <a:pathLst>
              <a:path w="1834168" h="626301">
                <a:moveTo>
                  <a:pt x="0" y="62630"/>
                </a:moveTo>
                <a:moveTo>
                  <a:pt x="0" y="62630"/>
                </a:moveTo>
                <a:cubicBezTo>
                  <a:pt x="550250" y="187890"/>
                  <a:pt x="1283918" y="-125260"/>
                  <a:pt x="1834168" y="62630"/>
                </a:cubicBezTo>
                <a:lnTo>
                  <a:pt x="1834168" y="563671"/>
                </a:lnTo>
                <a:cubicBezTo>
                  <a:pt x="1283918" y="438411"/>
                  <a:pt x="550250" y="751562"/>
                  <a:pt x="0" y="563671"/>
                </a:cubicBezTo>
                <a:lnTo>
                  <a:pt x="0" y="62630"/>
                </a:lnTo>
                <a:close/>
              </a:path>
            </a:pathLst>
          </a:custGeom>
          <a:solidFill>
            <a:srgbClr val="712E30"/>
          </a:solidFill>
          <a:ln/>
          <a:effectLst>
            <a:outerShdw blurRad="47625" dist="101600" dir="2700000" algn="bl" rotWithShape="0">
              <a:srgbClr val="808080">
                <a:alpha val="27843"/>
              </a:srgbClr>
            </a:outerShdw>
          </a:effectLst>
        </p:spPr>
        <p:txBody>
          <a:bodyPr/>
          <a:lstStyle/>
          <a:p>
            <a:endParaRPr lang="zh-CN" altLang="en-US"/>
          </a:p>
        </p:txBody>
      </p:sp>
      <p:sp>
        <p:nvSpPr>
          <p:cNvPr id="8" name="Text 5"/>
          <p:cNvSpPr/>
          <p:nvPr/>
        </p:nvSpPr>
        <p:spPr>
          <a:xfrm>
            <a:off x="914847" y="2452738"/>
            <a:ext cx="1632857" cy="512064"/>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1728" b="1" dirty="0">
                <a:solidFill>
                  <a:srgbClr val="FFFFFF"/>
                </a:solidFill>
                <a:latin typeface="Microsoft Yahei" pitchFamily="34" charset="0"/>
                <a:ea typeface="Microsoft Yahei" pitchFamily="34" charset="-122"/>
                <a:cs typeface="Microsoft Yahei" pitchFamily="34" charset="-120"/>
              </a:rPr>
              <a:t>点击输入标题</a:t>
            </a:r>
            <a:endParaRPr lang="en-US" sz="1440" dirty="0"/>
          </a:p>
        </p:txBody>
      </p:sp>
      <p:sp>
        <p:nvSpPr>
          <p:cNvPr id="9" name="Shape 6"/>
          <p:cNvSpPr/>
          <p:nvPr/>
        </p:nvSpPr>
        <p:spPr>
          <a:xfrm>
            <a:off x="3050911" y="1446952"/>
            <a:ext cx="1655225" cy="559198"/>
          </a:xfrm>
          <a:custGeom>
            <a:avLst/>
            <a:gdLst/>
            <a:ahLst/>
            <a:cxnLst/>
            <a:rect l="l" t="t" r="r" b="b"/>
            <a:pathLst>
              <a:path w="1655225" h="559198">
                <a:moveTo>
                  <a:pt x="139799" y="0"/>
                </a:moveTo>
                <a:moveTo>
                  <a:pt x="139799" y="0"/>
                </a:moveTo>
                <a:lnTo>
                  <a:pt x="1515426" y="0"/>
                </a:lnTo>
                <a:quadBezTo>
                  <a:pt x="1655225" y="0"/>
                  <a:pt x="1655225" y="139799"/>
                </a:quadBezTo>
                <a:lnTo>
                  <a:pt x="1655225" y="419398"/>
                </a:lnTo>
                <a:quadBezTo>
                  <a:pt x="1655225" y="559198"/>
                  <a:pt x="1515426" y="559198"/>
                </a:quadBezTo>
                <a:lnTo>
                  <a:pt x="139799" y="559198"/>
                </a:lnTo>
                <a:quadBezTo>
                  <a:pt x="0" y="559198"/>
                  <a:pt x="0" y="419398"/>
                </a:quadBezTo>
                <a:lnTo>
                  <a:pt x="0" y="139799"/>
                </a:lnTo>
                <a:quadBezTo>
                  <a:pt x="0" y="0"/>
                  <a:pt x="139799" y="0"/>
                </a:quadBezTo>
                <a:close/>
              </a:path>
            </a:pathLst>
          </a:custGeom>
          <a:solidFill>
            <a:srgbClr val="803D3F"/>
          </a:solidFill>
          <a:ln/>
          <a:effectLst>
            <a:outerShdw blurRad="47625" dist="101600" dir="2700000" algn="bl" rotWithShape="0">
              <a:srgbClr val="808080">
                <a:alpha val="27843"/>
              </a:srgbClr>
            </a:outerShdw>
          </a:effectLst>
        </p:spPr>
        <p:txBody>
          <a:bodyPr/>
          <a:lstStyle/>
          <a:p>
            <a:endParaRPr lang="zh-CN" altLang="en-US"/>
          </a:p>
        </p:txBody>
      </p:sp>
      <p:sp>
        <p:nvSpPr>
          <p:cNvPr id="10" name="Text 7"/>
          <p:cNvSpPr/>
          <p:nvPr/>
        </p:nvSpPr>
        <p:spPr>
          <a:xfrm>
            <a:off x="3162750" y="1497951"/>
            <a:ext cx="1431546" cy="457200"/>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1440" b="1" dirty="0">
                <a:solidFill>
                  <a:srgbClr val="FFFFFF"/>
                </a:solidFill>
                <a:latin typeface="Microsoft Yahei" pitchFamily="34" charset="0"/>
                <a:ea typeface="Microsoft Yahei" pitchFamily="34" charset="-122"/>
                <a:cs typeface="Microsoft Yahei" pitchFamily="34" charset="-120"/>
              </a:rPr>
              <a:t>点击输入标题</a:t>
            </a:r>
            <a:endParaRPr lang="en-US" sz="1440" dirty="0"/>
          </a:p>
        </p:txBody>
      </p:sp>
      <p:sp>
        <p:nvSpPr>
          <p:cNvPr id="11" name="Shape 8"/>
          <p:cNvSpPr/>
          <p:nvPr/>
        </p:nvSpPr>
        <p:spPr>
          <a:xfrm>
            <a:off x="3050911" y="3336968"/>
            <a:ext cx="1655225" cy="559198"/>
          </a:xfrm>
          <a:custGeom>
            <a:avLst/>
            <a:gdLst/>
            <a:ahLst/>
            <a:cxnLst/>
            <a:rect l="l" t="t" r="r" b="b"/>
            <a:pathLst>
              <a:path w="1655225" h="559198">
                <a:moveTo>
                  <a:pt x="139799" y="0"/>
                </a:moveTo>
                <a:moveTo>
                  <a:pt x="139799" y="0"/>
                </a:moveTo>
                <a:lnTo>
                  <a:pt x="1515426" y="0"/>
                </a:lnTo>
                <a:quadBezTo>
                  <a:pt x="1655225" y="0"/>
                  <a:pt x="1655225" y="139799"/>
                </a:quadBezTo>
                <a:lnTo>
                  <a:pt x="1655225" y="419398"/>
                </a:lnTo>
                <a:quadBezTo>
                  <a:pt x="1655225" y="559198"/>
                  <a:pt x="1515426" y="559198"/>
                </a:quadBezTo>
                <a:lnTo>
                  <a:pt x="139799" y="559198"/>
                </a:lnTo>
                <a:quadBezTo>
                  <a:pt x="0" y="559198"/>
                  <a:pt x="0" y="419398"/>
                </a:quadBezTo>
                <a:lnTo>
                  <a:pt x="0" y="139799"/>
                </a:lnTo>
                <a:quadBezTo>
                  <a:pt x="0" y="0"/>
                  <a:pt x="139799" y="0"/>
                </a:quadBezTo>
                <a:close/>
              </a:path>
            </a:pathLst>
          </a:custGeom>
          <a:solidFill>
            <a:srgbClr val="803D3F"/>
          </a:solidFill>
          <a:ln/>
          <a:effectLst>
            <a:outerShdw blurRad="47625" dist="101600" dir="2700000" algn="bl" rotWithShape="0">
              <a:srgbClr val="808080">
                <a:alpha val="27843"/>
              </a:srgbClr>
            </a:outerShdw>
          </a:effectLst>
        </p:spPr>
        <p:txBody>
          <a:bodyPr/>
          <a:lstStyle/>
          <a:p>
            <a:endParaRPr lang="zh-CN" altLang="en-US"/>
          </a:p>
        </p:txBody>
      </p:sp>
      <p:sp>
        <p:nvSpPr>
          <p:cNvPr id="12" name="Text 9"/>
          <p:cNvSpPr/>
          <p:nvPr/>
        </p:nvSpPr>
        <p:spPr>
          <a:xfrm>
            <a:off x="3162750" y="3387967"/>
            <a:ext cx="1431546" cy="457200"/>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1440" b="1" dirty="0">
                <a:solidFill>
                  <a:srgbClr val="FFFFFF"/>
                </a:solidFill>
                <a:latin typeface="Microsoft Yahei" pitchFamily="34" charset="0"/>
                <a:ea typeface="Microsoft Yahei" pitchFamily="34" charset="-122"/>
                <a:cs typeface="Microsoft Yahei" pitchFamily="34" charset="-120"/>
              </a:rPr>
              <a:t>点击输入标题</a:t>
            </a:r>
            <a:endParaRPr lang="en-US" sz="1440" dirty="0"/>
          </a:p>
        </p:txBody>
      </p:sp>
      <p:sp>
        <p:nvSpPr>
          <p:cNvPr id="13" name="Shape 10"/>
          <p:cNvSpPr/>
          <p:nvPr/>
        </p:nvSpPr>
        <p:spPr>
          <a:xfrm rot="2700000">
            <a:off x="5644634" y="1479923"/>
            <a:ext cx="514388" cy="503831"/>
          </a:xfrm>
          <a:custGeom>
            <a:avLst/>
            <a:gdLst/>
            <a:ahLst/>
            <a:cxnLst/>
            <a:rect l="l" t="t" r="r" b="b"/>
            <a:pathLst>
              <a:path w="514388" h="503831">
                <a:moveTo>
                  <a:pt x="0" y="0"/>
                </a:moveTo>
                <a:moveTo>
                  <a:pt x="0" y="0"/>
                </a:moveTo>
                <a:lnTo>
                  <a:pt x="0" y="503831"/>
                </a:lnTo>
                <a:lnTo>
                  <a:pt x="514388" y="503831"/>
                </a:lnTo>
                <a:close/>
              </a:path>
            </a:pathLst>
          </a:custGeom>
          <a:solidFill>
            <a:srgbClr val="803D3F"/>
          </a:solidFill>
          <a:ln/>
        </p:spPr>
        <p:txBody>
          <a:bodyPr/>
          <a:lstStyle/>
          <a:p>
            <a:endParaRPr lang="zh-CN" altLang="en-US"/>
          </a:p>
        </p:txBody>
      </p:sp>
      <p:sp>
        <p:nvSpPr>
          <p:cNvPr id="14" name="Text 11"/>
          <p:cNvSpPr/>
          <p:nvPr/>
        </p:nvSpPr>
        <p:spPr>
          <a:xfrm>
            <a:off x="5658072" y="1497951"/>
            <a:ext cx="414360" cy="457200"/>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440" b="1" dirty="0">
                <a:solidFill>
                  <a:srgbClr val="FFFFFF"/>
                </a:solidFill>
                <a:latin typeface="Microsoft Yahei" pitchFamily="34" charset="0"/>
                <a:ea typeface="Microsoft Yahei" pitchFamily="34" charset="-122"/>
                <a:cs typeface="Microsoft Yahei" pitchFamily="34" charset="-120"/>
              </a:rPr>
              <a:t>01</a:t>
            </a:r>
            <a:endParaRPr lang="en-US" sz="1440" dirty="0"/>
          </a:p>
        </p:txBody>
      </p:sp>
      <p:pic>
        <p:nvPicPr>
          <p:cNvPr id="15" name="Image 0" descr="preencoded.png"/>
          <p:cNvPicPr>
            <a:picLocks noChangeAspect="1"/>
          </p:cNvPicPr>
          <p:nvPr/>
        </p:nvPicPr>
        <p:blipFill>
          <a:blip r:embed="rId4"/>
          <a:stretch>
            <a:fillRect/>
          </a:stretch>
        </p:blipFill>
        <p:spPr>
          <a:xfrm>
            <a:off x="4844242" y="1464912"/>
            <a:ext cx="513521" cy="512720"/>
          </a:xfrm>
          <a:prstGeom prst="rect">
            <a:avLst/>
          </a:prstGeom>
        </p:spPr>
      </p:pic>
      <p:pic>
        <p:nvPicPr>
          <p:cNvPr id="16" name="Image 1" descr="preencoded.png"/>
          <p:cNvPicPr>
            <a:picLocks noChangeAspect="1"/>
          </p:cNvPicPr>
          <p:nvPr/>
        </p:nvPicPr>
        <p:blipFill>
          <a:blip r:embed="rId4"/>
          <a:stretch>
            <a:fillRect/>
          </a:stretch>
        </p:blipFill>
        <p:spPr>
          <a:xfrm rot="-1522758">
            <a:off x="2290944" y="1583259"/>
            <a:ext cx="513521" cy="512720"/>
          </a:xfrm>
          <a:prstGeom prst="rect">
            <a:avLst/>
          </a:prstGeom>
        </p:spPr>
      </p:pic>
      <p:pic>
        <p:nvPicPr>
          <p:cNvPr id="17" name="Image 2" descr="preencoded.png"/>
          <p:cNvPicPr>
            <a:picLocks noChangeAspect="1"/>
          </p:cNvPicPr>
          <p:nvPr/>
        </p:nvPicPr>
        <p:blipFill>
          <a:blip r:embed="rId4"/>
          <a:stretch>
            <a:fillRect/>
          </a:stretch>
        </p:blipFill>
        <p:spPr>
          <a:xfrm rot="1625973" flipV="1">
            <a:off x="2287449" y="3270340"/>
            <a:ext cx="513521" cy="512720"/>
          </a:xfrm>
          <a:prstGeom prst="rect">
            <a:avLst/>
          </a:prstGeom>
        </p:spPr>
      </p:pic>
      <p:pic>
        <p:nvPicPr>
          <p:cNvPr id="18" name="Image 3" descr="preencoded.png"/>
          <p:cNvPicPr>
            <a:picLocks noChangeAspect="1"/>
          </p:cNvPicPr>
          <p:nvPr/>
        </p:nvPicPr>
        <p:blipFill>
          <a:blip r:embed="rId4"/>
          <a:stretch>
            <a:fillRect/>
          </a:stretch>
        </p:blipFill>
        <p:spPr>
          <a:xfrm>
            <a:off x="4844242" y="3354928"/>
            <a:ext cx="513521" cy="512720"/>
          </a:xfrm>
          <a:prstGeom prst="rect">
            <a:avLst/>
          </a:prstGeom>
        </p:spPr>
      </p:pic>
      <p:sp>
        <p:nvSpPr>
          <p:cNvPr id="19" name="Shape 12"/>
          <p:cNvSpPr/>
          <p:nvPr/>
        </p:nvSpPr>
        <p:spPr>
          <a:xfrm>
            <a:off x="3322166" y="2423051"/>
            <a:ext cx="1655225" cy="559198"/>
          </a:xfrm>
          <a:custGeom>
            <a:avLst/>
            <a:gdLst/>
            <a:ahLst/>
            <a:cxnLst/>
            <a:rect l="l" t="t" r="r" b="b"/>
            <a:pathLst>
              <a:path w="1655225" h="559198">
                <a:moveTo>
                  <a:pt x="139799" y="0"/>
                </a:moveTo>
                <a:moveTo>
                  <a:pt x="139799" y="0"/>
                </a:moveTo>
                <a:lnTo>
                  <a:pt x="1515426" y="0"/>
                </a:lnTo>
                <a:quadBezTo>
                  <a:pt x="1655225" y="0"/>
                  <a:pt x="1655225" y="139799"/>
                </a:quadBezTo>
                <a:lnTo>
                  <a:pt x="1655225" y="419398"/>
                </a:lnTo>
                <a:quadBezTo>
                  <a:pt x="1655225" y="559198"/>
                  <a:pt x="1515426" y="559198"/>
                </a:quadBezTo>
                <a:lnTo>
                  <a:pt x="139799" y="559198"/>
                </a:lnTo>
                <a:quadBezTo>
                  <a:pt x="0" y="559198"/>
                  <a:pt x="0" y="419398"/>
                </a:quadBezTo>
                <a:lnTo>
                  <a:pt x="0" y="139799"/>
                </a:lnTo>
                <a:quadBezTo>
                  <a:pt x="0" y="0"/>
                  <a:pt x="139799" y="0"/>
                </a:quadBezTo>
                <a:close/>
              </a:path>
            </a:pathLst>
          </a:custGeom>
          <a:solidFill>
            <a:srgbClr val="BEA481"/>
          </a:solidFill>
          <a:ln/>
          <a:effectLst>
            <a:outerShdw blurRad="47625" dist="101600" dir="2700000" algn="bl" rotWithShape="0">
              <a:srgbClr val="808080">
                <a:alpha val="27843"/>
              </a:srgbClr>
            </a:outerShdw>
          </a:effectLst>
        </p:spPr>
        <p:txBody>
          <a:bodyPr/>
          <a:lstStyle/>
          <a:p>
            <a:endParaRPr lang="zh-CN" altLang="en-US"/>
          </a:p>
        </p:txBody>
      </p:sp>
      <p:sp>
        <p:nvSpPr>
          <p:cNvPr id="20" name="Text 13"/>
          <p:cNvSpPr/>
          <p:nvPr/>
        </p:nvSpPr>
        <p:spPr>
          <a:xfrm>
            <a:off x="3434006" y="2474050"/>
            <a:ext cx="1431546" cy="457200"/>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1440" b="1" dirty="0">
                <a:solidFill>
                  <a:srgbClr val="FFFFFF"/>
                </a:solidFill>
                <a:latin typeface="Microsoft Yahei" pitchFamily="34" charset="0"/>
                <a:ea typeface="Microsoft Yahei" pitchFamily="34" charset="-122"/>
                <a:cs typeface="Microsoft Yahei" pitchFamily="34" charset="-120"/>
              </a:rPr>
              <a:t>点击输入标题</a:t>
            </a:r>
            <a:endParaRPr lang="en-US" sz="1440" dirty="0"/>
          </a:p>
        </p:txBody>
      </p:sp>
      <p:pic>
        <p:nvPicPr>
          <p:cNvPr id="21" name="Image 4" descr="preencoded.png"/>
          <p:cNvPicPr>
            <a:picLocks noChangeAspect="1"/>
          </p:cNvPicPr>
          <p:nvPr/>
        </p:nvPicPr>
        <p:blipFill>
          <a:blip r:embed="rId4"/>
          <a:stretch>
            <a:fillRect/>
          </a:stretch>
        </p:blipFill>
        <p:spPr>
          <a:xfrm>
            <a:off x="5115497" y="2441012"/>
            <a:ext cx="513521" cy="512720"/>
          </a:xfrm>
          <a:prstGeom prst="rect">
            <a:avLst/>
          </a:prstGeom>
        </p:spPr>
      </p:pic>
      <p:pic>
        <p:nvPicPr>
          <p:cNvPr id="22" name="Image 5" descr="preencoded.png"/>
          <p:cNvPicPr>
            <a:picLocks noChangeAspect="1"/>
          </p:cNvPicPr>
          <p:nvPr/>
        </p:nvPicPr>
        <p:blipFill>
          <a:blip r:embed="rId4"/>
          <a:stretch>
            <a:fillRect/>
          </a:stretch>
        </p:blipFill>
        <p:spPr>
          <a:xfrm>
            <a:off x="2648360" y="2452410"/>
            <a:ext cx="513521" cy="512720"/>
          </a:xfrm>
          <a:prstGeom prst="rect">
            <a:avLst/>
          </a:prstGeom>
        </p:spPr>
      </p:pic>
      <p:sp>
        <p:nvSpPr>
          <p:cNvPr id="23" name="Shape 14"/>
          <p:cNvSpPr/>
          <p:nvPr/>
        </p:nvSpPr>
        <p:spPr>
          <a:xfrm>
            <a:off x="6188671" y="2289676"/>
            <a:ext cx="1850183" cy="838187"/>
          </a:xfrm>
          <a:custGeom>
            <a:avLst/>
            <a:gdLst/>
            <a:ahLst/>
            <a:cxnLst/>
            <a:rect l="l" t="t" r="r" b="b"/>
            <a:pathLst>
              <a:path w="1850183" h="838187">
                <a:moveTo>
                  <a:pt x="174182" y="0"/>
                </a:moveTo>
                <a:moveTo>
                  <a:pt x="174182" y="0"/>
                </a:moveTo>
                <a:lnTo>
                  <a:pt x="1676001" y="0"/>
                </a:lnTo>
                <a:quadBezTo>
                  <a:pt x="1850183" y="0"/>
                  <a:pt x="1850183" y="174182"/>
                </a:quadBezTo>
                <a:lnTo>
                  <a:pt x="1850183" y="664006"/>
                </a:lnTo>
                <a:quadBezTo>
                  <a:pt x="1850183" y="838187"/>
                  <a:pt x="1676001" y="838187"/>
                </a:quadBezTo>
                <a:lnTo>
                  <a:pt x="174182" y="838187"/>
                </a:lnTo>
                <a:quadBezTo>
                  <a:pt x="0" y="838187"/>
                  <a:pt x="0" y="664006"/>
                </a:quadBezTo>
                <a:lnTo>
                  <a:pt x="0" y="174182"/>
                </a:lnTo>
                <a:quadBezTo>
                  <a:pt x="0" y="0"/>
                  <a:pt x="174182" y="0"/>
                </a:quadBezTo>
                <a:close/>
              </a:path>
            </a:pathLst>
          </a:custGeom>
          <a:solidFill>
            <a:srgbClr val="BEA481"/>
          </a:solidFill>
          <a:ln/>
          <a:effectLst>
            <a:outerShdw blurRad="47625" dist="101600" dir="2700000" algn="bl" rotWithShape="0">
              <a:srgbClr val="808080">
                <a:alpha val="27843"/>
              </a:srgbClr>
            </a:outerShdw>
          </a:effectLst>
        </p:spPr>
        <p:txBody>
          <a:bodyPr/>
          <a:lstStyle/>
          <a:p>
            <a:endParaRPr lang="zh-CN" altLang="en-US"/>
          </a:p>
        </p:txBody>
      </p:sp>
      <p:sp>
        <p:nvSpPr>
          <p:cNvPr id="24" name="Shape 15"/>
          <p:cNvSpPr/>
          <p:nvPr/>
        </p:nvSpPr>
        <p:spPr>
          <a:xfrm rot="2700000">
            <a:off x="5968053" y="2456855"/>
            <a:ext cx="514388" cy="503831"/>
          </a:xfrm>
          <a:custGeom>
            <a:avLst/>
            <a:gdLst/>
            <a:ahLst/>
            <a:cxnLst/>
            <a:rect l="l" t="t" r="r" b="b"/>
            <a:pathLst>
              <a:path w="514388" h="503831">
                <a:moveTo>
                  <a:pt x="0" y="0"/>
                </a:moveTo>
                <a:moveTo>
                  <a:pt x="0" y="0"/>
                </a:moveTo>
                <a:lnTo>
                  <a:pt x="0" y="503831"/>
                </a:lnTo>
                <a:lnTo>
                  <a:pt x="514388" y="503831"/>
                </a:lnTo>
                <a:close/>
              </a:path>
            </a:pathLst>
          </a:custGeom>
          <a:solidFill>
            <a:srgbClr val="BEA481"/>
          </a:solidFill>
          <a:ln/>
        </p:spPr>
        <p:txBody>
          <a:bodyPr/>
          <a:lstStyle/>
          <a:p>
            <a:endParaRPr lang="zh-CN" altLang="en-US"/>
          </a:p>
        </p:txBody>
      </p:sp>
      <p:sp>
        <p:nvSpPr>
          <p:cNvPr id="25" name="Text 16"/>
          <p:cNvSpPr/>
          <p:nvPr/>
        </p:nvSpPr>
        <p:spPr>
          <a:xfrm>
            <a:off x="5981491" y="2474883"/>
            <a:ext cx="414360" cy="457200"/>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440" b="1" dirty="0">
                <a:solidFill>
                  <a:srgbClr val="FFFFFF"/>
                </a:solidFill>
                <a:latin typeface="Microsoft Yahei" pitchFamily="34" charset="0"/>
                <a:ea typeface="Microsoft Yahei" pitchFamily="34" charset="-122"/>
                <a:cs typeface="Microsoft Yahei" pitchFamily="34" charset="-120"/>
              </a:rPr>
              <a:t>02</a:t>
            </a:r>
            <a:endParaRPr lang="en-US" sz="1440" dirty="0"/>
          </a:p>
        </p:txBody>
      </p:sp>
      <p:sp>
        <p:nvSpPr>
          <p:cNvPr id="26" name="Shape 17"/>
          <p:cNvSpPr/>
          <p:nvPr/>
        </p:nvSpPr>
        <p:spPr>
          <a:xfrm>
            <a:off x="5865252" y="3197473"/>
            <a:ext cx="1850183" cy="838187"/>
          </a:xfrm>
          <a:custGeom>
            <a:avLst/>
            <a:gdLst/>
            <a:ahLst/>
            <a:cxnLst/>
            <a:rect l="l" t="t" r="r" b="b"/>
            <a:pathLst>
              <a:path w="1850183" h="838187">
                <a:moveTo>
                  <a:pt x="174182" y="0"/>
                </a:moveTo>
                <a:moveTo>
                  <a:pt x="174182" y="0"/>
                </a:moveTo>
                <a:lnTo>
                  <a:pt x="1676001" y="0"/>
                </a:lnTo>
                <a:quadBezTo>
                  <a:pt x="1850183" y="0"/>
                  <a:pt x="1850183" y="174182"/>
                </a:quadBezTo>
                <a:lnTo>
                  <a:pt x="1850183" y="664006"/>
                </a:lnTo>
                <a:quadBezTo>
                  <a:pt x="1850183" y="838187"/>
                  <a:pt x="1676001" y="838187"/>
                </a:quadBezTo>
                <a:lnTo>
                  <a:pt x="174182" y="838187"/>
                </a:lnTo>
                <a:quadBezTo>
                  <a:pt x="0" y="838187"/>
                  <a:pt x="0" y="664006"/>
                </a:quadBezTo>
                <a:lnTo>
                  <a:pt x="0" y="174182"/>
                </a:lnTo>
                <a:quadBezTo>
                  <a:pt x="0" y="0"/>
                  <a:pt x="174182" y="0"/>
                </a:quadBezTo>
                <a:close/>
              </a:path>
            </a:pathLst>
          </a:custGeom>
          <a:solidFill>
            <a:srgbClr val="803D3F"/>
          </a:solidFill>
          <a:ln/>
          <a:effectLst>
            <a:outerShdw blurRad="47625" dist="101600" dir="2700000" algn="bl" rotWithShape="0">
              <a:srgbClr val="808080">
                <a:alpha val="27843"/>
              </a:srgbClr>
            </a:outerShdw>
          </a:effectLst>
        </p:spPr>
        <p:txBody>
          <a:bodyPr/>
          <a:lstStyle/>
          <a:p>
            <a:endParaRPr lang="zh-CN" altLang="en-US"/>
          </a:p>
        </p:txBody>
      </p:sp>
      <p:sp>
        <p:nvSpPr>
          <p:cNvPr id="27" name="Shape 18"/>
          <p:cNvSpPr/>
          <p:nvPr/>
        </p:nvSpPr>
        <p:spPr>
          <a:xfrm rot="2700000">
            <a:off x="5644634" y="3364652"/>
            <a:ext cx="514388" cy="503831"/>
          </a:xfrm>
          <a:custGeom>
            <a:avLst/>
            <a:gdLst/>
            <a:ahLst/>
            <a:cxnLst/>
            <a:rect l="l" t="t" r="r" b="b"/>
            <a:pathLst>
              <a:path w="514388" h="503831">
                <a:moveTo>
                  <a:pt x="0" y="0"/>
                </a:moveTo>
                <a:moveTo>
                  <a:pt x="0" y="0"/>
                </a:moveTo>
                <a:lnTo>
                  <a:pt x="0" y="503831"/>
                </a:lnTo>
                <a:lnTo>
                  <a:pt x="514388" y="503831"/>
                </a:lnTo>
                <a:close/>
              </a:path>
            </a:pathLst>
          </a:custGeom>
          <a:solidFill>
            <a:srgbClr val="803D3F"/>
          </a:solidFill>
          <a:ln/>
        </p:spPr>
        <p:txBody>
          <a:bodyPr/>
          <a:lstStyle/>
          <a:p>
            <a:endParaRPr lang="zh-CN" altLang="en-US"/>
          </a:p>
        </p:txBody>
      </p:sp>
      <p:sp>
        <p:nvSpPr>
          <p:cNvPr id="28" name="Text 19"/>
          <p:cNvSpPr/>
          <p:nvPr/>
        </p:nvSpPr>
        <p:spPr>
          <a:xfrm>
            <a:off x="5658072" y="3382680"/>
            <a:ext cx="414360" cy="457200"/>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440" b="1" dirty="0">
                <a:solidFill>
                  <a:srgbClr val="FFFFFF"/>
                </a:solidFill>
                <a:latin typeface="Microsoft Yahei" pitchFamily="34" charset="0"/>
                <a:ea typeface="Microsoft Yahei" pitchFamily="34" charset="-122"/>
                <a:cs typeface="Microsoft Yahei" pitchFamily="34" charset="-120"/>
              </a:rPr>
              <a:t>03</a:t>
            </a:r>
            <a:endParaRPr lang="en-US" sz="1440" dirty="0"/>
          </a:p>
        </p:txBody>
      </p:sp>
      <p:sp>
        <p:nvSpPr>
          <p:cNvPr id="29" name="Text 20"/>
          <p:cNvSpPr/>
          <p:nvPr/>
        </p:nvSpPr>
        <p:spPr>
          <a:xfrm>
            <a:off x="6119502" y="1373692"/>
            <a:ext cx="1456571" cy="1463040"/>
          </a:xfrm>
          <a:prstGeom prst="rect">
            <a:avLst/>
          </a:prstGeom>
          <a:noFill/>
          <a:ln/>
        </p:spPr>
        <p:txBody>
          <a:bodyPr wrap="square" lIns="95250" tIns="95250" rIns="95250" bIns="95250" rtlCol="0" anchor="t">
            <a:spAutoFit/>
          </a:bodyPr>
          <a:lstStyle/>
          <a:p>
            <a:pPr marL="0" indent="0">
              <a:lnSpc>
                <a:spcPct val="100000"/>
              </a:lnSpc>
              <a:spcBef>
                <a:spcPts val="375"/>
              </a:spcBef>
              <a:buNone/>
            </a:pPr>
            <a:r>
              <a:rPr lang="en-US" sz="1152" dirty="0">
                <a:solidFill>
                  <a:srgbClr val="FFFFFF"/>
                </a:solidFill>
                <a:latin typeface="Microsoft Yahei" pitchFamily="34" charset="0"/>
                <a:ea typeface="Microsoft Yahei" pitchFamily="34" charset="-122"/>
                <a:cs typeface="Microsoft Yahei" pitchFamily="34" charset="-120"/>
              </a:rPr>
              <a:t>知识管理起源于20世纪90年代，最初的目标是通过系统化的方式管理和利用企业的知识资源，以提高企业的竞争力。</a:t>
            </a:r>
            <a:endParaRPr lang="en-US" sz="1440" dirty="0"/>
          </a:p>
        </p:txBody>
      </p:sp>
      <p:sp>
        <p:nvSpPr>
          <p:cNvPr id="30" name="Text 21"/>
          <p:cNvSpPr/>
          <p:nvPr/>
        </p:nvSpPr>
        <p:spPr>
          <a:xfrm>
            <a:off x="6442921" y="2350624"/>
            <a:ext cx="1456571" cy="1645920"/>
          </a:xfrm>
          <a:prstGeom prst="rect">
            <a:avLst/>
          </a:prstGeom>
          <a:noFill/>
          <a:ln/>
        </p:spPr>
        <p:txBody>
          <a:bodyPr wrap="square" lIns="95250" tIns="95250" rIns="95250" bIns="95250" rtlCol="0" anchor="t">
            <a:spAutoFit/>
          </a:bodyPr>
          <a:lstStyle/>
          <a:p>
            <a:pPr marL="0" indent="0">
              <a:lnSpc>
                <a:spcPct val="100000"/>
              </a:lnSpc>
              <a:spcBef>
                <a:spcPts val="375"/>
              </a:spcBef>
              <a:buNone/>
            </a:pPr>
            <a:r>
              <a:rPr lang="en-US" sz="1152" dirty="0">
                <a:solidFill>
                  <a:srgbClr val="FFFFFF"/>
                </a:solidFill>
                <a:latin typeface="Microsoft Yahei" pitchFamily="34" charset="0"/>
                <a:ea typeface="Microsoft Yahei" pitchFamily="34" charset="-122"/>
                <a:cs typeface="Microsoft Yahei" pitchFamily="34" charset="-120"/>
              </a:rPr>
              <a:t>知识管理经历了从初级到高级的发展阶段，包括知识的获取、存储、共享和应用等环节，逐渐形成了一套完整的理论和实践体系。</a:t>
            </a:r>
            <a:endParaRPr lang="en-US" sz="1440" dirty="0"/>
          </a:p>
        </p:txBody>
      </p:sp>
      <p:sp>
        <p:nvSpPr>
          <p:cNvPr id="31" name="Text 22"/>
          <p:cNvSpPr/>
          <p:nvPr/>
        </p:nvSpPr>
        <p:spPr>
          <a:xfrm>
            <a:off x="6119502" y="3258421"/>
            <a:ext cx="1456571" cy="1645920"/>
          </a:xfrm>
          <a:prstGeom prst="rect">
            <a:avLst/>
          </a:prstGeom>
          <a:noFill/>
          <a:ln/>
        </p:spPr>
        <p:txBody>
          <a:bodyPr wrap="square" lIns="95250" tIns="95250" rIns="95250" bIns="95250" rtlCol="0" anchor="t">
            <a:spAutoFit/>
          </a:bodyPr>
          <a:lstStyle/>
          <a:p>
            <a:pPr marL="0" indent="0">
              <a:lnSpc>
                <a:spcPct val="100000"/>
              </a:lnSpc>
              <a:spcBef>
                <a:spcPts val="375"/>
              </a:spcBef>
              <a:buNone/>
            </a:pPr>
            <a:r>
              <a:rPr lang="en-US" sz="1152" dirty="0">
                <a:solidFill>
                  <a:srgbClr val="FFFFFF"/>
                </a:solidFill>
                <a:latin typeface="Microsoft Yahei" pitchFamily="34" charset="0"/>
                <a:ea typeface="Microsoft Yahei" pitchFamily="34" charset="-122"/>
                <a:cs typeface="Microsoft Yahei" pitchFamily="34" charset="-120"/>
              </a:rPr>
              <a:t>当前，知识管理已经成为企业管理的重要组成部分，未来，随着技术的发展和需求的变化，知识管理将更加注重个性化和智能化。</a:t>
            </a:r>
            <a:endParaRPr lang="en-US" sz="144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hape 0"/>
          <p:cNvSpPr/>
          <p:nvPr/>
        </p:nvSpPr>
        <p:spPr>
          <a:xfrm>
            <a:off x="4277848" y="516919"/>
            <a:ext cx="0" cy="4109663"/>
          </a:xfrm>
          <a:custGeom>
            <a:avLst/>
            <a:gdLst/>
            <a:ahLst/>
            <a:cxnLst/>
            <a:rect l="l" t="t" r="r" b="b"/>
            <a:pathLst>
              <a:path h="4109663">
                <a:moveTo>
                  <a:pt x="0" y="0"/>
                </a:moveTo>
                <a:moveTo>
                  <a:pt x="0" y="0"/>
                </a:moveTo>
                <a:lnTo>
                  <a:pt x="0" y="4109663"/>
                </a:lnTo>
              </a:path>
            </a:pathLst>
          </a:custGeom>
          <a:noFill/>
          <a:ln w="9525">
            <a:solidFill>
              <a:srgbClr val="A5A5A5"/>
            </a:solidFill>
            <a:prstDash val="solid"/>
            <a:headEnd type="none"/>
            <a:tailEnd type="none"/>
          </a:ln>
        </p:spPr>
        <p:txBody>
          <a:bodyPr/>
          <a:lstStyle/>
          <a:p>
            <a:endParaRPr lang="zh-CN" altLang="en-US"/>
          </a:p>
        </p:txBody>
      </p:sp>
      <p:sp>
        <p:nvSpPr>
          <p:cNvPr id="4" name="Text 1"/>
          <p:cNvSpPr/>
          <p:nvPr/>
        </p:nvSpPr>
        <p:spPr>
          <a:xfrm>
            <a:off x="4680698" y="1356616"/>
            <a:ext cx="1081423" cy="980122"/>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4032" b="1" dirty="0">
                <a:solidFill>
                  <a:srgbClr val="FFFFFF"/>
                </a:solidFill>
                <a:latin typeface="Arial" pitchFamily="34" charset="0"/>
                <a:ea typeface="Arial" pitchFamily="34" charset="-122"/>
                <a:cs typeface="Arial" pitchFamily="34" charset="-120"/>
              </a:rPr>
              <a:t>02</a:t>
            </a:r>
            <a:endParaRPr lang="en-US" sz="1440" dirty="0"/>
          </a:p>
        </p:txBody>
      </p:sp>
      <p:sp>
        <p:nvSpPr>
          <p:cNvPr id="5" name="Text 2"/>
          <p:cNvSpPr/>
          <p:nvPr/>
        </p:nvSpPr>
        <p:spPr>
          <a:xfrm>
            <a:off x="4680698" y="2393016"/>
            <a:ext cx="4463302" cy="704088"/>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2736" b="1" dirty="0">
                <a:solidFill>
                  <a:srgbClr val="803D3F"/>
                </a:solidFill>
                <a:latin typeface="Microsoft Yahei" pitchFamily="34" charset="0"/>
                <a:ea typeface="Microsoft Yahei" pitchFamily="34" charset="-122"/>
                <a:cs typeface="Microsoft Yahei" pitchFamily="34" charset="-120"/>
              </a:rPr>
              <a:t>个人知识管理</a:t>
            </a:r>
            <a:endParaRPr lang="en-US" sz="144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hape 0"/>
          <p:cNvSpPr/>
          <p:nvPr/>
        </p:nvSpPr>
        <p:spPr>
          <a:xfrm>
            <a:off x="193339" y="340363"/>
            <a:ext cx="2773456" cy="0"/>
          </a:xfrm>
          <a:custGeom>
            <a:avLst/>
            <a:gdLst/>
            <a:ahLst/>
            <a:cxnLst/>
            <a:rect l="l" t="t" r="r" b="b"/>
            <a:pathLst>
              <a:path w="2773456">
                <a:moveTo>
                  <a:pt x="0" y="0"/>
                </a:moveTo>
                <a:moveTo>
                  <a:pt x="0" y="0"/>
                </a:moveTo>
                <a:lnTo>
                  <a:pt x="2773456" y="0"/>
                </a:lnTo>
              </a:path>
            </a:pathLst>
          </a:custGeom>
          <a:noFill/>
          <a:ln w="9525">
            <a:solidFill>
              <a:srgbClr val="7A0707"/>
            </a:solidFill>
            <a:prstDash val="solid"/>
            <a:headEnd type="none"/>
            <a:tailEnd type="none"/>
          </a:ln>
        </p:spPr>
        <p:txBody>
          <a:bodyPr/>
          <a:lstStyle/>
          <a:p>
            <a:endParaRPr lang="zh-CN" altLang="en-US"/>
          </a:p>
        </p:txBody>
      </p:sp>
      <p:sp>
        <p:nvSpPr>
          <p:cNvPr id="4" name="Shape 1"/>
          <p:cNvSpPr/>
          <p:nvPr/>
        </p:nvSpPr>
        <p:spPr>
          <a:xfrm>
            <a:off x="6177205" y="340363"/>
            <a:ext cx="2773456" cy="0"/>
          </a:xfrm>
          <a:custGeom>
            <a:avLst/>
            <a:gdLst/>
            <a:ahLst/>
            <a:cxnLst/>
            <a:rect l="l" t="t" r="r" b="b"/>
            <a:pathLst>
              <a:path w="2773456">
                <a:moveTo>
                  <a:pt x="0" y="0"/>
                </a:moveTo>
                <a:moveTo>
                  <a:pt x="0" y="0"/>
                </a:moveTo>
                <a:lnTo>
                  <a:pt x="2773456" y="0"/>
                </a:lnTo>
              </a:path>
            </a:pathLst>
          </a:custGeom>
          <a:noFill/>
          <a:ln w="9525">
            <a:solidFill>
              <a:srgbClr val="7A0707"/>
            </a:solidFill>
            <a:prstDash val="solid"/>
            <a:headEnd type="none"/>
            <a:tailEnd type="none"/>
          </a:ln>
        </p:spPr>
        <p:txBody>
          <a:bodyPr/>
          <a:lstStyle/>
          <a:p>
            <a:endParaRPr lang="zh-CN" altLang="en-US"/>
          </a:p>
        </p:txBody>
      </p:sp>
      <p:sp>
        <p:nvSpPr>
          <p:cNvPr id="5" name="Text 2"/>
          <p:cNvSpPr/>
          <p:nvPr/>
        </p:nvSpPr>
        <p:spPr>
          <a:xfrm>
            <a:off x="2121216" y="94046"/>
            <a:ext cx="4901567" cy="491919"/>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1584" dirty="0">
                <a:solidFill>
                  <a:srgbClr val="7A0707"/>
                </a:solidFill>
                <a:latin typeface="微软雅黑" pitchFamily="34" charset="0"/>
                <a:ea typeface="微软雅黑" pitchFamily="34" charset="-122"/>
                <a:cs typeface="微软雅黑" pitchFamily="34" charset="-120"/>
              </a:rPr>
              <a:t>信息收集技巧</a:t>
            </a:r>
            <a:endParaRPr lang="en-US" sz="1440" dirty="0"/>
          </a:p>
        </p:txBody>
      </p:sp>
      <p:pic>
        <p:nvPicPr>
          <p:cNvPr id="6" name="Image 0" descr="preencoded.png"/>
          <p:cNvPicPr>
            <a:picLocks noChangeAspect="1"/>
          </p:cNvPicPr>
          <p:nvPr/>
        </p:nvPicPr>
        <p:blipFill>
          <a:blip r:embed="rId4">
            <a:alphaModFix amt="20000"/>
          </a:blip>
          <a:stretch>
            <a:fillRect/>
          </a:stretch>
        </p:blipFill>
        <p:spPr>
          <a:xfrm rot="5400000">
            <a:off x="3714593" y="1805783"/>
            <a:ext cx="1714815" cy="1714815"/>
          </a:xfrm>
          <a:prstGeom prst="rect">
            <a:avLst/>
          </a:prstGeom>
        </p:spPr>
      </p:pic>
      <p:pic>
        <p:nvPicPr>
          <p:cNvPr id="7" name="Image 1" descr="preencoded.png"/>
          <p:cNvPicPr>
            <a:picLocks noChangeAspect="1"/>
          </p:cNvPicPr>
          <p:nvPr/>
        </p:nvPicPr>
        <p:blipFill>
          <a:blip r:embed="rId5">
            <a:alphaModFix amt="20000"/>
          </a:blip>
          <a:stretch>
            <a:fillRect/>
          </a:stretch>
        </p:blipFill>
        <p:spPr>
          <a:xfrm rot="10800000">
            <a:off x="3714593" y="1805783"/>
            <a:ext cx="1714815" cy="1714815"/>
          </a:xfrm>
          <a:prstGeom prst="rect">
            <a:avLst/>
          </a:prstGeom>
        </p:spPr>
      </p:pic>
      <p:pic>
        <p:nvPicPr>
          <p:cNvPr id="8" name="Image 2" descr="preencoded.png"/>
          <p:cNvPicPr>
            <a:picLocks noChangeAspect="1"/>
          </p:cNvPicPr>
          <p:nvPr/>
        </p:nvPicPr>
        <p:blipFill>
          <a:blip r:embed="rId5">
            <a:alphaModFix amt="20000"/>
          </a:blip>
          <a:stretch>
            <a:fillRect/>
          </a:stretch>
        </p:blipFill>
        <p:spPr>
          <a:xfrm>
            <a:off x="3714593" y="1805783"/>
            <a:ext cx="1714815" cy="1714815"/>
          </a:xfrm>
          <a:prstGeom prst="rect">
            <a:avLst/>
          </a:prstGeom>
        </p:spPr>
      </p:pic>
      <p:pic>
        <p:nvPicPr>
          <p:cNvPr id="9" name="Image 3" descr="preencoded.png"/>
          <p:cNvPicPr>
            <a:picLocks noChangeAspect="1"/>
          </p:cNvPicPr>
          <p:nvPr/>
        </p:nvPicPr>
        <p:blipFill>
          <a:blip r:embed="rId4">
            <a:alphaModFix amt="20000"/>
          </a:blip>
          <a:stretch>
            <a:fillRect/>
          </a:stretch>
        </p:blipFill>
        <p:spPr>
          <a:xfrm rot="-5400000">
            <a:off x="3714593" y="1805783"/>
            <a:ext cx="1714815" cy="1714815"/>
          </a:xfrm>
          <a:prstGeom prst="rect">
            <a:avLst/>
          </a:prstGeom>
        </p:spPr>
      </p:pic>
      <p:sp>
        <p:nvSpPr>
          <p:cNvPr id="10" name="Shape 3"/>
          <p:cNvSpPr/>
          <p:nvPr/>
        </p:nvSpPr>
        <p:spPr>
          <a:xfrm>
            <a:off x="3848692" y="1914959"/>
            <a:ext cx="438972" cy="438972"/>
          </a:xfrm>
          <a:custGeom>
            <a:avLst/>
            <a:gdLst/>
            <a:ahLst/>
            <a:cxnLst/>
            <a:rect l="l" t="t" r="r" b="b"/>
            <a:pathLst>
              <a:path w="438972" h="438972">
                <a:moveTo>
                  <a:pt x="219486" y="0"/>
                </a:moveTo>
                <a:moveTo>
                  <a:pt x="219486" y="0"/>
                </a:moveTo>
                <a:cubicBezTo>
                  <a:pt x="340624" y="0"/>
                  <a:pt x="438972" y="98348"/>
                  <a:pt x="438972" y="219486"/>
                </a:cubicBezTo>
                <a:cubicBezTo>
                  <a:pt x="438972" y="340624"/>
                  <a:pt x="340624" y="438972"/>
                  <a:pt x="219486" y="438972"/>
                </a:cubicBezTo>
                <a:cubicBezTo>
                  <a:pt x="98348" y="438972"/>
                  <a:pt x="0" y="340624"/>
                  <a:pt x="0" y="219486"/>
                </a:cubicBezTo>
                <a:cubicBezTo>
                  <a:pt x="0" y="98348"/>
                  <a:pt x="98348" y="0"/>
                  <a:pt x="219486" y="0"/>
                </a:cubicBezTo>
                <a:close/>
              </a:path>
            </a:pathLst>
          </a:custGeom>
          <a:solidFill>
            <a:srgbClr val="803D3F"/>
          </a:solidFill>
          <a:ln/>
        </p:spPr>
        <p:txBody>
          <a:bodyPr/>
          <a:lstStyle/>
          <a:p>
            <a:endParaRPr lang="zh-CN" altLang="en-US"/>
          </a:p>
        </p:txBody>
      </p:sp>
      <p:pic>
        <p:nvPicPr>
          <p:cNvPr id="11" name="Image 4" descr="preencoded.png"/>
          <p:cNvPicPr>
            <a:picLocks noChangeAspect="1"/>
          </p:cNvPicPr>
          <p:nvPr/>
        </p:nvPicPr>
        <p:blipFill>
          <a:blip r:embed="rId6"/>
          <a:stretch>
            <a:fillRect/>
          </a:stretch>
        </p:blipFill>
        <p:spPr>
          <a:xfrm>
            <a:off x="3942611" y="2008878"/>
            <a:ext cx="247293" cy="247293"/>
          </a:xfrm>
          <a:prstGeom prst="rect">
            <a:avLst/>
          </a:prstGeom>
        </p:spPr>
      </p:pic>
      <p:sp>
        <p:nvSpPr>
          <p:cNvPr id="12" name="Shape 4"/>
          <p:cNvSpPr/>
          <p:nvPr/>
        </p:nvSpPr>
        <p:spPr>
          <a:xfrm>
            <a:off x="4845630" y="1887527"/>
            <a:ext cx="438972" cy="438972"/>
          </a:xfrm>
          <a:custGeom>
            <a:avLst/>
            <a:gdLst/>
            <a:ahLst/>
            <a:cxnLst/>
            <a:rect l="l" t="t" r="r" b="b"/>
            <a:pathLst>
              <a:path w="438972" h="438972">
                <a:moveTo>
                  <a:pt x="219486" y="0"/>
                </a:moveTo>
                <a:moveTo>
                  <a:pt x="219486" y="0"/>
                </a:moveTo>
                <a:cubicBezTo>
                  <a:pt x="340624" y="0"/>
                  <a:pt x="438972" y="98348"/>
                  <a:pt x="438972" y="219486"/>
                </a:cubicBezTo>
                <a:cubicBezTo>
                  <a:pt x="438972" y="340624"/>
                  <a:pt x="340624" y="438972"/>
                  <a:pt x="219486" y="438972"/>
                </a:cubicBezTo>
                <a:cubicBezTo>
                  <a:pt x="98348" y="438972"/>
                  <a:pt x="0" y="340624"/>
                  <a:pt x="0" y="219486"/>
                </a:cubicBezTo>
                <a:cubicBezTo>
                  <a:pt x="0" y="98348"/>
                  <a:pt x="98348" y="0"/>
                  <a:pt x="219486" y="0"/>
                </a:cubicBezTo>
                <a:close/>
              </a:path>
            </a:pathLst>
          </a:custGeom>
          <a:solidFill>
            <a:srgbClr val="BEA481"/>
          </a:solidFill>
          <a:ln/>
        </p:spPr>
        <p:txBody>
          <a:bodyPr/>
          <a:lstStyle/>
          <a:p>
            <a:endParaRPr lang="zh-CN" altLang="en-US"/>
          </a:p>
        </p:txBody>
      </p:sp>
      <p:pic>
        <p:nvPicPr>
          <p:cNvPr id="13" name="Image 5" descr="preencoded.png"/>
          <p:cNvPicPr>
            <a:picLocks noChangeAspect="1"/>
          </p:cNvPicPr>
          <p:nvPr/>
        </p:nvPicPr>
        <p:blipFill>
          <a:blip r:embed="rId7"/>
          <a:stretch>
            <a:fillRect/>
          </a:stretch>
        </p:blipFill>
        <p:spPr>
          <a:xfrm>
            <a:off x="4930868" y="1974767"/>
            <a:ext cx="265245" cy="246471"/>
          </a:xfrm>
          <a:prstGeom prst="rect">
            <a:avLst/>
          </a:prstGeom>
        </p:spPr>
      </p:pic>
      <p:sp>
        <p:nvSpPr>
          <p:cNvPr id="14" name="Shape 5"/>
          <p:cNvSpPr/>
          <p:nvPr/>
        </p:nvSpPr>
        <p:spPr>
          <a:xfrm>
            <a:off x="3848692" y="2946846"/>
            <a:ext cx="424181" cy="424181"/>
          </a:xfrm>
          <a:custGeom>
            <a:avLst/>
            <a:gdLst/>
            <a:ahLst/>
            <a:cxnLst/>
            <a:rect l="l" t="t" r="r" b="b"/>
            <a:pathLst>
              <a:path w="424181" h="424181">
                <a:moveTo>
                  <a:pt x="212091" y="0"/>
                </a:moveTo>
                <a:moveTo>
                  <a:pt x="212091" y="0"/>
                </a:moveTo>
                <a:cubicBezTo>
                  <a:pt x="329147" y="0"/>
                  <a:pt x="424181" y="95035"/>
                  <a:pt x="424181" y="212091"/>
                </a:cubicBezTo>
                <a:cubicBezTo>
                  <a:pt x="424181" y="329147"/>
                  <a:pt x="329147" y="424181"/>
                  <a:pt x="212091" y="424181"/>
                </a:cubicBezTo>
                <a:cubicBezTo>
                  <a:pt x="95035" y="424181"/>
                  <a:pt x="0" y="329147"/>
                  <a:pt x="0" y="212091"/>
                </a:cubicBezTo>
                <a:cubicBezTo>
                  <a:pt x="0" y="95035"/>
                  <a:pt x="95035" y="0"/>
                  <a:pt x="212091" y="0"/>
                </a:cubicBezTo>
                <a:close/>
              </a:path>
            </a:pathLst>
          </a:custGeom>
          <a:solidFill>
            <a:srgbClr val="BEA481"/>
          </a:solidFill>
          <a:ln/>
        </p:spPr>
        <p:txBody>
          <a:bodyPr/>
          <a:lstStyle/>
          <a:p>
            <a:endParaRPr lang="zh-CN" altLang="en-US"/>
          </a:p>
        </p:txBody>
      </p:sp>
      <p:pic>
        <p:nvPicPr>
          <p:cNvPr id="15" name="Image 6" descr="preencoded.png"/>
          <p:cNvPicPr>
            <a:picLocks noChangeAspect="1"/>
          </p:cNvPicPr>
          <p:nvPr/>
        </p:nvPicPr>
        <p:blipFill>
          <a:blip r:embed="rId8"/>
          <a:stretch>
            <a:fillRect/>
          </a:stretch>
        </p:blipFill>
        <p:spPr>
          <a:xfrm>
            <a:off x="3939446" y="3062165"/>
            <a:ext cx="238961" cy="216929"/>
          </a:xfrm>
          <a:prstGeom prst="rect">
            <a:avLst/>
          </a:prstGeom>
        </p:spPr>
      </p:pic>
      <p:sp>
        <p:nvSpPr>
          <p:cNvPr id="16" name="Shape 6"/>
          <p:cNvSpPr/>
          <p:nvPr/>
        </p:nvSpPr>
        <p:spPr>
          <a:xfrm>
            <a:off x="4845630" y="2939450"/>
            <a:ext cx="431577" cy="431577"/>
          </a:xfrm>
          <a:custGeom>
            <a:avLst/>
            <a:gdLst/>
            <a:ahLst/>
            <a:cxnLst/>
            <a:rect l="l" t="t" r="r" b="b"/>
            <a:pathLst>
              <a:path w="431577" h="431577">
                <a:moveTo>
                  <a:pt x="215788" y="0"/>
                </a:moveTo>
                <a:moveTo>
                  <a:pt x="215788" y="0"/>
                </a:moveTo>
                <a:cubicBezTo>
                  <a:pt x="334885" y="0"/>
                  <a:pt x="431577" y="96692"/>
                  <a:pt x="431577" y="215788"/>
                </a:cubicBezTo>
                <a:cubicBezTo>
                  <a:pt x="431577" y="334885"/>
                  <a:pt x="334885" y="431577"/>
                  <a:pt x="215788" y="431577"/>
                </a:cubicBezTo>
                <a:cubicBezTo>
                  <a:pt x="96692" y="431577"/>
                  <a:pt x="0" y="334885"/>
                  <a:pt x="0" y="215788"/>
                </a:cubicBezTo>
                <a:cubicBezTo>
                  <a:pt x="0" y="96692"/>
                  <a:pt x="96692" y="0"/>
                  <a:pt x="215788" y="0"/>
                </a:cubicBezTo>
                <a:close/>
              </a:path>
            </a:pathLst>
          </a:custGeom>
          <a:solidFill>
            <a:srgbClr val="803D3F"/>
          </a:solidFill>
          <a:ln/>
        </p:spPr>
        <p:txBody>
          <a:bodyPr/>
          <a:lstStyle/>
          <a:p>
            <a:endParaRPr lang="zh-CN" altLang="en-US"/>
          </a:p>
        </p:txBody>
      </p:sp>
      <p:pic>
        <p:nvPicPr>
          <p:cNvPr id="17" name="Image 7" descr="preencoded.png"/>
          <p:cNvPicPr>
            <a:picLocks noChangeAspect="1"/>
          </p:cNvPicPr>
          <p:nvPr/>
        </p:nvPicPr>
        <p:blipFill>
          <a:blip r:embed="rId9"/>
          <a:stretch>
            <a:fillRect/>
          </a:stretch>
        </p:blipFill>
        <p:spPr>
          <a:xfrm>
            <a:off x="4917710" y="3011531"/>
            <a:ext cx="294991" cy="294991"/>
          </a:xfrm>
          <a:prstGeom prst="rect">
            <a:avLst/>
          </a:prstGeom>
        </p:spPr>
      </p:pic>
      <p:sp>
        <p:nvSpPr>
          <p:cNvPr id="18" name="Text 7"/>
          <p:cNvSpPr/>
          <p:nvPr/>
        </p:nvSpPr>
        <p:spPr>
          <a:xfrm>
            <a:off x="596714" y="1048817"/>
            <a:ext cx="3017520" cy="512064"/>
          </a:xfrm>
          <a:prstGeom prst="rect">
            <a:avLst/>
          </a:prstGeom>
          <a:noFill/>
          <a:ln/>
        </p:spPr>
        <p:txBody>
          <a:bodyPr wrap="square" lIns="95250" tIns="95250" rIns="95250" bIns="95250" rtlCol="0" anchor="t">
            <a:spAutoFit/>
          </a:bodyPr>
          <a:lstStyle/>
          <a:p>
            <a:pPr marL="0" indent="0" algn="r">
              <a:lnSpc>
                <a:spcPct val="112500"/>
              </a:lnSpc>
              <a:spcBef>
                <a:spcPts val="375"/>
              </a:spcBef>
              <a:buNone/>
            </a:pPr>
            <a:r>
              <a:rPr lang="en-US" sz="1728" b="1" dirty="0">
                <a:solidFill>
                  <a:srgbClr val="803D3F"/>
                </a:solidFill>
                <a:latin typeface="Microsoft Yahei" pitchFamily="34" charset="0"/>
                <a:ea typeface="Microsoft Yahei" pitchFamily="34" charset="-122"/>
                <a:cs typeface="Microsoft Yahei" pitchFamily="34" charset="-120"/>
              </a:rPr>
              <a:t>信息收集的重要性</a:t>
            </a:r>
            <a:endParaRPr lang="en-US" sz="1440" dirty="0"/>
          </a:p>
        </p:txBody>
      </p:sp>
      <p:sp>
        <p:nvSpPr>
          <p:cNvPr id="19" name="Text 8"/>
          <p:cNvSpPr/>
          <p:nvPr/>
        </p:nvSpPr>
        <p:spPr>
          <a:xfrm>
            <a:off x="642434" y="1443838"/>
            <a:ext cx="2971800" cy="841248"/>
          </a:xfrm>
          <a:prstGeom prst="rect">
            <a:avLst/>
          </a:prstGeom>
          <a:noFill/>
          <a:ln/>
        </p:spPr>
        <p:txBody>
          <a:bodyPr wrap="square" lIns="95250" tIns="95250" rIns="95250" bIns="95250" rtlCol="0" anchor="t">
            <a:spAutoFit/>
          </a:bodyPr>
          <a:lstStyle/>
          <a:p>
            <a:pPr marL="0" indent="0" algn="r">
              <a:lnSpc>
                <a:spcPct val="100000"/>
              </a:lnSpc>
              <a:buNone/>
            </a:pPr>
            <a:r>
              <a:rPr lang="en-US" sz="1152" dirty="0">
                <a:solidFill>
                  <a:srgbClr val="00070F"/>
                </a:solidFill>
                <a:latin typeface="Microsoft Yahei" pitchFamily="34" charset="0"/>
                <a:ea typeface="Microsoft Yahei" pitchFamily="34" charset="-122"/>
                <a:cs typeface="Microsoft Yahei" pitchFamily="34" charset="-120"/>
              </a:rPr>
              <a:t>信息收集是知识管理的基础，通过有效的信息收集，我们可以获取到大量的知识和数据，为后续的分析和决策提供支持。</a:t>
            </a:r>
            <a:endParaRPr lang="en-US" sz="1440" dirty="0"/>
          </a:p>
        </p:txBody>
      </p:sp>
      <p:sp>
        <p:nvSpPr>
          <p:cNvPr id="20" name="Text 9"/>
          <p:cNvSpPr/>
          <p:nvPr/>
        </p:nvSpPr>
        <p:spPr>
          <a:xfrm>
            <a:off x="5535727" y="1048839"/>
            <a:ext cx="3017520" cy="512064"/>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728" b="1" dirty="0">
                <a:solidFill>
                  <a:srgbClr val="BEA481"/>
                </a:solidFill>
                <a:latin typeface="Microsoft Yahei" pitchFamily="34" charset="0"/>
                <a:ea typeface="Microsoft Yahei" pitchFamily="34" charset="-122"/>
                <a:cs typeface="Microsoft Yahei" pitchFamily="34" charset="-120"/>
              </a:rPr>
              <a:t>信息收集的方法</a:t>
            </a:r>
            <a:endParaRPr lang="en-US" sz="1440" dirty="0"/>
          </a:p>
        </p:txBody>
      </p:sp>
      <p:sp>
        <p:nvSpPr>
          <p:cNvPr id="21" name="Text 10"/>
          <p:cNvSpPr/>
          <p:nvPr/>
        </p:nvSpPr>
        <p:spPr>
          <a:xfrm>
            <a:off x="5535727" y="1443838"/>
            <a:ext cx="2971800" cy="841248"/>
          </a:xfrm>
          <a:prstGeom prst="rect">
            <a:avLst/>
          </a:prstGeom>
          <a:noFill/>
          <a:ln/>
        </p:spPr>
        <p:txBody>
          <a:bodyPr wrap="square" lIns="95250" tIns="95250" rIns="95250" bIns="95250" rtlCol="0" anchor="t">
            <a:spAutoFit/>
          </a:bodyPr>
          <a:lstStyle/>
          <a:p>
            <a:pPr marL="0" indent="0" algn="just">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信息收集有多种方法，包括网络搜索、问卷调查、访谈等，每种方法都有其适用的场景和优缺点。</a:t>
            </a:r>
            <a:endParaRPr lang="en-US" sz="1440" dirty="0"/>
          </a:p>
        </p:txBody>
      </p:sp>
      <p:sp>
        <p:nvSpPr>
          <p:cNvPr id="22" name="Text 11"/>
          <p:cNvSpPr/>
          <p:nvPr/>
        </p:nvSpPr>
        <p:spPr>
          <a:xfrm>
            <a:off x="596714" y="2832811"/>
            <a:ext cx="3017520" cy="512064"/>
          </a:xfrm>
          <a:prstGeom prst="rect">
            <a:avLst/>
          </a:prstGeom>
          <a:noFill/>
          <a:ln/>
        </p:spPr>
        <p:txBody>
          <a:bodyPr wrap="square" lIns="95250" tIns="95250" rIns="95250" bIns="95250" rtlCol="0" anchor="t">
            <a:spAutoFit/>
          </a:bodyPr>
          <a:lstStyle/>
          <a:p>
            <a:pPr marL="0" indent="0" algn="r">
              <a:lnSpc>
                <a:spcPct val="112500"/>
              </a:lnSpc>
              <a:spcBef>
                <a:spcPts val="375"/>
              </a:spcBef>
              <a:buNone/>
            </a:pPr>
            <a:r>
              <a:rPr lang="en-US" sz="1728" b="1" dirty="0">
                <a:solidFill>
                  <a:srgbClr val="BEA481"/>
                </a:solidFill>
                <a:latin typeface="Microsoft Yahei" pitchFamily="34" charset="0"/>
                <a:ea typeface="Microsoft Yahei" pitchFamily="34" charset="-122"/>
                <a:cs typeface="Microsoft Yahei" pitchFamily="34" charset="-120"/>
              </a:rPr>
              <a:t>信息收集的技巧</a:t>
            </a:r>
            <a:endParaRPr lang="en-US" sz="1440" dirty="0"/>
          </a:p>
        </p:txBody>
      </p:sp>
      <p:sp>
        <p:nvSpPr>
          <p:cNvPr id="23" name="Text 12"/>
          <p:cNvSpPr/>
          <p:nvPr/>
        </p:nvSpPr>
        <p:spPr>
          <a:xfrm>
            <a:off x="642434" y="3202229"/>
            <a:ext cx="2971800" cy="841248"/>
          </a:xfrm>
          <a:prstGeom prst="rect">
            <a:avLst/>
          </a:prstGeom>
          <a:noFill/>
          <a:ln/>
        </p:spPr>
        <p:txBody>
          <a:bodyPr wrap="square" lIns="95250" tIns="95250" rIns="95250" bIns="95250" rtlCol="0" anchor="t">
            <a:spAutoFit/>
          </a:bodyPr>
          <a:lstStyle/>
          <a:p>
            <a:pPr marL="0" indent="0" algn="r">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在进行信息收集时，我们需要掌握一些技巧，如如何设计有效的问卷，如何进行深度访谈等，以提高信息收集的效率和质量。</a:t>
            </a:r>
            <a:endParaRPr lang="en-US" sz="1440" dirty="0"/>
          </a:p>
        </p:txBody>
      </p:sp>
      <p:sp>
        <p:nvSpPr>
          <p:cNvPr id="24" name="Text 13"/>
          <p:cNvSpPr/>
          <p:nvPr/>
        </p:nvSpPr>
        <p:spPr>
          <a:xfrm>
            <a:off x="5535727" y="2832811"/>
            <a:ext cx="3017520" cy="512064"/>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728" b="1" dirty="0">
                <a:solidFill>
                  <a:srgbClr val="803D3F"/>
                </a:solidFill>
                <a:latin typeface="Microsoft Yahei" pitchFamily="34" charset="0"/>
                <a:ea typeface="Microsoft Yahei" pitchFamily="34" charset="-122"/>
                <a:cs typeface="Microsoft Yahei" pitchFamily="34" charset="-120"/>
              </a:rPr>
              <a:t>信息收集的挑战</a:t>
            </a:r>
            <a:endParaRPr lang="en-US" sz="1440" dirty="0"/>
          </a:p>
        </p:txBody>
      </p:sp>
      <p:sp>
        <p:nvSpPr>
          <p:cNvPr id="25" name="Text 14"/>
          <p:cNvSpPr/>
          <p:nvPr/>
        </p:nvSpPr>
        <p:spPr>
          <a:xfrm>
            <a:off x="5535727" y="3202229"/>
            <a:ext cx="2971800" cy="1060704"/>
          </a:xfrm>
          <a:prstGeom prst="rect">
            <a:avLst/>
          </a:prstGeom>
          <a:noFill/>
          <a:ln/>
        </p:spPr>
        <p:txBody>
          <a:bodyPr wrap="square" lIns="95250" tIns="95250" rIns="95250" bIns="95250" rtlCol="0" anchor="t">
            <a:spAutoFit/>
          </a:bodyPr>
          <a:lstStyle/>
          <a:p>
            <a:pPr marL="0" indent="0" algn="just">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信息收集过程中可能会遇到各种挑战，如信息过载、信息失真等，我们需要学会如何应对这些挑战，以确保信息的准确性和可靠性。</a:t>
            </a:r>
            <a:endParaRPr lang="en-US" sz="144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hape 0"/>
          <p:cNvSpPr/>
          <p:nvPr/>
        </p:nvSpPr>
        <p:spPr>
          <a:xfrm>
            <a:off x="193339" y="340363"/>
            <a:ext cx="2773456" cy="0"/>
          </a:xfrm>
          <a:custGeom>
            <a:avLst/>
            <a:gdLst/>
            <a:ahLst/>
            <a:cxnLst/>
            <a:rect l="l" t="t" r="r" b="b"/>
            <a:pathLst>
              <a:path w="2773456">
                <a:moveTo>
                  <a:pt x="0" y="0"/>
                </a:moveTo>
                <a:moveTo>
                  <a:pt x="0" y="0"/>
                </a:moveTo>
                <a:lnTo>
                  <a:pt x="2773456" y="0"/>
                </a:lnTo>
              </a:path>
            </a:pathLst>
          </a:custGeom>
          <a:noFill/>
          <a:ln w="9525">
            <a:solidFill>
              <a:srgbClr val="7A0707"/>
            </a:solidFill>
            <a:prstDash val="solid"/>
            <a:headEnd type="none"/>
            <a:tailEnd type="none"/>
          </a:ln>
        </p:spPr>
        <p:txBody>
          <a:bodyPr/>
          <a:lstStyle/>
          <a:p>
            <a:endParaRPr lang="zh-CN" altLang="en-US"/>
          </a:p>
        </p:txBody>
      </p:sp>
      <p:sp>
        <p:nvSpPr>
          <p:cNvPr id="4" name="Shape 1"/>
          <p:cNvSpPr/>
          <p:nvPr/>
        </p:nvSpPr>
        <p:spPr>
          <a:xfrm>
            <a:off x="6177205" y="340363"/>
            <a:ext cx="2773456" cy="0"/>
          </a:xfrm>
          <a:custGeom>
            <a:avLst/>
            <a:gdLst/>
            <a:ahLst/>
            <a:cxnLst/>
            <a:rect l="l" t="t" r="r" b="b"/>
            <a:pathLst>
              <a:path w="2773456">
                <a:moveTo>
                  <a:pt x="0" y="0"/>
                </a:moveTo>
                <a:moveTo>
                  <a:pt x="0" y="0"/>
                </a:moveTo>
                <a:lnTo>
                  <a:pt x="2773456" y="0"/>
                </a:lnTo>
              </a:path>
            </a:pathLst>
          </a:custGeom>
          <a:noFill/>
          <a:ln w="9525">
            <a:solidFill>
              <a:srgbClr val="7A0707"/>
            </a:solidFill>
            <a:prstDash val="solid"/>
            <a:headEnd type="none"/>
            <a:tailEnd type="none"/>
          </a:ln>
        </p:spPr>
        <p:txBody>
          <a:bodyPr/>
          <a:lstStyle/>
          <a:p>
            <a:endParaRPr lang="zh-CN" altLang="en-US"/>
          </a:p>
        </p:txBody>
      </p:sp>
      <p:sp>
        <p:nvSpPr>
          <p:cNvPr id="5" name="Text 2"/>
          <p:cNvSpPr/>
          <p:nvPr/>
        </p:nvSpPr>
        <p:spPr>
          <a:xfrm>
            <a:off x="2121216" y="94046"/>
            <a:ext cx="4901567" cy="491919"/>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1584" dirty="0">
                <a:solidFill>
                  <a:srgbClr val="7A0707"/>
                </a:solidFill>
                <a:latin typeface="微软雅黑" pitchFamily="34" charset="0"/>
                <a:ea typeface="微软雅黑" pitchFamily="34" charset="-122"/>
                <a:cs typeface="微软雅黑" pitchFamily="34" charset="-120"/>
              </a:rPr>
              <a:t>知识整理方法</a:t>
            </a:r>
            <a:endParaRPr lang="en-US" sz="1440" dirty="0"/>
          </a:p>
        </p:txBody>
      </p:sp>
      <p:sp>
        <p:nvSpPr>
          <p:cNvPr id="6" name="Text 3"/>
          <p:cNvSpPr/>
          <p:nvPr/>
        </p:nvSpPr>
        <p:spPr>
          <a:xfrm>
            <a:off x="886148" y="1536231"/>
            <a:ext cx="2212848" cy="384048"/>
          </a:xfrm>
          <a:prstGeom prst="rect">
            <a:avLst/>
          </a:prstGeom>
          <a:noFill/>
          <a:ln/>
        </p:spPr>
        <p:txBody>
          <a:bodyPr wrap="square" lIns="95250" tIns="95250" rIns="95250" bIns="95250" rtlCol="0" anchor="t">
            <a:spAutoFit/>
          </a:bodyPr>
          <a:lstStyle/>
          <a:p>
            <a:pPr marL="0" indent="0">
              <a:lnSpc>
                <a:spcPct val="100000"/>
              </a:lnSpc>
              <a:spcBef>
                <a:spcPts val="375"/>
              </a:spcBef>
              <a:buNone/>
            </a:pPr>
            <a:r>
              <a:rPr lang="en-US" sz="1584" b="1" dirty="0">
                <a:solidFill>
                  <a:srgbClr val="803D3F"/>
                </a:solidFill>
                <a:latin typeface="Microsoft Yahei" pitchFamily="34" charset="0"/>
                <a:ea typeface="Microsoft Yahei" pitchFamily="34" charset="-122"/>
                <a:cs typeface="Microsoft Yahei" pitchFamily="34" charset="-120"/>
              </a:rPr>
              <a:t>知识整理的重要性</a:t>
            </a:r>
            <a:endParaRPr lang="en-US" sz="1440" dirty="0"/>
          </a:p>
        </p:txBody>
      </p:sp>
      <p:sp>
        <p:nvSpPr>
          <p:cNvPr id="7" name="Text 4"/>
          <p:cNvSpPr/>
          <p:nvPr/>
        </p:nvSpPr>
        <p:spPr>
          <a:xfrm>
            <a:off x="886148" y="1920279"/>
            <a:ext cx="2212848" cy="1280160"/>
          </a:xfrm>
          <a:prstGeom prst="rect">
            <a:avLst/>
          </a:prstGeom>
          <a:noFill/>
          <a:ln/>
        </p:spPr>
        <p:txBody>
          <a:bodyPr wrap="square" lIns="95250" tIns="95250" rIns="95250" bIns="95250" rtlCol="0" anchor="t">
            <a:spAutoFit/>
          </a:bodyPr>
          <a:lstStyle/>
          <a:p>
            <a:pPr marL="0" indent="0" algn="just">
              <a:lnSpc>
                <a:spcPct val="1125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知识整理是知识管理的基础，通过有效的整理，我们可以更好地理解和应用知识，提高学习和工作的效率。</a:t>
            </a:r>
            <a:endParaRPr lang="en-US" sz="1440" dirty="0"/>
          </a:p>
        </p:txBody>
      </p:sp>
      <p:sp>
        <p:nvSpPr>
          <p:cNvPr id="8" name="Shape 5"/>
          <p:cNvSpPr/>
          <p:nvPr/>
        </p:nvSpPr>
        <p:spPr>
          <a:xfrm>
            <a:off x="886489" y="1045921"/>
            <a:ext cx="426013" cy="426013"/>
          </a:xfrm>
          <a:custGeom>
            <a:avLst/>
            <a:gdLst/>
            <a:ahLst/>
            <a:cxnLst/>
            <a:rect l="l" t="t" r="r" b="b"/>
            <a:pathLst>
              <a:path w="426013" h="426013">
                <a:moveTo>
                  <a:pt x="213006" y="0"/>
                </a:moveTo>
                <a:moveTo>
                  <a:pt x="213006" y="0"/>
                </a:moveTo>
                <a:cubicBezTo>
                  <a:pt x="330568" y="0"/>
                  <a:pt x="426013" y="95445"/>
                  <a:pt x="426013" y="213006"/>
                </a:cubicBezTo>
                <a:cubicBezTo>
                  <a:pt x="426013" y="330568"/>
                  <a:pt x="330568" y="426013"/>
                  <a:pt x="213006" y="426013"/>
                </a:cubicBezTo>
                <a:cubicBezTo>
                  <a:pt x="95445" y="426013"/>
                  <a:pt x="0" y="330568"/>
                  <a:pt x="0" y="213006"/>
                </a:cubicBezTo>
                <a:cubicBezTo>
                  <a:pt x="0" y="95445"/>
                  <a:pt x="95445" y="0"/>
                  <a:pt x="213006" y="0"/>
                </a:cubicBezTo>
                <a:close/>
              </a:path>
            </a:pathLst>
          </a:custGeom>
          <a:solidFill>
            <a:srgbClr val="803D3F"/>
          </a:solidFill>
          <a:ln/>
        </p:spPr>
        <p:txBody>
          <a:bodyPr/>
          <a:lstStyle/>
          <a:p>
            <a:endParaRPr lang="zh-CN" altLang="en-US"/>
          </a:p>
        </p:txBody>
      </p:sp>
      <p:sp>
        <p:nvSpPr>
          <p:cNvPr id="9" name="Text 6"/>
          <p:cNvSpPr/>
          <p:nvPr/>
        </p:nvSpPr>
        <p:spPr>
          <a:xfrm>
            <a:off x="813116" y="1076047"/>
            <a:ext cx="554470" cy="365760"/>
          </a:xfrm>
          <a:prstGeom prst="rect">
            <a:avLst/>
          </a:prstGeom>
          <a:noFill/>
          <a:ln/>
        </p:spPr>
        <p:txBody>
          <a:bodyPr wrap="square" lIns="95250" tIns="95250" rIns="95250" bIns="95250" rtlCol="0" anchor="t">
            <a:spAutoFit/>
          </a:bodyPr>
          <a:lstStyle/>
          <a:p>
            <a:pPr marL="0" indent="0" algn="ctr">
              <a:lnSpc>
                <a:spcPct val="100000"/>
              </a:lnSpc>
              <a:spcBef>
                <a:spcPts val="375"/>
              </a:spcBef>
              <a:buNone/>
            </a:pPr>
            <a:r>
              <a:rPr lang="en-US" sz="1440" b="1" dirty="0">
                <a:solidFill>
                  <a:srgbClr val="FFFFFF"/>
                </a:solidFill>
                <a:latin typeface="Microsoft Yahei" pitchFamily="34" charset="0"/>
                <a:ea typeface="Microsoft Yahei" pitchFamily="34" charset="-122"/>
                <a:cs typeface="Microsoft Yahei" pitchFamily="34" charset="-120"/>
              </a:rPr>
              <a:t>01</a:t>
            </a:r>
            <a:endParaRPr lang="en-US" sz="1440" dirty="0"/>
          </a:p>
        </p:txBody>
      </p:sp>
      <p:sp>
        <p:nvSpPr>
          <p:cNvPr id="10" name="Text 7"/>
          <p:cNvSpPr/>
          <p:nvPr/>
        </p:nvSpPr>
        <p:spPr>
          <a:xfrm>
            <a:off x="3502092" y="1527087"/>
            <a:ext cx="2212848" cy="384048"/>
          </a:xfrm>
          <a:prstGeom prst="rect">
            <a:avLst/>
          </a:prstGeom>
          <a:noFill/>
          <a:ln/>
        </p:spPr>
        <p:txBody>
          <a:bodyPr wrap="square" lIns="95250" tIns="95250" rIns="95250" bIns="95250" rtlCol="0" anchor="t">
            <a:spAutoFit/>
          </a:bodyPr>
          <a:lstStyle/>
          <a:p>
            <a:pPr marL="0" indent="0">
              <a:lnSpc>
                <a:spcPct val="100000"/>
              </a:lnSpc>
              <a:spcBef>
                <a:spcPts val="375"/>
              </a:spcBef>
              <a:buNone/>
            </a:pPr>
            <a:r>
              <a:rPr lang="en-US" sz="1584" b="1" dirty="0">
                <a:solidFill>
                  <a:srgbClr val="803D3F"/>
                </a:solidFill>
                <a:latin typeface="Microsoft Yahei" pitchFamily="34" charset="0"/>
                <a:ea typeface="Microsoft Yahei" pitchFamily="34" charset="-122"/>
                <a:cs typeface="Microsoft Yahei" pitchFamily="34" charset="-120"/>
              </a:rPr>
              <a:t>知识整理的方法</a:t>
            </a:r>
            <a:endParaRPr lang="en-US" sz="1440" dirty="0"/>
          </a:p>
        </p:txBody>
      </p:sp>
      <p:sp>
        <p:nvSpPr>
          <p:cNvPr id="11" name="Text 8"/>
          <p:cNvSpPr/>
          <p:nvPr/>
        </p:nvSpPr>
        <p:spPr>
          <a:xfrm>
            <a:off x="3502092" y="1920279"/>
            <a:ext cx="2212848" cy="1280160"/>
          </a:xfrm>
          <a:prstGeom prst="rect">
            <a:avLst/>
          </a:prstGeom>
          <a:noFill/>
          <a:ln/>
        </p:spPr>
        <p:txBody>
          <a:bodyPr wrap="square" lIns="95250" tIns="95250" rIns="95250" bIns="95250" rtlCol="0" anchor="t">
            <a:spAutoFit/>
          </a:bodyPr>
          <a:lstStyle/>
          <a:p>
            <a:pPr marL="0" indent="0" algn="just">
              <a:lnSpc>
                <a:spcPct val="1125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知识整理的方法包括分类、归纳、总结等，这些方法可以帮助我们从大量的信息中提取出有价值的知识。</a:t>
            </a:r>
            <a:endParaRPr lang="en-US" sz="1440" dirty="0"/>
          </a:p>
        </p:txBody>
      </p:sp>
      <p:sp>
        <p:nvSpPr>
          <p:cNvPr id="12" name="Shape 9"/>
          <p:cNvSpPr/>
          <p:nvPr/>
        </p:nvSpPr>
        <p:spPr>
          <a:xfrm>
            <a:off x="3502092" y="1045921"/>
            <a:ext cx="426013" cy="426013"/>
          </a:xfrm>
          <a:custGeom>
            <a:avLst/>
            <a:gdLst/>
            <a:ahLst/>
            <a:cxnLst/>
            <a:rect l="l" t="t" r="r" b="b"/>
            <a:pathLst>
              <a:path w="426013" h="426013">
                <a:moveTo>
                  <a:pt x="213006" y="0"/>
                </a:moveTo>
                <a:moveTo>
                  <a:pt x="213006" y="0"/>
                </a:moveTo>
                <a:cubicBezTo>
                  <a:pt x="330568" y="0"/>
                  <a:pt x="426013" y="95445"/>
                  <a:pt x="426013" y="213006"/>
                </a:cubicBezTo>
                <a:cubicBezTo>
                  <a:pt x="426013" y="330568"/>
                  <a:pt x="330568" y="426013"/>
                  <a:pt x="213006" y="426013"/>
                </a:cubicBezTo>
                <a:cubicBezTo>
                  <a:pt x="95445" y="426013"/>
                  <a:pt x="0" y="330568"/>
                  <a:pt x="0" y="213006"/>
                </a:cubicBezTo>
                <a:cubicBezTo>
                  <a:pt x="0" y="95445"/>
                  <a:pt x="95445" y="0"/>
                  <a:pt x="213006" y="0"/>
                </a:cubicBezTo>
                <a:close/>
              </a:path>
            </a:pathLst>
          </a:custGeom>
          <a:solidFill>
            <a:srgbClr val="803D3F"/>
          </a:solidFill>
          <a:ln/>
        </p:spPr>
        <p:txBody>
          <a:bodyPr/>
          <a:lstStyle/>
          <a:p>
            <a:endParaRPr lang="zh-CN" altLang="en-US"/>
          </a:p>
        </p:txBody>
      </p:sp>
      <p:sp>
        <p:nvSpPr>
          <p:cNvPr id="13" name="Text 10"/>
          <p:cNvSpPr/>
          <p:nvPr/>
        </p:nvSpPr>
        <p:spPr>
          <a:xfrm>
            <a:off x="3447228" y="1076047"/>
            <a:ext cx="517553" cy="365760"/>
          </a:xfrm>
          <a:prstGeom prst="rect">
            <a:avLst/>
          </a:prstGeom>
          <a:noFill/>
          <a:ln/>
        </p:spPr>
        <p:txBody>
          <a:bodyPr wrap="square" lIns="95250" tIns="95250" rIns="95250" bIns="95250" rtlCol="0" anchor="t">
            <a:spAutoFit/>
          </a:bodyPr>
          <a:lstStyle/>
          <a:p>
            <a:pPr marL="0" indent="0" algn="ctr">
              <a:lnSpc>
                <a:spcPct val="100000"/>
              </a:lnSpc>
              <a:spcBef>
                <a:spcPts val="375"/>
              </a:spcBef>
              <a:buNone/>
            </a:pPr>
            <a:r>
              <a:rPr lang="en-US" sz="1440" b="1" dirty="0">
                <a:solidFill>
                  <a:srgbClr val="FFFFFF"/>
                </a:solidFill>
                <a:latin typeface="Microsoft Yahei" pitchFamily="34" charset="0"/>
                <a:ea typeface="Microsoft Yahei" pitchFamily="34" charset="-122"/>
                <a:cs typeface="Microsoft Yahei" pitchFamily="34" charset="-120"/>
              </a:rPr>
              <a:t>02</a:t>
            </a:r>
            <a:endParaRPr lang="en-US" sz="1440" dirty="0"/>
          </a:p>
        </p:txBody>
      </p:sp>
      <p:sp>
        <p:nvSpPr>
          <p:cNvPr id="14" name="Text 11"/>
          <p:cNvSpPr/>
          <p:nvPr/>
        </p:nvSpPr>
        <p:spPr>
          <a:xfrm>
            <a:off x="6118036" y="1527087"/>
            <a:ext cx="2212848" cy="384048"/>
          </a:xfrm>
          <a:prstGeom prst="rect">
            <a:avLst/>
          </a:prstGeom>
          <a:noFill/>
          <a:ln/>
        </p:spPr>
        <p:txBody>
          <a:bodyPr wrap="square" lIns="95250" tIns="95250" rIns="95250" bIns="95250" rtlCol="0" anchor="t">
            <a:spAutoFit/>
          </a:bodyPr>
          <a:lstStyle/>
          <a:p>
            <a:pPr marL="0" indent="0">
              <a:lnSpc>
                <a:spcPct val="100000"/>
              </a:lnSpc>
              <a:spcBef>
                <a:spcPts val="375"/>
              </a:spcBef>
              <a:buNone/>
            </a:pPr>
            <a:r>
              <a:rPr lang="en-US" sz="1584" b="1" dirty="0">
                <a:solidFill>
                  <a:srgbClr val="803D3F"/>
                </a:solidFill>
                <a:latin typeface="Microsoft Yahei" pitchFamily="34" charset="0"/>
                <a:ea typeface="Microsoft Yahei" pitchFamily="34" charset="-122"/>
                <a:cs typeface="Microsoft Yahei" pitchFamily="34" charset="-120"/>
              </a:rPr>
              <a:t>知识整理的实践</a:t>
            </a:r>
            <a:endParaRPr lang="en-US" sz="1440" dirty="0"/>
          </a:p>
        </p:txBody>
      </p:sp>
      <p:sp>
        <p:nvSpPr>
          <p:cNvPr id="15" name="Text 12"/>
          <p:cNvSpPr/>
          <p:nvPr/>
        </p:nvSpPr>
        <p:spPr>
          <a:xfrm>
            <a:off x="6118036" y="1920279"/>
            <a:ext cx="2212848" cy="1280160"/>
          </a:xfrm>
          <a:prstGeom prst="rect">
            <a:avLst/>
          </a:prstGeom>
          <a:noFill/>
          <a:ln/>
        </p:spPr>
        <p:txBody>
          <a:bodyPr wrap="square" lIns="95250" tIns="95250" rIns="95250" bIns="95250" rtlCol="0" anchor="t">
            <a:spAutoFit/>
          </a:bodyPr>
          <a:lstStyle/>
          <a:p>
            <a:pPr marL="0" indent="0" algn="just">
              <a:lnSpc>
                <a:spcPct val="1125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在实践中，我们可以通过建立知识库、使用知识管理工具等方式来进行知识整理，以便于知识的存储和检索。</a:t>
            </a:r>
            <a:endParaRPr lang="en-US" sz="1440" dirty="0"/>
          </a:p>
        </p:txBody>
      </p:sp>
      <p:sp>
        <p:nvSpPr>
          <p:cNvPr id="16" name="Shape 13"/>
          <p:cNvSpPr/>
          <p:nvPr/>
        </p:nvSpPr>
        <p:spPr>
          <a:xfrm>
            <a:off x="6118036" y="1045921"/>
            <a:ext cx="426013" cy="426013"/>
          </a:xfrm>
          <a:custGeom>
            <a:avLst/>
            <a:gdLst/>
            <a:ahLst/>
            <a:cxnLst/>
            <a:rect l="l" t="t" r="r" b="b"/>
            <a:pathLst>
              <a:path w="426013" h="426013">
                <a:moveTo>
                  <a:pt x="213006" y="0"/>
                </a:moveTo>
                <a:moveTo>
                  <a:pt x="213006" y="0"/>
                </a:moveTo>
                <a:cubicBezTo>
                  <a:pt x="330568" y="0"/>
                  <a:pt x="426013" y="95445"/>
                  <a:pt x="426013" y="213006"/>
                </a:cubicBezTo>
                <a:cubicBezTo>
                  <a:pt x="426013" y="330568"/>
                  <a:pt x="330568" y="426013"/>
                  <a:pt x="213006" y="426013"/>
                </a:cubicBezTo>
                <a:cubicBezTo>
                  <a:pt x="95445" y="426013"/>
                  <a:pt x="0" y="330568"/>
                  <a:pt x="0" y="213006"/>
                </a:cubicBezTo>
                <a:cubicBezTo>
                  <a:pt x="0" y="95445"/>
                  <a:pt x="95445" y="0"/>
                  <a:pt x="213006" y="0"/>
                </a:cubicBezTo>
                <a:close/>
              </a:path>
            </a:pathLst>
          </a:custGeom>
          <a:solidFill>
            <a:srgbClr val="803D3F"/>
          </a:solidFill>
          <a:ln/>
        </p:spPr>
        <p:txBody>
          <a:bodyPr/>
          <a:lstStyle/>
          <a:p>
            <a:endParaRPr lang="zh-CN" altLang="en-US"/>
          </a:p>
        </p:txBody>
      </p:sp>
      <p:sp>
        <p:nvSpPr>
          <p:cNvPr id="17" name="Text 14"/>
          <p:cNvSpPr/>
          <p:nvPr/>
        </p:nvSpPr>
        <p:spPr>
          <a:xfrm>
            <a:off x="6090604" y="1076047"/>
            <a:ext cx="479885" cy="365760"/>
          </a:xfrm>
          <a:prstGeom prst="rect">
            <a:avLst/>
          </a:prstGeom>
          <a:noFill/>
          <a:ln/>
        </p:spPr>
        <p:txBody>
          <a:bodyPr wrap="square" lIns="95250" tIns="95250" rIns="95250" bIns="95250" rtlCol="0" anchor="t">
            <a:spAutoFit/>
          </a:bodyPr>
          <a:lstStyle/>
          <a:p>
            <a:pPr marL="0" indent="0" algn="ctr">
              <a:lnSpc>
                <a:spcPct val="100000"/>
              </a:lnSpc>
              <a:spcBef>
                <a:spcPts val="375"/>
              </a:spcBef>
              <a:buNone/>
            </a:pPr>
            <a:r>
              <a:rPr lang="en-US" sz="1440" b="1" dirty="0">
                <a:solidFill>
                  <a:srgbClr val="FFFFFF"/>
                </a:solidFill>
                <a:latin typeface="Microsoft Yahei" pitchFamily="34" charset="0"/>
                <a:ea typeface="Microsoft Yahei" pitchFamily="34" charset="-122"/>
                <a:cs typeface="Microsoft Yahei" pitchFamily="34" charset="-120"/>
              </a:rPr>
              <a:t>03</a:t>
            </a:r>
            <a:endParaRPr lang="en-US" sz="144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hape 0"/>
          <p:cNvSpPr/>
          <p:nvPr/>
        </p:nvSpPr>
        <p:spPr>
          <a:xfrm>
            <a:off x="193339" y="340363"/>
            <a:ext cx="2773456" cy="0"/>
          </a:xfrm>
          <a:custGeom>
            <a:avLst/>
            <a:gdLst/>
            <a:ahLst/>
            <a:cxnLst/>
            <a:rect l="l" t="t" r="r" b="b"/>
            <a:pathLst>
              <a:path w="2773456">
                <a:moveTo>
                  <a:pt x="0" y="0"/>
                </a:moveTo>
                <a:moveTo>
                  <a:pt x="0" y="0"/>
                </a:moveTo>
                <a:lnTo>
                  <a:pt x="2773456" y="0"/>
                </a:lnTo>
              </a:path>
            </a:pathLst>
          </a:custGeom>
          <a:noFill/>
          <a:ln w="9525">
            <a:solidFill>
              <a:srgbClr val="7A0707"/>
            </a:solidFill>
            <a:prstDash val="solid"/>
            <a:headEnd type="none"/>
            <a:tailEnd type="none"/>
          </a:ln>
        </p:spPr>
        <p:txBody>
          <a:bodyPr/>
          <a:lstStyle/>
          <a:p>
            <a:endParaRPr lang="zh-CN" altLang="en-US"/>
          </a:p>
        </p:txBody>
      </p:sp>
      <p:sp>
        <p:nvSpPr>
          <p:cNvPr id="4" name="Shape 1"/>
          <p:cNvSpPr/>
          <p:nvPr/>
        </p:nvSpPr>
        <p:spPr>
          <a:xfrm>
            <a:off x="6177205" y="340363"/>
            <a:ext cx="2773456" cy="0"/>
          </a:xfrm>
          <a:custGeom>
            <a:avLst/>
            <a:gdLst/>
            <a:ahLst/>
            <a:cxnLst/>
            <a:rect l="l" t="t" r="r" b="b"/>
            <a:pathLst>
              <a:path w="2773456">
                <a:moveTo>
                  <a:pt x="0" y="0"/>
                </a:moveTo>
                <a:moveTo>
                  <a:pt x="0" y="0"/>
                </a:moveTo>
                <a:lnTo>
                  <a:pt x="2773456" y="0"/>
                </a:lnTo>
              </a:path>
            </a:pathLst>
          </a:custGeom>
          <a:noFill/>
          <a:ln w="9525">
            <a:solidFill>
              <a:srgbClr val="7A0707"/>
            </a:solidFill>
            <a:prstDash val="solid"/>
            <a:headEnd type="none"/>
            <a:tailEnd type="none"/>
          </a:ln>
        </p:spPr>
        <p:txBody>
          <a:bodyPr/>
          <a:lstStyle/>
          <a:p>
            <a:endParaRPr lang="zh-CN" altLang="en-US"/>
          </a:p>
        </p:txBody>
      </p:sp>
      <p:sp>
        <p:nvSpPr>
          <p:cNvPr id="5" name="Text 2"/>
          <p:cNvSpPr/>
          <p:nvPr/>
        </p:nvSpPr>
        <p:spPr>
          <a:xfrm>
            <a:off x="2121216" y="94046"/>
            <a:ext cx="4901567" cy="491919"/>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1584" dirty="0">
                <a:solidFill>
                  <a:srgbClr val="7A0707"/>
                </a:solidFill>
                <a:latin typeface="微软雅黑" pitchFamily="34" charset="0"/>
                <a:ea typeface="微软雅黑" pitchFamily="34" charset="-122"/>
                <a:cs typeface="微软雅黑" pitchFamily="34" charset="-120"/>
              </a:rPr>
              <a:t>学习与应用策略</a:t>
            </a:r>
            <a:endParaRPr lang="en-US" sz="1440" dirty="0"/>
          </a:p>
        </p:txBody>
      </p:sp>
      <p:sp>
        <p:nvSpPr>
          <p:cNvPr id="6" name="Shape 3"/>
          <p:cNvSpPr/>
          <p:nvPr/>
        </p:nvSpPr>
        <p:spPr>
          <a:xfrm>
            <a:off x="585231" y="1390016"/>
            <a:ext cx="274320" cy="274320"/>
          </a:xfrm>
          <a:custGeom>
            <a:avLst/>
            <a:gdLst/>
            <a:ahLst/>
            <a:cxnLst/>
            <a:rect l="l" t="t" r="r" b="b"/>
            <a:pathLst>
              <a:path w="274320" h="274320">
                <a:moveTo>
                  <a:pt x="137160" y="0"/>
                </a:moveTo>
                <a:moveTo>
                  <a:pt x="137160" y="0"/>
                </a:moveTo>
                <a:cubicBezTo>
                  <a:pt x="212861" y="0"/>
                  <a:pt x="274320" y="61459"/>
                  <a:pt x="274320" y="137160"/>
                </a:cubicBezTo>
                <a:cubicBezTo>
                  <a:pt x="274320" y="212861"/>
                  <a:pt x="212861" y="274320"/>
                  <a:pt x="137160" y="274320"/>
                </a:cubicBezTo>
                <a:cubicBezTo>
                  <a:pt x="61459" y="274320"/>
                  <a:pt x="0" y="212861"/>
                  <a:pt x="0" y="137160"/>
                </a:cubicBezTo>
                <a:cubicBezTo>
                  <a:pt x="0" y="61459"/>
                  <a:pt x="61459" y="0"/>
                  <a:pt x="137160" y="0"/>
                </a:cubicBezTo>
                <a:close/>
              </a:path>
            </a:pathLst>
          </a:custGeom>
          <a:solidFill>
            <a:srgbClr val="0084FF"/>
          </a:solidFill>
          <a:ln/>
        </p:spPr>
        <p:txBody>
          <a:bodyPr/>
          <a:lstStyle/>
          <a:p>
            <a:endParaRPr lang="zh-CN" altLang="en-US"/>
          </a:p>
        </p:txBody>
      </p:sp>
      <p:graphicFrame>
        <p:nvGraphicFramePr>
          <p:cNvPr id="7" name="Chart 0"/>
          <p:cNvGraphicFramePr/>
          <p:nvPr/>
        </p:nvGraphicFramePr>
        <p:xfrm>
          <a:off x="5237720" y="1227927"/>
          <a:ext cx="3116992" cy="3310066"/>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 4"/>
          <p:cNvSpPr/>
          <p:nvPr/>
        </p:nvSpPr>
        <p:spPr>
          <a:xfrm>
            <a:off x="430984" y="1280288"/>
            <a:ext cx="582815" cy="457200"/>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1152" b="1" dirty="0">
                <a:solidFill>
                  <a:srgbClr val="FFFFFF"/>
                </a:solidFill>
                <a:latin typeface="Microsoft Yahei" pitchFamily="34" charset="0"/>
                <a:ea typeface="Microsoft Yahei" pitchFamily="34" charset="-122"/>
                <a:cs typeface="Microsoft Yahei" pitchFamily="34" charset="-120"/>
              </a:rPr>
              <a:t>01</a:t>
            </a:r>
            <a:endParaRPr lang="en-US" sz="1440" dirty="0"/>
          </a:p>
        </p:txBody>
      </p:sp>
      <p:sp>
        <p:nvSpPr>
          <p:cNvPr id="9" name="Shape 5"/>
          <p:cNvSpPr/>
          <p:nvPr/>
        </p:nvSpPr>
        <p:spPr>
          <a:xfrm>
            <a:off x="585231" y="2423288"/>
            <a:ext cx="274320" cy="274320"/>
          </a:xfrm>
          <a:custGeom>
            <a:avLst/>
            <a:gdLst/>
            <a:ahLst/>
            <a:cxnLst/>
            <a:rect l="l" t="t" r="r" b="b"/>
            <a:pathLst>
              <a:path w="274320" h="274320">
                <a:moveTo>
                  <a:pt x="137160" y="0"/>
                </a:moveTo>
                <a:moveTo>
                  <a:pt x="137160" y="0"/>
                </a:moveTo>
                <a:cubicBezTo>
                  <a:pt x="212861" y="0"/>
                  <a:pt x="274320" y="61459"/>
                  <a:pt x="274320" y="137160"/>
                </a:cubicBezTo>
                <a:cubicBezTo>
                  <a:pt x="274320" y="212861"/>
                  <a:pt x="212861" y="274320"/>
                  <a:pt x="137160" y="274320"/>
                </a:cubicBezTo>
                <a:cubicBezTo>
                  <a:pt x="61459" y="274320"/>
                  <a:pt x="0" y="212861"/>
                  <a:pt x="0" y="137160"/>
                </a:cubicBezTo>
                <a:cubicBezTo>
                  <a:pt x="0" y="61459"/>
                  <a:pt x="61459" y="0"/>
                  <a:pt x="137160" y="0"/>
                </a:cubicBezTo>
                <a:close/>
              </a:path>
            </a:pathLst>
          </a:custGeom>
          <a:solidFill>
            <a:srgbClr val="BEA481"/>
          </a:solidFill>
          <a:ln/>
        </p:spPr>
        <p:txBody>
          <a:bodyPr/>
          <a:lstStyle/>
          <a:p>
            <a:endParaRPr lang="zh-CN" altLang="en-US"/>
          </a:p>
        </p:txBody>
      </p:sp>
      <p:sp>
        <p:nvSpPr>
          <p:cNvPr id="10" name="Text 6"/>
          <p:cNvSpPr/>
          <p:nvPr/>
        </p:nvSpPr>
        <p:spPr>
          <a:xfrm>
            <a:off x="430984" y="2331848"/>
            <a:ext cx="582815" cy="457200"/>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1152" b="1" dirty="0">
                <a:solidFill>
                  <a:srgbClr val="FFFFFF"/>
                </a:solidFill>
                <a:latin typeface="Microsoft Yahei" pitchFamily="34" charset="0"/>
                <a:ea typeface="Microsoft Yahei" pitchFamily="34" charset="-122"/>
                <a:cs typeface="Microsoft Yahei" pitchFamily="34" charset="-120"/>
              </a:rPr>
              <a:t>02</a:t>
            </a:r>
            <a:endParaRPr lang="en-US" sz="1440" dirty="0"/>
          </a:p>
        </p:txBody>
      </p:sp>
      <p:sp>
        <p:nvSpPr>
          <p:cNvPr id="11" name="Shape 7"/>
          <p:cNvSpPr/>
          <p:nvPr/>
        </p:nvSpPr>
        <p:spPr>
          <a:xfrm>
            <a:off x="585231" y="3456560"/>
            <a:ext cx="274320" cy="274320"/>
          </a:xfrm>
          <a:custGeom>
            <a:avLst/>
            <a:gdLst/>
            <a:ahLst/>
            <a:cxnLst/>
            <a:rect l="l" t="t" r="r" b="b"/>
            <a:pathLst>
              <a:path w="274320" h="274320">
                <a:moveTo>
                  <a:pt x="137160" y="0"/>
                </a:moveTo>
                <a:moveTo>
                  <a:pt x="137160" y="0"/>
                </a:moveTo>
                <a:cubicBezTo>
                  <a:pt x="212861" y="0"/>
                  <a:pt x="274320" y="61459"/>
                  <a:pt x="274320" y="137160"/>
                </a:cubicBezTo>
                <a:cubicBezTo>
                  <a:pt x="274320" y="212861"/>
                  <a:pt x="212861" y="274320"/>
                  <a:pt x="137160" y="274320"/>
                </a:cubicBezTo>
                <a:cubicBezTo>
                  <a:pt x="61459" y="274320"/>
                  <a:pt x="0" y="212861"/>
                  <a:pt x="0" y="137160"/>
                </a:cubicBezTo>
                <a:cubicBezTo>
                  <a:pt x="0" y="61459"/>
                  <a:pt x="61459" y="0"/>
                  <a:pt x="137160" y="0"/>
                </a:cubicBezTo>
                <a:close/>
              </a:path>
            </a:pathLst>
          </a:custGeom>
          <a:solidFill>
            <a:srgbClr val="FF4B4B"/>
          </a:solidFill>
          <a:ln/>
        </p:spPr>
        <p:txBody>
          <a:bodyPr/>
          <a:lstStyle/>
          <a:p>
            <a:endParaRPr lang="zh-CN" altLang="en-US"/>
          </a:p>
        </p:txBody>
      </p:sp>
      <p:sp>
        <p:nvSpPr>
          <p:cNvPr id="12" name="Text 8"/>
          <p:cNvSpPr/>
          <p:nvPr/>
        </p:nvSpPr>
        <p:spPr>
          <a:xfrm>
            <a:off x="430984" y="3365120"/>
            <a:ext cx="582815" cy="457200"/>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1152" b="1" dirty="0">
                <a:solidFill>
                  <a:srgbClr val="FFFFFF"/>
                </a:solidFill>
                <a:latin typeface="Microsoft Yahei" pitchFamily="34" charset="0"/>
                <a:ea typeface="Microsoft Yahei" pitchFamily="34" charset="-122"/>
                <a:cs typeface="Microsoft Yahei" pitchFamily="34" charset="-120"/>
              </a:rPr>
              <a:t>03</a:t>
            </a:r>
            <a:endParaRPr lang="en-US" sz="1440" dirty="0"/>
          </a:p>
        </p:txBody>
      </p:sp>
      <p:sp>
        <p:nvSpPr>
          <p:cNvPr id="13" name="Text 9"/>
          <p:cNvSpPr/>
          <p:nvPr/>
        </p:nvSpPr>
        <p:spPr>
          <a:xfrm>
            <a:off x="1067860" y="1344296"/>
            <a:ext cx="2342457" cy="365760"/>
          </a:xfrm>
          <a:prstGeom prst="rect">
            <a:avLst/>
          </a:prstGeom>
          <a:noFill/>
          <a:ln/>
        </p:spPr>
        <p:txBody>
          <a:bodyPr wrap="square" lIns="95250" tIns="95250" rIns="95250" bIns="95250" rtlCol="0" anchor="t">
            <a:spAutoFit/>
          </a:bodyPr>
          <a:lstStyle/>
          <a:p>
            <a:pPr marL="0" indent="0">
              <a:lnSpc>
                <a:spcPct val="100000"/>
              </a:lnSpc>
              <a:spcBef>
                <a:spcPts val="375"/>
              </a:spcBef>
              <a:buNone/>
            </a:pPr>
            <a:r>
              <a:rPr lang="en-US" sz="1440" b="1" dirty="0">
                <a:solidFill>
                  <a:srgbClr val="00070F"/>
                </a:solidFill>
                <a:latin typeface="Microsoft Yahei" pitchFamily="34" charset="0"/>
                <a:ea typeface="Microsoft Yahei" pitchFamily="34" charset="-122"/>
                <a:cs typeface="Microsoft Yahei" pitchFamily="34" charset="-120"/>
              </a:rPr>
              <a:t>知识获取的路径</a:t>
            </a:r>
            <a:endParaRPr lang="en-US" sz="1440" dirty="0"/>
          </a:p>
        </p:txBody>
      </p:sp>
      <p:sp>
        <p:nvSpPr>
          <p:cNvPr id="14" name="Text 10"/>
          <p:cNvSpPr/>
          <p:nvPr/>
        </p:nvSpPr>
        <p:spPr>
          <a:xfrm>
            <a:off x="1067860" y="1710056"/>
            <a:ext cx="3103424" cy="1024128"/>
          </a:xfrm>
          <a:prstGeom prst="rect">
            <a:avLst/>
          </a:prstGeom>
          <a:noFill/>
          <a:ln/>
        </p:spPr>
        <p:txBody>
          <a:bodyPr wrap="square" lIns="95250" tIns="95250" rIns="95250" bIns="95250" rtlCol="0" anchor="t">
            <a:spAutoFit/>
          </a:bodyPr>
          <a:lstStyle/>
          <a:p>
            <a:pPr marL="0" indent="0">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在知识管理中，学习与应用策略首要关注如何有效获取知识。大学生应利用图书馆、在线课程和学术论坛等资源，构建多元化的知识获取渠道。</a:t>
            </a:r>
            <a:endParaRPr lang="en-US" sz="1440" dirty="0"/>
          </a:p>
        </p:txBody>
      </p:sp>
      <p:sp>
        <p:nvSpPr>
          <p:cNvPr id="15" name="Text 11"/>
          <p:cNvSpPr/>
          <p:nvPr/>
        </p:nvSpPr>
        <p:spPr>
          <a:xfrm>
            <a:off x="1067860" y="2377568"/>
            <a:ext cx="2342457" cy="365760"/>
          </a:xfrm>
          <a:prstGeom prst="rect">
            <a:avLst/>
          </a:prstGeom>
          <a:noFill/>
          <a:ln/>
        </p:spPr>
        <p:txBody>
          <a:bodyPr wrap="square" lIns="95250" tIns="95250" rIns="95250" bIns="95250" rtlCol="0" anchor="t">
            <a:spAutoFit/>
          </a:bodyPr>
          <a:lstStyle/>
          <a:p>
            <a:pPr marL="0" indent="0">
              <a:lnSpc>
                <a:spcPct val="100000"/>
              </a:lnSpc>
              <a:spcBef>
                <a:spcPts val="375"/>
              </a:spcBef>
              <a:buNone/>
            </a:pPr>
            <a:r>
              <a:rPr lang="en-US" sz="1440" b="1" dirty="0">
                <a:solidFill>
                  <a:srgbClr val="00070F"/>
                </a:solidFill>
                <a:latin typeface="Microsoft Yahei" pitchFamily="34" charset="0"/>
                <a:ea typeface="Microsoft Yahei" pitchFamily="34" charset="-122"/>
                <a:cs typeface="Microsoft Yahei" pitchFamily="34" charset="-120"/>
              </a:rPr>
              <a:t>知识的内化过程</a:t>
            </a:r>
            <a:endParaRPr lang="en-US" sz="1440" dirty="0"/>
          </a:p>
        </p:txBody>
      </p:sp>
      <p:sp>
        <p:nvSpPr>
          <p:cNvPr id="16" name="Text 12"/>
          <p:cNvSpPr/>
          <p:nvPr/>
        </p:nvSpPr>
        <p:spPr>
          <a:xfrm>
            <a:off x="1067860" y="2743328"/>
            <a:ext cx="3103424" cy="1024128"/>
          </a:xfrm>
          <a:prstGeom prst="rect">
            <a:avLst/>
          </a:prstGeom>
          <a:noFill/>
          <a:ln/>
        </p:spPr>
        <p:txBody>
          <a:bodyPr wrap="square" lIns="95250" tIns="95250" rIns="95250" bIns="95250" rtlCol="0" anchor="t">
            <a:spAutoFit/>
          </a:bodyPr>
          <a:lstStyle/>
          <a:p>
            <a:pPr marL="0" indent="0">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获取知识后，关键在于将其内化为自己的理解。通过笔记整理、思维导图和讨论小组等方式，帮助学生深化对知识的理解和应用能力。</a:t>
            </a:r>
            <a:endParaRPr lang="en-US" sz="1440" dirty="0"/>
          </a:p>
        </p:txBody>
      </p:sp>
      <p:sp>
        <p:nvSpPr>
          <p:cNvPr id="17" name="Text 13"/>
          <p:cNvSpPr/>
          <p:nvPr/>
        </p:nvSpPr>
        <p:spPr>
          <a:xfrm>
            <a:off x="1067860" y="3410840"/>
            <a:ext cx="2342457" cy="365760"/>
          </a:xfrm>
          <a:prstGeom prst="rect">
            <a:avLst/>
          </a:prstGeom>
          <a:noFill/>
          <a:ln/>
        </p:spPr>
        <p:txBody>
          <a:bodyPr wrap="square" lIns="95250" tIns="95250" rIns="95250" bIns="95250" rtlCol="0" anchor="t">
            <a:spAutoFit/>
          </a:bodyPr>
          <a:lstStyle/>
          <a:p>
            <a:pPr marL="0" indent="0">
              <a:lnSpc>
                <a:spcPct val="100000"/>
              </a:lnSpc>
              <a:spcBef>
                <a:spcPts val="375"/>
              </a:spcBef>
              <a:buNone/>
            </a:pPr>
            <a:r>
              <a:rPr lang="en-US" sz="1440" b="1" dirty="0">
                <a:solidFill>
                  <a:srgbClr val="00070F"/>
                </a:solidFill>
                <a:latin typeface="Microsoft Yahei" pitchFamily="34" charset="0"/>
                <a:ea typeface="Microsoft Yahei" pitchFamily="34" charset="-122"/>
                <a:cs typeface="Microsoft Yahei" pitchFamily="34" charset="-120"/>
              </a:rPr>
              <a:t>实践与反馈循环</a:t>
            </a:r>
            <a:endParaRPr lang="en-US" sz="1440" dirty="0"/>
          </a:p>
        </p:txBody>
      </p:sp>
      <p:sp>
        <p:nvSpPr>
          <p:cNvPr id="18" name="Text 14"/>
          <p:cNvSpPr/>
          <p:nvPr/>
        </p:nvSpPr>
        <p:spPr>
          <a:xfrm>
            <a:off x="1067860" y="3776600"/>
            <a:ext cx="3103424" cy="1024128"/>
          </a:xfrm>
          <a:prstGeom prst="rect">
            <a:avLst/>
          </a:prstGeom>
          <a:noFill/>
          <a:ln/>
        </p:spPr>
        <p:txBody>
          <a:bodyPr wrap="square" lIns="95250" tIns="95250" rIns="95250" bIns="95250" rtlCol="0" anchor="t">
            <a:spAutoFit/>
          </a:bodyPr>
          <a:lstStyle/>
          <a:p>
            <a:pPr marL="0" indent="0">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知识管理的最终目的是应用。大学生应通过项目实践、实习机会和案例分析等方式，将理论知识应用于实际问题，并通过反馈不断优化学习策略。</a:t>
            </a:r>
            <a:endParaRPr lang="en-US" sz="144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hape 0"/>
          <p:cNvSpPr/>
          <p:nvPr/>
        </p:nvSpPr>
        <p:spPr>
          <a:xfrm>
            <a:off x="4277848" y="516919"/>
            <a:ext cx="0" cy="4109663"/>
          </a:xfrm>
          <a:custGeom>
            <a:avLst/>
            <a:gdLst/>
            <a:ahLst/>
            <a:cxnLst/>
            <a:rect l="l" t="t" r="r" b="b"/>
            <a:pathLst>
              <a:path h="4109663">
                <a:moveTo>
                  <a:pt x="0" y="0"/>
                </a:moveTo>
                <a:moveTo>
                  <a:pt x="0" y="0"/>
                </a:moveTo>
                <a:lnTo>
                  <a:pt x="0" y="4109663"/>
                </a:lnTo>
              </a:path>
            </a:pathLst>
          </a:custGeom>
          <a:noFill/>
          <a:ln w="9525">
            <a:solidFill>
              <a:srgbClr val="A5A5A5"/>
            </a:solidFill>
            <a:prstDash val="solid"/>
            <a:headEnd type="none"/>
            <a:tailEnd type="none"/>
          </a:ln>
        </p:spPr>
        <p:txBody>
          <a:bodyPr/>
          <a:lstStyle/>
          <a:p>
            <a:endParaRPr lang="zh-CN" altLang="en-US"/>
          </a:p>
        </p:txBody>
      </p:sp>
      <p:sp>
        <p:nvSpPr>
          <p:cNvPr id="4" name="Text 1"/>
          <p:cNvSpPr/>
          <p:nvPr/>
        </p:nvSpPr>
        <p:spPr>
          <a:xfrm>
            <a:off x="4680698" y="1356616"/>
            <a:ext cx="1081423" cy="980122"/>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4032" b="1" dirty="0">
                <a:solidFill>
                  <a:srgbClr val="FFFFFF"/>
                </a:solidFill>
                <a:latin typeface="Arial" pitchFamily="34" charset="0"/>
                <a:ea typeface="Arial" pitchFamily="34" charset="-122"/>
                <a:cs typeface="Arial" pitchFamily="34" charset="-120"/>
              </a:rPr>
              <a:t>03</a:t>
            </a:r>
            <a:endParaRPr lang="en-US" sz="1440" dirty="0"/>
          </a:p>
        </p:txBody>
      </p:sp>
      <p:sp>
        <p:nvSpPr>
          <p:cNvPr id="5" name="Text 2"/>
          <p:cNvSpPr/>
          <p:nvPr/>
        </p:nvSpPr>
        <p:spPr>
          <a:xfrm>
            <a:off x="4680698" y="2393016"/>
            <a:ext cx="4463302" cy="704088"/>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2736" b="1" dirty="0">
                <a:solidFill>
                  <a:srgbClr val="803D3F"/>
                </a:solidFill>
                <a:latin typeface="Microsoft Yahei" pitchFamily="34" charset="0"/>
                <a:ea typeface="Microsoft Yahei" pitchFamily="34" charset="-122"/>
                <a:cs typeface="Microsoft Yahei" pitchFamily="34" charset="-120"/>
              </a:rPr>
              <a:t>企业知识管理</a:t>
            </a:r>
            <a:endParaRPr lang="en-US" sz="144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hape 0"/>
          <p:cNvSpPr/>
          <p:nvPr/>
        </p:nvSpPr>
        <p:spPr>
          <a:xfrm>
            <a:off x="193339" y="340363"/>
            <a:ext cx="2773456" cy="0"/>
          </a:xfrm>
          <a:custGeom>
            <a:avLst/>
            <a:gdLst/>
            <a:ahLst/>
            <a:cxnLst/>
            <a:rect l="l" t="t" r="r" b="b"/>
            <a:pathLst>
              <a:path w="2773456">
                <a:moveTo>
                  <a:pt x="0" y="0"/>
                </a:moveTo>
                <a:moveTo>
                  <a:pt x="0" y="0"/>
                </a:moveTo>
                <a:lnTo>
                  <a:pt x="2773456" y="0"/>
                </a:lnTo>
              </a:path>
            </a:pathLst>
          </a:custGeom>
          <a:noFill/>
          <a:ln w="9525">
            <a:solidFill>
              <a:srgbClr val="7A0707"/>
            </a:solidFill>
            <a:prstDash val="solid"/>
            <a:headEnd type="none"/>
            <a:tailEnd type="none"/>
          </a:ln>
        </p:spPr>
        <p:txBody>
          <a:bodyPr/>
          <a:lstStyle/>
          <a:p>
            <a:endParaRPr lang="zh-CN" altLang="en-US"/>
          </a:p>
        </p:txBody>
      </p:sp>
      <p:sp>
        <p:nvSpPr>
          <p:cNvPr id="4" name="Shape 1"/>
          <p:cNvSpPr/>
          <p:nvPr/>
        </p:nvSpPr>
        <p:spPr>
          <a:xfrm>
            <a:off x="6177205" y="340363"/>
            <a:ext cx="2773456" cy="0"/>
          </a:xfrm>
          <a:custGeom>
            <a:avLst/>
            <a:gdLst/>
            <a:ahLst/>
            <a:cxnLst/>
            <a:rect l="l" t="t" r="r" b="b"/>
            <a:pathLst>
              <a:path w="2773456">
                <a:moveTo>
                  <a:pt x="0" y="0"/>
                </a:moveTo>
                <a:moveTo>
                  <a:pt x="0" y="0"/>
                </a:moveTo>
                <a:lnTo>
                  <a:pt x="2773456" y="0"/>
                </a:lnTo>
              </a:path>
            </a:pathLst>
          </a:custGeom>
          <a:noFill/>
          <a:ln w="9525">
            <a:solidFill>
              <a:srgbClr val="7A0707"/>
            </a:solidFill>
            <a:prstDash val="solid"/>
            <a:headEnd type="none"/>
            <a:tailEnd type="none"/>
          </a:ln>
        </p:spPr>
        <p:txBody>
          <a:bodyPr/>
          <a:lstStyle/>
          <a:p>
            <a:endParaRPr lang="zh-CN" altLang="en-US"/>
          </a:p>
        </p:txBody>
      </p:sp>
      <p:sp>
        <p:nvSpPr>
          <p:cNvPr id="5" name="Text 2"/>
          <p:cNvSpPr/>
          <p:nvPr/>
        </p:nvSpPr>
        <p:spPr>
          <a:xfrm>
            <a:off x="2121216" y="94046"/>
            <a:ext cx="4901567" cy="491919"/>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1584" dirty="0">
                <a:solidFill>
                  <a:srgbClr val="7A0707"/>
                </a:solidFill>
                <a:latin typeface="微软雅黑" pitchFamily="34" charset="0"/>
                <a:ea typeface="微软雅黑" pitchFamily="34" charset="-122"/>
                <a:cs typeface="微软雅黑" pitchFamily="34" charset="-120"/>
              </a:rPr>
              <a:t>知识共享机制</a:t>
            </a:r>
            <a:endParaRPr lang="en-US" sz="1440" dirty="0"/>
          </a:p>
        </p:txBody>
      </p:sp>
      <p:pic>
        <p:nvPicPr>
          <p:cNvPr id="6" name="Image 0" descr="preencoded.png"/>
          <p:cNvPicPr>
            <a:picLocks noChangeAspect="1"/>
          </p:cNvPicPr>
          <p:nvPr/>
        </p:nvPicPr>
        <p:blipFill>
          <a:blip r:embed="rId4">
            <a:alphaModFix amt="10000"/>
          </a:blip>
          <a:stretch>
            <a:fillRect/>
          </a:stretch>
        </p:blipFill>
        <p:spPr>
          <a:xfrm rot="6710272">
            <a:off x="4871867" y="1411156"/>
            <a:ext cx="451716" cy="451716"/>
          </a:xfrm>
          <a:prstGeom prst="rect">
            <a:avLst/>
          </a:prstGeom>
        </p:spPr>
      </p:pic>
      <p:pic>
        <p:nvPicPr>
          <p:cNvPr id="7" name="Image 1" descr="preencoded.png"/>
          <p:cNvPicPr>
            <a:picLocks noChangeAspect="1"/>
          </p:cNvPicPr>
          <p:nvPr/>
        </p:nvPicPr>
        <p:blipFill>
          <a:blip r:embed="rId4">
            <a:alphaModFix amt="10000"/>
          </a:blip>
          <a:stretch>
            <a:fillRect/>
          </a:stretch>
        </p:blipFill>
        <p:spPr>
          <a:xfrm rot="10223539">
            <a:off x="5002265" y="1975650"/>
            <a:ext cx="446249" cy="446249"/>
          </a:xfrm>
          <a:prstGeom prst="rect">
            <a:avLst/>
          </a:prstGeom>
        </p:spPr>
      </p:pic>
      <p:pic>
        <p:nvPicPr>
          <p:cNvPr id="8" name="Image 2" descr="preencoded.png"/>
          <p:cNvPicPr>
            <a:picLocks noChangeAspect="1"/>
          </p:cNvPicPr>
          <p:nvPr/>
        </p:nvPicPr>
        <p:blipFill>
          <a:blip r:embed="rId5">
            <a:alphaModFix amt="10000"/>
          </a:blip>
          <a:stretch>
            <a:fillRect/>
          </a:stretch>
        </p:blipFill>
        <p:spPr>
          <a:xfrm rot="3825486">
            <a:off x="4339471" y="1206382"/>
            <a:ext cx="441857" cy="441857"/>
          </a:xfrm>
          <a:prstGeom prst="rect">
            <a:avLst/>
          </a:prstGeom>
        </p:spPr>
      </p:pic>
      <p:pic>
        <p:nvPicPr>
          <p:cNvPr id="9" name="Image 3" descr="preencoded.png"/>
          <p:cNvPicPr>
            <a:picLocks noChangeAspect="1"/>
          </p:cNvPicPr>
          <p:nvPr/>
        </p:nvPicPr>
        <p:blipFill>
          <a:blip r:embed="rId5">
            <a:alphaModFix amt="10000"/>
          </a:blip>
          <a:stretch>
            <a:fillRect/>
          </a:stretch>
        </p:blipFill>
        <p:spPr>
          <a:xfrm rot="824317">
            <a:off x="3819070" y="1494470"/>
            <a:ext cx="439904" cy="439904"/>
          </a:xfrm>
          <a:prstGeom prst="rect">
            <a:avLst/>
          </a:prstGeom>
        </p:spPr>
      </p:pic>
      <p:pic>
        <p:nvPicPr>
          <p:cNvPr id="10" name="Image 4" descr="preencoded.png"/>
          <p:cNvPicPr>
            <a:picLocks noChangeAspect="1"/>
          </p:cNvPicPr>
          <p:nvPr/>
        </p:nvPicPr>
        <p:blipFill>
          <a:blip r:embed="rId6">
            <a:alphaModFix amt="10000"/>
          </a:blip>
          <a:stretch>
            <a:fillRect/>
          </a:stretch>
        </p:blipFill>
        <p:spPr>
          <a:xfrm rot="-2700000">
            <a:off x="3744212" y="2067182"/>
            <a:ext cx="398115" cy="398115"/>
          </a:xfrm>
          <a:prstGeom prst="rect">
            <a:avLst/>
          </a:prstGeom>
        </p:spPr>
      </p:pic>
      <p:pic>
        <p:nvPicPr>
          <p:cNvPr id="11" name="Image 5" descr="preencoded.png"/>
          <p:cNvPicPr>
            <a:picLocks noChangeAspect="1"/>
          </p:cNvPicPr>
          <p:nvPr/>
        </p:nvPicPr>
        <p:blipFill>
          <a:blip r:embed="rId7">
            <a:alphaModFix amt="40000"/>
          </a:blip>
          <a:stretch>
            <a:fillRect/>
          </a:stretch>
        </p:blipFill>
        <p:spPr>
          <a:xfrm>
            <a:off x="3597367" y="1568097"/>
            <a:ext cx="1949265" cy="1949265"/>
          </a:xfrm>
          <a:prstGeom prst="rect">
            <a:avLst/>
          </a:prstGeom>
        </p:spPr>
      </p:pic>
      <p:pic>
        <p:nvPicPr>
          <p:cNvPr id="12" name="Image 6" descr="preencoded.png"/>
          <p:cNvPicPr>
            <a:picLocks noChangeAspect="1"/>
          </p:cNvPicPr>
          <p:nvPr/>
        </p:nvPicPr>
        <p:blipFill>
          <a:blip r:embed="rId8">
            <a:alphaModFix amt="60000"/>
          </a:blip>
          <a:stretch>
            <a:fillRect/>
          </a:stretch>
        </p:blipFill>
        <p:spPr>
          <a:xfrm>
            <a:off x="3597367" y="1571444"/>
            <a:ext cx="1949265" cy="1949265"/>
          </a:xfrm>
          <a:prstGeom prst="rect">
            <a:avLst/>
          </a:prstGeom>
        </p:spPr>
      </p:pic>
      <p:pic>
        <p:nvPicPr>
          <p:cNvPr id="13" name="Image 7" descr="preencoded.png"/>
          <p:cNvPicPr>
            <a:picLocks noChangeAspect="1"/>
          </p:cNvPicPr>
          <p:nvPr/>
        </p:nvPicPr>
        <p:blipFill>
          <a:blip r:embed="rId9">
            <a:alphaModFix amt="80000"/>
          </a:blip>
          <a:stretch>
            <a:fillRect/>
          </a:stretch>
        </p:blipFill>
        <p:spPr>
          <a:xfrm>
            <a:off x="3597367" y="1578137"/>
            <a:ext cx="1949265" cy="1949265"/>
          </a:xfrm>
          <a:prstGeom prst="rect">
            <a:avLst/>
          </a:prstGeom>
        </p:spPr>
      </p:pic>
      <p:pic>
        <p:nvPicPr>
          <p:cNvPr id="14" name="Image 8" descr="preencoded.png"/>
          <p:cNvPicPr>
            <a:picLocks noChangeAspect="1"/>
          </p:cNvPicPr>
          <p:nvPr/>
        </p:nvPicPr>
        <p:blipFill>
          <a:blip r:embed="rId10"/>
          <a:stretch>
            <a:fillRect/>
          </a:stretch>
        </p:blipFill>
        <p:spPr>
          <a:xfrm>
            <a:off x="3597367" y="1574790"/>
            <a:ext cx="1949265" cy="1949265"/>
          </a:xfrm>
          <a:prstGeom prst="rect">
            <a:avLst/>
          </a:prstGeom>
        </p:spPr>
      </p:pic>
      <p:sp>
        <p:nvSpPr>
          <p:cNvPr id="15" name="Text 3"/>
          <p:cNvSpPr/>
          <p:nvPr/>
        </p:nvSpPr>
        <p:spPr>
          <a:xfrm>
            <a:off x="596714" y="1048817"/>
            <a:ext cx="3017520" cy="512064"/>
          </a:xfrm>
          <a:prstGeom prst="rect">
            <a:avLst/>
          </a:prstGeom>
          <a:noFill/>
          <a:ln/>
        </p:spPr>
        <p:txBody>
          <a:bodyPr wrap="square" lIns="95250" tIns="95250" rIns="95250" bIns="95250" rtlCol="0" anchor="t">
            <a:spAutoFit/>
          </a:bodyPr>
          <a:lstStyle/>
          <a:p>
            <a:pPr marL="0" indent="0" algn="r">
              <a:lnSpc>
                <a:spcPct val="112500"/>
              </a:lnSpc>
              <a:spcBef>
                <a:spcPts val="375"/>
              </a:spcBef>
              <a:buNone/>
            </a:pPr>
            <a:r>
              <a:rPr lang="en-US" sz="1728" b="1" dirty="0">
                <a:solidFill>
                  <a:srgbClr val="803D3F"/>
                </a:solidFill>
                <a:latin typeface="Microsoft Yahei" pitchFamily="34" charset="0"/>
                <a:ea typeface="Microsoft Yahei" pitchFamily="34" charset="-122"/>
                <a:cs typeface="Microsoft Yahei" pitchFamily="34" charset="-120"/>
              </a:rPr>
              <a:t>知识共享的定义</a:t>
            </a:r>
            <a:endParaRPr lang="en-US" sz="1440" dirty="0"/>
          </a:p>
        </p:txBody>
      </p:sp>
      <p:sp>
        <p:nvSpPr>
          <p:cNvPr id="16" name="Text 4"/>
          <p:cNvSpPr/>
          <p:nvPr/>
        </p:nvSpPr>
        <p:spPr>
          <a:xfrm>
            <a:off x="642434" y="1443838"/>
            <a:ext cx="2971800" cy="841248"/>
          </a:xfrm>
          <a:prstGeom prst="rect">
            <a:avLst/>
          </a:prstGeom>
          <a:noFill/>
          <a:ln/>
        </p:spPr>
        <p:txBody>
          <a:bodyPr wrap="square" lIns="95250" tIns="95250" rIns="95250" bIns="95250" rtlCol="0" anchor="t">
            <a:spAutoFit/>
          </a:bodyPr>
          <a:lstStyle/>
          <a:p>
            <a:pPr marL="0" indent="0" algn="r">
              <a:lnSpc>
                <a:spcPct val="100000"/>
              </a:lnSpc>
              <a:buNone/>
            </a:pPr>
            <a:r>
              <a:rPr lang="en-US" sz="1152" dirty="0">
                <a:solidFill>
                  <a:srgbClr val="00070F"/>
                </a:solidFill>
                <a:latin typeface="Microsoft Yahei" pitchFamily="34" charset="0"/>
                <a:ea typeface="Microsoft Yahei" pitchFamily="34" charset="-122"/>
                <a:cs typeface="Microsoft Yahei" pitchFamily="34" charset="-120"/>
              </a:rPr>
              <a:t>知识共享是指将个人或组织的知识、经验、技能等通过各种方式传递给他人，以实现知识的最大化利用和价值。</a:t>
            </a:r>
            <a:endParaRPr lang="en-US" sz="1440" dirty="0"/>
          </a:p>
        </p:txBody>
      </p:sp>
      <p:sp>
        <p:nvSpPr>
          <p:cNvPr id="17" name="Text 5"/>
          <p:cNvSpPr/>
          <p:nvPr/>
        </p:nvSpPr>
        <p:spPr>
          <a:xfrm>
            <a:off x="5535727" y="1048839"/>
            <a:ext cx="3017520" cy="512064"/>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728" b="1" dirty="0">
                <a:solidFill>
                  <a:srgbClr val="803D3F"/>
                </a:solidFill>
                <a:latin typeface="Microsoft Yahei" pitchFamily="34" charset="0"/>
                <a:ea typeface="Microsoft Yahei" pitchFamily="34" charset="-122"/>
                <a:cs typeface="Microsoft Yahei" pitchFamily="34" charset="-120"/>
              </a:rPr>
              <a:t>知识共享的重要性</a:t>
            </a:r>
            <a:endParaRPr lang="en-US" sz="1440" dirty="0"/>
          </a:p>
        </p:txBody>
      </p:sp>
      <p:sp>
        <p:nvSpPr>
          <p:cNvPr id="18" name="Text 6"/>
          <p:cNvSpPr/>
          <p:nvPr/>
        </p:nvSpPr>
        <p:spPr>
          <a:xfrm>
            <a:off x="5535727" y="1443838"/>
            <a:ext cx="2971800" cy="841248"/>
          </a:xfrm>
          <a:prstGeom prst="rect">
            <a:avLst/>
          </a:prstGeom>
          <a:noFill/>
          <a:ln/>
        </p:spPr>
        <p:txBody>
          <a:bodyPr wrap="square" lIns="95250" tIns="95250" rIns="95250" bIns="95250" rtlCol="0" anchor="t">
            <a:spAutoFit/>
          </a:bodyPr>
          <a:lstStyle/>
          <a:p>
            <a:pPr marL="0" indent="0" algn="just">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知识共享对于提高团队效率、促进创新、提升竞争力等方面具有重要作用，是现代企业不可或缺的一部分。</a:t>
            </a:r>
            <a:endParaRPr lang="en-US" sz="1440" dirty="0"/>
          </a:p>
        </p:txBody>
      </p:sp>
      <p:sp>
        <p:nvSpPr>
          <p:cNvPr id="19" name="Text 7"/>
          <p:cNvSpPr/>
          <p:nvPr/>
        </p:nvSpPr>
        <p:spPr>
          <a:xfrm>
            <a:off x="596714" y="2832811"/>
            <a:ext cx="3017520" cy="512064"/>
          </a:xfrm>
          <a:prstGeom prst="rect">
            <a:avLst/>
          </a:prstGeom>
          <a:noFill/>
          <a:ln/>
        </p:spPr>
        <p:txBody>
          <a:bodyPr wrap="square" lIns="95250" tIns="95250" rIns="95250" bIns="95250" rtlCol="0" anchor="t">
            <a:spAutoFit/>
          </a:bodyPr>
          <a:lstStyle/>
          <a:p>
            <a:pPr marL="0" indent="0" algn="r">
              <a:lnSpc>
                <a:spcPct val="112500"/>
              </a:lnSpc>
              <a:spcBef>
                <a:spcPts val="375"/>
              </a:spcBef>
              <a:buNone/>
            </a:pPr>
            <a:r>
              <a:rPr lang="en-US" sz="1728" b="1" dirty="0">
                <a:solidFill>
                  <a:srgbClr val="803D3F"/>
                </a:solidFill>
                <a:latin typeface="Microsoft Yahei" pitchFamily="34" charset="0"/>
                <a:ea typeface="Microsoft Yahei" pitchFamily="34" charset="-122"/>
                <a:cs typeface="Microsoft Yahei" pitchFamily="34" charset="-120"/>
              </a:rPr>
              <a:t>知识共享的方式</a:t>
            </a:r>
            <a:endParaRPr lang="en-US" sz="1440" dirty="0"/>
          </a:p>
        </p:txBody>
      </p:sp>
      <p:sp>
        <p:nvSpPr>
          <p:cNvPr id="20" name="Text 8"/>
          <p:cNvSpPr/>
          <p:nvPr/>
        </p:nvSpPr>
        <p:spPr>
          <a:xfrm>
            <a:off x="642434" y="3202229"/>
            <a:ext cx="2971800" cy="841248"/>
          </a:xfrm>
          <a:prstGeom prst="rect">
            <a:avLst/>
          </a:prstGeom>
          <a:noFill/>
          <a:ln/>
        </p:spPr>
        <p:txBody>
          <a:bodyPr wrap="square" lIns="95250" tIns="95250" rIns="95250" bIns="95250" rtlCol="0" anchor="t">
            <a:spAutoFit/>
          </a:bodyPr>
          <a:lstStyle/>
          <a:p>
            <a:pPr marL="0" indent="0" algn="r">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知识共享可以通过内部培训、研讨会、在线平台等多种方式进行，选择适合自己企业和团队的方式至关重要。</a:t>
            </a:r>
            <a:endParaRPr lang="en-US" sz="1440" dirty="0"/>
          </a:p>
        </p:txBody>
      </p:sp>
      <p:sp>
        <p:nvSpPr>
          <p:cNvPr id="21" name="Text 9"/>
          <p:cNvSpPr/>
          <p:nvPr/>
        </p:nvSpPr>
        <p:spPr>
          <a:xfrm>
            <a:off x="5535727" y="2832811"/>
            <a:ext cx="3017520" cy="512064"/>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728" b="1" dirty="0">
                <a:solidFill>
                  <a:srgbClr val="803D3F"/>
                </a:solidFill>
                <a:latin typeface="Microsoft Yahei" pitchFamily="34" charset="0"/>
                <a:ea typeface="Microsoft Yahei" pitchFamily="34" charset="-122"/>
                <a:cs typeface="Microsoft Yahei" pitchFamily="34" charset="-120"/>
              </a:rPr>
              <a:t>知识共享的挑战</a:t>
            </a:r>
            <a:endParaRPr lang="en-US" sz="1440" dirty="0"/>
          </a:p>
        </p:txBody>
      </p:sp>
      <p:sp>
        <p:nvSpPr>
          <p:cNvPr id="22" name="Text 10"/>
          <p:cNvSpPr/>
          <p:nvPr/>
        </p:nvSpPr>
        <p:spPr>
          <a:xfrm>
            <a:off x="5535727" y="3202229"/>
            <a:ext cx="2971800" cy="841248"/>
          </a:xfrm>
          <a:prstGeom prst="rect">
            <a:avLst/>
          </a:prstGeom>
          <a:noFill/>
          <a:ln/>
        </p:spPr>
        <p:txBody>
          <a:bodyPr wrap="square" lIns="95250" tIns="95250" rIns="95250" bIns="95250" rtlCol="0" anchor="t">
            <a:spAutoFit/>
          </a:bodyPr>
          <a:lstStyle/>
          <a:p>
            <a:pPr marL="0" indent="0" algn="just">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知识共享过程中可能会遇到信息过载、知识更新不及时、员工参与度不高等问题，需要采取有效措施加以解决。</a:t>
            </a:r>
            <a:endParaRPr lang="en-US" sz="144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hape 0"/>
          <p:cNvSpPr/>
          <p:nvPr/>
        </p:nvSpPr>
        <p:spPr>
          <a:xfrm>
            <a:off x="193339" y="340363"/>
            <a:ext cx="2773456" cy="0"/>
          </a:xfrm>
          <a:custGeom>
            <a:avLst/>
            <a:gdLst/>
            <a:ahLst/>
            <a:cxnLst/>
            <a:rect l="l" t="t" r="r" b="b"/>
            <a:pathLst>
              <a:path w="2773456">
                <a:moveTo>
                  <a:pt x="0" y="0"/>
                </a:moveTo>
                <a:moveTo>
                  <a:pt x="0" y="0"/>
                </a:moveTo>
                <a:lnTo>
                  <a:pt x="2773456" y="0"/>
                </a:lnTo>
              </a:path>
            </a:pathLst>
          </a:custGeom>
          <a:noFill/>
          <a:ln w="9525">
            <a:solidFill>
              <a:srgbClr val="7A0707"/>
            </a:solidFill>
            <a:prstDash val="solid"/>
            <a:headEnd type="none"/>
            <a:tailEnd type="none"/>
          </a:ln>
        </p:spPr>
        <p:txBody>
          <a:bodyPr/>
          <a:lstStyle/>
          <a:p>
            <a:endParaRPr lang="zh-CN" altLang="en-US"/>
          </a:p>
        </p:txBody>
      </p:sp>
      <p:sp>
        <p:nvSpPr>
          <p:cNvPr id="4" name="Shape 1"/>
          <p:cNvSpPr/>
          <p:nvPr/>
        </p:nvSpPr>
        <p:spPr>
          <a:xfrm>
            <a:off x="6177205" y="340363"/>
            <a:ext cx="2773456" cy="0"/>
          </a:xfrm>
          <a:custGeom>
            <a:avLst/>
            <a:gdLst/>
            <a:ahLst/>
            <a:cxnLst/>
            <a:rect l="l" t="t" r="r" b="b"/>
            <a:pathLst>
              <a:path w="2773456">
                <a:moveTo>
                  <a:pt x="0" y="0"/>
                </a:moveTo>
                <a:moveTo>
                  <a:pt x="0" y="0"/>
                </a:moveTo>
                <a:lnTo>
                  <a:pt x="2773456" y="0"/>
                </a:lnTo>
              </a:path>
            </a:pathLst>
          </a:custGeom>
          <a:noFill/>
          <a:ln w="9525">
            <a:solidFill>
              <a:srgbClr val="7A0707"/>
            </a:solidFill>
            <a:prstDash val="solid"/>
            <a:headEnd type="none"/>
            <a:tailEnd type="none"/>
          </a:ln>
        </p:spPr>
        <p:txBody>
          <a:bodyPr/>
          <a:lstStyle/>
          <a:p>
            <a:endParaRPr lang="zh-CN" altLang="en-US"/>
          </a:p>
        </p:txBody>
      </p:sp>
      <p:sp>
        <p:nvSpPr>
          <p:cNvPr id="5" name="Text 2"/>
          <p:cNvSpPr/>
          <p:nvPr/>
        </p:nvSpPr>
        <p:spPr>
          <a:xfrm>
            <a:off x="2121216" y="94046"/>
            <a:ext cx="4901567" cy="491919"/>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1584" dirty="0">
                <a:solidFill>
                  <a:srgbClr val="7A0707"/>
                </a:solidFill>
                <a:latin typeface="微软雅黑" pitchFamily="34" charset="0"/>
                <a:ea typeface="微软雅黑" pitchFamily="34" charset="-122"/>
                <a:cs typeface="微软雅黑" pitchFamily="34" charset="-120"/>
              </a:rPr>
              <a:t>知识存储技术</a:t>
            </a:r>
            <a:endParaRPr lang="en-US" sz="1440" dirty="0"/>
          </a:p>
        </p:txBody>
      </p:sp>
      <p:pic>
        <p:nvPicPr>
          <p:cNvPr id="6" name="Image 0" descr="https://sgw-dx.xf-yun.com/api/v1/sparkdesk/_17423622439620e0fd039b5424f449a6eab2727aa73f8.jpg?authorization=c2ltcGxlLWp3dCBhaz1zcGFya2Rlc2s4MDAwMDAwMDAwMDE7ZXhwPTMzMTkxNjIyNDQ7YWxnbz1obWFjLXNoYTI1NjtzaWc9eGdmOVVQdDBhRlYzR2JnR2M2bFlpZE9SUW9Db3pWamFpUE9mYVdRbDR2QT0=&amp;x_location=7YfmxI7B7uKO7jlRxIftd60we5D="/>
          <p:cNvPicPr>
            <a:picLocks noChangeAspect="1"/>
          </p:cNvPicPr>
          <p:nvPr/>
        </p:nvPicPr>
        <p:blipFill>
          <a:blip r:embed="rId4"/>
          <a:srcRect l="31273" r="31273"/>
          <a:stretch/>
        </p:blipFill>
        <p:spPr>
          <a:xfrm>
            <a:off x="3573475" y="1184148"/>
            <a:ext cx="1996589" cy="2994884"/>
          </a:xfrm>
          <a:prstGeom prst="rect">
            <a:avLst/>
          </a:prstGeom>
        </p:spPr>
      </p:pic>
      <p:sp>
        <p:nvSpPr>
          <p:cNvPr id="7" name="Text 3"/>
          <p:cNvSpPr/>
          <p:nvPr/>
        </p:nvSpPr>
        <p:spPr>
          <a:xfrm>
            <a:off x="469305" y="1039216"/>
            <a:ext cx="3017520" cy="512064"/>
          </a:xfrm>
          <a:prstGeom prst="rect">
            <a:avLst/>
          </a:prstGeom>
          <a:noFill/>
          <a:ln/>
        </p:spPr>
        <p:txBody>
          <a:bodyPr wrap="square" lIns="95250" tIns="95250" rIns="95250" bIns="95250" rtlCol="0" anchor="t">
            <a:spAutoFit/>
          </a:bodyPr>
          <a:lstStyle/>
          <a:p>
            <a:pPr marL="0" indent="0" algn="r">
              <a:lnSpc>
                <a:spcPct val="112500"/>
              </a:lnSpc>
              <a:spcBef>
                <a:spcPts val="375"/>
              </a:spcBef>
              <a:buNone/>
            </a:pPr>
            <a:r>
              <a:rPr lang="en-US" sz="1728" b="1" dirty="0">
                <a:solidFill>
                  <a:srgbClr val="803D3F"/>
                </a:solidFill>
                <a:latin typeface="Microsoft Yahei" pitchFamily="34" charset="0"/>
                <a:ea typeface="Microsoft Yahei" pitchFamily="34" charset="-122"/>
                <a:cs typeface="Microsoft Yahei" pitchFamily="34" charset="-120"/>
              </a:rPr>
              <a:t>知识存储技术概述</a:t>
            </a:r>
            <a:endParaRPr lang="en-US" sz="1440" dirty="0"/>
          </a:p>
        </p:txBody>
      </p:sp>
      <p:sp>
        <p:nvSpPr>
          <p:cNvPr id="8" name="Text 4"/>
          <p:cNvSpPr/>
          <p:nvPr/>
        </p:nvSpPr>
        <p:spPr>
          <a:xfrm>
            <a:off x="469305" y="1418234"/>
            <a:ext cx="3017520" cy="841248"/>
          </a:xfrm>
          <a:prstGeom prst="rect">
            <a:avLst/>
          </a:prstGeom>
          <a:noFill/>
          <a:ln/>
        </p:spPr>
        <p:txBody>
          <a:bodyPr wrap="square" lIns="95250" tIns="95250" rIns="95250" bIns="95250" rtlCol="0" anchor="t">
            <a:spAutoFit/>
          </a:bodyPr>
          <a:lstStyle/>
          <a:p>
            <a:pPr marL="0" indent="0" algn="r">
              <a:lnSpc>
                <a:spcPct val="100000"/>
              </a:lnSpc>
              <a:buNone/>
            </a:pPr>
            <a:r>
              <a:rPr lang="en-US" sz="1152" dirty="0">
                <a:solidFill>
                  <a:srgbClr val="00070F"/>
                </a:solidFill>
                <a:latin typeface="Microsoft Yahei" pitchFamily="34" charset="0"/>
                <a:ea typeface="Microsoft Yahei" pitchFamily="34" charset="-122"/>
                <a:cs typeface="Microsoft Yahei" pitchFamily="34" charset="-120"/>
              </a:rPr>
              <a:t>知识存储技术是知识管理的基础，它涉及到如何有效地收集、整理和保存信息，以便于未来的检索和使用。</a:t>
            </a:r>
            <a:endParaRPr lang="en-US" sz="1440" dirty="0"/>
          </a:p>
        </p:txBody>
      </p:sp>
      <p:sp>
        <p:nvSpPr>
          <p:cNvPr id="9" name="Text 5"/>
          <p:cNvSpPr/>
          <p:nvPr/>
        </p:nvSpPr>
        <p:spPr>
          <a:xfrm>
            <a:off x="5682972" y="1038758"/>
            <a:ext cx="3017520" cy="512064"/>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728" b="1" dirty="0">
                <a:solidFill>
                  <a:srgbClr val="803D3F"/>
                </a:solidFill>
                <a:latin typeface="Microsoft Yahei" pitchFamily="34" charset="0"/>
                <a:ea typeface="Microsoft Yahei" pitchFamily="34" charset="-122"/>
                <a:cs typeface="Microsoft Yahei" pitchFamily="34" charset="-120"/>
              </a:rPr>
              <a:t>数据库管理系统</a:t>
            </a:r>
            <a:endParaRPr lang="en-US" sz="1440" dirty="0"/>
          </a:p>
        </p:txBody>
      </p:sp>
      <p:sp>
        <p:nvSpPr>
          <p:cNvPr id="10" name="Text 6"/>
          <p:cNvSpPr/>
          <p:nvPr/>
        </p:nvSpPr>
        <p:spPr>
          <a:xfrm>
            <a:off x="5682996" y="1420063"/>
            <a:ext cx="3017520" cy="841248"/>
          </a:xfrm>
          <a:prstGeom prst="rect">
            <a:avLst/>
          </a:prstGeom>
          <a:noFill/>
          <a:ln/>
        </p:spPr>
        <p:txBody>
          <a:bodyPr wrap="square" lIns="95250" tIns="95250" rIns="95250" bIns="95250" rtlCol="0" anchor="t">
            <a:spAutoFit/>
          </a:bodyPr>
          <a:lstStyle/>
          <a:p>
            <a:pPr marL="0" indent="0" algn="just">
              <a:lnSpc>
                <a:spcPct val="100000"/>
              </a:lnSpc>
              <a:buNone/>
            </a:pPr>
            <a:r>
              <a:rPr lang="en-US" sz="1152" dirty="0">
                <a:solidFill>
                  <a:srgbClr val="00070F"/>
                </a:solidFill>
                <a:latin typeface="Microsoft Yahei" pitchFamily="34" charset="0"/>
                <a:ea typeface="Microsoft Yahei" pitchFamily="34" charset="-122"/>
                <a:cs typeface="Microsoft Yahei" pitchFamily="34" charset="-120"/>
              </a:rPr>
              <a:t>数据库管理系统是一种常见的知识存储技术，它可以帮助我们高效地组织和管理大量的数据，提高数据的可用性和安全性。</a:t>
            </a:r>
            <a:endParaRPr lang="en-US" sz="1440" dirty="0"/>
          </a:p>
        </p:txBody>
      </p:sp>
      <p:sp>
        <p:nvSpPr>
          <p:cNvPr id="11" name="Text 7"/>
          <p:cNvSpPr/>
          <p:nvPr/>
        </p:nvSpPr>
        <p:spPr>
          <a:xfrm>
            <a:off x="469305" y="2806294"/>
            <a:ext cx="3017520" cy="512064"/>
          </a:xfrm>
          <a:prstGeom prst="rect">
            <a:avLst/>
          </a:prstGeom>
          <a:noFill/>
          <a:ln/>
        </p:spPr>
        <p:txBody>
          <a:bodyPr wrap="square" lIns="95250" tIns="95250" rIns="95250" bIns="95250" rtlCol="0" anchor="t">
            <a:spAutoFit/>
          </a:bodyPr>
          <a:lstStyle/>
          <a:p>
            <a:pPr marL="0" indent="0" algn="r">
              <a:lnSpc>
                <a:spcPct val="112500"/>
              </a:lnSpc>
              <a:spcBef>
                <a:spcPts val="375"/>
              </a:spcBef>
              <a:buNone/>
            </a:pPr>
            <a:r>
              <a:rPr lang="en-US" sz="1728" b="1" dirty="0">
                <a:solidFill>
                  <a:srgbClr val="803D3F"/>
                </a:solidFill>
                <a:latin typeface="Microsoft Yahei" pitchFamily="34" charset="0"/>
                <a:ea typeface="Microsoft Yahei" pitchFamily="34" charset="-122"/>
                <a:cs typeface="Microsoft Yahei" pitchFamily="34" charset="-120"/>
              </a:rPr>
              <a:t>云存储技术</a:t>
            </a:r>
            <a:endParaRPr lang="en-US" sz="1440" dirty="0"/>
          </a:p>
        </p:txBody>
      </p:sp>
      <p:sp>
        <p:nvSpPr>
          <p:cNvPr id="12" name="Text 8"/>
          <p:cNvSpPr/>
          <p:nvPr/>
        </p:nvSpPr>
        <p:spPr>
          <a:xfrm>
            <a:off x="469087" y="3197657"/>
            <a:ext cx="3017520" cy="1060704"/>
          </a:xfrm>
          <a:prstGeom prst="rect">
            <a:avLst/>
          </a:prstGeom>
          <a:noFill/>
          <a:ln/>
        </p:spPr>
        <p:txBody>
          <a:bodyPr wrap="square" lIns="95250" tIns="95250" rIns="95250" bIns="95250" rtlCol="0" anchor="t">
            <a:spAutoFit/>
          </a:bodyPr>
          <a:lstStyle/>
          <a:p>
            <a:pPr marL="0" indent="0" algn="r">
              <a:lnSpc>
                <a:spcPct val="100000"/>
              </a:lnSpc>
              <a:buNone/>
            </a:pPr>
            <a:r>
              <a:rPr lang="en-US" sz="1152" dirty="0">
                <a:solidFill>
                  <a:srgbClr val="00070F"/>
                </a:solidFill>
                <a:latin typeface="Microsoft Yahei" pitchFamily="34" charset="0"/>
                <a:ea typeface="Microsoft Yahei" pitchFamily="34" charset="-122"/>
                <a:cs typeface="Microsoft Yahei" pitchFamily="34" charset="-120"/>
              </a:rPr>
              <a:t>云存储技术允许用户通过网络访问和共享数据，这种技术的出现极大地提高了数据的可访问性和灵活性，为知识管理提供了新的可能性。</a:t>
            </a:r>
            <a:endParaRPr lang="en-US" sz="1440" dirty="0"/>
          </a:p>
        </p:txBody>
      </p:sp>
      <p:sp>
        <p:nvSpPr>
          <p:cNvPr id="13" name="Text 9"/>
          <p:cNvSpPr/>
          <p:nvPr/>
        </p:nvSpPr>
        <p:spPr>
          <a:xfrm>
            <a:off x="5682972" y="2806294"/>
            <a:ext cx="3017520" cy="512064"/>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728" b="1" dirty="0">
                <a:solidFill>
                  <a:srgbClr val="803D3F"/>
                </a:solidFill>
                <a:latin typeface="Microsoft Yahei" pitchFamily="34" charset="0"/>
                <a:ea typeface="Microsoft Yahei" pitchFamily="34" charset="-122"/>
                <a:cs typeface="Microsoft Yahei" pitchFamily="34" charset="-120"/>
              </a:rPr>
              <a:t>文档管理系统</a:t>
            </a:r>
            <a:endParaRPr lang="en-US" sz="1440" dirty="0"/>
          </a:p>
        </p:txBody>
      </p:sp>
      <p:sp>
        <p:nvSpPr>
          <p:cNvPr id="14" name="Text 10"/>
          <p:cNvSpPr/>
          <p:nvPr/>
        </p:nvSpPr>
        <p:spPr>
          <a:xfrm>
            <a:off x="5683131" y="3198571"/>
            <a:ext cx="3017520" cy="841248"/>
          </a:xfrm>
          <a:prstGeom prst="rect">
            <a:avLst/>
          </a:prstGeom>
          <a:noFill/>
          <a:ln/>
        </p:spPr>
        <p:txBody>
          <a:bodyPr wrap="square" lIns="95250" tIns="95250" rIns="95250" bIns="95250" rtlCol="0" anchor="t">
            <a:spAutoFit/>
          </a:bodyPr>
          <a:lstStyle/>
          <a:p>
            <a:pPr marL="0" indent="0" algn="just">
              <a:lnSpc>
                <a:spcPct val="100000"/>
              </a:lnSpc>
              <a:buNone/>
            </a:pPr>
            <a:r>
              <a:rPr lang="en-US" sz="1152" dirty="0">
                <a:solidFill>
                  <a:srgbClr val="00070F"/>
                </a:solidFill>
                <a:latin typeface="Microsoft Yahei" pitchFamily="34" charset="0"/>
                <a:ea typeface="Microsoft Yahei" pitchFamily="34" charset="-122"/>
                <a:cs typeface="Microsoft Yahei" pitchFamily="34" charset="-120"/>
              </a:rPr>
              <a:t>文档管理系统是一种专门用于存储和管理电子文档的软件系统，它可以帮助我们更好地组织和查找文件，提高工作效率。</a:t>
            </a:r>
            <a:endParaRPr lang="en-US" sz="144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hape 0"/>
          <p:cNvSpPr/>
          <p:nvPr/>
        </p:nvSpPr>
        <p:spPr>
          <a:xfrm>
            <a:off x="193339" y="340363"/>
            <a:ext cx="2773456" cy="0"/>
          </a:xfrm>
          <a:custGeom>
            <a:avLst/>
            <a:gdLst/>
            <a:ahLst/>
            <a:cxnLst/>
            <a:rect l="l" t="t" r="r" b="b"/>
            <a:pathLst>
              <a:path w="2773456">
                <a:moveTo>
                  <a:pt x="0" y="0"/>
                </a:moveTo>
                <a:moveTo>
                  <a:pt x="0" y="0"/>
                </a:moveTo>
                <a:lnTo>
                  <a:pt x="2773456" y="0"/>
                </a:lnTo>
              </a:path>
            </a:pathLst>
          </a:custGeom>
          <a:noFill/>
          <a:ln w="9525">
            <a:solidFill>
              <a:srgbClr val="7A0707"/>
            </a:solidFill>
            <a:prstDash val="solid"/>
            <a:headEnd type="none"/>
            <a:tailEnd type="none"/>
          </a:ln>
        </p:spPr>
        <p:txBody>
          <a:bodyPr/>
          <a:lstStyle/>
          <a:p>
            <a:endParaRPr lang="zh-CN" altLang="en-US"/>
          </a:p>
        </p:txBody>
      </p:sp>
      <p:sp>
        <p:nvSpPr>
          <p:cNvPr id="4" name="Shape 1"/>
          <p:cNvSpPr/>
          <p:nvPr/>
        </p:nvSpPr>
        <p:spPr>
          <a:xfrm>
            <a:off x="6177205" y="340363"/>
            <a:ext cx="2773456" cy="0"/>
          </a:xfrm>
          <a:custGeom>
            <a:avLst/>
            <a:gdLst/>
            <a:ahLst/>
            <a:cxnLst/>
            <a:rect l="l" t="t" r="r" b="b"/>
            <a:pathLst>
              <a:path w="2773456">
                <a:moveTo>
                  <a:pt x="0" y="0"/>
                </a:moveTo>
                <a:moveTo>
                  <a:pt x="0" y="0"/>
                </a:moveTo>
                <a:lnTo>
                  <a:pt x="2773456" y="0"/>
                </a:lnTo>
              </a:path>
            </a:pathLst>
          </a:custGeom>
          <a:noFill/>
          <a:ln w="9525">
            <a:solidFill>
              <a:srgbClr val="7A0707"/>
            </a:solidFill>
            <a:prstDash val="solid"/>
            <a:headEnd type="none"/>
            <a:tailEnd type="none"/>
          </a:ln>
        </p:spPr>
        <p:txBody>
          <a:bodyPr/>
          <a:lstStyle/>
          <a:p>
            <a:endParaRPr lang="zh-CN" altLang="en-US"/>
          </a:p>
        </p:txBody>
      </p:sp>
      <p:sp>
        <p:nvSpPr>
          <p:cNvPr id="5" name="Text 2"/>
          <p:cNvSpPr/>
          <p:nvPr/>
        </p:nvSpPr>
        <p:spPr>
          <a:xfrm>
            <a:off x="2121216" y="94046"/>
            <a:ext cx="4901567" cy="491919"/>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1584" dirty="0">
                <a:solidFill>
                  <a:srgbClr val="7A0707"/>
                </a:solidFill>
                <a:latin typeface="微软雅黑" pitchFamily="34" charset="0"/>
                <a:ea typeface="微软雅黑" pitchFamily="34" charset="-122"/>
                <a:cs typeface="微软雅黑" pitchFamily="34" charset="-120"/>
              </a:rPr>
              <a:t>企业文化影响</a:t>
            </a:r>
            <a:endParaRPr lang="en-US" sz="1440" dirty="0"/>
          </a:p>
        </p:txBody>
      </p:sp>
      <p:sp>
        <p:nvSpPr>
          <p:cNvPr id="6" name="Shape 3"/>
          <p:cNvSpPr/>
          <p:nvPr/>
        </p:nvSpPr>
        <p:spPr>
          <a:xfrm>
            <a:off x="1112874" y="1554776"/>
            <a:ext cx="182880" cy="182880"/>
          </a:xfrm>
          <a:custGeom>
            <a:avLst/>
            <a:gdLst/>
            <a:ahLst/>
            <a:cxnLst/>
            <a:rect l="l" t="t" r="r" b="b"/>
            <a:pathLst>
              <a:path w="182880" h="182880">
                <a:moveTo>
                  <a:pt x="91440" y="0"/>
                </a:moveTo>
                <a:moveTo>
                  <a:pt x="91440" y="0"/>
                </a:moveTo>
                <a:cubicBezTo>
                  <a:pt x="141907" y="0"/>
                  <a:pt x="182880" y="40973"/>
                  <a:pt x="182880" y="91440"/>
                </a:cubicBezTo>
                <a:cubicBezTo>
                  <a:pt x="182880" y="141907"/>
                  <a:pt x="141907" y="182880"/>
                  <a:pt x="91440" y="182880"/>
                </a:cubicBezTo>
                <a:cubicBezTo>
                  <a:pt x="40973" y="182880"/>
                  <a:pt x="0" y="141907"/>
                  <a:pt x="0" y="91440"/>
                </a:cubicBezTo>
                <a:cubicBezTo>
                  <a:pt x="0" y="40973"/>
                  <a:pt x="40973" y="0"/>
                  <a:pt x="91440" y="0"/>
                </a:cubicBezTo>
                <a:close/>
              </a:path>
            </a:pathLst>
          </a:custGeom>
          <a:solidFill>
            <a:srgbClr val="803D3F">
              <a:alpha val="40000"/>
            </a:srgbClr>
          </a:solidFill>
          <a:ln/>
        </p:spPr>
        <p:txBody>
          <a:bodyPr/>
          <a:lstStyle/>
          <a:p>
            <a:endParaRPr lang="zh-CN" altLang="en-US"/>
          </a:p>
        </p:txBody>
      </p:sp>
      <p:sp>
        <p:nvSpPr>
          <p:cNvPr id="7" name="Text 4"/>
          <p:cNvSpPr/>
          <p:nvPr/>
        </p:nvSpPr>
        <p:spPr>
          <a:xfrm>
            <a:off x="626569" y="1143296"/>
            <a:ext cx="972611" cy="731520"/>
          </a:xfrm>
          <a:prstGeom prst="rect">
            <a:avLst/>
          </a:prstGeom>
          <a:noFill/>
          <a:ln/>
        </p:spPr>
        <p:txBody>
          <a:bodyPr wrap="square" lIns="95250" tIns="95250" rIns="95250" bIns="95250" rtlCol="0" anchor="t">
            <a:spAutoFit/>
          </a:bodyPr>
          <a:lstStyle/>
          <a:p>
            <a:pPr marL="0" indent="0">
              <a:lnSpc>
                <a:spcPct val="100000"/>
              </a:lnSpc>
              <a:spcBef>
                <a:spcPts val="375"/>
              </a:spcBef>
              <a:buNone/>
            </a:pPr>
            <a:r>
              <a:rPr lang="en-US" sz="4320" b="1" dirty="0">
                <a:solidFill>
                  <a:srgbClr val="803D3F"/>
                </a:solidFill>
                <a:latin typeface="Microsoft Yahei" pitchFamily="34" charset="0"/>
                <a:ea typeface="Microsoft Yahei" pitchFamily="34" charset="-122"/>
                <a:cs typeface="Microsoft Yahei" pitchFamily="34" charset="-120"/>
              </a:rPr>
              <a:t>01</a:t>
            </a:r>
            <a:endParaRPr lang="en-US" sz="1440" dirty="0"/>
          </a:p>
        </p:txBody>
      </p:sp>
      <p:sp>
        <p:nvSpPr>
          <p:cNvPr id="8" name="Shape 5"/>
          <p:cNvSpPr/>
          <p:nvPr/>
        </p:nvSpPr>
        <p:spPr>
          <a:xfrm>
            <a:off x="3945776" y="1554776"/>
            <a:ext cx="182880" cy="182880"/>
          </a:xfrm>
          <a:custGeom>
            <a:avLst/>
            <a:gdLst/>
            <a:ahLst/>
            <a:cxnLst/>
            <a:rect l="l" t="t" r="r" b="b"/>
            <a:pathLst>
              <a:path w="182880" h="182880">
                <a:moveTo>
                  <a:pt x="91440" y="0"/>
                </a:moveTo>
                <a:moveTo>
                  <a:pt x="91440" y="0"/>
                </a:moveTo>
                <a:cubicBezTo>
                  <a:pt x="141907" y="0"/>
                  <a:pt x="182880" y="40973"/>
                  <a:pt x="182880" y="91440"/>
                </a:cubicBezTo>
                <a:cubicBezTo>
                  <a:pt x="182880" y="141907"/>
                  <a:pt x="141907" y="182880"/>
                  <a:pt x="91440" y="182880"/>
                </a:cubicBezTo>
                <a:cubicBezTo>
                  <a:pt x="40973" y="182880"/>
                  <a:pt x="0" y="141907"/>
                  <a:pt x="0" y="91440"/>
                </a:cubicBezTo>
                <a:cubicBezTo>
                  <a:pt x="0" y="40973"/>
                  <a:pt x="40973" y="0"/>
                  <a:pt x="91440" y="0"/>
                </a:cubicBezTo>
                <a:close/>
              </a:path>
            </a:pathLst>
          </a:custGeom>
          <a:solidFill>
            <a:srgbClr val="803D3F">
              <a:alpha val="40000"/>
            </a:srgbClr>
          </a:solidFill>
          <a:ln/>
        </p:spPr>
        <p:txBody>
          <a:bodyPr/>
          <a:lstStyle/>
          <a:p>
            <a:endParaRPr lang="zh-CN" altLang="en-US"/>
          </a:p>
        </p:txBody>
      </p:sp>
      <p:sp>
        <p:nvSpPr>
          <p:cNvPr id="9" name="Text 6"/>
          <p:cNvSpPr/>
          <p:nvPr/>
        </p:nvSpPr>
        <p:spPr>
          <a:xfrm>
            <a:off x="3356765" y="1143296"/>
            <a:ext cx="972611" cy="731520"/>
          </a:xfrm>
          <a:prstGeom prst="rect">
            <a:avLst/>
          </a:prstGeom>
          <a:noFill/>
          <a:ln/>
        </p:spPr>
        <p:txBody>
          <a:bodyPr wrap="square" lIns="95250" tIns="95250" rIns="95250" bIns="95250" rtlCol="0" anchor="t">
            <a:spAutoFit/>
          </a:bodyPr>
          <a:lstStyle/>
          <a:p>
            <a:pPr marL="0" indent="0">
              <a:lnSpc>
                <a:spcPct val="100000"/>
              </a:lnSpc>
              <a:spcBef>
                <a:spcPts val="375"/>
              </a:spcBef>
              <a:buNone/>
            </a:pPr>
            <a:r>
              <a:rPr lang="en-US" sz="4320" b="1" dirty="0">
                <a:solidFill>
                  <a:srgbClr val="803D3F"/>
                </a:solidFill>
                <a:latin typeface="Microsoft Yahei" pitchFamily="34" charset="0"/>
                <a:ea typeface="Microsoft Yahei" pitchFamily="34" charset="-122"/>
                <a:cs typeface="Microsoft Yahei" pitchFamily="34" charset="-120"/>
              </a:rPr>
              <a:t>02</a:t>
            </a:r>
            <a:endParaRPr lang="en-US" sz="1440" dirty="0"/>
          </a:p>
        </p:txBody>
      </p:sp>
      <p:sp>
        <p:nvSpPr>
          <p:cNvPr id="10" name="Shape 7"/>
          <p:cNvSpPr/>
          <p:nvPr/>
        </p:nvSpPr>
        <p:spPr>
          <a:xfrm>
            <a:off x="6684075" y="1554776"/>
            <a:ext cx="182880" cy="182880"/>
          </a:xfrm>
          <a:custGeom>
            <a:avLst/>
            <a:gdLst/>
            <a:ahLst/>
            <a:cxnLst/>
            <a:rect l="l" t="t" r="r" b="b"/>
            <a:pathLst>
              <a:path w="182880" h="182880">
                <a:moveTo>
                  <a:pt x="91440" y="0"/>
                </a:moveTo>
                <a:moveTo>
                  <a:pt x="91440" y="0"/>
                </a:moveTo>
                <a:cubicBezTo>
                  <a:pt x="141907" y="0"/>
                  <a:pt x="182880" y="40973"/>
                  <a:pt x="182880" y="91440"/>
                </a:cubicBezTo>
                <a:cubicBezTo>
                  <a:pt x="182880" y="141907"/>
                  <a:pt x="141907" y="182880"/>
                  <a:pt x="91440" y="182880"/>
                </a:cubicBezTo>
                <a:cubicBezTo>
                  <a:pt x="40973" y="182880"/>
                  <a:pt x="0" y="141907"/>
                  <a:pt x="0" y="91440"/>
                </a:cubicBezTo>
                <a:cubicBezTo>
                  <a:pt x="0" y="40973"/>
                  <a:pt x="40973" y="0"/>
                  <a:pt x="91440" y="0"/>
                </a:cubicBezTo>
                <a:close/>
              </a:path>
            </a:pathLst>
          </a:custGeom>
          <a:solidFill>
            <a:srgbClr val="803D3F">
              <a:alpha val="40000"/>
            </a:srgbClr>
          </a:solidFill>
          <a:ln/>
        </p:spPr>
        <p:txBody>
          <a:bodyPr/>
          <a:lstStyle/>
          <a:p>
            <a:endParaRPr lang="zh-CN" altLang="en-US"/>
          </a:p>
        </p:txBody>
      </p:sp>
      <p:sp>
        <p:nvSpPr>
          <p:cNvPr id="11" name="Text 8"/>
          <p:cNvSpPr/>
          <p:nvPr/>
        </p:nvSpPr>
        <p:spPr>
          <a:xfrm>
            <a:off x="6086961" y="1143296"/>
            <a:ext cx="972611" cy="731520"/>
          </a:xfrm>
          <a:prstGeom prst="rect">
            <a:avLst/>
          </a:prstGeom>
          <a:noFill/>
          <a:ln/>
        </p:spPr>
        <p:txBody>
          <a:bodyPr wrap="square" lIns="95250" tIns="95250" rIns="95250" bIns="95250" rtlCol="0" anchor="t">
            <a:spAutoFit/>
          </a:bodyPr>
          <a:lstStyle/>
          <a:p>
            <a:pPr marL="0" indent="0">
              <a:lnSpc>
                <a:spcPct val="100000"/>
              </a:lnSpc>
              <a:spcBef>
                <a:spcPts val="375"/>
              </a:spcBef>
              <a:buNone/>
            </a:pPr>
            <a:r>
              <a:rPr lang="en-US" sz="4320" b="1" dirty="0">
                <a:solidFill>
                  <a:srgbClr val="803D3F"/>
                </a:solidFill>
                <a:latin typeface="Microsoft Yahei" pitchFamily="34" charset="0"/>
                <a:ea typeface="Microsoft Yahei" pitchFamily="34" charset="-122"/>
                <a:cs typeface="Microsoft Yahei" pitchFamily="34" charset="-120"/>
              </a:rPr>
              <a:t>03</a:t>
            </a:r>
            <a:endParaRPr lang="en-US" sz="1440" dirty="0"/>
          </a:p>
        </p:txBody>
      </p:sp>
      <p:sp>
        <p:nvSpPr>
          <p:cNvPr id="12" name="Text 9"/>
          <p:cNvSpPr/>
          <p:nvPr/>
        </p:nvSpPr>
        <p:spPr>
          <a:xfrm>
            <a:off x="626569" y="1771850"/>
            <a:ext cx="2430470" cy="621792"/>
          </a:xfrm>
          <a:prstGeom prst="rect">
            <a:avLst/>
          </a:prstGeom>
          <a:noFill/>
          <a:ln/>
        </p:spPr>
        <p:txBody>
          <a:bodyPr wrap="square" lIns="95250" tIns="95250" rIns="95250" bIns="95250" rtlCol="0" anchor="t">
            <a:spAutoFit/>
          </a:bodyPr>
          <a:lstStyle/>
          <a:p>
            <a:pPr marL="0" indent="0">
              <a:lnSpc>
                <a:spcPct val="100000"/>
              </a:lnSpc>
              <a:spcBef>
                <a:spcPts val="375"/>
              </a:spcBef>
              <a:buNone/>
            </a:pPr>
            <a:r>
              <a:rPr lang="en-US" sz="1728" b="1" dirty="0">
                <a:solidFill>
                  <a:srgbClr val="803D3F"/>
                </a:solidFill>
                <a:latin typeface="Microsoft Yahei" pitchFamily="34" charset="0"/>
                <a:ea typeface="Microsoft Yahei" pitchFamily="34" charset="-122"/>
                <a:cs typeface="Microsoft Yahei" pitchFamily="34" charset="-120"/>
              </a:rPr>
              <a:t>企业文化的定义与重要性</a:t>
            </a:r>
            <a:endParaRPr lang="en-US" sz="1440" dirty="0"/>
          </a:p>
        </p:txBody>
      </p:sp>
      <p:sp>
        <p:nvSpPr>
          <p:cNvPr id="13" name="Text 10"/>
          <p:cNvSpPr/>
          <p:nvPr/>
        </p:nvSpPr>
        <p:spPr>
          <a:xfrm>
            <a:off x="626569" y="2073602"/>
            <a:ext cx="2430470" cy="1207008"/>
          </a:xfrm>
          <a:prstGeom prst="rect">
            <a:avLst/>
          </a:prstGeom>
          <a:noFill/>
          <a:ln/>
        </p:spPr>
        <p:txBody>
          <a:bodyPr wrap="square" lIns="95250" tIns="95250" rIns="95250" bIns="95250" rtlCol="0" anchor="t">
            <a:spAutoFit/>
          </a:bodyPr>
          <a:lstStyle/>
          <a:p>
            <a:pPr marL="0" indent="0" algn="just">
              <a:lnSpc>
                <a:spcPct val="1008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企业文化是企业的灵魂，它包括企业的价值观、员工关系和工作方式等，对知识管理策略的实施和效果产生深远影响。</a:t>
            </a:r>
            <a:endParaRPr lang="en-US" sz="1440" dirty="0"/>
          </a:p>
        </p:txBody>
      </p:sp>
      <p:sp>
        <p:nvSpPr>
          <p:cNvPr id="14" name="Text 11"/>
          <p:cNvSpPr/>
          <p:nvPr/>
        </p:nvSpPr>
        <p:spPr>
          <a:xfrm>
            <a:off x="3356765" y="1771850"/>
            <a:ext cx="2430470" cy="621792"/>
          </a:xfrm>
          <a:prstGeom prst="rect">
            <a:avLst/>
          </a:prstGeom>
          <a:noFill/>
          <a:ln/>
        </p:spPr>
        <p:txBody>
          <a:bodyPr wrap="square" lIns="95250" tIns="95250" rIns="95250" bIns="95250" rtlCol="0" anchor="t">
            <a:spAutoFit/>
          </a:bodyPr>
          <a:lstStyle/>
          <a:p>
            <a:pPr marL="0" indent="0">
              <a:lnSpc>
                <a:spcPct val="100000"/>
              </a:lnSpc>
              <a:spcBef>
                <a:spcPts val="375"/>
              </a:spcBef>
              <a:buNone/>
            </a:pPr>
            <a:r>
              <a:rPr lang="en-US" sz="1728" b="1" dirty="0">
                <a:solidFill>
                  <a:srgbClr val="803D3F"/>
                </a:solidFill>
                <a:latin typeface="Microsoft Yahei" pitchFamily="34" charset="0"/>
                <a:ea typeface="Microsoft Yahei" pitchFamily="34" charset="-122"/>
                <a:cs typeface="Microsoft Yahei" pitchFamily="34" charset="-120"/>
              </a:rPr>
              <a:t>企业文化对知识管理的影响</a:t>
            </a:r>
            <a:endParaRPr lang="en-US" sz="1440" dirty="0"/>
          </a:p>
        </p:txBody>
      </p:sp>
      <p:sp>
        <p:nvSpPr>
          <p:cNvPr id="15" name="Text 12"/>
          <p:cNvSpPr/>
          <p:nvPr/>
        </p:nvSpPr>
        <p:spPr>
          <a:xfrm>
            <a:off x="3356765" y="2073602"/>
            <a:ext cx="2430470" cy="950976"/>
          </a:xfrm>
          <a:prstGeom prst="rect">
            <a:avLst/>
          </a:prstGeom>
          <a:noFill/>
          <a:ln/>
        </p:spPr>
        <p:txBody>
          <a:bodyPr wrap="square" lIns="95250" tIns="95250" rIns="95250" bIns="95250" rtlCol="0" anchor="t">
            <a:spAutoFit/>
          </a:bodyPr>
          <a:lstStyle/>
          <a:p>
            <a:pPr marL="0" indent="0" algn="just">
              <a:lnSpc>
                <a:spcPct val="1008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企业文化可以塑造员工的行为和态度，影响他们对知识的分享和应用，从而影响知识管理的效果。</a:t>
            </a:r>
            <a:endParaRPr lang="en-US" sz="1440" dirty="0"/>
          </a:p>
        </p:txBody>
      </p:sp>
      <p:sp>
        <p:nvSpPr>
          <p:cNvPr id="16" name="Text 13"/>
          <p:cNvSpPr/>
          <p:nvPr/>
        </p:nvSpPr>
        <p:spPr>
          <a:xfrm>
            <a:off x="6086961" y="1771850"/>
            <a:ext cx="2430470" cy="621792"/>
          </a:xfrm>
          <a:prstGeom prst="rect">
            <a:avLst/>
          </a:prstGeom>
          <a:noFill/>
          <a:ln/>
        </p:spPr>
        <p:txBody>
          <a:bodyPr wrap="square" lIns="95250" tIns="95250" rIns="95250" bIns="95250" rtlCol="0" anchor="t">
            <a:spAutoFit/>
          </a:bodyPr>
          <a:lstStyle/>
          <a:p>
            <a:pPr marL="0" indent="0">
              <a:lnSpc>
                <a:spcPct val="100000"/>
              </a:lnSpc>
              <a:spcBef>
                <a:spcPts val="375"/>
              </a:spcBef>
              <a:buNone/>
            </a:pPr>
            <a:r>
              <a:rPr lang="en-US" sz="1728" b="1" dirty="0">
                <a:solidFill>
                  <a:srgbClr val="803D3F"/>
                </a:solidFill>
                <a:latin typeface="Microsoft Yahei" pitchFamily="34" charset="0"/>
                <a:ea typeface="Microsoft Yahei" pitchFamily="34" charset="-122"/>
                <a:cs typeface="Microsoft Yahei" pitchFamily="34" charset="-120"/>
              </a:rPr>
              <a:t>如何通过企业文化促进知识管理</a:t>
            </a:r>
            <a:endParaRPr lang="en-US" sz="1440" dirty="0"/>
          </a:p>
        </p:txBody>
      </p:sp>
      <p:sp>
        <p:nvSpPr>
          <p:cNvPr id="17" name="Text 14"/>
          <p:cNvSpPr/>
          <p:nvPr/>
        </p:nvSpPr>
        <p:spPr>
          <a:xfrm>
            <a:off x="6086961" y="2073602"/>
            <a:ext cx="2430470" cy="950976"/>
          </a:xfrm>
          <a:prstGeom prst="rect">
            <a:avLst/>
          </a:prstGeom>
          <a:noFill/>
          <a:ln/>
        </p:spPr>
        <p:txBody>
          <a:bodyPr wrap="square" lIns="95250" tIns="95250" rIns="95250" bIns="95250" rtlCol="0" anchor="t">
            <a:spAutoFit/>
          </a:bodyPr>
          <a:lstStyle/>
          <a:p>
            <a:pPr marL="0" indent="0" algn="just">
              <a:lnSpc>
                <a:spcPct val="1008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企业可以通过建立开放、创新的文化氛围，鼓励员工分享知识和经验，提高知识管理的效率和效果。</a:t>
            </a:r>
            <a:endParaRPr lang="en-US" sz="144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hape 0"/>
          <p:cNvSpPr/>
          <p:nvPr/>
        </p:nvSpPr>
        <p:spPr>
          <a:xfrm>
            <a:off x="4277848" y="516919"/>
            <a:ext cx="0" cy="4109663"/>
          </a:xfrm>
          <a:custGeom>
            <a:avLst/>
            <a:gdLst/>
            <a:ahLst/>
            <a:cxnLst/>
            <a:rect l="l" t="t" r="r" b="b"/>
            <a:pathLst>
              <a:path h="4109663">
                <a:moveTo>
                  <a:pt x="0" y="0"/>
                </a:moveTo>
                <a:moveTo>
                  <a:pt x="0" y="0"/>
                </a:moveTo>
                <a:lnTo>
                  <a:pt x="0" y="4109663"/>
                </a:lnTo>
              </a:path>
            </a:pathLst>
          </a:custGeom>
          <a:noFill/>
          <a:ln w="9525">
            <a:solidFill>
              <a:srgbClr val="A5A5A5"/>
            </a:solidFill>
            <a:prstDash val="solid"/>
            <a:headEnd type="none"/>
            <a:tailEnd type="none"/>
          </a:ln>
        </p:spPr>
        <p:txBody>
          <a:bodyPr/>
          <a:lstStyle/>
          <a:p>
            <a:endParaRPr lang="zh-CN" altLang="en-US"/>
          </a:p>
        </p:txBody>
      </p:sp>
      <p:sp>
        <p:nvSpPr>
          <p:cNvPr id="4" name="Text 1"/>
          <p:cNvSpPr/>
          <p:nvPr/>
        </p:nvSpPr>
        <p:spPr>
          <a:xfrm>
            <a:off x="4680698" y="1356616"/>
            <a:ext cx="1081423" cy="980122"/>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4032" b="1" dirty="0">
                <a:solidFill>
                  <a:srgbClr val="FFFFFF"/>
                </a:solidFill>
                <a:latin typeface="Arial" pitchFamily="34" charset="0"/>
                <a:ea typeface="Arial" pitchFamily="34" charset="-122"/>
                <a:cs typeface="Arial" pitchFamily="34" charset="-120"/>
              </a:rPr>
              <a:t>04</a:t>
            </a:r>
            <a:endParaRPr lang="en-US" sz="1440" dirty="0"/>
          </a:p>
        </p:txBody>
      </p:sp>
      <p:sp>
        <p:nvSpPr>
          <p:cNvPr id="5" name="Text 2"/>
          <p:cNvSpPr/>
          <p:nvPr/>
        </p:nvSpPr>
        <p:spPr>
          <a:xfrm>
            <a:off x="4680698" y="2393016"/>
            <a:ext cx="4463302" cy="704088"/>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2736" b="1" dirty="0">
                <a:solidFill>
                  <a:srgbClr val="803D3F"/>
                </a:solidFill>
                <a:latin typeface="Microsoft Yahei" pitchFamily="34" charset="0"/>
                <a:ea typeface="Microsoft Yahei" pitchFamily="34" charset="-122"/>
                <a:cs typeface="Microsoft Yahei" pitchFamily="34" charset="-120"/>
              </a:rPr>
              <a:t>知识管理工具</a:t>
            </a:r>
            <a:endParaRPr lang="en-US" sz="144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hape 0"/>
          <p:cNvSpPr/>
          <p:nvPr/>
        </p:nvSpPr>
        <p:spPr>
          <a:xfrm>
            <a:off x="193339" y="340363"/>
            <a:ext cx="2773456" cy="0"/>
          </a:xfrm>
          <a:custGeom>
            <a:avLst/>
            <a:gdLst/>
            <a:ahLst/>
            <a:cxnLst/>
            <a:rect l="l" t="t" r="r" b="b"/>
            <a:pathLst>
              <a:path w="2773456">
                <a:moveTo>
                  <a:pt x="0" y="0"/>
                </a:moveTo>
                <a:moveTo>
                  <a:pt x="0" y="0"/>
                </a:moveTo>
                <a:lnTo>
                  <a:pt x="2773456" y="0"/>
                </a:lnTo>
              </a:path>
            </a:pathLst>
          </a:custGeom>
          <a:noFill/>
          <a:ln w="9525">
            <a:solidFill>
              <a:srgbClr val="7A0707"/>
            </a:solidFill>
            <a:prstDash val="solid"/>
            <a:headEnd type="none"/>
            <a:tailEnd type="none"/>
          </a:ln>
        </p:spPr>
        <p:txBody>
          <a:bodyPr/>
          <a:lstStyle/>
          <a:p>
            <a:endParaRPr lang="zh-CN" altLang="en-US"/>
          </a:p>
        </p:txBody>
      </p:sp>
      <p:sp>
        <p:nvSpPr>
          <p:cNvPr id="4" name="Shape 1"/>
          <p:cNvSpPr/>
          <p:nvPr/>
        </p:nvSpPr>
        <p:spPr>
          <a:xfrm>
            <a:off x="6177205" y="340363"/>
            <a:ext cx="2773456" cy="0"/>
          </a:xfrm>
          <a:custGeom>
            <a:avLst/>
            <a:gdLst/>
            <a:ahLst/>
            <a:cxnLst/>
            <a:rect l="l" t="t" r="r" b="b"/>
            <a:pathLst>
              <a:path w="2773456">
                <a:moveTo>
                  <a:pt x="0" y="0"/>
                </a:moveTo>
                <a:moveTo>
                  <a:pt x="0" y="0"/>
                </a:moveTo>
                <a:lnTo>
                  <a:pt x="2773456" y="0"/>
                </a:lnTo>
              </a:path>
            </a:pathLst>
          </a:custGeom>
          <a:noFill/>
          <a:ln w="9525">
            <a:solidFill>
              <a:srgbClr val="7A0707"/>
            </a:solidFill>
            <a:prstDash val="solid"/>
            <a:headEnd type="none"/>
            <a:tailEnd type="none"/>
          </a:ln>
        </p:spPr>
        <p:txBody>
          <a:bodyPr/>
          <a:lstStyle/>
          <a:p>
            <a:endParaRPr lang="zh-CN" altLang="en-US"/>
          </a:p>
        </p:txBody>
      </p:sp>
      <p:sp>
        <p:nvSpPr>
          <p:cNvPr id="5" name="Text 2"/>
          <p:cNvSpPr/>
          <p:nvPr/>
        </p:nvSpPr>
        <p:spPr>
          <a:xfrm>
            <a:off x="2121216" y="94046"/>
            <a:ext cx="4901567" cy="491919"/>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1584" dirty="0">
                <a:solidFill>
                  <a:srgbClr val="7A0707"/>
                </a:solidFill>
                <a:latin typeface="微软雅黑" pitchFamily="34" charset="0"/>
                <a:ea typeface="微软雅黑" pitchFamily="34" charset="-122"/>
                <a:cs typeface="微软雅黑" pitchFamily="34" charset="-120"/>
              </a:rPr>
              <a:t>软件工具介绍</a:t>
            </a:r>
            <a:endParaRPr lang="en-US" sz="1440" dirty="0"/>
          </a:p>
        </p:txBody>
      </p:sp>
      <p:sp>
        <p:nvSpPr>
          <p:cNvPr id="6" name="Shape 3"/>
          <p:cNvSpPr/>
          <p:nvPr/>
        </p:nvSpPr>
        <p:spPr>
          <a:xfrm>
            <a:off x="822594" y="1188720"/>
            <a:ext cx="516835" cy="516835"/>
          </a:xfrm>
          <a:custGeom>
            <a:avLst/>
            <a:gdLst/>
            <a:ahLst/>
            <a:cxnLst/>
            <a:rect l="l" t="t" r="r" b="b"/>
            <a:pathLst>
              <a:path w="516835" h="516835">
                <a:moveTo>
                  <a:pt x="258417" y="0"/>
                </a:moveTo>
                <a:moveTo>
                  <a:pt x="258417" y="0"/>
                </a:moveTo>
                <a:cubicBezTo>
                  <a:pt x="401042" y="0"/>
                  <a:pt x="516835" y="115793"/>
                  <a:pt x="516835" y="258417"/>
                </a:cubicBezTo>
                <a:cubicBezTo>
                  <a:pt x="516835" y="401042"/>
                  <a:pt x="401042" y="516835"/>
                  <a:pt x="258417" y="516835"/>
                </a:cubicBezTo>
                <a:cubicBezTo>
                  <a:pt x="115793" y="516835"/>
                  <a:pt x="0" y="401042"/>
                  <a:pt x="0" y="258417"/>
                </a:cubicBezTo>
                <a:cubicBezTo>
                  <a:pt x="0" y="115793"/>
                  <a:pt x="115793" y="0"/>
                  <a:pt x="258417" y="0"/>
                </a:cubicBezTo>
                <a:close/>
              </a:path>
            </a:pathLst>
          </a:custGeom>
          <a:solidFill>
            <a:srgbClr val="803D3F"/>
          </a:solidFill>
          <a:ln/>
        </p:spPr>
        <p:txBody>
          <a:bodyPr/>
          <a:lstStyle/>
          <a:p>
            <a:endParaRPr lang="zh-CN" altLang="en-US"/>
          </a:p>
        </p:txBody>
      </p:sp>
      <p:sp>
        <p:nvSpPr>
          <p:cNvPr id="7" name="Shape 4"/>
          <p:cNvSpPr/>
          <p:nvPr/>
        </p:nvSpPr>
        <p:spPr>
          <a:xfrm>
            <a:off x="4723932" y="1188720"/>
            <a:ext cx="516835" cy="516835"/>
          </a:xfrm>
          <a:custGeom>
            <a:avLst/>
            <a:gdLst/>
            <a:ahLst/>
            <a:cxnLst/>
            <a:rect l="l" t="t" r="r" b="b"/>
            <a:pathLst>
              <a:path w="516835" h="516835">
                <a:moveTo>
                  <a:pt x="258417" y="0"/>
                </a:moveTo>
                <a:moveTo>
                  <a:pt x="258417" y="0"/>
                </a:moveTo>
                <a:cubicBezTo>
                  <a:pt x="401042" y="0"/>
                  <a:pt x="516835" y="115793"/>
                  <a:pt x="516835" y="258417"/>
                </a:cubicBezTo>
                <a:cubicBezTo>
                  <a:pt x="516835" y="401042"/>
                  <a:pt x="401042" y="516835"/>
                  <a:pt x="258417" y="516835"/>
                </a:cubicBezTo>
                <a:cubicBezTo>
                  <a:pt x="115793" y="516835"/>
                  <a:pt x="0" y="401042"/>
                  <a:pt x="0" y="258417"/>
                </a:cubicBezTo>
                <a:cubicBezTo>
                  <a:pt x="0" y="115793"/>
                  <a:pt x="115793" y="0"/>
                  <a:pt x="258417" y="0"/>
                </a:cubicBezTo>
                <a:close/>
              </a:path>
            </a:pathLst>
          </a:custGeom>
          <a:solidFill>
            <a:srgbClr val="803D3F"/>
          </a:solidFill>
          <a:ln/>
        </p:spPr>
        <p:txBody>
          <a:bodyPr/>
          <a:lstStyle/>
          <a:p>
            <a:endParaRPr lang="zh-CN" altLang="en-US"/>
          </a:p>
        </p:txBody>
      </p:sp>
      <p:sp>
        <p:nvSpPr>
          <p:cNvPr id="8" name="Shape 5"/>
          <p:cNvSpPr/>
          <p:nvPr/>
        </p:nvSpPr>
        <p:spPr>
          <a:xfrm>
            <a:off x="822594" y="2852928"/>
            <a:ext cx="516835" cy="516835"/>
          </a:xfrm>
          <a:custGeom>
            <a:avLst/>
            <a:gdLst/>
            <a:ahLst/>
            <a:cxnLst/>
            <a:rect l="l" t="t" r="r" b="b"/>
            <a:pathLst>
              <a:path w="516835" h="516835">
                <a:moveTo>
                  <a:pt x="258417" y="0"/>
                </a:moveTo>
                <a:moveTo>
                  <a:pt x="258417" y="0"/>
                </a:moveTo>
                <a:cubicBezTo>
                  <a:pt x="401042" y="0"/>
                  <a:pt x="516835" y="115793"/>
                  <a:pt x="516835" y="258417"/>
                </a:cubicBezTo>
                <a:cubicBezTo>
                  <a:pt x="516835" y="401042"/>
                  <a:pt x="401042" y="516835"/>
                  <a:pt x="258417" y="516835"/>
                </a:cubicBezTo>
                <a:cubicBezTo>
                  <a:pt x="115793" y="516835"/>
                  <a:pt x="0" y="401042"/>
                  <a:pt x="0" y="258417"/>
                </a:cubicBezTo>
                <a:cubicBezTo>
                  <a:pt x="0" y="115793"/>
                  <a:pt x="115793" y="0"/>
                  <a:pt x="258417" y="0"/>
                </a:cubicBezTo>
                <a:close/>
              </a:path>
            </a:pathLst>
          </a:custGeom>
          <a:solidFill>
            <a:srgbClr val="803D3F"/>
          </a:solidFill>
          <a:ln/>
        </p:spPr>
        <p:txBody>
          <a:bodyPr/>
          <a:lstStyle/>
          <a:p>
            <a:endParaRPr lang="zh-CN" altLang="en-US"/>
          </a:p>
        </p:txBody>
      </p:sp>
      <p:sp>
        <p:nvSpPr>
          <p:cNvPr id="9" name="Shape 6"/>
          <p:cNvSpPr/>
          <p:nvPr/>
        </p:nvSpPr>
        <p:spPr>
          <a:xfrm>
            <a:off x="4723932" y="2852928"/>
            <a:ext cx="516835" cy="516835"/>
          </a:xfrm>
          <a:custGeom>
            <a:avLst/>
            <a:gdLst/>
            <a:ahLst/>
            <a:cxnLst/>
            <a:rect l="l" t="t" r="r" b="b"/>
            <a:pathLst>
              <a:path w="516835" h="516835">
                <a:moveTo>
                  <a:pt x="258417" y="0"/>
                </a:moveTo>
                <a:moveTo>
                  <a:pt x="258417" y="0"/>
                </a:moveTo>
                <a:cubicBezTo>
                  <a:pt x="401042" y="0"/>
                  <a:pt x="516835" y="115793"/>
                  <a:pt x="516835" y="258417"/>
                </a:cubicBezTo>
                <a:cubicBezTo>
                  <a:pt x="516835" y="401042"/>
                  <a:pt x="401042" y="516835"/>
                  <a:pt x="258417" y="516835"/>
                </a:cubicBezTo>
                <a:cubicBezTo>
                  <a:pt x="115793" y="516835"/>
                  <a:pt x="0" y="401042"/>
                  <a:pt x="0" y="258417"/>
                </a:cubicBezTo>
                <a:cubicBezTo>
                  <a:pt x="0" y="115793"/>
                  <a:pt x="115793" y="0"/>
                  <a:pt x="258417" y="0"/>
                </a:cubicBezTo>
                <a:close/>
              </a:path>
            </a:pathLst>
          </a:custGeom>
          <a:solidFill>
            <a:srgbClr val="803D3F"/>
          </a:solidFill>
          <a:ln/>
        </p:spPr>
        <p:txBody>
          <a:bodyPr/>
          <a:lstStyle/>
          <a:p>
            <a:endParaRPr lang="zh-CN" altLang="en-US"/>
          </a:p>
        </p:txBody>
      </p:sp>
      <p:sp>
        <p:nvSpPr>
          <p:cNvPr id="10" name="Text 7"/>
          <p:cNvSpPr/>
          <p:nvPr/>
        </p:nvSpPr>
        <p:spPr>
          <a:xfrm>
            <a:off x="1404884" y="1189634"/>
            <a:ext cx="3017520" cy="512064"/>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728" b="1" dirty="0">
                <a:solidFill>
                  <a:srgbClr val="803D3F"/>
                </a:solidFill>
                <a:latin typeface="Microsoft Yahei" pitchFamily="34" charset="0"/>
                <a:ea typeface="Microsoft Yahei" pitchFamily="34" charset="-122"/>
                <a:cs typeface="Microsoft Yahei" pitchFamily="34" charset="-120"/>
              </a:rPr>
              <a:t>知识管理软件工具概览</a:t>
            </a:r>
            <a:endParaRPr lang="en-US" sz="1440" dirty="0"/>
          </a:p>
        </p:txBody>
      </p:sp>
      <p:sp>
        <p:nvSpPr>
          <p:cNvPr id="11" name="Text 8"/>
          <p:cNvSpPr/>
          <p:nvPr/>
        </p:nvSpPr>
        <p:spPr>
          <a:xfrm>
            <a:off x="1405226" y="1569110"/>
            <a:ext cx="2840094" cy="841248"/>
          </a:xfrm>
          <a:prstGeom prst="rect">
            <a:avLst/>
          </a:prstGeom>
          <a:noFill/>
          <a:ln/>
        </p:spPr>
        <p:txBody>
          <a:bodyPr wrap="square" lIns="95250" tIns="95250" rIns="95250" bIns="95250" rtlCol="0" anchor="t">
            <a:spAutoFit/>
          </a:bodyPr>
          <a:lstStyle/>
          <a:p>
            <a:pPr marL="0" indent="0" algn="just">
              <a:lnSpc>
                <a:spcPct val="100000"/>
              </a:lnSpc>
              <a:buNone/>
            </a:pPr>
            <a:r>
              <a:rPr lang="en-US" sz="1152" dirty="0">
                <a:solidFill>
                  <a:srgbClr val="00070F"/>
                </a:solidFill>
                <a:latin typeface="Microsoft Yahei" pitchFamily="34" charset="0"/>
                <a:ea typeface="Microsoft Yahei" pitchFamily="34" charset="-122"/>
                <a:cs typeface="Microsoft Yahei" pitchFamily="34" charset="-120"/>
              </a:rPr>
              <a:t>知识管理软件工具是现代企业不可或缺的一部分，它们帮助组织、存储和共享信息，提高工作效率和决策质量。</a:t>
            </a:r>
            <a:endParaRPr lang="en-US" sz="1440" dirty="0"/>
          </a:p>
        </p:txBody>
      </p:sp>
      <p:sp>
        <p:nvSpPr>
          <p:cNvPr id="12" name="Text 9"/>
          <p:cNvSpPr/>
          <p:nvPr/>
        </p:nvSpPr>
        <p:spPr>
          <a:xfrm>
            <a:off x="5322174" y="1188720"/>
            <a:ext cx="3017520" cy="512064"/>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728" b="1" dirty="0">
                <a:solidFill>
                  <a:srgbClr val="803D3F"/>
                </a:solidFill>
                <a:latin typeface="Microsoft Yahei" pitchFamily="34" charset="0"/>
                <a:ea typeface="Microsoft Yahei" pitchFamily="34" charset="-122"/>
                <a:cs typeface="Microsoft Yahei" pitchFamily="34" charset="-120"/>
              </a:rPr>
              <a:t>主流知识管理软件介绍</a:t>
            </a:r>
            <a:endParaRPr lang="en-US" sz="1440" dirty="0"/>
          </a:p>
        </p:txBody>
      </p:sp>
      <p:sp>
        <p:nvSpPr>
          <p:cNvPr id="13" name="Text 10"/>
          <p:cNvSpPr/>
          <p:nvPr/>
        </p:nvSpPr>
        <p:spPr>
          <a:xfrm>
            <a:off x="5322174" y="1569110"/>
            <a:ext cx="2924138" cy="841248"/>
          </a:xfrm>
          <a:prstGeom prst="rect">
            <a:avLst/>
          </a:prstGeom>
          <a:noFill/>
          <a:ln/>
        </p:spPr>
        <p:txBody>
          <a:bodyPr wrap="square" lIns="95250" tIns="95250" rIns="95250" bIns="95250" rtlCol="0" anchor="t">
            <a:spAutoFit/>
          </a:bodyPr>
          <a:lstStyle/>
          <a:p>
            <a:pPr marL="0" indent="0" algn="just">
              <a:lnSpc>
                <a:spcPct val="100000"/>
              </a:lnSpc>
              <a:buNone/>
            </a:pPr>
            <a:r>
              <a:rPr lang="en-US" sz="1152" dirty="0">
                <a:solidFill>
                  <a:srgbClr val="00070F"/>
                </a:solidFill>
                <a:latin typeface="Microsoft Yahei" pitchFamily="34" charset="0"/>
                <a:ea typeface="Microsoft Yahei" pitchFamily="34" charset="-122"/>
                <a:cs typeface="Microsoft Yahei" pitchFamily="34" charset="-120"/>
              </a:rPr>
              <a:t>市场上存在多种知识管理软件，如Microsoft SharePoint、Confluence等，它们各具特色，满足不同企业的需求。</a:t>
            </a:r>
            <a:endParaRPr lang="en-US" sz="1440" dirty="0"/>
          </a:p>
        </p:txBody>
      </p:sp>
      <p:sp>
        <p:nvSpPr>
          <p:cNvPr id="14" name="Text 11"/>
          <p:cNvSpPr/>
          <p:nvPr/>
        </p:nvSpPr>
        <p:spPr>
          <a:xfrm>
            <a:off x="1404884" y="2834640"/>
            <a:ext cx="3017520" cy="512064"/>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728" b="1" dirty="0">
                <a:solidFill>
                  <a:srgbClr val="803D3F"/>
                </a:solidFill>
                <a:latin typeface="Microsoft Yahei" pitchFamily="34" charset="0"/>
                <a:ea typeface="Microsoft Yahei" pitchFamily="34" charset="-122"/>
                <a:cs typeface="Microsoft Yahei" pitchFamily="34" charset="-120"/>
              </a:rPr>
              <a:t>软件选择与评估标准</a:t>
            </a:r>
            <a:endParaRPr lang="en-US" sz="1440" dirty="0"/>
          </a:p>
        </p:txBody>
      </p:sp>
      <p:sp>
        <p:nvSpPr>
          <p:cNvPr id="15" name="Text 12"/>
          <p:cNvSpPr/>
          <p:nvPr/>
        </p:nvSpPr>
        <p:spPr>
          <a:xfrm>
            <a:off x="1404884" y="3198571"/>
            <a:ext cx="2840436" cy="841248"/>
          </a:xfrm>
          <a:prstGeom prst="rect">
            <a:avLst/>
          </a:prstGeom>
          <a:noFill/>
          <a:ln/>
        </p:spPr>
        <p:txBody>
          <a:bodyPr wrap="square" lIns="95250" tIns="95250" rIns="95250" bIns="95250" rtlCol="0" anchor="t">
            <a:spAutoFit/>
          </a:bodyPr>
          <a:lstStyle/>
          <a:p>
            <a:pPr marL="0" indent="0" algn="just">
              <a:lnSpc>
                <a:spcPct val="100000"/>
              </a:lnSpc>
              <a:buNone/>
            </a:pPr>
            <a:r>
              <a:rPr lang="en-US" sz="1152" dirty="0">
                <a:solidFill>
                  <a:srgbClr val="00070F"/>
                </a:solidFill>
                <a:latin typeface="Microsoft Yahei" pitchFamily="34" charset="0"/>
                <a:ea typeface="Microsoft Yahei" pitchFamily="34" charset="-122"/>
                <a:cs typeface="Microsoft Yahei" pitchFamily="34" charset="-120"/>
              </a:rPr>
              <a:t>选择合适的知识管理软件需考虑功能、易用性、集成能力和成本等因素，以确保其能有效支持企业的知识管理策略。</a:t>
            </a:r>
            <a:endParaRPr lang="en-US" sz="1440" dirty="0"/>
          </a:p>
        </p:txBody>
      </p:sp>
      <p:sp>
        <p:nvSpPr>
          <p:cNvPr id="16" name="Text 13"/>
          <p:cNvSpPr/>
          <p:nvPr/>
        </p:nvSpPr>
        <p:spPr>
          <a:xfrm>
            <a:off x="5322174" y="2834640"/>
            <a:ext cx="3017520" cy="512064"/>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728" b="1" dirty="0">
                <a:solidFill>
                  <a:srgbClr val="803D3F"/>
                </a:solidFill>
                <a:latin typeface="Microsoft Yahei" pitchFamily="34" charset="0"/>
                <a:ea typeface="Microsoft Yahei" pitchFamily="34" charset="-122"/>
                <a:cs typeface="Microsoft Yahei" pitchFamily="34" charset="-120"/>
              </a:rPr>
              <a:t>实施与应用案例分析</a:t>
            </a:r>
            <a:endParaRPr lang="en-US" sz="1440" dirty="0"/>
          </a:p>
        </p:txBody>
      </p:sp>
      <p:sp>
        <p:nvSpPr>
          <p:cNvPr id="17" name="Text 14"/>
          <p:cNvSpPr/>
          <p:nvPr/>
        </p:nvSpPr>
        <p:spPr>
          <a:xfrm>
            <a:off x="5322174" y="3198571"/>
            <a:ext cx="2849432" cy="841248"/>
          </a:xfrm>
          <a:prstGeom prst="rect">
            <a:avLst/>
          </a:prstGeom>
          <a:noFill/>
          <a:ln/>
        </p:spPr>
        <p:txBody>
          <a:bodyPr wrap="square" lIns="95250" tIns="95250" rIns="95250" bIns="95250" rtlCol="0" anchor="t">
            <a:spAutoFit/>
          </a:bodyPr>
          <a:lstStyle/>
          <a:p>
            <a:pPr marL="0" indent="0" algn="just">
              <a:lnSpc>
                <a:spcPct val="100000"/>
              </a:lnSpc>
              <a:buNone/>
            </a:pPr>
            <a:r>
              <a:rPr lang="en-US" sz="1152" dirty="0">
                <a:solidFill>
                  <a:srgbClr val="00070F"/>
                </a:solidFill>
                <a:latin typeface="Microsoft Yahei" pitchFamily="34" charset="0"/>
                <a:ea typeface="Microsoft Yahei" pitchFamily="34" charset="-122"/>
                <a:cs typeface="Microsoft Yahei" pitchFamily="34" charset="-120"/>
              </a:rPr>
              <a:t>通过分析成功的知识管理软件实施案例，可以了解如何有效地部署和使用这些工具来提升组织的知识和信息管理能力。</a:t>
            </a:r>
            <a:endParaRPr lang="en-US" sz="1440" dirty="0"/>
          </a:p>
        </p:txBody>
      </p:sp>
      <p:sp>
        <p:nvSpPr>
          <p:cNvPr id="18" name="Text 15"/>
          <p:cNvSpPr/>
          <p:nvPr/>
        </p:nvSpPr>
        <p:spPr>
          <a:xfrm>
            <a:off x="813450" y="1143000"/>
            <a:ext cx="544267" cy="594360"/>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2160" b="1" dirty="0">
                <a:solidFill>
                  <a:srgbClr val="FFFFFF"/>
                </a:solidFill>
                <a:latin typeface="Microsoft Yahei" pitchFamily="34" charset="0"/>
                <a:ea typeface="Microsoft Yahei" pitchFamily="34" charset="-122"/>
                <a:cs typeface="Microsoft Yahei" pitchFamily="34" charset="-120"/>
              </a:rPr>
              <a:t>01</a:t>
            </a:r>
            <a:endParaRPr lang="en-US" sz="1440" dirty="0"/>
          </a:p>
        </p:txBody>
      </p:sp>
      <p:sp>
        <p:nvSpPr>
          <p:cNvPr id="19" name="Text 16"/>
          <p:cNvSpPr/>
          <p:nvPr/>
        </p:nvSpPr>
        <p:spPr>
          <a:xfrm>
            <a:off x="4687356" y="1143000"/>
            <a:ext cx="598226" cy="594360"/>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2160" b="1" dirty="0">
                <a:solidFill>
                  <a:srgbClr val="FFFFFF"/>
                </a:solidFill>
                <a:latin typeface="Microsoft Yahei" pitchFamily="34" charset="0"/>
                <a:ea typeface="Microsoft Yahei" pitchFamily="34" charset="-122"/>
                <a:cs typeface="Microsoft Yahei" pitchFamily="34" charset="-120"/>
              </a:rPr>
              <a:t>02</a:t>
            </a:r>
            <a:endParaRPr lang="en-US" sz="1440" dirty="0"/>
          </a:p>
        </p:txBody>
      </p:sp>
      <p:sp>
        <p:nvSpPr>
          <p:cNvPr id="20" name="Text 17"/>
          <p:cNvSpPr/>
          <p:nvPr/>
        </p:nvSpPr>
        <p:spPr>
          <a:xfrm>
            <a:off x="804306" y="2807208"/>
            <a:ext cx="582632" cy="594360"/>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2160" b="1" dirty="0">
                <a:solidFill>
                  <a:srgbClr val="FFFFFF"/>
                </a:solidFill>
                <a:latin typeface="Microsoft Yahei" pitchFamily="34" charset="0"/>
                <a:ea typeface="Microsoft Yahei" pitchFamily="34" charset="-122"/>
                <a:cs typeface="Microsoft Yahei" pitchFamily="34" charset="-120"/>
              </a:rPr>
              <a:t>03</a:t>
            </a:r>
            <a:endParaRPr lang="en-US" sz="1440" dirty="0"/>
          </a:p>
        </p:txBody>
      </p:sp>
      <p:sp>
        <p:nvSpPr>
          <p:cNvPr id="21" name="Text 18"/>
          <p:cNvSpPr/>
          <p:nvPr/>
        </p:nvSpPr>
        <p:spPr>
          <a:xfrm>
            <a:off x="4696500" y="2807208"/>
            <a:ext cx="570794" cy="594360"/>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2160" b="1" dirty="0">
                <a:solidFill>
                  <a:srgbClr val="FFFFFF"/>
                </a:solidFill>
                <a:latin typeface="Microsoft Yahei" pitchFamily="34" charset="0"/>
                <a:ea typeface="Microsoft Yahei" pitchFamily="34" charset="-122"/>
                <a:cs typeface="Microsoft Yahei" pitchFamily="34" charset="-120"/>
              </a:rPr>
              <a:t>04</a:t>
            </a:r>
            <a:endParaRPr lang="en-US" sz="144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hape 0"/>
          <p:cNvSpPr/>
          <p:nvPr/>
        </p:nvSpPr>
        <p:spPr>
          <a:xfrm>
            <a:off x="193339" y="340363"/>
            <a:ext cx="2773456" cy="0"/>
          </a:xfrm>
          <a:custGeom>
            <a:avLst/>
            <a:gdLst/>
            <a:ahLst/>
            <a:cxnLst/>
            <a:rect l="l" t="t" r="r" b="b"/>
            <a:pathLst>
              <a:path w="2773456">
                <a:moveTo>
                  <a:pt x="0" y="0"/>
                </a:moveTo>
                <a:moveTo>
                  <a:pt x="0" y="0"/>
                </a:moveTo>
                <a:lnTo>
                  <a:pt x="2773456" y="0"/>
                </a:lnTo>
              </a:path>
            </a:pathLst>
          </a:custGeom>
          <a:noFill/>
          <a:ln w="9525">
            <a:solidFill>
              <a:srgbClr val="7A0707"/>
            </a:solidFill>
            <a:prstDash val="solid"/>
            <a:headEnd type="none"/>
            <a:tailEnd type="none"/>
          </a:ln>
        </p:spPr>
        <p:txBody>
          <a:bodyPr/>
          <a:lstStyle/>
          <a:p>
            <a:endParaRPr lang="zh-CN" altLang="en-US"/>
          </a:p>
        </p:txBody>
      </p:sp>
      <p:sp>
        <p:nvSpPr>
          <p:cNvPr id="4" name="Shape 1"/>
          <p:cNvSpPr/>
          <p:nvPr/>
        </p:nvSpPr>
        <p:spPr>
          <a:xfrm>
            <a:off x="6177205" y="340363"/>
            <a:ext cx="2773456" cy="0"/>
          </a:xfrm>
          <a:custGeom>
            <a:avLst/>
            <a:gdLst/>
            <a:ahLst/>
            <a:cxnLst/>
            <a:rect l="l" t="t" r="r" b="b"/>
            <a:pathLst>
              <a:path w="2773456">
                <a:moveTo>
                  <a:pt x="0" y="0"/>
                </a:moveTo>
                <a:moveTo>
                  <a:pt x="0" y="0"/>
                </a:moveTo>
                <a:lnTo>
                  <a:pt x="2773456" y="0"/>
                </a:lnTo>
              </a:path>
            </a:pathLst>
          </a:custGeom>
          <a:noFill/>
          <a:ln w="9525">
            <a:solidFill>
              <a:srgbClr val="7A0707"/>
            </a:solidFill>
            <a:prstDash val="solid"/>
            <a:headEnd type="none"/>
            <a:tailEnd type="none"/>
          </a:ln>
        </p:spPr>
        <p:txBody>
          <a:bodyPr/>
          <a:lstStyle/>
          <a:p>
            <a:endParaRPr lang="zh-CN" altLang="en-US"/>
          </a:p>
        </p:txBody>
      </p:sp>
      <p:sp>
        <p:nvSpPr>
          <p:cNvPr id="5" name="Text 2"/>
          <p:cNvSpPr/>
          <p:nvPr/>
        </p:nvSpPr>
        <p:spPr>
          <a:xfrm>
            <a:off x="2121216" y="94046"/>
            <a:ext cx="4901567" cy="491919"/>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1584" dirty="0">
                <a:solidFill>
                  <a:srgbClr val="7A0707"/>
                </a:solidFill>
                <a:latin typeface="微软雅黑" pitchFamily="34" charset="0"/>
                <a:ea typeface="微软雅黑" pitchFamily="34" charset="-122"/>
                <a:cs typeface="微软雅黑" pitchFamily="34" charset="-120"/>
              </a:rPr>
              <a:t>硬件设备应用</a:t>
            </a:r>
            <a:endParaRPr lang="en-US" sz="1440" dirty="0"/>
          </a:p>
        </p:txBody>
      </p:sp>
      <p:sp>
        <p:nvSpPr>
          <p:cNvPr id="6" name="Text 3"/>
          <p:cNvSpPr/>
          <p:nvPr/>
        </p:nvSpPr>
        <p:spPr>
          <a:xfrm>
            <a:off x="2743200" y="1025863"/>
            <a:ext cx="3657600" cy="448056"/>
          </a:xfrm>
          <a:prstGeom prst="rect">
            <a:avLst/>
          </a:prstGeom>
          <a:noFill/>
          <a:ln/>
        </p:spPr>
        <p:txBody>
          <a:bodyPr wrap="square" lIns="95250" tIns="95250" rIns="95250" bIns="95250" rtlCol="0" anchor="ctr">
            <a:spAutoFit/>
          </a:bodyPr>
          <a:lstStyle/>
          <a:p>
            <a:pPr marL="0" indent="0" algn="ctr">
              <a:lnSpc>
                <a:spcPct val="100000"/>
              </a:lnSpc>
              <a:spcBef>
                <a:spcPts val="375"/>
              </a:spcBef>
              <a:buNone/>
            </a:pPr>
            <a:r>
              <a:rPr lang="en-US" sz="1728" b="1" dirty="0">
                <a:solidFill>
                  <a:srgbClr val="803D3F"/>
                </a:solidFill>
                <a:latin typeface="Microsoft Yahei" pitchFamily="34" charset="0"/>
                <a:ea typeface="Microsoft Yahei" pitchFamily="34" charset="-122"/>
                <a:cs typeface="Microsoft Yahei" pitchFamily="34" charset="-120"/>
              </a:rPr>
              <a:t>硬件设备在知识管理中的角色</a:t>
            </a:r>
            <a:endParaRPr lang="en-US" sz="1440" dirty="0"/>
          </a:p>
        </p:txBody>
      </p:sp>
      <p:sp>
        <p:nvSpPr>
          <p:cNvPr id="7" name="Text 4"/>
          <p:cNvSpPr/>
          <p:nvPr/>
        </p:nvSpPr>
        <p:spPr>
          <a:xfrm>
            <a:off x="2743200" y="1368172"/>
            <a:ext cx="3657600" cy="841248"/>
          </a:xfrm>
          <a:prstGeom prst="rect">
            <a:avLst/>
          </a:prstGeom>
          <a:noFill/>
          <a:ln/>
        </p:spPr>
        <p:txBody>
          <a:bodyPr wrap="square" lIns="95250" tIns="95250" rIns="95250" bIns="95250" rtlCol="0" anchor="t">
            <a:spAutoFit/>
          </a:bodyPr>
          <a:lstStyle/>
          <a:p>
            <a:pPr marL="0" indent="0" algn="just">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硬件设备是知识管理的重要工具，它们提供了存储、处理和传输知识的基础设施，使得知识管理更加高效。</a:t>
            </a:r>
            <a:endParaRPr lang="en-US" sz="1440" dirty="0"/>
          </a:p>
        </p:txBody>
      </p:sp>
      <p:sp>
        <p:nvSpPr>
          <p:cNvPr id="8" name="Text 5"/>
          <p:cNvSpPr/>
          <p:nvPr/>
        </p:nvSpPr>
        <p:spPr>
          <a:xfrm>
            <a:off x="522708" y="2567541"/>
            <a:ext cx="3657600" cy="448056"/>
          </a:xfrm>
          <a:prstGeom prst="rect">
            <a:avLst/>
          </a:prstGeom>
          <a:noFill/>
          <a:ln/>
        </p:spPr>
        <p:txBody>
          <a:bodyPr wrap="square" lIns="95250" tIns="95250" rIns="95250" bIns="95250" rtlCol="0" anchor="ctr">
            <a:spAutoFit/>
          </a:bodyPr>
          <a:lstStyle/>
          <a:p>
            <a:pPr marL="0" indent="0" algn="ctr">
              <a:lnSpc>
                <a:spcPct val="100000"/>
              </a:lnSpc>
              <a:spcBef>
                <a:spcPts val="375"/>
              </a:spcBef>
              <a:buNone/>
            </a:pPr>
            <a:r>
              <a:rPr lang="en-US" sz="1728" b="1" dirty="0">
                <a:solidFill>
                  <a:srgbClr val="803D3F"/>
                </a:solidFill>
                <a:latin typeface="Microsoft Yahei" pitchFamily="34" charset="0"/>
                <a:ea typeface="Microsoft Yahei" pitchFamily="34" charset="-122"/>
                <a:cs typeface="Microsoft Yahei" pitchFamily="34" charset="-120"/>
              </a:rPr>
              <a:t>硬件设备的选型与配置</a:t>
            </a:r>
            <a:endParaRPr lang="en-US" sz="1440" dirty="0"/>
          </a:p>
        </p:txBody>
      </p:sp>
      <p:sp>
        <p:nvSpPr>
          <p:cNvPr id="9" name="Text 6"/>
          <p:cNvSpPr/>
          <p:nvPr/>
        </p:nvSpPr>
        <p:spPr>
          <a:xfrm>
            <a:off x="522708" y="2899468"/>
            <a:ext cx="3657600" cy="621792"/>
          </a:xfrm>
          <a:prstGeom prst="rect">
            <a:avLst/>
          </a:prstGeom>
          <a:noFill/>
          <a:ln/>
        </p:spPr>
        <p:txBody>
          <a:bodyPr wrap="square" lIns="95250" tIns="95250" rIns="95250" bIns="95250" rtlCol="0" anchor="t">
            <a:spAutoFit/>
          </a:bodyPr>
          <a:lstStyle/>
          <a:p>
            <a:pPr marL="0" indent="0" algn="just">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根据知识管理的需求，选择合适的硬件设备并进行合理配置，可以优化知识管理的效率和效果。</a:t>
            </a:r>
            <a:endParaRPr lang="en-US" sz="1440" dirty="0"/>
          </a:p>
        </p:txBody>
      </p:sp>
      <p:sp>
        <p:nvSpPr>
          <p:cNvPr id="10" name="Text 7"/>
          <p:cNvSpPr/>
          <p:nvPr/>
        </p:nvSpPr>
        <p:spPr>
          <a:xfrm>
            <a:off x="4963692" y="2567541"/>
            <a:ext cx="3657600" cy="448056"/>
          </a:xfrm>
          <a:prstGeom prst="rect">
            <a:avLst/>
          </a:prstGeom>
          <a:noFill/>
          <a:ln/>
        </p:spPr>
        <p:txBody>
          <a:bodyPr wrap="square" lIns="95250" tIns="95250" rIns="95250" bIns="95250" rtlCol="0" anchor="ctr">
            <a:spAutoFit/>
          </a:bodyPr>
          <a:lstStyle/>
          <a:p>
            <a:pPr marL="0" indent="0" algn="ctr">
              <a:lnSpc>
                <a:spcPct val="100000"/>
              </a:lnSpc>
              <a:spcBef>
                <a:spcPts val="375"/>
              </a:spcBef>
              <a:buNone/>
            </a:pPr>
            <a:r>
              <a:rPr lang="en-US" sz="1728" b="1" dirty="0">
                <a:solidFill>
                  <a:srgbClr val="803D3F"/>
                </a:solidFill>
                <a:latin typeface="Microsoft Yahei" pitchFamily="34" charset="0"/>
                <a:ea typeface="Microsoft Yahei" pitchFamily="34" charset="-122"/>
                <a:cs typeface="Microsoft Yahei" pitchFamily="34" charset="-120"/>
              </a:rPr>
              <a:t>硬件设备的维护与升级</a:t>
            </a:r>
            <a:endParaRPr lang="en-US" sz="1440" dirty="0"/>
          </a:p>
        </p:txBody>
      </p:sp>
      <p:sp>
        <p:nvSpPr>
          <p:cNvPr id="11" name="Text 8"/>
          <p:cNvSpPr/>
          <p:nvPr/>
        </p:nvSpPr>
        <p:spPr>
          <a:xfrm>
            <a:off x="4963692" y="2899468"/>
            <a:ext cx="3657600" cy="621792"/>
          </a:xfrm>
          <a:prstGeom prst="rect">
            <a:avLst/>
          </a:prstGeom>
          <a:noFill/>
          <a:ln/>
        </p:spPr>
        <p:txBody>
          <a:bodyPr wrap="square" lIns="95250" tIns="95250" rIns="95250" bIns="95250" rtlCol="0" anchor="t">
            <a:spAutoFit/>
          </a:bodyPr>
          <a:lstStyle/>
          <a:p>
            <a:pPr marL="0" indent="0" algn="just">
              <a:lnSpc>
                <a:spcPct val="100000"/>
              </a:lnSpc>
              <a:buNone/>
            </a:pPr>
            <a:r>
              <a:rPr lang="en-US" sz="1152" dirty="0">
                <a:solidFill>
                  <a:srgbClr val="00070F"/>
                </a:solidFill>
                <a:latin typeface="Microsoft Yahei" pitchFamily="34" charset="0"/>
                <a:ea typeface="Microsoft Yahei" pitchFamily="34" charset="-122"/>
                <a:cs typeface="Microsoft Yahei" pitchFamily="34" charset="-120"/>
              </a:rPr>
              <a:t>定期对硬件设备进行维护和升级，可以保证其正常运行，适应知识管理的发展需求。</a:t>
            </a:r>
            <a:endParaRPr lang="en-US" sz="144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hape 0"/>
          <p:cNvSpPr/>
          <p:nvPr/>
        </p:nvSpPr>
        <p:spPr>
          <a:xfrm>
            <a:off x="193339" y="340363"/>
            <a:ext cx="2773456" cy="0"/>
          </a:xfrm>
          <a:custGeom>
            <a:avLst/>
            <a:gdLst/>
            <a:ahLst/>
            <a:cxnLst/>
            <a:rect l="l" t="t" r="r" b="b"/>
            <a:pathLst>
              <a:path w="2773456">
                <a:moveTo>
                  <a:pt x="0" y="0"/>
                </a:moveTo>
                <a:moveTo>
                  <a:pt x="0" y="0"/>
                </a:moveTo>
                <a:lnTo>
                  <a:pt x="2773456" y="0"/>
                </a:lnTo>
              </a:path>
            </a:pathLst>
          </a:custGeom>
          <a:noFill/>
          <a:ln w="9525">
            <a:solidFill>
              <a:srgbClr val="7A0707"/>
            </a:solidFill>
            <a:prstDash val="solid"/>
            <a:headEnd type="none"/>
            <a:tailEnd type="none"/>
          </a:ln>
        </p:spPr>
        <p:txBody>
          <a:bodyPr/>
          <a:lstStyle/>
          <a:p>
            <a:endParaRPr lang="zh-CN" altLang="en-US"/>
          </a:p>
        </p:txBody>
      </p:sp>
      <p:sp>
        <p:nvSpPr>
          <p:cNvPr id="4" name="Shape 1"/>
          <p:cNvSpPr/>
          <p:nvPr/>
        </p:nvSpPr>
        <p:spPr>
          <a:xfrm>
            <a:off x="6177205" y="340363"/>
            <a:ext cx="2773456" cy="0"/>
          </a:xfrm>
          <a:custGeom>
            <a:avLst/>
            <a:gdLst/>
            <a:ahLst/>
            <a:cxnLst/>
            <a:rect l="l" t="t" r="r" b="b"/>
            <a:pathLst>
              <a:path w="2773456">
                <a:moveTo>
                  <a:pt x="0" y="0"/>
                </a:moveTo>
                <a:moveTo>
                  <a:pt x="0" y="0"/>
                </a:moveTo>
                <a:lnTo>
                  <a:pt x="2773456" y="0"/>
                </a:lnTo>
              </a:path>
            </a:pathLst>
          </a:custGeom>
          <a:noFill/>
          <a:ln w="9525">
            <a:solidFill>
              <a:srgbClr val="7A0707"/>
            </a:solidFill>
            <a:prstDash val="solid"/>
            <a:headEnd type="none"/>
            <a:tailEnd type="none"/>
          </a:ln>
        </p:spPr>
        <p:txBody>
          <a:bodyPr/>
          <a:lstStyle/>
          <a:p>
            <a:endParaRPr lang="zh-CN" altLang="en-US"/>
          </a:p>
        </p:txBody>
      </p:sp>
      <p:sp>
        <p:nvSpPr>
          <p:cNvPr id="5" name="Text 2"/>
          <p:cNvSpPr/>
          <p:nvPr/>
        </p:nvSpPr>
        <p:spPr>
          <a:xfrm>
            <a:off x="2121216" y="94046"/>
            <a:ext cx="4901567" cy="491919"/>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1584" dirty="0">
                <a:solidFill>
                  <a:srgbClr val="7A0707"/>
                </a:solidFill>
                <a:latin typeface="微软雅黑" pitchFamily="34" charset="0"/>
                <a:ea typeface="微软雅黑" pitchFamily="34" charset="-122"/>
                <a:cs typeface="微软雅黑" pitchFamily="34" charset="-120"/>
              </a:rPr>
              <a:t>辅助工具推荐</a:t>
            </a:r>
            <a:endParaRPr lang="en-US" sz="1440" dirty="0"/>
          </a:p>
        </p:txBody>
      </p:sp>
      <p:pic>
        <p:nvPicPr>
          <p:cNvPr id="6" name="Image 0" descr="https://sgw-dx.xf-yun.com/api/v1/sparkdesk/_17423622484093c52589ad9924d1bb799c4b1deb3e2f4.jpg?authorization=c2ltcGxlLWp3dCBhaz1zcGFya2Rlc2s4MDAwMDAwMDAwMDE7ZXhwPTMzMTkxNjIyNDg7YWxnbz1obWFjLXNoYTI1NjtzaWc9VGxDOXcrZjBJSFdPZVM3aWVoTFEzemNhcStLSGRiaUtHWXlxNmYzOFZwZz0=&amp;x_location=7YfmxI7B7uKO7jlRxIftd60we5D="/>
          <p:cNvPicPr>
            <a:picLocks noChangeAspect="1"/>
          </p:cNvPicPr>
          <p:nvPr/>
        </p:nvPicPr>
        <p:blipFill>
          <a:blip r:embed="rId4"/>
          <a:stretch>
            <a:fillRect/>
          </a:stretch>
        </p:blipFill>
        <p:spPr>
          <a:xfrm>
            <a:off x="445242" y="1227435"/>
            <a:ext cx="2831634" cy="2831634"/>
          </a:xfrm>
          <a:prstGeom prst="rect">
            <a:avLst/>
          </a:prstGeom>
        </p:spPr>
      </p:pic>
      <p:sp>
        <p:nvSpPr>
          <p:cNvPr id="7" name="Text 3"/>
          <p:cNvSpPr/>
          <p:nvPr/>
        </p:nvSpPr>
        <p:spPr>
          <a:xfrm>
            <a:off x="3485040" y="1130659"/>
            <a:ext cx="3309781" cy="484632"/>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584" b="1" dirty="0">
                <a:solidFill>
                  <a:srgbClr val="803D3F"/>
                </a:solidFill>
                <a:latin typeface="Microsoft Yahei" pitchFamily="34" charset="0"/>
                <a:ea typeface="Microsoft Yahei" pitchFamily="34" charset="-122"/>
                <a:cs typeface="Microsoft Yahei" pitchFamily="34" charset="-120"/>
              </a:rPr>
              <a:t>笔记软件Evernote</a:t>
            </a:r>
            <a:endParaRPr lang="en-US" sz="1440" dirty="0"/>
          </a:p>
        </p:txBody>
      </p:sp>
      <p:sp>
        <p:nvSpPr>
          <p:cNvPr id="8" name="Text 4"/>
          <p:cNvSpPr/>
          <p:nvPr/>
        </p:nvSpPr>
        <p:spPr>
          <a:xfrm>
            <a:off x="3485040" y="1427243"/>
            <a:ext cx="5212080" cy="621792"/>
          </a:xfrm>
          <a:prstGeom prst="rect">
            <a:avLst/>
          </a:prstGeom>
          <a:noFill/>
          <a:ln/>
        </p:spPr>
        <p:txBody>
          <a:bodyPr wrap="square" lIns="95250" tIns="95250" rIns="95250" bIns="95250" rtlCol="0" anchor="t">
            <a:spAutoFit/>
          </a:bodyPr>
          <a:lstStyle/>
          <a:p>
            <a:pPr marL="0" indent="0" algn="just">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Evernote是一款功能强大的笔记软件，支持多平台同步，便于大学生随时随地记录和整理知识，提高学习效率。</a:t>
            </a:r>
            <a:endParaRPr lang="en-US" sz="1440" dirty="0"/>
          </a:p>
        </p:txBody>
      </p:sp>
      <p:sp>
        <p:nvSpPr>
          <p:cNvPr id="9" name="Text 5"/>
          <p:cNvSpPr/>
          <p:nvPr/>
        </p:nvSpPr>
        <p:spPr>
          <a:xfrm>
            <a:off x="3485040" y="2158619"/>
            <a:ext cx="4507439" cy="484632"/>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584" b="1" dirty="0">
                <a:solidFill>
                  <a:srgbClr val="803D3F"/>
                </a:solidFill>
                <a:latin typeface="Microsoft Yahei" pitchFamily="34" charset="0"/>
                <a:ea typeface="Microsoft Yahei" pitchFamily="34" charset="-122"/>
                <a:cs typeface="Microsoft Yahei" pitchFamily="34" charset="-120"/>
              </a:rPr>
              <a:t>思维导图工具XMind</a:t>
            </a:r>
            <a:endParaRPr lang="en-US" sz="1440" dirty="0"/>
          </a:p>
        </p:txBody>
      </p:sp>
      <p:sp>
        <p:nvSpPr>
          <p:cNvPr id="10" name="Text 6"/>
          <p:cNvSpPr/>
          <p:nvPr/>
        </p:nvSpPr>
        <p:spPr>
          <a:xfrm>
            <a:off x="3485040" y="2463259"/>
            <a:ext cx="5212080" cy="621792"/>
          </a:xfrm>
          <a:prstGeom prst="rect">
            <a:avLst/>
          </a:prstGeom>
          <a:noFill/>
          <a:ln/>
        </p:spPr>
        <p:txBody>
          <a:bodyPr wrap="square" lIns="95250" tIns="95250" rIns="95250" bIns="95250" rtlCol="0" anchor="t">
            <a:spAutoFit/>
          </a:bodyPr>
          <a:lstStyle/>
          <a:p>
            <a:pPr marL="0" indent="0" algn="just">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XMind是一款专业的思维导图工具，帮助大学生梳理知识结构，激发创新思维，是知识管理的重要辅助工具。</a:t>
            </a:r>
            <a:endParaRPr lang="en-US" sz="1440" dirty="0"/>
          </a:p>
        </p:txBody>
      </p:sp>
      <p:sp>
        <p:nvSpPr>
          <p:cNvPr id="11" name="Text 7"/>
          <p:cNvSpPr/>
          <p:nvPr/>
        </p:nvSpPr>
        <p:spPr>
          <a:xfrm>
            <a:off x="3485040" y="3194618"/>
            <a:ext cx="4861995" cy="484632"/>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584" b="1" dirty="0">
                <a:solidFill>
                  <a:srgbClr val="803D3F"/>
                </a:solidFill>
                <a:latin typeface="Microsoft Yahei" pitchFamily="34" charset="0"/>
                <a:ea typeface="Microsoft Yahei" pitchFamily="34" charset="-122"/>
                <a:cs typeface="Microsoft Yahei" pitchFamily="34" charset="-120"/>
              </a:rPr>
              <a:t>时间管理应用Trello</a:t>
            </a:r>
            <a:endParaRPr lang="en-US" sz="1440" dirty="0"/>
          </a:p>
        </p:txBody>
      </p:sp>
      <p:sp>
        <p:nvSpPr>
          <p:cNvPr id="12" name="Text 8"/>
          <p:cNvSpPr/>
          <p:nvPr/>
        </p:nvSpPr>
        <p:spPr>
          <a:xfrm>
            <a:off x="3485040" y="3491058"/>
            <a:ext cx="5213718" cy="621792"/>
          </a:xfrm>
          <a:prstGeom prst="rect">
            <a:avLst/>
          </a:prstGeom>
          <a:noFill/>
          <a:ln/>
        </p:spPr>
        <p:txBody>
          <a:bodyPr wrap="square" lIns="95250" tIns="95250" rIns="95250" bIns="95250" rtlCol="0" anchor="t">
            <a:spAutoFit/>
          </a:bodyPr>
          <a:lstStyle/>
          <a:p>
            <a:pPr marL="0" indent="0" algn="just">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Trello以看板形式展示任务进度，适合大学生进行时间管理和团队协作，有效提升学习和工作效率。</a:t>
            </a:r>
            <a:endParaRPr lang="en-US" sz="144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hape 0"/>
          <p:cNvSpPr/>
          <p:nvPr/>
        </p:nvSpPr>
        <p:spPr>
          <a:xfrm>
            <a:off x="4277848" y="516919"/>
            <a:ext cx="0" cy="4109663"/>
          </a:xfrm>
          <a:custGeom>
            <a:avLst/>
            <a:gdLst/>
            <a:ahLst/>
            <a:cxnLst/>
            <a:rect l="l" t="t" r="r" b="b"/>
            <a:pathLst>
              <a:path h="4109663">
                <a:moveTo>
                  <a:pt x="0" y="0"/>
                </a:moveTo>
                <a:moveTo>
                  <a:pt x="0" y="0"/>
                </a:moveTo>
                <a:lnTo>
                  <a:pt x="0" y="4109663"/>
                </a:lnTo>
              </a:path>
            </a:pathLst>
          </a:custGeom>
          <a:noFill/>
          <a:ln w="9525">
            <a:solidFill>
              <a:srgbClr val="A5A5A5"/>
            </a:solidFill>
            <a:prstDash val="solid"/>
            <a:headEnd type="none"/>
            <a:tailEnd type="none"/>
          </a:ln>
        </p:spPr>
        <p:txBody>
          <a:bodyPr/>
          <a:lstStyle/>
          <a:p>
            <a:endParaRPr lang="zh-CN" altLang="en-US"/>
          </a:p>
        </p:txBody>
      </p:sp>
      <p:sp>
        <p:nvSpPr>
          <p:cNvPr id="4" name="Text 1"/>
          <p:cNvSpPr/>
          <p:nvPr/>
        </p:nvSpPr>
        <p:spPr>
          <a:xfrm>
            <a:off x="4680698" y="1356616"/>
            <a:ext cx="1081423" cy="980122"/>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4032" b="1" dirty="0">
                <a:solidFill>
                  <a:srgbClr val="FFFFFF"/>
                </a:solidFill>
                <a:latin typeface="Arial" pitchFamily="34" charset="0"/>
                <a:ea typeface="Arial" pitchFamily="34" charset="-122"/>
                <a:cs typeface="Arial" pitchFamily="34" charset="-120"/>
              </a:rPr>
              <a:t>05</a:t>
            </a:r>
            <a:endParaRPr lang="en-US" sz="1440" dirty="0"/>
          </a:p>
        </p:txBody>
      </p:sp>
      <p:sp>
        <p:nvSpPr>
          <p:cNvPr id="5" name="Text 2"/>
          <p:cNvSpPr/>
          <p:nvPr/>
        </p:nvSpPr>
        <p:spPr>
          <a:xfrm>
            <a:off x="4680698" y="2393016"/>
            <a:ext cx="4463302" cy="704088"/>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2736" b="1" dirty="0">
                <a:solidFill>
                  <a:srgbClr val="803D3F"/>
                </a:solidFill>
                <a:latin typeface="Microsoft Yahei" pitchFamily="34" charset="0"/>
                <a:ea typeface="Microsoft Yahei" pitchFamily="34" charset="-122"/>
                <a:cs typeface="Microsoft Yahei" pitchFamily="34" charset="-120"/>
              </a:rPr>
              <a:t>知识管理挑战</a:t>
            </a:r>
            <a:endParaRPr lang="en-US" sz="144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hape 0"/>
          <p:cNvSpPr/>
          <p:nvPr/>
        </p:nvSpPr>
        <p:spPr>
          <a:xfrm>
            <a:off x="193339" y="340363"/>
            <a:ext cx="2773456" cy="0"/>
          </a:xfrm>
          <a:custGeom>
            <a:avLst/>
            <a:gdLst/>
            <a:ahLst/>
            <a:cxnLst/>
            <a:rect l="l" t="t" r="r" b="b"/>
            <a:pathLst>
              <a:path w="2773456">
                <a:moveTo>
                  <a:pt x="0" y="0"/>
                </a:moveTo>
                <a:moveTo>
                  <a:pt x="0" y="0"/>
                </a:moveTo>
                <a:lnTo>
                  <a:pt x="2773456" y="0"/>
                </a:lnTo>
              </a:path>
            </a:pathLst>
          </a:custGeom>
          <a:noFill/>
          <a:ln w="9525">
            <a:solidFill>
              <a:srgbClr val="7A0707"/>
            </a:solidFill>
            <a:prstDash val="solid"/>
            <a:headEnd type="none"/>
            <a:tailEnd type="none"/>
          </a:ln>
        </p:spPr>
        <p:txBody>
          <a:bodyPr/>
          <a:lstStyle/>
          <a:p>
            <a:endParaRPr lang="zh-CN" altLang="en-US"/>
          </a:p>
        </p:txBody>
      </p:sp>
      <p:sp>
        <p:nvSpPr>
          <p:cNvPr id="4" name="Shape 1"/>
          <p:cNvSpPr/>
          <p:nvPr/>
        </p:nvSpPr>
        <p:spPr>
          <a:xfrm>
            <a:off x="6177205" y="340363"/>
            <a:ext cx="2773456" cy="0"/>
          </a:xfrm>
          <a:custGeom>
            <a:avLst/>
            <a:gdLst/>
            <a:ahLst/>
            <a:cxnLst/>
            <a:rect l="l" t="t" r="r" b="b"/>
            <a:pathLst>
              <a:path w="2773456">
                <a:moveTo>
                  <a:pt x="0" y="0"/>
                </a:moveTo>
                <a:moveTo>
                  <a:pt x="0" y="0"/>
                </a:moveTo>
                <a:lnTo>
                  <a:pt x="2773456" y="0"/>
                </a:lnTo>
              </a:path>
            </a:pathLst>
          </a:custGeom>
          <a:noFill/>
          <a:ln w="9525">
            <a:solidFill>
              <a:srgbClr val="7A0707"/>
            </a:solidFill>
            <a:prstDash val="solid"/>
            <a:headEnd type="none"/>
            <a:tailEnd type="none"/>
          </a:ln>
        </p:spPr>
        <p:txBody>
          <a:bodyPr/>
          <a:lstStyle/>
          <a:p>
            <a:endParaRPr lang="zh-CN" altLang="en-US"/>
          </a:p>
        </p:txBody>
      </p:sp>
      <p:sp>
        <p:nvSpPr>
          <p:cNvPr id="5" name="Text 2"/>
          <p:cNvSpPr/>
          <p:nvPr/>
        </p:nvSpPr>
        <p:spPr>
          <a:xfrm>
            <a:off x="2121216" y="94046"/>
            <a:ext cx="4901567" cy="491919"/>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1584" dirty="0">
                <a:solidFill>
                  <a:srgbClr val="7A0707"/>
                </a:solidFill>
                <a:latin typeface="微软雅黑" pitchFamily="34" charset="0"/>
                <a:ea typeface="微软雅黑" pitchFamily="34" charset="-122"/>
                <a:cs typeface="微软雅黑" pitchFamily="34" charset="-120"/>
              </a:rPr>
              <a:t>技术更新迅速</a:t>
            </a:r>
            <a:endParaRPr lang="en-US" sz="1440" dirty="0"/>
          </a:p>
        </p:txBody>
      </p:sp>
      <p:sp>
        <p:nvSpPr>
          <p:cNvPr id="6" name="Text 3"/>
          <p:cNvSpPr/>
          <p:nvPr/>
        </p:nvSpPr>
        <p:spPr>
          <a:xfrm>
            <a:off x="886148" y="1536231"/>
            <a:ext cx="2212848" cy="384048"/>
          </a:xfrm>
          <a:prstGeom prst="rect">
            <a:avLst/>
          </a:prstGeom>
          <a:noFill/>
          <a:ln/>
        </p:spPr>
        <p:txBody>
          <a:bodyPr wrap="square" lIns="95250" tIns="95250" rIns="95250" bIns="95250" rtlCol="0" anchor="t">
            <a:spAutoFit/>
          </a:bodyPr>
          <a:lstStyle/>
          <a:p>
            <a:pPr marL="0" indent="0">
              <a:lnSpc>
                <a:spcPct val="100000"/>
              </a:lnSpc>
              <a:spcBef>
                <a:spcPts val="375"/>
              </a:spcBef>
              <a:buNone/>
            </a:pPr>
            <a:r>
              <a:rPr lang="en-US" sz="1584" b="1" dirty="0">
                <a:solidFill>
                  <a:srgbClr val="803D3F"/>
                </a:solidFill>
                <a:latin typeface="Microsoft Yahei" pitchFamily="34" charset="0"/>
                <a:ea typeface="Microsoft Yahei" pitchFamily="34" charset="-122"/>
                <a:cs typeface="Microsoft Yahei" pitchFamily="34" charset="-120"/>
              </a:rPr>
              <a:t>技术更新的必然性</a:t>
            </a:r>
            <a:endParaRPr lang="en-US" sz="1440" dirty="0"/>
          </a:p>
        </p:txBody>
      </p:sp>
      <p:sp>
        <p:nvSpPr>
          <p:cNvPr id="7" name="Text 4"/>
          <p:cNvSpPr/>
          <p:nvPr/>
        </p:nvSpPr>
        <p:spPr>
          <a:xfrm>
            <a:off x="886148" y="1920279"/>
            <a:ext cx="2212848" cy="1554480"/>
          </a:xfrm>
          <a:prstGeom prst="rect">
            <a:avLst/>
          </a:prstGeom>
          <a:noFill/>
          <a:ln/>
        </p:spPr>
        <p:txBody>
          <a:bodyPr wrap="square" lIns="95250" tIns="95250" rIns="95250" bIns="95250" rtlCol="0" anchor="t">
            <a:spAutoFit/>
          </a:bodyPr>
          <a:lstStyle/>
          <a:p>
            <a:pPr marL="0" indent="0" algn="just">
              <a:lnSpc>
                <a:spcPct val="1125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在知识管理领域，技术的快速更新是必然趋势。新技术如人工智能、大数据等不断涌现，为知识管理带来新的机遇和挑战。</a:t>
            </a:r>
            <a:endParaRPr lang="en-US" sz="1440" dirty="0"/>
          </a:p>
        </p:txBody>
      </p:sp>
      <p:sp>
        <p:nvSpPr>
          <p:cNvPr id="8" name="Shape 5"/>
          <p:cNvSpPr/>
          <p:nvPr/>
        </p:nvSpPr>
        <p:spPr>
          <a:xfrm>
            <a:off x="886489" y="1045921"/>
            <a:ext cx="426013" cy="426013"/>
          </a:xfrm>
          <a:custGeom>
            <a:avLst/>
            <a:gdLst/>
            <a:ahLst/>
            <a:cxnLst/>
            <a:rect l="l" t="t" r="r" b="b"/>
            <a:pathLst>
              <a:path w="426013" h="426013">
                <a:moveTo>
                  <a:pt x="213006" y="0"/>
                </a:moveTo>
                <a:moveTo>
                  <a:pt x="213006" y="0"/>
                </a:moveTo>
                <a:cubicBezTo>
                  <a:pt x="330568" y="0"/>
                  <a:pt x="426013" y="95445"/>
                  <a:pt x="426013" y="213006"/>
                </a:cubicBezTo>
                <a:cubicBezTo>
                  <a:pt x="426013" y="330568"/>
                  <a:pt x="330568" y="426013"/>
                  <a:pt x="213006" y="426013"/>
                </a:cubicBezTo>
                <a:cubicBezTo>
                  <a:pt x="95445" y="426013"/>
                  <a:pt x="0" y="330568"/>
                  <a:pt x="0" y="213006"/>
                </a:cubicBezTo>
                <a:cubicBezTo>
                  <a:pt x="0" y="95445"/>
                  <a:pt x="95445" y="0"/>
                  <a:pt x="213006" y="0"/>
                </a:cubicBezTo>
                <a:close/>
              </a:path>
            </a:pathLst>
          </a:custGeom>
          <a:solidFill>
            <a:srgbClr val="803D3F"/>
          </a:solidFill>
          <a:ln/>
        </p:spPr>
        <p:txBody>
          <a:bodyPr/>
          <a:lstStyle/>
          <a:p>
            <a:endParaRPr lang="zh-CN" altLang="en-US"/>
          </a:p>
        </p:txBody>
      </p:sp>
      <p:sp>
        <p:nvSpPr>
          <p:cNvPr id="9" name="Text 6"/>
          <p:cNvSpPr/>
          <p:nvPr/>
        </p:nvSpPr>
        <p:spPr>
          <a:xfrm>
            <a:off x="813116" y="1076047"/>
            <a:ext cx="554470" cy="365760"/>
          </a:xfrm>
          <a:prstGeom prst="rect">
            <a:avLst/>
          </a:prstGeom>
          <a:noFill/>
          <a:ln/>
        </p:spPr>
        <p:txBody>
          <a:bodyPr wrap="square" lIns="95250" tIns="95250" rIns="95250" bIns="95250" rtlCol="0" anchor="t">
            <a:spAutoFit/>
          </a:bodyPr>
          <a:lstStyle/>
          <a:p>
            <a:pPr marL="0" indent="0" algn="ctr">
              <a:lnSpc>
                <a:spcPct val="100000"/>
              </a:lnSpc>
              <a:spcBef>
                <a:spcPts val="375"/>
              </a:spcBef>
              <a:buNone/>
            </a:pPr>
            <a:r>
              <a:rPr lang="en-US" sz="1440" b="1" dirty="0">
                <a:solidFill>
                  <a:srgbClr val="FFFFFF"/>
                </a:solidFill>
                <a:latin typeface="Microsoft Yahei" pitchFamily="34" charset="0"/>
                <a:ea typeface="Microsoft Yahei" pitchFamily="34" charset="-122"/>
                <a:cs typeface="Microsoft Yahei" pitchFamily="34" charset="-120"/>
              </a:rPr>
              <a:t>01</a:t>
            </a:r>
            <a:endParaRPr lang="en-US" sz="1440" dirty="0"/>
          </a:p>
        </p:txBody>
      </p:sp>
      <p:sp>
        <p:nvSpPr>
          <p:cNvPr id="10" name="Text 7"/>
          <p:cNvSpPr/>
          <p:nvPr/>
        </p:nvSpPr>
        <p:spPr>
          <a:xfrm>
            <a:off x="3502092" y="1527087"/>
            <a:ext cx="2212848" cy="384048"/>
          </a:xfrm>
          <a:prstGeom prst="rect">
            <a:avLst/>
          </a:prstGeom>
          <a:noFill/>
          <a:ln/>
        </p:spPr>
        <p:txBody>
          <a:bodyPr wrap="square" lIns="95250" tIns="95250" rIns="95250" bIns="95250" rtlCol="0" anchor="t">
            <a:spAutoFit/>
          </a:bodyPr>
          <a:lstStyle/>
          <a:p>
            <a:pPr marL="0" indent="0">
              <a:lnSpc>
                <a:spcPct val="100000"/>
              </a:lnSpc>
              <a:spcBef>
                <a:spcPts val="375"/>
              </a:spcBef>
              <a:buNone/>
            </a:pPr>
            <a:r>
              <a:rPr lang="en-US" sz="1584" b="1" dirty="0">
                <a:solidFill>
                  <a:srgbClr val="803D3F"/>
                </a:solidFill>
                <a:latin typeface="Microsoft Yahei" pitchFamily="34" charset="0"/>
                <a:ea typeface="Microsoft Yahei" pitchFamily="34" charset="-122"/>
                <a:cs typeface="Microsoft Yahei" pitchFamily="34" charset="-120"/>
              </a:rPr>
              <a:t>应对技术更新的策略</a:t>
            </a:r>
            <a:endParaRPr lang="en-US" sz="1440" dirty="0"/>
          </a:p>
        </p:txBody>
      </p:sp>
      <p:sp>
        <p:nvSpPr>
          <p:cNvPr id="11" name="Text 8"/>
          <p:cNvSpPr/>
          <p:nvPr/>
        </p:nvSpPr>
        <p:spPr>
          <a:xfrm>
            <a:off x="3502092" y="1920279"/>
            <a:ext cx="2212848" cy="1554480"/>
          </a:xfrm>
          <a:prstGeom prst="rect">
            <a:avLst/>
          </a:prstGeom>
          <a:noFill/>
          <a:ln/>
        </p:spPr>
        <p:txBody>
          <a:bodyPr wrap="square" lIns="95250" tIns="95250" rIns="95250" bIns="95250" rtlCol="0" anchor="t">
            <a:spAutoFit/>
          </a:bodyPr>
          <a:lstStyle/>
          <a:p>
            <a:pPr marL="0" indent="0" algn="just">
              <a:lnSpc>
                <a:spcPct val="1125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面对技术更新迅速的挑战，我们需要制定有效的策略。这包括持续学习新知识，灵活运用新技术，以及建立适应变化的知识管理体系。</a:t>
            </a:r>
            <a:endParaRPr lang="en-US" sz="1440" dirty="0"/>
          </a:p>
        </p:txBody>
      </p:sp>
      <p:sp>
        <p:nvSpPr>
          <p:cNvPr id="12" name="Shape 9"/>
          <p:cNvSpPr/>
          <p:nvPr/>
        </p:nvSpPr>
        <p:spPr>
          <a:xfrm>
            <a:off x="3502092" y="1045921"/>
            <a:ext cx="426013" cy="426013"/>
          </a:xfrm>
          <a:custGeom>
            <a:avLst/>
            <a:gdLst/>
            <a:ahLst/>
            <a:cxnLst/>
            <a:rect l="l" t="t" r="r" b="b"/>
            <a:pathLst>
              <a:path w="426013" h="426013">
                <a:moveTo>
                  <a:pt x="213006" y="0"/>
                </a:moveTo>
                <a:moveTo>
                  <a:pt x="213006" y="0"/>
                </a:moveTo>
                <a:cubicBezTo>
                  <a:pt x="330568" y="0"/>
                  <a:pt x="426013" y="95445"/>
                  <a:pt x="426013" y="213006"/>
                </a:cubicBezTo>
                <a:cubicBezTo>
                  <a:pt x="426013" y="330568"/>
                  <a:pt x="330568" y="426013"/>
                  <a:pt x="213006" y="426013"/>
                </a:cubicBezTo>
                <a:cubicBezTo>
                  <a:pt x="95445" y="426013"/>
                  <a:pt x="0" y="330568"/>
                  <a:pt x="0" y="213006"/>
                </a:cubicBezTo>
                <a:cubicBezTo>
                  <a:pt x="0" y="95445"/>
                  <a:pt x="95445" y="0"/>
                  <a:pt x="213006" y="0"/>
                </a:cubicBezTo>
                <a:close/>
              </a:path>
            </a:pathLst>
          </a:custGeom>
          <a:solidFill>
            <a:srgbClr val="803D3F"/>
          </a:solidFill>
          <a:ln/>
        </p:spPr>
        <p:txBody>
          <a:bodyPr/>
          <a:lstStyle/>
          <a:p>
            <a:endParaRPr lang="zh-CN" altLang="en-US"/>
          </a:p>
        </p:txBody>
      </p:sp>
      <p:sp>
        <p:nvSpPr>
          <p:cNvPr id="13" name="Text 10"/>
          <p:cNvSpPr/>
          <p:nvPr/>
        </p:nvSpPr>
        <p:spPr>
          <a:xfrm>
            <a:off x="3447228" y="1076047"/>
            <a:ext cx="517553" cy="365760"/>
          </a:xfrm>
          <a:prstGeom prst="rect">
            <a:avLst/>
          </a:prstGeom>
          <a:noFill/>
          <a:ln/>
        </p:spPr>
        <p:txBody>
          <a:bodyPr wrap="square" lIns="95250" tIns="95250" rIns="95250" bIns="95250" rtlCol="0" anchor="t">
            <a:spAutoFit/>
          </a:bodyPr>
          <a:lstStyle/>
          <a:p>
            <a:pPr marL="0" indent="0" algn="ctr">
              <a:lnSpc>
                <a:spcPct val="100000"/>
              </a:lnSpc>
              <a:spcBef>
                <a:spcPts val="375"/>
              </a:spcBef>
              <a:buNone/>
            </a:pPr>
            <a:r>
              <a:rPr lang="en-US" sz="1440" b="1" dirty="0">
                <a:solidFill>
                  <a:srgbClr val="FFFFFF"/>
                </a:solidFill>
                <a:latin typeface="Microsoft Yahei" pitchFamily="34" charset="0"/>
                <a:ea typeface="Microsoft Yahei" pitchFamily="34" charset="-122"/>
                <a:cs typeface="Microsoft Yahei" pitchFamily="34" charset="-120"/>
              </a:rPr>
              <a:t>02</a:t>
            </a:r>
            <a:endParaRPr lang="en-US" sz="1440" dirty="0"/>
          </a:p>
        </p:txBody>
      </p:sp>
      <p:sp>
        <p:nvSpPr>
          <p:cNvPr id="14" name="Text 11"/>
          <p:cNvSpPr/>
          <p:nvPr/>
        </p:nvSpPr>
        <p:spPr>
          <a:xfrm>
            <a:off x="6118036" y="1527087"/>
            <a:ext cx="2212848" cy="384048"/>
          </a:xfrm>
          <a:prstGeom prst="rect">
            <a:avLst/>
          </a:prstGeom>
          <a:noFill/>
          <a:ln/>
        </p:spPr>
        <p:txBody>
          <a:bodyPr wrap="square" lIns="95250" tIns="95250" rIns="95250" bIns="95250" rtlCol="0" anchor="t">
            <a:spAutoFit/>
          </a:bodyPr>
          <a:lstStyle/>
          <a:p>
            <a:pPr marL="0" indent="0">
              <a:lnSpc>
                <a:spcPct val="100000"/>
              </a:lnSpc>
              <a:spcBef>
                <a:spcPts val="375"/>
              </a:spcBef>
              <a:buNone/>
            </a:pPr>
            <a:r>
              <a:rPr lang="en-US" sz="1584" b="1" dirty="0">
                <a:solidFill>
                  <a:srgbClr val="803D3F"/>
                </a:solidFill>
                <a:latin typeface="Microsoft Yahei" pitchFamily="34" charset="0"/>
                <a:ea typeface="Microsoft Yahei" pitchFamily="34" charset="-122"/>
                <a:cs typeface="Microsoft Yahei" pitchFamily="34" charset="-120"/>
              </a:rPr>
              <a:t>实践中的应用与反思</a:t>
            </a:r>
            <a:endParaRPr lang="en-US" sz="1440" dirty="0"/>
          </a:p>
        </p:txBody>
      </p:sp>
      <p:sp>
        <p:nvSpPr>
          <p:cNvPr id="15" name="Text 12"/>
          <p:cNvSpPr/>
          <p:nvPr/>
        </p:nvSpPr>
        <p:spPr>
          <a:xfrm>
            <a:off x="6118036" y="1920279"/>
            <a:ext cx="2212848" cy="1554480"/>
          </a:xfrm>
          <a:prstGeom prst="rect">
            <a:avLst/>
          </a:prstGeom>
          <a:noFill/>
          <a:ln/>
        </p:spPr>
        <p:txBody>
          <a:bodyPr wrap="square" lIns="95250" tIns="95250" rIns="95250" bIns="95250" rtlCol="0" anchor="t">
            <a:spAutoFit/>
          </a:bodyPr>
          <a:lstStyle/>
          <a:p>
            <a:pPr marL="0" indent="0" algn="just">
              <a:lnSpc>
                <a:spcPct val="1125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在实践中应用新技术时，我们应积极反思其效果，及时调整策略。通过不断的实践和反思，我们可以更好地应对技术更新带来的挑战。</a:t>
            </a:r>
            <a:endParaRPr lang="en-US" sz="1440" dirty="0"/>
          </a:p>
        </p:txBody>
      </p:sp>
      <p:sp>
        <p:nvSpPr>
          <p:cNvPr id="16" name="Shape 13"/>
          <p:cNvSpPr/>
          <p:nvPr/>
        </p:nvSpPr>
        <p:spPr>
          <a:xfrm>
            <a:off x="6118036" y="1045921"/>
            <a:ext cx="426013" cy="426013"/>
          </a:xfrm>
          <a:custGeom>
            <a:avLst/>
            <a:gdLst/>
            <a:ahLst/>
            <a:cxnLst/>
            <a:rect l="l" t="t" r="r" b="b"/>
            <a:pathLst>
              <a:path w="426013" h="426013">
                <a:moveTo>
                  <a:pt x="213006" y="0"/>
                </a:moveTo>
                <a:moveTo>
                  <a:pt x="213006" y="0"/>
                </a:moveTo>
                <a:cubicBezTo>
                  <a:pt x="330568" y="0"/>
                  <a:pt x="426013" y="95445"/>
                  <a:pt x="426013" y="213006"/>
                </a:cubicBezTo>
                <a:cubicBezTo>
                  <a:pt x="426013" y="330568"/>
                  <a:pt x="330568" y="426013"/>
                  <a:pt x="213006" y="426013"/>
                </a:cubicBezTo>
                <a:cubicBezTo>
                  <a:pt x="95445" y="426013"/>
                  <a:pt x="0" y="330568"/>
                  <a:pt x="0" y="213006"/>
                </a:cubicBezTo>
                <a:cubicBezTo>
                  <a:pt x="0" y="95445"/>
                  <a:pt x="95445" y="0"/>
                  <a:pt x="213006" y="0"/>
                </a:cubicBezTo>
                <a:close/>
              </a:path>
            </a:pathLst>
          </a:custGeom>
          <a:solidFill>
            <a:srgbClr val="803D3F"/>
          </a:solidFill>
          <a:ln/>
        </p:spPr>
        <p:txBody>
          <a:bodyPr/>
          <a:lstStyle/>
          <a:p>
            <a:endParaRPr lang="zh-CN" altLang="en-US"/>
          </a:p>
        </p:txBody>
      </p:sp>
      <p:sp>
        <p:nvSpPr>
          <p:cNvPr id="17" name="Text 14"/>
          <p:cNvSpPr/>
          <p:nvPr/>
        </p:nvSpPr>
        <p:spPr>
          <a:xfrm>
            <a:off x="6090604" y="1076047"/>
            <a:ext cx="479885" cy="365760"/>
          </a:xfrm>
          <a:prstGeom prst="rect">
            <a:avLst/>
          </a:prstGeom>
          <a:noFill/>
          <a:ln/>
        </p:spPr>
        <p:txBody>
          <a:bodyPr wrap="square" lIns="95250" tIns="95250" rIns="95250" bIns="95250" rtlCol="0" anchor="t">
            <a:spAutoFit/>
          </a:bodyPr>
          <a:lstStyle/>
          <a:p>
            <a:pPr marL="0" indent="0" algn="ctr">
              <a:lnSpc>
                <a:spcPct val="100000"/>
              </a:lnSpc>
              <a:spcBef>
                <a:spcPts val="375"/>
              </a:spcBef>
              <a:buNone/>
            </a:pPr>
            <a:r>
              <a:rPr lang="en-US" sz="1440" b="1" dirty="0">
                <a:solidFill>
                  <a:srgbClr val="FFFFFF"/>
                </a:solidFill>
                <a:latin typeface="Microsoft Yahei" pitchFamily="34" charset="0"/>
                <a:ea typeface="Microsoft Yahei" pitchFamily="34" charset="-122"/>
                <a:cs typeface="Microsoft Yahei" pitchFamily="34" charset="-120"/>
              </a:rPr>
              <a:t>03</a:t>
            </a:r>
            <a:endParaRPr lang="en-US" sz="144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hape 0"/>
          <p:cNvSpPr/>
          <p:nvPr/>
        </p:nvSpPr>
        <p:spPr>
          <a:xfrm>
            <a:off x="193339" y="340363"/>
            <a:ext cx="2773456" cy="0"/>
          </a:xfrm>
          <a:custGeom>
            <a:avLst/>
            <a:gdLst/>
            <a:ahLst/>
            <a:cxnLst/>
            <a:rect l="l" t="t" r="r" b="b"/>
            <a:pathLst>
              <a:path w="2773456">
                <a:moveTo>
                  <a:pt x="0" y="0"/>
                </a:moveTo>
                <a:moveTo>
                  <a:pt x="0" y="0"/>
                </a:moveTo>
                <a:lnTo>
                  <a:pt x="2773456" y="0"/>
                </a:lnTo>
              </a:path>
            </a:pathLst>
          </a:custGeom>
          <a:noFill/>
          <a:ln w="9525">
            <a:solidFill>
              <a:srgbClr val="7A0707"/>
            </a:solidFill>
            <a:prstDash val="solid"/>
            <a:headEnd type="none"/>
            <a:tailEnd type="none"/>
          </a:ln>
        </p:spPr>
        <p:txBody>
          <a:bodyPr/>
          <a:lstStyle/>
          <a:p>
            <a:endParaRPr lang="zh-CN" altLang="en-US"/>
          </a:p>
        </p:txBody>
      </p:sp>
      <p:sp>
        <p:nvSpPr>
          <p:cNvPr id="4" name="Shape 1"/>
          <p:cNvSpPr/>
          <p:nvPr/>
        </p:nvSpPr>
        <p:spPr>
          <a:xfrm>
            <a:off x="6177205" y="340363"/>
            <a:ext cx="2773456" cy="0"/>
          </a:xfrm>
          <a:custGeom>
            <a:avLst/>
            <a:gdLst/>
            <a:ahLst/>
            <a:cxnLst/>
            <a:rect l="l" t="t" r="r" b="b"/>
            <a:pathLst>
              <a:path w="2773456">
                <a:moveTo>
                  <a:pt x="0" y="0"/>
                </a:moveTo>
                <a:moveTo>
                  <a:pt x="0" y="0"/>
                </a:moveTo>
                <a:lnTo>
                  <a:pt x="2773456" y="0"/>
                </a:lnTo>
              </a:path>
            </a:pathLst>
          </a:custGeom>
          <a:noFill/>
          <a:ln w="9525">
            <a:solidFill>
              <a:srgbClr val="7A0707"/>
            </a:solidFill>
            <a:prstDash val="solid"/>
            <a:headEnd type="none"/>
            <a:tailEnd type="none"/>
          </a:ln>
        </p:spPr>
        <p:txBody>
          <a:bodyPr/>
          <a:lstStyle/>
          <a:p>
            <a:endParaRPr lang="zh-CN" altLang="en-US"/>
          </a:p>
        </p:txBody>
      </p:sp>
      <p:sp>
        <p:nvSpPr>
          <p:cNvPr id="5" name="Text 2"/>
          <p:cNvSpPr/>
          <p:nvPr/>
        </p:nvSpPr>
        <p:spPr>
          <a:xfrm>
            <a:off x="2121216" y="94046"/>
            <a:ext cx="4901567" cy="491919"/>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1584" dirty="0">
                <a:solidFill>
                  <a:srgbClr val="7A0707"/>
                </a:solidFill>
                <a:latin typeface="微软雅黑" pitchFamily="34" charset="0"/>
                <a:ea typeface="微软雅黑" pitchFamily="34" charset="-122"/>
                <a:cs typeface="微软雅黑" pitchFamily="34" charset="-120"/>
              </a:rPr>
              <a:t>信息安全问题</a:t>
            </a:r>
            <a:endParaRPr lang="en-US" sz="1440" dirty="0"/>
          </a:p>
        </p:txBody>
      </p:sp>
      <p:sp>
        <p:nvSpPr>
          <p:cNvPr id="6" name="Shape 3"/>
          <p:cNvSpPr/>
          <p:nvPr/>
        </p:nvSpPr>
        <p:spPr>
          <a:xfrm>
            <a:off x="429475" y="979273"/>
            <a:ext cx="8184444" cy="3578175"/>
          </a:xfrm>
          <a:custGeom>
            <a:avLst/>
            <a:gdLst/>
            <a:ahLst/>
            <a:cxnLst/>
            <a:rect l="l" t="t" r="r" b="b"/>
            <a:pathLst>
              <a:path w="8184444" h="3578175">
                <a:moveTo>
                  <a:pt x="0" y="0"/>
                </a:moveTo>
                <a:moveTo>
                  <a:pt x="0" y="0"/>
                </a:moveTo>
                <a:lnTo>
                  <a:pt x="8184444" y="0"/>
                </a:lnTo>
                <a:lnTo>
                  <a:pt x="8184444" y="3578175"/>
                </a:lnTo>
                <a:lnTo>
                  <a:pt x="0" y="3578175"/>
                </a:lnTo>
                <a:close/>
              </a:path>
            </a:pathLst>
          </a:custGeom>
          <a:solidFill>
            <a:srgbClr val="000000">
              <a:alpha val="0"/>
            </a:srgbClr>
          </a:solidFill>
          <a:ln/>
        </p:spPr>
        <p:txBody>
          <a:bodyPr/>
          <a:lstStyle/>
          <a:p>
            <a:endParaRPr lang="zh-CN" altLang="en-US"/>
          </a:p>
        </p:txBody>
      </p:sp>
      <p:sp>
        <p:nvSpPr>
          <p:cNvPr id="7" name="Shape 4"/>
          <p:cNvSpPr/>
          <p:nvPr/>
        </p:nvSpPr>
        <p:spPr>
          <a:xfrm>
            <a:off x="1057755" y="1192668"/>
            <a:ext cx="2191977" cy="3217037"/>
          </a:xfrm>
          <a:custGeom>
            <a:avLst/>
            <a:gdLst/>
            <a:ahLst/>
            <a:cxnLst/>
            <a:rect l="l" t="t" r="r" b="b"/>
            <a:pathLst>
              <a:path w="2191977" h="3217037">
                <a:moveTo>
                  <a:pt x="204724" y="0"/>
                </a:moveTo>
                <a:moveTo>
                  <a:pt x="204724" y="0"/>
                </a:moveTo>
                <a:lnTo>
                  <a:pt x="1987252" y="0"/>
                </a:lnTo>
                <a:quadBezTo>
                  <a:pt x="2191977" y="0"/>
                  <a:pt x="2191977" y="220827"/>
                </a:quadBezTo>
                <a:lnTo>
                  <a:pt x="2191977" y="2996210"/>
                </a:lnTo>
                <a:quadBezTo>
                  <a:pt x="2191977" y="3217037"/>
                  <a:pt x="1987252" y="3217037"/>
                </a:quadBezTo>
                <a:lnTo>
                  <a:pt x="204724" y="3217037"/>
                </a:lnTo>
                <a:quadBezTo>
                  <a:pt x="0" y="3217037"/>
                  <a:pt x="0" y="2996210"/>
                </a:quadBezTo>
                <a:lnTo>
                  <a:pt x="0" y="220827"/>
                </a:lnTo>
                <a:quadBezTo>
                  <a:pt x="0" y="0"/>
                  <a:pt x="204724" y="0"/>
                </a:quadBezTo>
                <a:close/>
              </a:path>
            </a:pathLst>
          </a:custGeom>
          <a:solidFill>
            <a:srgbClr val="803D3F">
              <a:alpha val="10000"/>
            </a:srgbClr>
          </a:solidFill>
          <a:ln w="9525">
            <a:solidFill>
              <a:srgbClr val="803D3F"/>
            </a:solidFill>
            <a:prstDash val="solid"/>
          </a:ln>
        </p:spPr>
        <p:txBody>
          <a:bodyPr/>
          <a:lstStyle/>
          <a:p>
            <a:endParaRPr lang="zh-CN" altLang="en-US"/>
          </a:p>
        </p:txBody>
      </p:sp>
      <p:sp>
        <p:nvSpPr>
          <p:cNvPr id="8" name="Shape 5"/>
          <p:cNvSpPr/>
          <p:nvPr/>
        </p:nvSpPr>
        <p:spPr>
          <a:xfrm rot="5400000">
            <a:off x="738465" y="1471944"/>
            <a:ext cx="423666" cy="220184"/>
          </a:xfrm>
          <a:custGeom>
            <a:avLst/>
            <a:gdLst/>
            <a:ahLst/>
            <a:cxnLst/>
            <a:rect l="l" t="t" r="r" b="b"/>
            <a:pathLst>
              <a:path w="423666" h="220184">
                <a:moveTo>
                  <a:pt x="110092" y="0"/>
                </a:moveTo>
                <a:moveTo>
                  <a:pt x="110092" y="0"/>
                </a:moveTo>
                <a:lnTo>
                  <a:pt x="313574" y="0"/>
                </a:lnTo>
                <a:quadBezTo>
                  <a:pt x="423666" y="0"/>
                  <a:pt x="423666" y="110092"/>
                </a:quadBezTo>
                <a:lnTo>
                  <a:pt x="423666" y="110092"/>
                </a:lnTo>
                <a:quadBezTo>
                  <a:pt x="423666" y="220184"/>
                  <a:pt x="313574" y="220184"/>
                </a:quadBezTo>
                <a:lnTo>
                  <a:pt x="110092" y="220184"/>
                </a:lnTo>
                <a:quadBezTo>
                  <a:pt x="0" y="220184"/>
                  <a:pt x="0" y="110092"/>
                </a:quadBezTo>
                <a:lnTo>
                  <a:pt x="0" y="110092"/>
                </a:lnTo>
                <a:quadBezTo>
                  <a:pt x="0" y="0"/>
                  <a:pt x="110092" y="0"/>
                </a:quadBezTo>
                <a:close/>
              </a:path>
            </a:pathLst>
          </a:custGeom>
          <a:solidFill>
            <a:srgbClr val="712E30"/>
          </a:solidFill>
          <a:ln/>
        </p:spPr>
        <p:txBody>
          <a:bodyPr/>
          <a:lstStyle/>
          <a:p>
            <a:endParaRPr lang="zh-CN" altLang="en-US"/>
          </a:p>
        </p:txBody>
      </p:sp>
      <p:sp>
        <p:nvSpPr>
          <p:cNvPr id="9" name="Shape 6"/>
          <p:cNvSpPr/>
          <p:nvPr/>
        </p:nvSpPr>
        <p:spPr>
          <a:xfrm>
            <a:off x="841314" y="1305932"/>
            <a:ext cx="1095138" cy="367710"/>
          </a:xfrm>
          <a:custGeom>
            <a:avLst/>
            <a:gdLst/>
            <a:ahLst/>
            <a:cxnLst/>
            <a:rect l="l" t="t" r="r" b="b"/>
            <a:pathLst>
              <a:path w="1095138" h="367710">
                <a:moveTo>
                  <a:pt x="183855" y="0"/>
                </a:moveTo>
                <a:moveTo>
                  <a:pt x="183855" y="0"/>
                </a:moveTo>
                <a:lnTo>
                  <a:pt x="911282" y="0"/>
                </a:lnTo>
                <a:quadBezTo>
                  <a:pt x="1095138" y="0"/>
                  <a:pt x="1095138" y="183855"/>
                </a:quadBezTo>
                <a:lnTo>
                  <a:pt x="1095138" y="183855"/>
                </a:lnTo>
                <a:quadBezTo>
                  <a:pt x="1095138" y="367710"/>
                  <a:pt x="911282" y="367710"/>
                </a:quadBezTo>
                <a:lnTo>
                  <a:pt x="183855" y="367710"/>
                </a:lnTo>
                <a:quadBezTo>
                  <a:pt x="0" y="367710"/>
                  <a:pt x="0" y="183855"/>
                </a:quadBezTo>
                <a:lnTo>
                  <a:pt x="0" y="183855"/>
                </a:lnTo>
                <a:quadBezTo>
                  <a:pt x="0" y="0"/>
                  <a:pt x="183855" y="0"/>
                </a:quadBezTo>
                <a:close/>
              </a:path>
            </a:pathLst>
          </a:custGeom>
          <a:solidFill>
            <a:srgbClr val="803D3F"/>
          </a:solidFill>
          <a:ln/>
        </p:spPr>
        <p:txBody>
          <a:bodyPr/>
          <a:lstStyle/>
          <a:p>
            <a:endParaRPr lang="zh-CN" altLang="en-US"/>
          </a:p>
        </p:txBody>
      </p:sp>
      <p:sp>
        <p:nvSpPr>
          <p:cNvPr id="10" name="Text 7"/>
          <p:cNvSpPr/>
          <p:nvPr/>
        </p:nvSpPr>
        <p:spPr>
          <a:xfrm>
            <a:off x="841314" y="1192607"/>
            <a:ext cx="1095138" cy="594360"/>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2160" b="1" dirty="0">
                <a:solidFill>
                  <a:srgbClr val="FFFFFF"/>
                </a:solidFill>
                <a:latin typeface="Microsoft Yahei" pitchFamily="34" charset="0"/>
                <a:ea typeface="Microsoft Yahei" pitchFamily="34" charset="-122"/>
                <a:cs typeface="Microsoft Yahei" pitchFamily="34" charset="-120"/>
              </a:rPr>
              <a:t>01</a:t>
            </a:r>
            <a:endParaRPr lang="en-US" sz="1440" dirty="0"/>
          </a:p>
        </p:txBody>
      </p:sp>
      <p:sp>
        <p:nvSpPr>
          <p:cNvPr id="11" name="Text 8"/>
          <p:cNvSpPr/>
          <p:nvPr/>
        </p:nvSpPr>
        <p:spPr>
          <a:xfrm>
            <a:off x="1057755" y="1673642"/>
            <a:ext cx="2194560" cy="585216"/>
          </a:xfrm>
          <a:prstGeom prst="rect">
            <a:avLst/>
          </a:prstGeom>
          <a:noFill/>
          <a:ln/>
        </p:spPr>
        <p:txBody>
          <a:bodyPr wrap="square" lIns="95250" tIns="95250" rIns="95250" bIns="95250" rtlCol="0" anchor="ctr"/>
          <a:lstStyle/>
          <a:p>
            <a:pPr marL="0" indent="0" algn="ctr">
              <a:lnSpc>
                <a:spcPct val="112500"/>
              </a:lnSpc>
              <a:spcBef>
                <a:spcPts val="375"/>
              </a:spcBef>
              <a:buNone/>
            </a:pPr>
            <a:r>
              <a:rPr lang="en-US" sz="1584" b="1" dirty="0">
                <a:solidFill>
                  <a:srgbClr val="803D3F"/>
                </a:solidFill>
                <a:latin typeface="Microsoft Yahei" pitchFamily="34" charset="0"/>
                <a:ea typeface="Microsoft Yahei" pitchFamily="34" charset="-122"/>
                <a:cs typeface="Microsoft Yahei" pitchFamily="34" charset="-120"/>
              </a:rPr>
              <a:t>信息安全的重要性</a:t>
            </a:r>
            <a:endParaRPr lang="en-US" sz="1440" dirty="0"/>
          </a:p>
        </p:txBody>
      </p:sp>
      <p:sp>
        <p:nvSpPr>
          <p:cNvPr id="12" name="Text 9"/>
          <p:cNvSpPr/>
          <p:nvPr/>
        </p:nvSpPr>
        <p:spPr>
          <a:xfrm>
            <a:off x="1057755" y="2255641"/>
            <a:ext cx="2191977" cy="1463040"/>
          </a:xfrm>
          <a:prstGeom prst="rect">
            <a:avLst/>
          </a:prstGeom>
          <a:noFill/>
          <a:ln/>
        </p:spPr>
        <p:txBody>
          <a:bodyPr wrap="square" lIns="95250" tIns="95250" rIns="95250" bIns="95250" rtlCol="0" anchor="t">
            <a:spAutoFit/>
          </a:bodyPr>
          <a:lstStyle/>
          <a:p>
            <a:pPr marL="0" indent="0" algn="just">
              <a:lnSpc>
                <a:spcPct val="1008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在知识管理中，信息安全至关重要。它涉及保护组织的知识资产，防止未经授权的访问、使用或泄露，确保知识的完整性和可用性。</a:t>
            </a:r>
            <a:endParaRPr lang="en-US" sz="1440" dirty="0"/>
          </a:p>
        </p:txBody>
      </p:sp>
      <p:sp>
        <p:nvSpPr>
          <p:cNvPr id="13" name="Shape 10"/>
          <p:cNvSpPr/>
          <p:nvPr/>
        </p:nvSpPr>
        <p:spPr>
          <a:xfrm>
            <a:off x="6111817" y="1192668"/>
            <a:ext cx="2191977" cy="3217037"/>
          </a:xfrm>
          <a:custGeom>
            <a:avLst/>
            <a:gdLst/>
            <a:ahLst/>
            <a:cxnLst/>
            <a:rect l="l" t="t" r="r" b="b"/>
            <a:pathLst>
              <a:path w="2191977" h="3217037">
                <a:moveTo>
                  <a:pt x="204724" y="0"/>
                </a:moveTo>
                <a:moveTo>
                  <a:pt x="204724" y="0"/>
                </a:moveTo>
                <a:lnTo>
                  <a:pt x="1987252" y="0"/>
                </a:lnTo>
                <a:quadBezTo>
                  <a:pt x="2191977" y="0"/>
                  <a:pt x="2191977" y="220827"/>
                </a:quadBezTo>
                <a:lnTo>
                  <a:pt x="2191977" y="2996210"/>
                </a:lnTo>
                <a:quadBezTo>
                  <a:pt x="2191977" y="3217037"/>
                  <a:pt x="1987252" y="3217037"/>
                </a:quadBezTo>
                <a:lnTo>
                  <a:pt x="204724" y="3217037"/>
                </a:lnTo>
                <a:quadBezTo>
                  <a:pt x="0" y="3217037"/>
                  <a:pt x="0" y="2996210"/>
                </a:quadBezTo>
                <a:lnTo>
                  <a:pt x="0" y="220827"/>
                </a:lnTo>
                <a:quadBezTo>
                  <a:pt x="0" y="0"/>
                  <a:pt x="204724" y="0"/>
                </a:quadBezTo>
                <a:close/>
              </a:path>
            </a:pathLst>
          </a:custGeom>
          <a:solidFill>
            <a:srgbClr val="803D3F">
              <a:alpha val="10000"/>
            </a:srgbClr>
          </a:solidFill>
          <a:ln w="9525">
            <a:solidFill>
              <a:srgbClr val="803D3F"/>
            </a:solidFill>
            <a:prstDash val="solid"/>
          </a:ln>
        </p:spPr>
        <p:txBody>
          <a:bodyPr/>
          <a:lstStyle/>
          <a:p>
            <a:endParaRPr lang="zh-CN" altLang="en-US"/>
          </a:p>
        </p:txBody>
      </p:sp>
      <p:sp>
        <p:nvSpPr>
          <p:cNvPr id="14" name="Shape 11"/>
          <p:cNvSpPr/>
          <p:nvPr/>
        </p:nvSpPr>
        <p:spPr>
          <a:xfrm rot="5400000">
            <a:off x="5792528" y="1471992"/>
            <a:ext cx="423666" cy="220184"/>
          </a:xfrm>
          <a:custGeom>
            <a:avLst/>
            <a:gdLst/>
            <a:ahLst/>
            <a:cxnLst/>
            <a:rect l="l" t="t" r="r" b="b"/>
            <a:pathLst>
              <a:path w="423666" h="220184">
                <a:moveTo>
                  <a:pt x="110092" y="0"/>
                </a:moveTo>
                <a:moveTo>
                  <a:pt x="110092" y="0"/>
                </a:moveTo>
                <a:lnTo>
                  <a:pt x="313574" y="0"/>
                </a:lnTo>
                <a:quadBezTo>
                  <a:pt x="423666" y="0"/>
                  <a:pt x="423666" y="110092"/>
                </a:quadBezTo>
                <a:lnTo>
                  <a:pt x="423666" y="110092"/>
                </a:lnTo>
                <a:quadBezTo>
                  <a:pt x="423666" y="220184"/>
                  <a:pt x="313574" y="220184"/>
                </a:quadBezTo>
                <a:lnTo>
                  <a:pt x="110092" y="220184"/>
                </a:lnTo>
                <a:quadBezTo>
                  <a:pt x="0" y="220184"/>
                  <a:pt x="0" y="110092"/>
                </a:quadBezTo>
                <a:lnTo>
                  <a:pt x="0" y="110092"/>
                </a:lnTo>
                <a:quadBezTo>
                  <a:pt x="0" y="0"/>
                  <a:pt x="110092" y="0"/>
                </a:quadBezTo>
                <a:close/>
              </a:path>
            </a:pathLst>
          </a:custGeom>
          <a:solidFill>
            <a:srgbClr val="712E30"/>
          </a:solidFill>
          <a:ln/>
        </p:spPr>
        <p:txBody>
          <a:bodyPr/>
          <a:lstStyle/>
          <a:p>
            <a:endParaRPr lang="zh-CN" altLang="en-US"/>
          </a:p>
        </p:txBody>
      </p:sp>
      <p:sp>
        <p:nvSpPr>
          <p:cNvPr id="15" name="Shape 12"/>
          <p:cNvSpPr/>
          <p:nvPr/>
        </p:nvSpPr>
        <p:spPr>
          <a:xfrm>
            <a:off x="5895376" y="1305980"/>
            <a:ext cx="1095138" cy="367710"/>
          </a:xfrm>
          <a:custGeom>
            <a:avLst/>
            <a:gdLst/>
            <a:ahLst/>
            <a:cxnLst/>
            <a:rect l="l" t="t" r="r" b="b"/>
            <a:pathLst>
              <a:path w="1095138" h="367710">
                <a:moveTo>
                  <a:pt x="183855" y="0"/>
                </a:moveTo>
                <a:moveTo>
                  <a:pt x="183855" y="0"/>
                </a:moveTo>
                <a:lnTo>
                  <a:pt x="911282" y="0"/>
                </a:lnTo>
                <a:quadBezTo>
                  <a:pt x="1095138" y="0"/>
                  <a:pt x="1095138" y="183855"/>
                </a:quadBezTo>
                <a:lnTo>
                  <a:pt x="1095138" y="183855"/>
                </a:lnTo>
                <a:quadBezTo>
                  <a:pt x="1095138" y="367710"/>
                  <a:pt x="911282" y="367710"/>
                </a:quadBezTo>
                <a:lnTo>
                  <a:pt x="183855" y="367710"/>
                </a:lnTo>
                <a:quadBezTo>
                  <a:pt x="0" y="367710"/>
                  <a:pt x="0" y="183855"/>
                </a:quadBezTo>
                <a:lnTo>
                  <a:pt x="0" y="183855"/>
                </a:lnTo>
                <a:quadBezTo>
                  <a:pt x="0" y="0"/>
                  <a:pt x="183855" y="0"/>
                </a:quadBezTo>
                <a:close/>
              </a:path>
            </a:pathLst>
          </a:custGeom>
          <a:solidFill>
            <a:srgbClr val="803D3F"/>
          </a:solidFill>
          <a:ln/>
        </p:spPr>
        <p:txBody>
          <a:bodyPr/>
          <a:lstStyle/>
          <a:p>
            <a:endParaRPr lang="zh-CN" altLang="en-US"/>
          </a:p>
        </p:txBody>
      </p:sp>
      <p:sp>
        <p:nvSpPr>
          <p:cNvPr id="16" name="Text 13"/>
          <p:cNvSpPr/>
          <p:nvPr/>
        </p:nvSpPr>
        <p:spPr>
          <a:xfrm>
            <a:off x="5895376" y="1192655"/>
            <a:ext cx="1095138" cy="594360"/>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2160" b="1" dirty="0">
                <a:solidFill>
                  <a:srgbClr val="FFFFFF"/>
                </a:solidFill>
                <a:latin typeface="Microsoft Yahei" pitchFamily="34" charset="0"/>
                <a:ea typeface="Microsoft Yahei" pitchFamily="34" charset="-122"/>
                <a:cs typeface="Microsoft Yahei" pitchFamily="34" charset="-120"/>
              </a:rPr>
              <a:t>03</a:t>
            </a:r>
            <a:endParaRPr lang="en-US" sz="1440" dirty="0"/>
          </a:p>
        </p:txBody>
      </p:sp>
      <p:sp>
        <p:nvSpPr>
          <p:cNvPr id="17" name="Text 14"/>
          <p:cNvSpPr/>
          <p:nvPr/>
        </p:nvSpPr>
        <p:spPr>
          <a:xfrm>
            <a:off x="6111817" y="1673642"/>
            <a:ext cx="2194560" cy="585216"/>
          </a:xfrm>
          <a:prstGeom prst="rect">
            <a:avLst/>
          </a:prstGeom>
          <a:noFill/>
          <a:ln/>
        </p:spPr>
        <p:txBody>
          <a:bodyPr wrap="square" lIns="95250" tIns="95250" rIns="95250" bIns="95250" rtlCol="0" anchor="ctr"/>
          <a:lstStyle/>
          <a:p>
            <a:pPr marL="0" indent="0" algn="ctr">
              <a:lnSpc>
                <a:spcPct val="112500"/>
              </a:lnSpc>
              <a:spcBef>
                <a:spcPts val="375"/>
              </a:spcBef>
              <a:buNone/>
            </a:pPr>
            <a:r>
              <a:rPr lang="en-US" sz="1584" b="1" dirty="0">
                <a:solidFill>
                  <a:srgbClr val="803D3F"/>
                </a:solidFill>
                <a:latin typeface="Microsoft Yahei" pitchFamily="34" charset="0"/>
                <a:ea typeface="Microsoft Yahei" pitchFamily="34" charset="-122"/>
                <a:cs typeface="Microsoft Yahei" pitchFamily="34" charset="-120"/>
              </a:rPr>
              <a:t>信息安全策略与实践</a:t>
            </a:r>
            <a:endParaRPr lang="en-US" sz="1440" dirty="0"/>
          </a:p>
        </p:txBody>
      </p:sp>
      <p:sp>
        <p:nvSpPr>
          <p:cNvPr id="18" name="Text 15"/>
          <p:cNvSpPr/>
          <p:nvPr/>
        </p:nvSpPr>
        <p:spPr>
          <a:xfrm>
            <a:off x="6111817" y="2255641"/>
            <a:ext cx="2191977" cy="1463040"/>
          </a:xfrm>
          <a:prstGeom prst="rect">
            <a:avLst/>
          </a:prstGeom>
          <a:noFill/>
          <a:ln/>
        </p:spPr>
        <p:txBody>
          <a:bodyPr wrap="square" lIns="95250" tIns="95250" rIns="95250" bIns="95250" rtlCol="0" anchor="t">
            <a:spAutoFit/>
          </a:bodyPr>
          <a:lstStyle/>
          <a:p>
            <a:pPr marL="0" indent="0" algn="just">
              <a:lnSpc>
                <a:spcPct val="1008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为应对信息安全挑战，组织应制定并实施有效的安全策略，如加强访问控制、数据加密、定期备份等，以保障知识资产的安全。</a:t>
            </a:r>
            <a:endParaRPr lang="en-US" sz="1440" dirty="0"/>
          </a:p>
        </p:txBody>
      </p:sp>
      <p:sp>
        <p:nvSpPr>
          <p:cNvPr id="19" name="Shape 16"/>
          <p:cNvSpPr/>
          <p:nvPr/>
        </p:nvSpPr>
        <p:spPr>
          <a:xfrm>
            <a:off x="3584744" y="1192495"/>
            <a:ext cx="2191817" cy="3217382"/>
          </a:xfrm>
          <a:custGeom>
            <a:avLst/>
            <a:gdLst/>
            <a:ahLst/>
            <a:cxnLst/>
            <a:rect l="l" t="t" r="r" b="b"/>
            <a:pathLst>
              <a:path w="2191817" h="3217382">
                <a:moveTo>
                  <a:pt x="204709" y="0"/>
                </a:moveTo>
                <a:moveTo>
                  <a:pt x="204709" y="0"/>
                </a:moveTo>
                <a:lnTo>
                  <a:pt x="1987108" y="0"/>
                </a:lnTo>
                <a:quadBezTo>
                  <a:pt x="2191817" y="0"/>
                  <a:pt x="2191817" y="220811"/>
                </a:quadBezTo>
                <a:lnTo>
                  <a:pt x="2191817" y="2996571"/>
                </a:lnTo>
                <a:quadBezTo>
                  <a:pt x="2191817" y="3217382"/>
                  <a:pt x="1987108" y="3217382"/>
                </a:quadBezTo>
                <a:lnTo>
                  <a:pt x="204709" y="3217382"/>
                </a:lnTo>
                <a:quadBezTo>
                  <a:pt x="0" y="3217382"/>
                  <a:pt x="0" y="2996571"/>
                </a:quadBezTo>
                <a:lnTo>
                  <a:pt x="0" y="220811"/>
                </a:lnTo>
                <a:quadBezTo>
                  <a:pt x="0" y="0"/>
                  <a:pt x="204709" y="0"/>
                </a:quadBezTo>
                <a:close/>
              </a:path>
            </a:pathLst>
          </a:custGeom>
          <a:solidFill>
            <a:srgbClr val="803D3F">
              <a:alpha val="10000"/>
            </a:srgbClr>
          </a:solidFill>
          <a:ln w="9525">
            <a:solidFill>
              <a:srgbClr val="803D3F"/>
            </a:solidFill>
            <a:prstDash val="solid"/>
          </a:ln>
        </p:spPr>
        <p:txBody>
          <a:bodyPr/>
          <a:lstStyle/>
          <a:p>
            <a:endParaRPr lang="zh-CN" altLang="en-US"/>
          </a:p>
        </p:txBody>
      </p:sp>
      <p:sp>
        <p:nvSpPr>
          <p:cNvPr id="20" name="Text 17"/>
          <p:cNvSpPr/>
          <p:nvPr/>
        </p:nvSpPr>
        <p:spPr>
          <a:xfrm>
            <a:off x="3584744" y="1673642"/>
            <a:ext cx="2194560" cy="585216"/>
          </a:xfrm>
          <a:prstGeom prst="rect">
            <a:avLst/>
          </a:prstGeom>
          <a:noFill/>
          <a:ln/>
        </p:spPr>
        <p:txBody>
          <a:bodyPr wrap="square" lIns="95250" tIns="95250" rIns="95250" bIns="95250" rtlCol="0" anchor="ctr"/>
          <a:lstStyle/>
          <a:p>
            <a:pPr marL="0" indent="0" algn="ctr">
              <a:lnSpc>
                <a:spcPct val="112500"/>
              </a:lnSpc>
              <a:spcBef>
                <a:spcPts val="375"/>
              </a:spcBef>
              <a:buNone/>
            </a:pPr>
            <a:r>
              <a:rPr lang="en-US" sz="1584" b="1" dirty="0">
                <a:solidFill>
                  <a:srgbClr val="803D3F"/>
                </a:solidFill>
                <a:latin typeface="Microsoft Yahei" pitchFamily="34" charset="0"/>
                <a:ea typeface="Microsoft Yahei" pitchFamily="34" charset="-122"/>
                <a:cs typeface="Microsoft Yahei" pitchFamily="34" charset="-120"/>
              </a:rPr>
              <a:t>常见的信息安全威胁</a:t>
            </a:r>
            <a:endParaRPr lang="en-US" sz="1440" dirty="0"/>
          </a:p>
        </p:txBody>
      </p:sp>
      <p:sp>
        <p:nvSpPr>
          <p:cNvPr id="21" name="Text 18"/>
          <p:cNvSpPr/>
          <p:nvPr/>
        </p:nvSpPr>
        <p:spPr>
          <a:xfrm>
            <a:off x="3584744" y="2255641"/>
            <a:ext cx="2191817" cy="1463040"/>
          </a:xfrm>
          <a:prstGeom prst="rect">
            <a:avLst/>
          </a:prstGeom>
          <a:noFill/>
          <a:ln/>
        </p:spPr>
        <p:txBody>
          <a:bodyPr wrap="square" lIns="95250" tIns="95250" rIns="95250" bIns="95250" rtlCol="0" anchor="t">
            <a:spAutoFit/>
          </a:bodyPr>
          <a:lstStyle/>
          <a:p>
            <a:pPr marL="0" indent="0" algn="just">
              <a:lnSpc>
                <a:spcPct val="1008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信息安全面临多种威胁，包括黑客攻击、数据泄露、恶意软件等。这些威胁可能导致知识资产的损失，影响组织的竞争力和声誉。</a:t>
            </a:r>
            <a:endParaRPr lang="en-US" sz="1440" dirty="0"/>
          </a:p>
        </p:txBody>
      </p:sp>
      <p:sp>
        <p:nvSpPr>
          <p:cNvPr id="22" name="Shape 19"/>
          <p:cNvSpPr/>
          <p:nvPr/>
        </p:nvSpPr>
        <p:spPr>
          <a:xfrm rot="5400000">
            <a:off x="3265497" y="1471944"/>
            <a:ext cx="423666" cy="220184"/>
          </a:xfrm>
          <a:custGeom>
            <a:avLst/>
            <a:gdLst/>
            <a:ahLst/>
            <a:cxnLst/>
            <a:rect l="l" t="t" r="r" b="b"/>
            <a:pathLst>
              <a:path w="423666" h="220184">
                <a:moveTo>
                  <a:pt x="110092" y="0"/>
                </a:moveTo>
                <a:moveTo>
                  <a:pt x="110092" y="0"/>
                </a:moveTo>
                <a:lnTo>
                  <a:pt x="313574" y="0"/>
                </a:lnTo>
                <a:quadBezTo>
                  <a:pt x="423666" y="0"/>
                  <a:pt x="423666" y="110092"/>
                </a:quadBezTo>
                <a:lnTo>
                  <a:pt x="423666" y="110092"/>
                </a:lnTo>
                <a:quadBezTo>
                  <a:pt x="423666" y="220184"/>
                  <a:pt x="313574" y="220184"/>
                </a:quadBezTo>
                <a:lnTo>
                  <a:pt x="110092" y="220184"/>
                </a:lnTo>
                <a:quadBezTo>
                  <a:pt x="0" y="220184"/>
                  <a:pt x="0" y="110092"/>
                </a:quadBezTo>
                <a:lnTo>
                  <a:pt x="0" y="110092"/>
                </a:lnTo>
                <a:quadBezTo>
                  <a:pt x="0" y="0"/>
                  <a:pt x="110092" y="0"/>
                </a:quadBezTo>
                <a:close/>
              </a:path>
            </a:pathLst>
          </a:custGeom>
          <a:solidFill>
            <a:srgbClr val="AF9572"/>
          </a:solidFill>
          <a:ln/>
        </p:spPr>
        <p:txBody>
          <a:bodyPr/>
          <a:lstStyle/>
          <a:p>
            <a:endParaRPr lang="zh-CN" altLang="en-US"/>
          </a:p>
        </p:txBody>
      </p:sp>
      <p:sp>
        <p:nvSpPr>
          <p:cNvPr id="23" name="Shape 20"/>
          <p:cNvSpPr/>
          <p:nvPr/>
        </p:nvSpPr>
        <p:spPr>
          <a:xfrm>
            <a:off x="3368345" y="1305932"/>
            <a:ext cx="1095138" cy="367710"/>
          </a:xfrm>
          <a:custGeom>
            <a:avLst/>
            <a:gdLst/>
            <a:ahLst/>
            <a:cxnLst/>
            <a:rect l="l" t="t" r="r" b="b"/>
            <a:pathLst>
              <a:path w="1095138" h="367710">
                <a:moveTo>
                  <a:pt x="183855" y="0"/>
                </a:moveTo>
                <a:moveTo>
                  <a:pt x="183855" y="0"/>
                </a:moveTo>
                <a:lnTo>
                  <a:pt x="911282" y="0"/>
                </a:lnTo>
                <a:quadBezTo>
                  <a:pt x="1095138" y="0"/>
                  <a:pt x="1095138" y="183855"/>
                </a:quadBezTo>
                <a:lnTo>
                  <a:pt x="1095138" y="183855"/>
                </a:lnTo>
                <a:quadBezTo>
                  <a:pt x="1095138" y="367710"/>
                  <a:pt x="911282" y="367710"/>
                </a:quadBezTo>
                <a:lnTo>
                  <a:pt x="183855" y="367710"/>
                </a:lnTo>
                <a:quadBezTo>
                  <a:pt x="0" y="367710"/>
                  <a:pt x="0" y="183855"/>
                </a:quadBezTo>
                <a:lnTo>
                  <a:pt x="0" y="183855"/>
                </a:lnTo>
                <a:quadBezTo>
                  <a:pt x="0" y="0"/>
                  <a:pt x="183855" y="0"/>
                </a:quadBezTo>
                <a:close/>
              </a:path>
            </a:pathLst>
          </a:custGeom>
          <a:solidFill>
            <a:srgbClr val="BEA481"/>
          </a:solidFill>
          <a:ln/>
        </p:spPr>
        <p:txBody>
          <a:bodyPr/>
          <a:lstStyle/>
          <a:p>
            <a:endParaRPr lang="zh-CN" altLang="en-US"/>
          </a:p>
        </p:txBody>
      </p:sp>
      <p:sp>
        <p:nvSpPr>
          <p:cNvPr id="24" name="Text 21"/>
          <p:cNvSpPr/>
          <p:nvPr/>
        </p:nvSpPr>
        <p:spPr>
          <a:xfrm>
            <a:off x="3368345" y="1192607"/>
            <a:ext cx="1095138" cy="594360"/>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2160" b="1" dirty="0">
                <a:solidFill>
                  <a:srgbClr val="FFFFFF"/>
                </a:solidFill>
                <a:latin typeface="Microsoft Yahei" pitchFamily="34" charset="0"/>
                <a:ea typeface="Microsoft Yahei" pitchFamily="34" charset="-122"/>
                <a:cs typeface="Microsoft Yahei" pitchFamily="34" charset="-120"/>
              </a:rPr>
              <a:t>02</a:t>
            </a:r>
            <a:endParaRPr lang="en-US" sz="144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hape 0"/>
          <p:cNvSpPr/>
          <p:nvPr/>
        </p:nvSpPr>
        <p:spPr>
          <a:xfrm>
            <a:off x="193339" y="340363"/>
            <a:ext cx="2773456" cy="0"/>
          </a:xfrm>
          <a:custGeom>
            <a:avLst/>
            <a:gdLst/>
            <a:ahLst/>
            <a:cxnLst/>
            <a:rect l="l" t="t" r="r" b="b"/>
            <a:pathLst>
              <a:path w="2773456">
                <a:moveTo>
                  <a:pt x="0" y="0"/>
                </a:moveTo>
                <a:moveTo>
                  <a:pt x="0" y="0"/>
                </a:moveTo>
                <a:lnTo>
                  <a:pt x="2773456" y="0"/>
                </a:lnTo>
              </a:path>
            </a:pathLst>
          </a:custGeom>
          <a:noFill/>
          <a:ln w="9525">
            <a:solidFill>
              <a:srgbClr val="7A0707"/>
            </a:solidFill>
            <a:prstDash val="solid"/>
            <a:headEnd type="none"/>
            <a:tailEnd type="none"/>
          </a:ln>
        </p:spPr>
        <p:txBody>
          <a:bodyPr/>
          <a:lstStyle/>
          <a:p>
            <a:endParaRPr lang="zh-CN" altLang="en-US"/>
          </a:p>
        </p:txBody>
      </p:sp>
      <p:sp>
        <p:nvSpPr>
          <p:cNvPr id="4" name="Shape 1"/>
          <p:cNvSpPr/>
          <p:nvPr/>
        </p:nvSpPr>
        <p:spPr>
          <a:xfrm>
            <a:off x="6177205" y="340363"/>
            <a:ext cx="2773456" cy="0"/>
          </a:xfrm>
          <a:custGeom>
            <a:avLst/>
            <a:gdLst/>
            <a:ahLst/>
            <a:cxnLst/>
            <a:rect l="l" t="t" r="r" b="b"/>
            <a:pathLst>
              <a:path w="2773456">
                <a:moveTo>
                  <a:pt x="0" y="0"/>
                </a:moveTo>
                <a:moveTo>
                  <a:pt x="0" y="0"/>
                </a:moveTo>
                <a:lnTo>
                  <a:pt x="2773456" y="0"/>
                </a:lnTo>
              </a:path>
            </a:pathLst>
          </a:custGeom>
          <a:noFill/>
          <a:ln w="9525">
            <a:solidFill>
              <a:srgbClr val="7A0707"/>
            </a:solidFill>
            <a:prstDash val="solid"/>
            <a:headEnd type="none"/>
            <a:tailEnd type="none"/>
          </a:ln>
        </p:spPr>
        <p:txBody>
          <a:bodyPr/>
          <a:lstStyle/>
          <a:p>
            <a:endParaRPr lang="zh-CN" altLang="en-US"/>
          </a:p>
        </p:txBody>
      </p:sp>
      <p:sp>
        <p:nvSpPr>
          <p:cNvPr id="5" name="Text 2"/>
          <p:cNvSpPr/>
          <p:nvPr/>
        </p:nvSpPr>
        <p:spPr>
          <a:xfrm>
            <a:off x="2121216" y="94046"/>
            <a:ext cx="4901567" cy="491919"/>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1584" dirty="0">
                <a:solidFill>
                  <a:srgbClr val="7A0707"/>
                </a:solidFill>
                <a:latin typeface="微软雅黑" pitchFamily="34" charset="0"/>
                <a:ea typeface="微软雅黑" pitchFamily="34" charset="-122"/>
                <a:cs typeface="微软雅黑" pitchFamily="34" charset="-120"/>
              </a:rPr>
              <a:t>组织文化障碍</a:t>
            </a:r>
            <a:endParaRPr lang="en-US" sz="1440" dirty="0"/>
          </a:p>
        </p:txBody>
      </p:sp>
      <p:pic>
        <p:nvPicPr>
          <p:cNvPr id="6" name="Image 0" descr="preencoded.png"/>
          <p:cNvPicPr>
            <a:picLocks noChangeAspect="1"/>
          </p:cNvPicPr>
          <p:nvPr/>
        </p:nvPicPr>
        <p:blipFill>
          <a:blip r:embed="rId4">
            <a:alphaModFix amt="20000"/>
          </a:blip>
          <a:stretch>
            <a:fillRect/>
          </a:stretch>
        </p:blipFill>
        <p:spPr>
          <a:xfrm rot="5400000">
            <a:off x="3714593" y="1805783"/>
            <a:ext cx="1714815" cy="1714815"/>
          </a:xfrm>
          <a:prstGeom prst="rect">
            <a:avLst/>
          </a:prstGeom>
        </p:spPr>
      </p:pic>
      <p:pic>
        <p:nvPicPr>
          <p:cNvPr id="7" name="Image 1" descr="preencoded.png"/>
          <p:cNvPicPr>
            <a:picLocks noChangeAspect="1"/>
          </p:cNvPicPr>
          <p:nvPr/>
        </p:nvPicPr>
        <p:blipFill>
          <a:blip r:embed="rId5">
            <a:alphaModFix amt="20000"/>
          </a:blip>
          <a:stretch>
            <a:fillRect/>
          </a:stretch>
        </p:blipFill>
        <p:spPr>
          <a:xfrm rot="10800000">
            <a:off x="3714593" y="1805783"/>
            <a:ext cx="1714815" cy="1714815"/>
          </a:xfrm>
          <a:prstGeom prst="rect">
            <a:avLst/>
          </a:prstGeom>
        </p:spPr>
      </p:pic>
      <p:pic>
        <p:nvPicPr>
          <p:cNvPr id="8" name="Image 2" descr="preencoded.png"/>
          <p:cNvPicPr>
            <a:picLocks noChangeAspect="1"/>
          </p:cNvPicPr>
          <p:nvPr/>
        </p:nvPicPr>
        <p:blipFill>
          <a:blip r:embed="rId5">
            <a:alphaModFix amt="20000"/>
          </a:blip>
          <a:stretch>
            <a:fillRect/>
          </a:stretch>
        </p:blipFill>
        <p:spPr>
          <a:xfrm>
            <a:off x="3714593" y="1805783"/>
            <a:ext cx="1714815" cy="1714815"/>
          </a:xfrm>
          <a:prstGeom prst="rect">
            <a:avLst/>
          </a:prstGeom>
        </p:spPr>
      </p:pic>
      <p:pic>
        <p:nvPicPr>
          <p:cNvPr id="9" name="Image 3" descr="preencoded.png"/>
          <p:cNvPicPr>
            <a:picLocks noChangeAspect="1"/>
          </p:cNvPicPr>
          <p:nvPr/>
        </p:nvPicPr>
        <p:blipFill>
          <a:blip r:embed="rId4">
            <a:alphaModFix amt="20000"/>
          </a:blip>
          <a:stretch>
            <a:fillRect/>
          </a:stretch>
        </p:blipFill>
        <p:spPr>
          <a:xfrm rot="-5400000">
            <a:off x="3714593" y="1805783"/>
            <a:ext cx="1714815" cy="1714815"/>
          </a:xfrm>
          <a:prstGeom prst="rect">
            <a:avLst/>
          </a:prstGeom>
        </p:spPr>
      </p:pic>
      <p:sp>
        <p:nvSpPr>
          <p:cNvPr id="10" name="Shape 3"/>
          <p:cNvSpPr/>
          <p:nvPr/>
        </p:nvSpPr>
        <p:spPr>
          <a:xfrm>
            <a:off x="3848692" y="1914959"/>
            <a:ext cx="438972" cy="438972"/>
          </a:xfrm>
          <a:custGeom>
            <a:avLst/>
            <a:gdLst/>
            <a:ahLst/>
            <a:cxnLst/>
            <a:rect l="l" t="t" r="r" b="b"/>
            <a:pathLst>
              <a:path w="438972" h="438972">
                <a:moveTo>
                  <a:pt x="219486" y="0"/>
                </a:moveTo>
                <a:moveTo>
                  <a:pt x="219486" y="0"/>
                </a:moveTo>
                <a:cubicBezTo>
                  <a:pt x="340624" y="0"/>
                  <a:pt x="438972" y="98348"/>
                  <a:pt x="438972" y="219486"/>
                </a:cubicBezTo>
                <a:cubicBezTo>
                  <a:pt x="438972" y="340624"/>
                  <a:pt x="340624" y="438972"/>
                  <a:pt x="219486" y="438972"/>
                </a:cubicBezTo>
                <a:cubicBezTo>
                  <a:pt x="98348" y="438972"/>
                  <a:pt x="0" y="340624"/>
                  <a:pt x="0" y="219486"/>
                </a:cubicBezTo>
                <a:cubicBezTo>
                  <a:pt x="0" y="98348"/>
                  <a:pt x="98348" y="0"/>
                  <a:pt x="219486" y="0"/>
                </a:cubicBezTo>
                <a:close/>
              </a:path>
            </a:pathLst>
          </a:custGeom>
          <a:solidFill>
            <a:srgbClr val="803D3F"/>
          </a:solidFill>
          <a:ln/>
        </p:spPr>
        <p:txBody>
          <a:bodyPr/>
          <a:lstStyle/>
          <a:p>
            <a:endParaRPr lang="zh-CN" altLang="en-US"/>
          </a:p>
        </p:txBody>
      </p:sp>
      <p:pic>
        <p:nvPicPr>
          <p:cNvPr id="11" name="Image 4" descr="preencoded.png"/>
          <p:cNvPicPr>
            <a:picLocks noChangeAspect="1"/>
          </p:cNvPicPr>
          <p:nvPr/>
        </p:nvPicPr>
        <p:blipFill>
          <a:blip r:embed="rId6"/>
          <a:stretch>
            <a:fillRect/>
          </a:stretch>
        </p:blipFill>
        <p:spPr>
          <a:xfrm>
            <a:off x="3942611" y="2008878"/>
            <a:ext cx="247293" cy="247293"/>
          </a:xfrm>
          <a:prstGeom prst="rect">
            <a:avLst/>
          </a:prstGeom>
        </p:spPr>
      </p:pic>
      <p:sp>
        <p:nvSpPr>
          <p:cNvPr id="12" name="Shape 4"/>
          <p:cNvSpPr/>
          <p:nvPr/>
        </p:nvSpPr>
        <p:spPr>
          <a:xfrm>
            <a:off x="4845630" y="1887527"/>
            <a:ext cx="438972" cy="438972"/>
          </a:xfrm>
          <a:custGeom>
            <a:avLst/>
            <a:gdLst/>
            <a:ahLst/>
            <a:cxnLst/>
            <a:rect l="l" t="t" r="r" b="b"/>
            <a:pathLst>
              <a:path w="438972" h="438972">
                <a:moveTo>
                  <a:pt x="219486" y="0"/>
                </a:moveTo>
                <a:moveTo>
                  <a:pt x="219486" y="0"/>
                </a:moveTo>
                <a:cubicBezTo>
                  <a:pt x="340624" y="0"/>
                  <a:pt x="438972" y="98348"/>
                  <a:pt x="438972" y="219486"/>
                </a:cubicBezTo>
                <a:cubicBezTo>
                  <a:pt x="438972" y="340624"/>
                  <a:pt x="340624" y="438972"/>
                  <a:pt x="219486" y="438972"/>
                </a:cubicBezTo>
                <a:cubicBezTo>
                  <a:pt x="98348" y="438972"/>
                  <a:pt x="0" y="340624"/>
                  <a:pt x="0" y="219486"/>
                </a:cubicBezTo>
                <a:cubicBezTo>
                  <a:pt x="0" y="98348"/>
                  <a:pt x="98348" y="0"/>
                  <a:pt x="219486" y="0"/>
                </a:cubicBezTo>
                <a:close/>
              </a:path>
            </a:pathLst>
          </a:custGeom>
          <a:solidFill>
            <a:srgbClr val="BEA481"/>
          </a:solidFill>
          <a:ln/>
        </p:spPr>
        <p:txBody>
          <a:bodyPr/>
          <a:lstStyle/>
          <a:p>
            <a:endParaRPr lang="zh-CN" altLang="en-US"/>
          </a:p>
        </p:txBody>
      </p:sp>
      <p:pic>
        <p:nvPicPr>
          <p:cNvPr id="13" name="Image 5" descr="preencoded.png"/>
          <p:cNvPicPr>
            <a:picLocks noChangeAspect="1"/>
          </p:cNvPicPr>
          <p:nvPr/>
        </p:nvPicPr>
        <p:blipFill>
          <a:blip r:embed="rId7"/>
          <a:stretch>
            <a:fillRect/>
          </a:stretch>
        </p:blipFill>
        <p:spPr>
          <a:xfrm>
            <a:off x="4930868" y="1974767"/>
            <a:ext cx="265245" cy="246471"/>
          </a:xfrm>
          <a:prstGeom prst="rect">
            <a:avLst/>
          </a:prstGeom>
        </p:spPr>
      </p:pic>
      <p:sp>
        <p:nvSpPr>
          <p:cNvPr id="14" name="Shape 5"/>
          <p:cNvSpPr/>
          <p:nvPr/>
        </p:nvSpPr>
        <p:spPr>
          <a:xfrm>
            <a:off x="3848692" y="2946846"/>
            <a:ext cx="424181" cy="424181"/>
          </a:xfrm>
          <a:custGeom>
            <a:avLst/>
            <a:gdLst/>
            <a:ahLst/>
            <a:cxnLst/>
            <a:rect l="l" t="t" r="r" b="b"/>
            <a:pathLst>
              <a:path w="424181" h="424181">
                <a:moveTo>
                  <a:pt x="212091" y="0"/>
                </a:moveTo>
                <a:moveTo>
                  <a:pt x="212091" y="0"/>
                </a:moveTo>
                <a:cubicBezTo>
                  <a:pt x="329147" y="0"/>
                  <a:pt x="424181" y="95035"/>
                  <a:pt x="424181" y="212091"/>
                </a:cubicBezTo>
                <a:cubicBezTo>
                  <a:pt x="424181" y="329147"/>
                  <a:pt x="329147" y="424181"/>
                  <a:pt x="212091" y="424181"/>
                </a:cubicBezTo>
                <a:cubicBezTo>
                  <a:pt x="95035" y="424181"/>
                  <a:pt x="0" y="329147"/>
                  <a:pt x="0" y="212091"/>
                </a:cubicBezTo>
                <a:cubicBezTo>
                  <a:pt x="0" y="95035"/>
                  <a:pt x="95035" y="0"/>
                  <a:pt x="212091" y="0"/>
                </a:cubicBezTo>
                <a:close/>
              </a:path>
            </a:pathLst>
          </a:custGeom>
          <a:solidFill>
            <a:srgbClr val="BEA481"/>
          </a:solidFill>
          <a:ln/>
        </p:spPr>
        <p:txBody>
          <a:bodyPr/>
          <a:lstStyle/>
          <a:p>
            <a:endParaRPr lang="zh-CN" altLang="en-US"/>
          </a:p>
        </p:txBody>
      </p:sp>
      <p:pic>
        <p:nvPicPr>
          <p:cNvPr id="15" name="Image 6" descr="preencoded.png"/>
          <p:cNvPicPr>
            <a:picLocks noChangeAspect="1"/>
          </p:cNvPicPr>
          <p:nvPr/>
        </p:nvPicPr>
        <p:blipFill>
          <a:blip r:embed="rId8"/>
          <a:stretch>
            <a:fillRect/>
          </a:stretch>
        </p:blipFill>
        <p:spPr>
          <a:xfrm>
            <a:off x="3939446" y="3062165"/>
            <a:ext cx="238961" cy="216929"/>
          </a:xfrm>
          <a:prstGeom prst="rect">
            <a:avLst/>
          </a:prstGeom>
        </p:spPr>
      </p:pic>
      <p:sp>
        <p:nvSpPr>
          <p:cNvPr id="16" name="Shape 6"/>
          <p:cNvSpPr/>
          <p:nvPr/>
        </p:nvSpPr>
        <p:spPr>
          <a:xfrm>
            <a:off x="4845630" y="2939450"/>
            <a:ext cx="431577" cy="431577"/>
          </a:xfrm>
          <a:custGeom>
            <a:avLst/>
            <a:gdLst/>
            <a:ahLst/>
            <a:cxnLst/>
            <a:rect l="l" t="t" r="r" b="b"/>
            <a:pathLst>
              <a:path w="431577" h="431577">
                <a:moveTo>
                  <a:pt x="215788" y="0"/>
                </a:moveTo>
                <a:moveTo>
                  <a:pt x="215788" y="0"/>
                </a:moveTo>
                <a:cubicBezTo>
                  <a:pt x="334885" y="0"/>
                  <a:pt x="431577" y="96692"/>
                  <a:pt x="431577" y="215788"/>
                </a:cubicBezTo>
                <a:cubicBezTo>
                  <a:pt x="431577" y="334885"/>
                  <a:pt x="334885" y="431577"/>
                  <a:pt x="215788" y="431577"/>
                </a:cubicBezTo>
                <a:cubicBezTo>
                  <a:pt x="96692" y="431577"/>
                  <a:pt x="0" y="334885"/>
                  <a:pt x="0" y="215788"/>
                </a:cubicBezTo>
                <a:cubicBezTo>
                  <a:pt x="0" y="96692"/>
                  <a:pt x="96692" y="0"/>
                  <a:pt x="215788" y="0"/>
                </a:cubicBezTo>
                <a:close/>
              </a:path>
            </a:pathLst>
          </a:custGeom>
          <a:solidFill>
            <a:srgbClr val="803D3F"/>
          </a:solidFill>
          <a:ln/>
        </p:spPr>
        <p:txBody>
          <a:bodyPr/>
          <a:lstStyle/>
          <a:p>
            <a:endParaRPr lang="zh-CN" altLang="en-US"/>
          </a:p>
        </p:txBody>
      </p:sp>
      <p:pic>
        <p:nvPicPr>
          <p:cNvPr id="17" name="Image 7" descr="preencoded.png"/>
          <p:cNvPicPr>
            <a:picLocks noChangeAspect="1"/>
          </p:cNvPicPr>
          <p:nvPr/>
        </p:nvPicPr>
        <p:blipFill>
          <a:blip r:embed="rId9"/>
          <a:stretch>
            <a:fillRect/>
          </a:stretch>
        </p:blipFill>
        <p:spPr>
          <a:xfrm>
            <a:off x="4917710" y="3011531"/>
            <a:ext cx="294991" cy="294991"/>
          </a:xfrm>
          <a:prstGeom prst="rect">
            <a:avLst/>
          </a:prstGeom>
        </p:spPr>
      </p:pic>
      <p:sp>
        <p:nvSpPr>
          <p:cNvPr id="18" name="Text 7"/>
          <p:cNvSpPr/>
          <p:nvPr/>
        </p:nvSpPr>
        <p:spPr>
          <a:xfrm>
            <a:off x="596714" y="1048817"/>
            <a:ext cx="3017520" cy="512064"/>
          </a:xfrm>
          <a:prstGeom prst="rect">
            <a:avLst/>
          </a:prstGeom>
          <a:noFill/>
          <a:ln/>
        </p:spPr>
        <p:txBody>
          <a:bodyPr wrap="square" lIns="95250" tIns="95250" rIns="95250" bIns="95250" rtlCol="0" anchor="t">
            <a:spAutoFit/>
          </a:bodyPr>
          <a:lstStyle/>
          <a:p>
            <a:pPr marL="0" indent="0" algn="r">
              <a:lnSpc>
                <a:spcPct val="112500"/>
              </a:lnSpc>
              <a:spcBef>
                <a:spcPts val="375"/>
              </a:spcBef>
              <a:buNone/>
            </a:pPr>
            <a:r>
              <a:rPr lang="en-US" sz="1728" b="1" dirty="0">
                <a:solidFill>
                  <a:srgbClr val="803D3F"/>
                </a:solidFill>
                <a:latin typeface="Microsoft Yahei" pitchFamily="34" charset="0"/>
                <a:ea typeface="Microsoft Yahei" pitchFamily="34" charset="-122"/>
                <a:cs typeface="Microsoft Yahei" pitchFamily="34" charset="-120"/>
              </a:rPr>
              <a:t>组织文化的定义</a:t>
            </a:r>
            <a:endParaRPr lang="en-US" sz="1440" dirty="0"/>
          </a:p>
        </p:txBody>
      </p:sp>
      <p:sp>
        <p:nvSpPr>
          <p:cNvPr id="19" name="Text 8"/>
          <p:cNvSpPr/>
          <p:nvPr/>
        </p:nvSpPr>
        <p:spPr>
          <a:xfrm>
            <a:off x="642434" y="1443838"/>
            <a:ext cx="2971800" cy="841248"/>
          </a:xfrm>
          <a:prstGeom prst="rect">
            <a:avLst/>
          </a:prstGeom>
          <a:noFill/>
          <a:ln/>
        </p:spPr>
        <p:txBody>
          <a:bodyPr wrap="square" lIns="95250" tIns="95250" rIns="95250" bIns="95250" rtlCol="0" anchor="t">
            <a:spAutoFit/>
          </a:bodyPr>
          <a:lstStyle/>
          <a:p>
            <a:pPr marL="0" indent="0" algn="r">
              <a:lnSpc>
                <a:spcPct val="100000"/>
              </a:lnSpc>
              <a:buNone/>
            </a:pPr>
            <a:r>
              <a:rPr lang="en-US" sz="1152" dirty="0">
                <a:solidFill>
                  <a:srgbClr val="00070F"/>
                </a:solidFill>
                <a:latin typeface="Microsoft Yahei" pitchFamily="34" charset="0"/>
                <a:ea typeface="Microsoft Yahei" pitchFamily="34" charset="-122"/>
                <a:cs typeface="Microsoft Yahei" pitchFamily="34" charset="-120"/>
              </a:rPr>
              <a:t>组织文化是组织内部共享的价值观、信念和行为规范，它塑造了员工的行为模式，对知识管理产生深远影响。</a:t>
            </a:r>
            <a:endParaRPr lang="en-US" sz="1440" dirty="0"/>
          </a:p>
        </p:txBody>
      </p:sp>
      <p:sp>
        <p:nvSpPr>
          <p:cNvPr id="20" name="Text 9"/>
          <p:cNvSpPr/>
          <p:nvPr/>
        </p:nvSpPr>
        <p:spPr>
          <a:xfrm>
            <a:off x="5535727" y="1048839"/>
            <a:ext cx="3017520" cy="512064"/>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728" b="1" dirty="0">
                <a:solidFill>
                  <a:srgbClr val="BEA481"/>
                </a:solidFill>
                <a:latin typeface="Microsoft Yahei" pitchFamily="34" charset="0"/>
                <a:ea typeface="Microsoft Yahei" pitchFamily="34" charset="-122"/>
                <a:cs typeface="Microsoft Yahei" pitchFamily="34" charset="-120"/>
              </a:rPr>
              <a:t>组织文化障碍的表现</a:t>
            </a:r>
            <a:endParaRPr lang="en-US" sz="1440" dirty="0"/>
          </a:p>
        </p:txBody>
      </p:sp>
      <p:sp>
        <p:nvSpPr>
          <p:cNvPr id="21" name="Text 10"/>
          <p:cNvSpPr/>
          <p:nvPr/>
        </p:nvSpPr>
        <p:spPr>
          <a:xfrm>
            <a:off x="5535727" y="1443838"/>
            <a:ext cx="2971800" cy="841248"/>
          </a:xfrm>
          <a:prstGeom prst="rect">
            <a:avLst/>
          </a:prstGeom>
          <a:noFill/>
          <a:ln/>
        </p:spPr>
        <p:txBody>
          <a:bodyPr wrap="square" lIns="95250" tIns="95250" rIns="95250" bIns="95250" rtlCol="0" anchor="t">
            <a:spAutoFit/>
          </a:bodyPr>
          <a:lstStyle/>
          <a:p>
            <a:pPr marL="0" indent="0" algn="just">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组织文化障碍主要表现在对新知识的抵触、保守的思维模式以及对变革的抗拒，这些都阻碍了知识的有效管理。</a:t>
            </a:r>
            <a:endParaRPr lang="en-US" sz="1440" dirty="0"/>
          </a:p>
        </p:txBody>
      </p:sp>
      <p:sp>
        <p:nvSpPr>
          <p:cNvPr id="22" name="Text 11"/>
          <p:cNvSpPr/>
          <p:nvPr/>
        </p:nvSpPr>
        <p:spPr>
          <a:xfrm>
            <a:off x="596714" y="2832811"/>
            <a:ext cx="3017520" cy="512064"/>
          </a:xfrm>
          <a:prstGeom prst="rect">
            <a:avLst/>
          </a:prstGeom>
          <a:noFill/>
          <a:ln/>
        </p:spPr>
        <p:txBody>
          <a:bodyPr wrap="square" lIns="95250" tIns="95250" rIns="95250" bIns="95250" rtlCol="0" anchor="t">
            <a:spAutoFit/>
          </a:bodyPr>
          <a:lstStyle/>
          <a:p>
            <a:pPr marL="0" indent="0" algn="r">
              <a:lnSpc>
                <a:spcPct val="112500"/>
              </a:lnSpc>
              <a:spcBef>
                <a:spcPts val="375"/>
              </a:spcBef>
              <a:buNone/>
            </a:pPr>
            <a:r>
              <a:rPr lang="en-US" sz="1728" b="1" dirty="0">
                <a:solidFill>
                  <a:srgbClr val="BEA481"/>
                </a:solidFill>
                <a:latin typeface="Microsoft Yahei" pitchFamily="34" charset="0"/>
                <a:ea typeface="Microsoft Yahei" pitchFamily="34" charset="-122"/>
                <a:cs typeface="Microsoft Yahei" pitchFamily="34" charset="-120"/>
              </a:rPr>
              <a:t>组织文化障碍的影响</a:t>
            </a:r>
            <a:endParaRPr lang="en-US" sz="1440" dirty="0"/>
          </a:p>
        </p:txBody>
      </p:sp>
      <p:sp>
        <p:nvSpPr>
          <p:cNvPr id="23" name="Text 12"/>
          <p:cNvSpPr/>
          <p:nvPr/>
        </p:nvSpPr>
        <p:spPr>
          <a:xfrm>
            <a:off x="642434" y="3202229"/>
            <a:ext cx="2971800" cy="841248"/>
          </a:xfrm>
          <a:prstGeom prst="rect">
            <a:avLst/>
          </a:prstGeom>
          <a:noFill/>
          <a:ln/>
        </p:spPr>
        <p:txBody>
          <a:bodyPr wrap="square" lIns="95250" tIns="95250" rIns="95250" bIns="95250" rtlCol="0" anchor="t">
            <a:spAutoFit/>
          </a:bodyPr>
          <a:lstStyle/>
          <a:p>
            <a:pPr marL="0" indent="0" algn="r">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组织文化障碍会导致知识分享不畅、创新能力下降，进而影响组织的竞争力和持续发展能力。</a:t>
            </a:r>
            <a:endParaRPr lang="en-US" sz="1440" dirty="0"/>
          </a:p>
        </p:txBody>
      </p:sp>
      <p:sp>
        <p:nvSpPr>
          <p:cNvPr id="24" name="Text 13"/>
          <p:cNvSpPr/>
          <p:nvPr/>
        </p:nvSpPr>
        <p:spPr>
          <a:xfrm>
            <a:off x="5535727" y="2832811"/>
            <a:ext cx="3017520" cy="512064"/>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728" b="1" dirty="0">
                <a:solidFill>
                  <a:srgbClr val="803D3F"/>
                </a:solidFill>
                <a:latin typeface="Microsoft Yahei" pitchFamily="34" charset="0"/>
                <a:ea typeface="Microsoft Yahei" pitchFamily="34" charset="-122"/>
                <a:cs typeface="Microsoft Yahei" pitchFamily="34" charset="-120"/>
              </a:rPr>
              <a:t>克服组织文化障碍的策略</a:t>
            </a:r>
            <a:endParaRPr lang="en-US" sz="1440" dirty="0"/>
          </a:p>
        </p:txBody>
      </p:sp>
      <p:sp>
        <p:nvSpPr>
          <p:cNvPr id="25" name="Text 14"/>
          <p:cNvSpPr/>
          <p:nvPr/>
        </p:nvSpPr>
        <p:spPr>
          <a:xfrm>
            <a:off x="5535727" y="3202229"/>
            <a:ext cx="2971800" cy="841248"/>
          </a:xfrm>
          <a:prstGeom prst="rect">
            <a:avLst/>
          </a:prstGeom>
          <a:noFill/>
          <a:ln/>
        </p:spPr>
        <p:txBody>
          <a:bodyPr wrap="square" lIns="95250" tIns="95250" rIns="95250" bIns="95250" rtlCol="0" anchor="t">
            <a:spAutoFit/>
          </a:bodyPr>
          <a:lstStyle/>
          <a:p>
            <a:pPr marL="0" indent="0" algn="just">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通过建立开放包容的文化氛围、鼓励知识分享和创新思维，可以有效克服组织文化障碍，提升知识管理水平。</a:t>
            </a:r>
            <a:endParaRPr lang="en-US" sz="144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hape 0"/>
          <p:cNvSpPr/>
          <p:nvPr/>
        </p:nvSpPr>
        <p:spPr>
          <a:xfrm>
            <a:off x="4277848" y="516919"/>
            <a:ext cx="0" cy="4109663"/>
          </a:xfrm>
          <a:custGeom>
            <a:avLst/>
            <a:gdLst/>
            <a:ahLst/>
            <a:cxnLst/>
            <a:rect l="l" t="t" r="r" b="b"/>
            <a:pathLst>
              <a:path h="4109663">
                <a:moveTo>
                  <a:pt x="0" y="0"/>
                </a:moveTo>
                <a:moveTo>
                  <a:pt x="0" y="0"/>
                </a:moveTo>
                <a:lnTo>
                  <a:pt x="0" y="4109663"/>
                </a:lnTo>
              </a:path>
            </a:pathLst>
          </a:custGeom>
          <a:noFill/>
          <a:ln w="9525">
            <a:solidFill>
              <a:srgbClr val="A5A5A5"/>
            </a:solidFill>
            <a:prstDash val="solid"/>
            <a:headEnd type="none"/>
            <a:tailEnd type="none"/>
          </a:ln>
        </p:spPr>
        <p:txBody>
          <a:bodyPr/>
          <a:lstStyle/>
          <a:p>
            <a:endParaRPr lang="zh-CN" altLang="en-US"/>
          </a:p>
        </p:txBody>
      </p:sp>
      <p:sp>
        <p:nvSpPr>
          <p:cNvPr id="4" name="Text 1"/>
          <p:cNvSpPr/>
          <p:nvPr/>
        </p:nvSpPr>
        <p:spPr>
          <a:xfrm>
            <a:off x="4680698" y="1356616"/>
            <a:ext cx="1081423" cy="980122"/>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4032" b="1" dirty="0">
                <a:solidFill>
                  <a:srgbClr val="FFFFFF"/>
                </a:solidFill>
                <a:latin typeface="Arial" pitchFamily="34" charset="0"/>
                <a:ea typeface="Arial" pitchFamily="34" charset="-122"/>
                <a:cs typeface="Arial" pitchFamily="34" charset="-120"/>
              </a:rPr>
              <a:t>06</a:t>
            </a:r>
            <a:endParaRPr lang="en-US" sz="1440" dirty="0"/>
          </a:p>
        </p:txBody>
      </p:sp>
      <p:sp>
        <p:nvSpPr>
          <p:cNvPr id="5" name="Text 2"/>
          <p:cNvSpPr/>
          <p:nvPr/>
        </p:nvSpPr>
        <p:spPr>
          <a:xfrm>
            <a:off x="4680698" y="2393016"/>
            <a:ext cx="4463302" cy="704088"/>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2736" b="1" dirty="0">
                <a:solidFill>
                  <a:srgbClr val="803D3F"/>
                </a:solidFill>
                <a:latin typeface="Microsoft Yahei" pitchFamily="34" charset="0"/>
                <a:ea typeface="Microsoft Yahei" pitchFamily="34" charset="-122"/>
                <a:cs typeface="Microsoft Yahei" pitchFamily="34" charset="-120"/>
              </a:rPr>
              <a:t>成功案例分析</a:t>
            </a:r>
            <a:endParaRPr lang="en-US" sz="144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hape 0"/>
          <p:cNvSpPr/>
          <p:nvPr/>
        </p:nvSpPr>
        <p:spPr>
          <a:xfrm>
            <a:off x="193339" y="340363"/>
            <a:ext cx="2773456" cy="0"/>
          </a:xfrm>
          <a:custGeom>
            <a:avLst/>
            <a:gdLst/>
            <a:ahLst/>
            <a:cxnLst/>
            <a:rect l="l" t="t" r="r" b="b"/>
            <a:pathLst>
              <a:path w="2773456">
                <a:moveTo>
                  <a:pt x="0" y="0"/>
                </a:moveTo>
                <a:moveTo>
                  <a:pt x="0" y="0"/>
                </a:moveTo>
                <a:lnTo>
                  <a:pt x="2773456" y="0"/>
                </a:lnTo>
              </a:path>
            </a:pathLst>
          </a:custGeom>
          <a:noFill/>
          <a:ln w="9525">
            <a:solidFill>
              <a:srgbClr val="7A0707"/>
            </a:solidFill>
            <a:prstDash val="solid"/>
            <a:headEnd type="none"/>
            <a:tailEnd type="none"/>
          </a:ln>
        </p:spPr>
        <p:txBody>
          <a:bodyPr/>
          <a:lstStyle/>
          <a:p>
            <a:endParaRPr lang="zh-CN" altLang="en-US"/>
          </a:p>
        </p:txBody>
      </p:sp>
      <p:sp>
        <p:nvSpPr>
          <p:cNvPr id="4" name="Shape 1"/>
          <p:cNvSpPr/>
          <p:nvPr/>
        </p:nvSpPr>
        <p:spPr>
          <a:xfrm>
            <a:off x="6177205" y="340363"/>
            <a:ext cx="2773456" cy="0"/>
          </a:xfrm>
          <a:custGeom>
            <a:avLst/>
            <a:gdLst/>
            <a:ahLst/>
            <a:cxnLst/>
            <a:rect l="l" t="t" r="r" b="b"/>
            <a:pathLst>
              <a:path w="2773456">
                <a:moveTo>
                  <a:pt x="0" y="0"/>
                </a:moveTo>
                <a:moveTo>
                  <a:pt x="0" y="0"/>
                </a:moveTo>
                <a:lnTo>
                  <a:pt x="2773456" y="0"/>
                </a:lnTo>
              </a:path>
            </a:pathLst>
          </a:custGeom>
          <a:noFill/>
          <a:ln w="9525">
            <a:solidFill>
              <a:srgbClr val="7A0707"/>
            </a:solidFill>
            <a:prstDash val="solid"/>
            <a:headEnd type="none"/>
            <a:tailEnd type="none"/>
          </a:ln>
        </p:spPr>
        <p:txBody>
          <a:bodyPr/>
          <a:lstStyle/>
          <a:p>
            <a:endParaRPr lang="zh-CN" altLang="en-US"/>
          </a:p>
        </p:txBody>
      </p:sp>
      <p:sp>
        <p:nvSpPr>
          <p:cNvPr id="5" name="Text 2"/>
          <p:cNvSpPr/>
          <p:nvPr/>
        </p:nvSpPr>
        <p:spPr>
          <a:xfrm>
            <a:off x="2121216" y="94046"/>
            <a:ext cx="4901567" cy="491919"/>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1584" dirty="0">
                <a:solidFill>
                  <a:srgbClr val="7A0707"/>
                </a:solidFill>
                <a:latin typeface="微软雅黑" pitchFamily="34" charset="0"/>
                <a:ea typeface="微软雅黑" pitchFamily="34" charset="-122"/>
                <a:cs typeface="微软雅黑" pitchFamily="34" charset="-120"/>
              </a:rPr>
              <a:t>个人实践分享</a:t>
            </a:r>
            <a:endParaRPr lang="en-US" sz="1440" dirty="0"/>
          </a:p>
        </p:txBody>
      </p:sp>
      <p:pic>
        <p:nvPicPr>
          <p:cNvPr id="6" name="Image 0" descr="preencoded.png"/>
          <p:cNvPicPr>
            <a:picLocks noChangeAspect="1"/>
          </p:cNvPicPr>
          <p:nvPr/>
        </p:nvPicPr>
        <p:blipFill>
          <a:blip r:embed="rId4"/>
          <a:stretch>
            <a:fillRect/>
          </a:stretch>
        </p:blipFill>
        <p:spPr>
          <a:xfrm>
            <a:off x="4618346" y="1766736"/>
            <a:ext cx="914400" cy="914400"/>
          </a:xfrm>
          <a:prstGeom prst="rect">
            <a:avLst/>
          </a:prstGeom>
        </p:spPr>
      </p:pic>
      <p:pic>
        <p:nvPicPr>
          <p:cNvPr id="7" name="Image 1" descr="preencoded.png"/>
          <p:cNvPicPr>
            <a:picLocks noChangeAspect="1"/>
          </p:cNvPicPr>
          <p:nvPr/>
        </p:nvPicPr>
        <p:blipFill>
          <a:blip r:embed="rId5"/>
          <a:stretch>
            <a:fillRect/>
          </a:stretch>
        </p:blipFill>
        <p:spPr>
          <a:xfrm flipH="1">
            <a:off x="3611254" y="1766736"/>
            <a:ext cx="914400" cy="914400"/>
          </a:xfrm>
          <a:prstGeom prst="rect">
            <a:avLst/>
          </a:prstGeom>
        </p:spPr>
      </p:pic>
      <p:pic>
        <p:nvPicPr>
          <p:cNvPr id="8" name="Image 2" descr="preencoded.png"/>
          <p:cNvPicPr>
            <a:picLocks noChangeAspect="1"/>
          </p:cNvPicPr>
          <p:nvPr/>
        </p:nvPicPr>
        <p:blipFill>
          <a:blip r:embed="rId5"/>
          <a:stretch>
            <a:fillRect/>
          </a:stretch>
        </p:blipFill>
        <p:spPr>
          <a:xfrm flipV="1">
            <a:off x="4618346" y="2681136"/>
            <a:ext cx="914400" cy="914400"/>
          </a:xfrm>
          <a:prstGeom prst="rect">
            <a:avLst/>
          </a:prstGeom>
        </p:spPr>
      </p:pic>
      <p:pic>
        <p:nvPicPr>
          <p:cNvPr id="9" name="Image 3" descr="preencoded.png"/>
          <p:cNvPicPr>
            <a:picLocks noChangeAspect="1"/>
          </p:cNvPicPr>
          <p:nvPr/>
        </p:nvPicPr>
        <p:blipFill>
          <a:blip r:embed="rId4"/>
          <a:stretch>
            <a:fillRect/>
          </a:stretch>
        </p:blipFill>
        <p:spPr>
          <a:xfrm flipH="1" flipV="1">
            <a:off x="3611254" y="2681136"/>
            <a:ext cx="914400" cy="914400"/>
          </a:xfrm>
          <a:prstGeom prst="rect">
            <a:avLst/>
          </a:prstGeom>
        </p:spPr>
      </p:pic>
      <p:sp>
        <p:nvSpPr>
          <p:cNvPr id="10" name="Shape 3"/>
          <p:cNvSpPr/>
          <p:nvPr/>
        </p:nvSpPr>
        <p:spPr>
          <a:xfrm>
            <a:off x="4112230" y="2221366"/>
            <a:ext cx="919540" cy="919540"/>
          </a:xfrm>
          <a:custGeom>
            <a:avLst/>
            <a:gdLst/>
            <a:ahLst/>
            <a:cxnLst/>
            <a:rect l="l" t="t" r="r" b="b"/>
            <a:pathLst>
              <a:path w="919540" h="919540">
                <a:moveTo>
                  <a:pt x="459770" y="0"/>
                </a:moveTo>
                <a:moveTo>
                  <a:pt x="459770" y="0"/>
                </a:moveTo>
                <a:cubicBezTo>
                  <a:pt x="713524" y="0"/>
                  <a:pt x="919540" y="206016"/>
                  <a:pt x="919540" y="459770"/>
                </a:cubicBezTo>
                <a:cubicBezTo>
                  <a:pt x="919540" y="713524"/>
                  <a:pt x="713524" y="919540"/>
                  <a:pt x="459770" y="919540"/>
                </a:cubicBezTo>
                <a:cubicBezTo>
                  <a:pt x="206016" y="919540"/>
                  <a:pt x="0" y="713524"/>
                  <a:pt x="0" y="459770"/>
                </a:cubicBezTo>
                <a:cubicBezTo>
                  <a:pt x="0" y="206016"/>
                  <a:pt x="206016" y="0"/>
                  <a:pt x="459770" y="0"/>
                </a:cubicBezTo>
                <a:close/>
              </a:path>
            </a:pathLst>
          </a:custGeom>
          <a:solidFill>
            <a:srgbClr val="FFFFFF"/>
          </a:solidFill>
          <a:ln/>
        </p:spPr>
        <p:txBody>
          <a:bodyPr/>
          <a:lstStyle/>
          <a:p>
            <a:endParaRPr lang="zh-CN" altLang="en-US"/>
          </a:p>
        </p:txBody>
      </p:sp>
      <p:sp>
        <p:nvSpPr>
          <p:cNvPr id="11" name="Text 4"/>
          <p:cNvSpPr/>
          <p:nvPr/>
        </p:nvSpPr>
        <p:spPr>
          <a:xfrm>
            <a:off x="596714" y="1048817"/>
            <a:ext cx="3017520" cy="512064"/>
          </a:xfrm>
          <a:prstGeom prst="rect">
            <a:avLst/>
          </a:prstGeom>
          <a:noFill/>
          <a:ln/>
        </p:spPr>
        <p:txBody>
          <a:bodyPr wrap="square" lIns="95250" tIns="95250" rIns="95250" bIns="95250" rtlCol="0" anchor="t">
            <a:spAutoFit/>
          </a:bodyPr>
          <a:lstStyle/>
          <a:p>
            <a:pPr marL="0" indent="0" algn="r">
              <a:lnSpc>
                <a:spcPct val="112500"/>
              </a:lnSpc>
              <a:spcBef>
                <a:spcPts val="375"/>
              </a:spcBef>
              <a:buNone/>
            </a:pPr>
            <a:r>
              <a:rPr lang="en-US" sz="1728" b="1" dirty="0">
                <a:solidFill>
                  <a:srgbClr val="803D3F"/>
                </a:solidFill>
                <a:latin typeface="Microsoft Yahei" pitchFamily="34" charset="0"/>
                <a:ea typeface="Microsoft Yahei" pitchFamily="34" charset="-122"/>
                <a:cs typeface="Microsoft Yahei" pitchFamily="34" charset="-120"/>
              </a:rPr>
              <a:t>知识管理的定义与重要性</a:t>
            </a:r>
            <a:endParaRPr lang="en-US" sz="1440" dirty="0"/>
          </a:p>
        </p:txBody>
      </p:sp>
      <p:sp>
        <p:nvSpPr>
          <p:cNvPr id="12" name="Text 5"/>
          <p:cNvSpPr/>
          <p:nvPr/>
        </p:nvSpPr>
        <p:spPr>
          <a:xfrm>
            <a:off x="642434" y="1443838"/>
            <a:ext cx="2971800" cy="1060704"/>
          </a:xfrm>
          <a:prstGeom prst="rect">
            <a:avLst/>
          </a:prstGeom>
          <a:noFill/>
          <a:ln/>
        </p:spPr>
        <p:txBody>
          <a:bodyPr wrap="square" lIns="95250" tIns="95250" rIns="95250" bIns="95250" rtlCol="0" anchor="t">
            <a:spAutoFit/>
          </a:bodyPr>
          <a:lstStyle/>
          <a:p>
            <a:pPr marL="0" indent="0" algn="r">
              <a:lnSpc>
                <a:spcPct val="100000"/>
              </a:lnSpc>
              <a:buNone/>
            </a:pPr>
            <a:r>
              <a:rPr lang="en-US" sz="1152" dirty="0">
                <a:solidFill>
                  <a:srgbClr val="00070F"/>
                </a:solidFill>
                <a:latin typeface="Microsoft Yahei" pitchFamily="34" charset="0"/>
                <a:ea typeface="Microsoft Yahei" pitchFamily="34" charset="-122"/>
                <a:cs typeface="Microsoft Yahei" pitchFamily="34" charset="-120"/>
              </a:rPr>
              <a:t>知识管理是一种系统化的方法，用于获取、组织、共享和利用知识。对于大学生来说，掌握知识管理的技能可以帮助他们更有效地学习和研究。</a:t>
            </a:r>
            <a:endParaRPr lang="en-US" sz="1440" dirty="0"/>
          </a:p>
        </p:txBody>
      </p:sp>
      <p:sp>
        <p:nvSpPr>
          <p:cNvPr id="13" name="Text 6"/>
          <p:cNvSpPr/>
          <p:nvPr/>
        </p:nvSpPr>
        <p:spPr>
          <a:xfrm>
            <a:off x="5535727" y="1048839"/>
            <a:ext cx="3017520" cy="512064"/>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728" b="1" dirty="0">
                <a:solidFill>
                  <a:srgbClr val="BEA481"/>
                </a:solidFill>
                <a:latin typeface="Microsoft Yahei" pitchFamily="34" charset="0"/>
                <a:ea typeface="Microsoft Yahei" pitchFamily="34" charset="-122"/>
                <a:cs typeface="Microsoft Yahei" pitchFamily="34" charset="-120"/>
              </a:rPr>
              <a:t>个人知识管理的策略</a:t>
            </a:r>
            <a:endParaRPr lang="en-US" sz="1440" dirty="0"/>
          </a:p>
        </p:txBody>
      </p:sp>
      <p:sp>
        <p:nvSpPr>
          <p:cNvPr id="14" name="Text 7"/>
          <p:cNvSpPr/>
          <p:nvPr/>
        </p:nvSpPr>
        <p:spPr>
          <a:xfrm>
            <a:off x="5535727" y="1443838"/>
            <a:ext cx="2971800" cy="841248"/>
          </a:xfrm>
          <a:prstGeom prst="rect">
            <a:avLst/>
          </a:prstGeom>
          <a:noFill/>
          <a:ln/>
        </p:spPr>
        <p:txBody>
          <a:bodyPr wrap="square" lIns="95250" tIns="95250" rIns="95250" bIns="95250" rtlCol="0" anchor="t">
            <a:spAutoFit/>
          </a:bodyPr>
          <a:lstStyle/>
          <a:p>
            <a:pPr marL="0" indent="0" algn="just">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个人知识管理包括信息收集、知识整理、知识存储和知识应用等步骤。通过有效的知识管理，可以提高学习效率和创新能力。</a:t>
            </a:r>
            <a:endParaRPr lang="en-US" sz="1440" dirty="0"/>
          </a:p>
        </p:txBody>
      </p:sp>
      <p:sp>
        <p:nvSpPr>
          <p:cNvPr id="15" name="Text 8"/>
          <p:cNvSpPr/>
          <p:nvPr/>
        </p:nvSpPr>
        <p:spPr>
          <a:xfrm>
            <a:off x="596714" y="2832811"/>
            <a:ext cx="3017520" cy="512064"/>
          </a:xfrm>
          <a:prstGeom prst="rect">
            <a:avLst/>
          </a:prstGeom>
          <a:noFill/>
          <a:ln/>
        </p:spPr>
        <p:txBody>
          <a:bodyPr wrap="square" lIns="95250" tIns="95250" rIns="95250" bIns="95250" rtlCol="0" anchor="t">
            <a:spAutoFit/>
          </a:bodyPr>
          <a:lstStyle/>
          <a:p>
            <a:pPr marL="0" indent="0" algn="r">
              <a:lnSpc>
                <a:spcPct val="112500"/>
              </a:lnSpc>
              <a:spcBef>
                <a:spcPts val="375"/>
              </a:spcBef>
              <a:buNone/>
            </a:pPr>
            <a:r>
              <a:rPr lang="en-US" sz="1728" b="1" dirty="0">
                <a:solidFill>
                  <a:srgbClr val="BEA481"/>
                </a:solidFill>
                <a:latin typeface="Microsoft Yahei" pitchFamily="34" charset="0"/>
                <a:ea typeface="Microsoft Yahei" pitchFamily="34" charset="-122"/>
                <a:cs typeface="Microsoft Yahei" pitchFamily="34" charset="-120"/>
              </a:rPr>
              <a:t>知识管理的实践方法</a:t>
            </a:r>
            <a:endParaRPr lang="en-US" sz="1440" dirty="0"/>
          </a:p>
        </p:txBody>
      </p:sp>
      <p:sp>
        <p:nvSpPr>
          <p:cNvPr id="16" name="Text 9"/>
          <p:cNvSpPr/>
          <p:nvPr/>
        </p:nvSpPr>
        <p:spPr>
          <a:xfrm>
            <a:off x="642434" y="3202229"/>
            <a:ext cx="2971800" cy="841248"/>
          </a:xfrm>
          <a:prstGeom prst="rect">
            <a:avLst/>
          </a:prstGeom>
          <a:noFill/>
          <a:ln/>
        </p:spPr>
        <p:txBody>
          <a:bodyPr wrap="square" lIns="95250" tIns="95250" rIns="95250" bIns="95250" rtlCol="0" anchor="t">
            <a:spAutoFit/>
          </a:bodyPr>
          <a:lstStyle/>
          <a:p>
            <a:pPr marL="0" indent="0" algn="r">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实践知识管理的方法包括使用笔记软件记录重要信息，定期复习和整理知识，以及将所学知识应用到实际问题中。</a:t>
            </a:r>
            <a:endParaRPr lang="en-US" sz="1440" dirty="0"/>
          </a:p>
        </p:txBody>
      </p:sp>
      <p:sp>
        <p:nvSpPr>
          <p:cNvPr id="17" name="Text 10"/>
          <p:cNvSpPr/>
          <p:nvPr/>
        </p:nvSpPr>
        <p:spPr>
          <a:xfrm>
            <a:off x="5612587" y="2613355"/>
            <a:ext cx="3017520" cy="512064"/>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728" b="1" dirty="0">
                <a:solidFill>
                  <a:srgbClr val="803D3F"/>
                </a:solidFill>
                <a:latin typeface="Microsoft Yahei" pitchFamily="34" charset="0"/>
                <a:ea typeface="Microsoft Yahei" pitchFamily="34" charset="-122"/>
                <a:cs typeface="Microsoft Yahei" pitchFamily="34" charset="-120"/>
              </a:rPr>
              <a:t>知识管理的挑战与解决方案</a:t>
            </a:r>
            <a:endParaRPr lang="en-US" sz="1440" dirty="0"/>
          </a:p>
        </p:txBody>
      </p:sp>
      <p:sp>
        <p:nvSpPr>
          <p:cNvPr id="18" name="Text 11"/>
          <p:cNvSpPr/>
          <p:nvPr/>
        </p:nvSpPr>
        <p:spPr>
          <a:xfrm>
            <a:off x="5535727" y="3202229"/>
            <a:ext cx="2971800" cy="1060704"/>
          </a:xfrm>
          <a:prstGeom prst="rect">
            <a:avLst/>
          </a:prstGeom>
          <a:noFill/>
          <a:ln/>
        </p:spPr>
        <p:txBody>
          <a:bodyPr wrap="square" lIns="95250" tIns="95250" rIns="95250" bIns="95250" rtlCol="0" anchor="t">
            <a:spAutoFit/>
          </a:bodyPr>
          <a:lstStyle/>
          <a:p>
            <a:pPr marL="0" indent="0" algn="just">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在知识管理过程中，可能会遇到信息过载、知识遗忘等问题。解决这些问题的方法包括定期清理无用信息，使用记忆技巧提高记忆力等。</a:t>
            </a:r>
            <a:endParaRPr lang="en-US" sz="144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hape 0"/>
          <p:cNvSpPr/>
          <p:nvPr/>
        </p:nvSpPr>
        <p:spPr>
          <a:xfrm>
            <a:off x="193339" y="340363"/>
            <a:ext cx="2773456" cy="0"/>
          </a:xfrm>
          <a:custGeom>
            <a:avLst/>
            <a:gdLst/>
            <a:ahLst/>
            <a:cxnLst/>
            <a:rect l="l" t="t" r="r" b="b"/>
            <a:pathLst>
              <a:path w="2773456">
                <a:moveTo>
                  <a:pt x="0" y="0"/>
                </a:moveTo>
                <a:moveTo>
                  <a:pt x="0" y="0"/>
                </a:moveTo>
                <a:lnTo>
                  <a:pt x="2773456" y="0"/>
                </a:lnTo>
              </a:path>
            </a:pathLst>
          </a:custGeom>
          <a:noFill/>
          <a:ln w="9525">
            <a:solidFill>
              <a:srgbClr val="7A0707"/>
            </a:solidFill>
            <a:prstDash val="solid"/>
            <a:headEnd type="none"/>
            <a:tailEnd type="none"/>
          </a:ln>
        </p:spPr>
        <p:txBody>
          <a:bodyPr/>
          <a:lstStyle/>
          <a:p>
            <a:endParaRPr lang="zh-CN" altLang="en-US"/>
          </a:p>
        </p:txBody>
      </p:sp>
      <p:sp>
        <p:nvSpPr>
          <p:cNvPr id="4" name="Shape 1"/>
          <p:cNvSpPr/>
          <p:nvPr/>
        </p:nvSpPr>
        <p:spPr>
          <a:xfrm>
            <a:off x="6177205" y="340363"/>
            <a:ext cx="2773456" cy="0"/>
          </a:xfrm>
          <a:custGeom>
            <a:avLst/>
            <a:gdLst/>
            <a:ahLst/>
            <a:cxnLst/>
            <a:rect l="l" t="t" r="r" b="b"/>
            <a:pathLst>
              <a:path w="2773456">
                <a:moveTo>
                  <a:pt x="0" y="0"/>
                </a:moveTo>
                <a:moveTo>
                  <a:pt x="0" y="0"/>
                </a:moveTo>
                <a:lnTo>
                  <a:pt x="2773456" y="0"/>
                </a:lnTo>
              </a:path>
            </a:pathLst>
          </a:custGeom>
          <a:noFill/>
          <a:ln w="9525">
            <a:solidFill>
              <a:srgbClr val="7A0707"/>
            </a:solidFill>
            <a:prstDash val="solid"/>
            <a:headEnd type="none"/>
            <a:tailEnd type="none"/>
          </a:ln>
        </p:spPr>
        <p:txBody>
          <a:bodyPr/>
          <a:lstStyle/>
          <a:p>
            <a:endParaRPr lang="zh-CN" altLang="en-US"/>
          </a:p>
        </p:txBody>
      </p:sp>
      <p:sp>
        <p:nvSpPr>
          <p:cNvPr id="5" name="Text 2"/>
          <p:cNvSpPr/>
          <p:nvPr/>
        </p:nvSpPr>
        <p:spPr>
          <a:xfrm>
            <a:off x="2121216" y="94046"/>
            <a:ext cx="4901567" cy="491919"/>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1584" dirty="0">
                <a:solidFill>
                  <a:srgbClr val="7A0707"/>
                </a:solidFill>
                <a:latin typeface="微软雅黑" pitchFamily="34" charset="0"/>
                <a:ea typeface="微软雅黑" pitchFamily="34" charset="-122"/>
                <a:cs typeface="微软雅黑" pitchFamily="34" charset="-120"/>
              </a:rPr>
              <a:t>企业实施案例</a:t>
            </a:r>
            <a:endParaRPr lang="en-US" sz="1440" dirty="0"/>
          </a:p>
        </p:txBody>
      </p:sp>
      <p:sp>
        <p:nvSpPr>
          <p:cNvPr id="6" name="Shape 3"/>
          <p:cNvSpPr/>
          <p:nvPr/>
        </p:nvSpPr>
        <p:spPr>
          <a:xfrm>
            <a:off x="4152548" y="2116643"/>
            <a:ext cx="1704337" cy="1047620"/>
          </a:xfrm>
          <a:custGeom>
            <a:avLst/>
            <a:gdLst/>
            <a:ahLst/>
            <a:cxnLst/>
            <a:rect l="l" t="t" r="r" b="b"/>
            <a:pathLst>
              <a:path w="1704337" h="1047620">
                <a:moveTo>
                  <a:pt x="0" y="104762"/>
                </a:moveTo>
                <a:moveTo>
                  <a:pt x="0" y="104762"/>
                </a:moveTo>
                <a:cubicBezTo>
                  <a:pt x="340867" y="-209524"/>
                  <a:pt x="511301" y="314286"/>
                  <a:pt x="852168" y="104762"/>
                </a:cubicBezTo>
                <a:cubicBezTo>
                  <a:pt x="1193036" y="-209524"/>
                  <a:pt x="1363469" y="314286"/>
                  <a:pt x="1704337" y="104762"/>
                </a:cubicBezTo>
                <a:lnTo>
                  <a:pt x="1704337" y="942858"/>
                </a:lnTo>
                <a:cubicBezTo>
                  <a:pt x="1193036" y="1257144"/>
                  <a:pt x="1363469" y="733334"/>
                  <a:pt x="852168" y="942858"/>
                </a:cubicBezTo>
                <a:cubicBezTo>
                  <a:pt x="340867" y="1257144"/>
                  <a:pt x="511301" y="733334"/>
                  <a:pt x="0" y="942858"/>
                </a:cubicBezTo>
                <a:lnTo>
                  <a:pt x="0" y="104762"/>
                </a:lnTo>
                <a:close/>
              </a:path>
            </a:pathLst>
          </a:custGeom>
          <a:solidFill>
            <a:srgbClr val="803D3F">
              <a:alpha val="20000"/>
            </a:srgbClr>
          </a:solidFill>
          <a:ln/>
        </p:spPr>
        <p:txBody>
          <a:bodyPr/>
          <a:lstStyle/>
          <a:p>
            <a:endParaRPr lang="zh-CN" altLang="en-US"/>
          </a:p>
        </p:txBody>
      </p:sp>
      <p:sp>
        <p:nvSpPr>
          <p:cNvPr id="7" name="Shape 4"/>
          <p:cNvSpPr/>
          <p:nvPr/>
        </p:nvSpPr>
        <p:spPr>
          <a:xfrm>
            <a:off x="3293602" y="1127791"/>
            <a:ext cx="805245" cy="357886"/>
          </a:xfrm>
          <a:custGeom>
            <a:avLst/>
            <a:gdLst/>
            <a:ahLst/>
            <a:cxnLst/>
            <a:rect l="l" t="t" r="r" b="b"/>
            <a:pathLst>
              <a:path w="805245" h="357886">
                <a:moveTo>
                  <a:pt x="805245" y="357886"/>
                </a:moveTo>
                <a:moveTo>
                  <a:pt x="805245" y="357886"/>
                </a:moveTo>
                <a:lnTo>
                  <a:pt x="503278" y="0"/>
                </a:lnTo>
                <a:lnTo>
                  <a:pt x="0" y="0"/>
                </a:lnTo>
              </a:path>
            </a:pathLst>
          </a:custGeom>
          <a:noFill/>
          <a:ln w="28575">
            <a:solidFill>
              <a:srgbClr val="803D3F"/>
            </a:solidFill>
            <a:prstDash val="solid"/>
            <a:headEnd type="arrow"/>
            <a:tailEnd type="none"/>
          </a:ln>
        </p:spPr>
        <p:txBody>
          <a:bodyPr/>
          <a:lstStyle/>
          <a:p>
            <a:endParaRPr lang="zh-CN" altLang="en-US"/>
          </a:p>
        </p:txBody>
      </p:sp>
      <p:sp>
        <p:nvSpPr>
          <p:cNvPr id="8" name="Shape 5"/>
          <p:cNvSpPr/>
          <p:nvPr/>
        </p:nvSpPr>
        <p:spPr>
          <a:xfrm>
            <a:off x="828752" y="854598"/>
            <a:ext cx="2348630" cy="484632"/>
          </a:xfrm>
          <a:custGeom>
            <a:avLst/>
            <a:gdLst/>
            <a:ahLst/>
            <a:cxnLst/>
            <a:rect l="l" t="t" r="r" b="b"/>
            <a:pathLst>
              <a:path w="2348630" h="484632">
                <a:moveTo>
                  <a:pt x="242316" y="0"/>
                </a:moveTo>
                <a:moveTo>
                  <a:pt x="242316" y="0"/>
                </a:moveTo>
                <a:lnTo>
                  <a:pt x="2106314" y="0"/>
                </a:lnTo>
                <a:quadBezTo>
                  <a:pt x="2348630" y="0"/>
                  <a:pt x="2348630" y="242316"/>
                </a:quadBezTo>
                <a:lnTo>
                  <a:pt x="2348630" y="242316"/>
                </a:lnTo>
                <a:quadBezTo>
                  <a:pt x="2348630" y="484632"/>
                  <a:pt x="2106314" y="484632"/>
                </a:quadBezTo>
                <a:lnTo>
                  <a:pt x="242316" y="484632"/>
                </a:lnTo>
                <a:quadBezTo>
                  <a:pt x="0" y="484632"/>
                  <a:pt x="0" y="242316"/>
                </a:quadBezTo>
                <a:lnTo>
                  <a:pt x="0" y="242316"/>
                </a:lnTo>
                <a:quadBezTo>
                  <a:pt x="0" y="0"/>
                  <a:pt x="242316" y="0"/>
                </a:quadBezTo>
                <a:close/>
              </a:path>
            </a:pathLst>
          </a:custGeom>
          <a:solidFill>
            <a:srgbClr val="803D3F"/>
          </a:solidFill>
          <a:ln/>
        </p:spPr>
        <p:txBody>
          <a:bodyPr/>
          <a:lstStyle/>
          <a:p>
            <a:endParaRPr lang="zh-CN" altLang="en-US"/>
          </a:p>
        </p:txBody>
      </p:sp>
      <p:sp>
        <p:nvSpPr>
          <p:cNvPr id="9" name="Shape 6"/>
          <p:cNvSpPr/>
          <p:nvPr/>
        </p:nvSpPr>
        <p:spPr>
          <a:xfrm>
            <a:off x="6469070" y="1892220"/>
            <a:ext cx="2348630" cy="484632"/>
          </a:xfrm>
          <a:custGeom>
            <a:avLst/>
            <a:gdLst/>
            <a:ahLst/>
            <a:cxnLst/>
            <a:rect l="l" t="t" r="r" b="b"/>
            <a:pathLst>
              <a:path w="2348630" h="484632">
                <a:moveTo>
                  <a:pt x="242316" y="0"/>
                </a:moveTo>
                <a:moveTo>
                  <a:pt x="242316" y="0"/>
                </a:moveTo>
                <a:lnTo>
                  <a:pt x="2106314" y="0"/>
                </a:lnTo>
                <a:quadBezTo>
                  <a:pt x="2348630" y="0"/>
                  <a:pt x="2348630" y="242316"/>
                </a:quadBezTo>
                <a:lnTo>
                  <a:pt x="2348630" y="242316"/>
                </a:lnTo>
                <a:quadBezTo>
                  <a:pt x="2348630" y="484632"/>
                  <a:pt x="2106314" y="484632"/>
                </a:quadBezTo>
                <a:lnTo>
                  <a:pt x="242316" y="484632"/>
                </a:lnTo>
                <a:quadBezTo>
                  <a:pt x="0" y="484632"/>
                  <a:pt x="0" y="242316"/>
                </a:quadBezTo>
                <a:lnTo>
                  <a:pt x="0" y="242316"/>
                </a:lnTo>
                <a:quadBezTo>
                  <a:pt x="0" y="0"/>
                  <a:pt x="242316" y="0"/>
                </a:quadBezTo>
                <a:close/>
              </a:path>
            </a:pathLst>
          </a:custGeom>
          <a:solidFill>
            <a:srgbClr val="AD6A6C"/>
          </a:solidFill>
          <a:ln/>
        </p:spPr>
        <p:txBody>
          <a:bodyPr/>
          <a:lstStyle/>
          <a:p>
            <a:endParaRPr lang="zh-CN" altLang="en-US"/>
          </a:p>
        </p:txBody>
      </p:sp>
      <p:sp>
        <p:nvSpPr>
          <p:cNvPr id="10" name="Shape 7"/>
          <p:cNvSpPr/>
          <p:nvPr/>
        </p:nvSpPr>
        <p:spPr>
          <a:xfrm>
            <a:off x="6270689" y="1532666"/>
            <a:ext cx="396763" cy="428356"/>
          </a:xfrm>
          <a:custGeom>
            <a:avLst/>
            <a:gdLst/>
            <a:ahLst/>
            <a:cxnLst/>
            <a:rect l="l" t="t" r="r" b="b"/>
            <a:pathLst>
              <a:path w="396763" h="428356">
                <a:moveTo>
                  <a:pt x="0" y="428356"/>
                </a:moveTo>
                <a:moveTo>
                  <a:pt x="0" y="428356"/>
                </a:moveTo>
                <a:lnTo>
                  <a:pt x="128019" y="0"/>
                </a:lnTo>
                <a:lnTo>
                  <a:pt x="396763" y="0"/>
                </a:lnTo>
              </a:path>
            </a:pathLst>
          </a:custGeom>
          <a:noFill/>
          <a:ln w="28575">
            <a:solidFill>
              <a:srgbClr val="AD6A6C"/>
            </a:solidFill>
            <a:prstDash val="solid"/>
            <a:headEnd type="arrow"/>
            <a:tailEnd type="none"/>
          </a:ln>
        </p:spPr>
        <p:txBody>
          <a:bodyPr/>
          <a:lstStyle/>
          <a:p>
            <a:endParaRPr lang="zh-CN" altLang="en-US"/>
          </a:p>
        </p:txBody>
      </p:sp>
      <p:sp>
        <p:nvSpPr>
          <p:cNvPr id="11" name="Shape 8"/>
          <p:cNvSpPr/>
          <p:nvPr/>
        </p:nvSpPr>
        <p:spPr>
          <a:xfrm>
            <a:off x="667668" y="3139811"/>
            <a:ext cx="2348630" cy="484632"/>
          </a:xfrm>
          <a:custGeom>
            <a:avLst/>
            <a:gdLst/>
            <a:ahLst/>
            <a:cxnLst/>
            <a:rect l="l" t="t" r="r" b="b"/>
            <a:pathLst>
              <a:path w="2348630" h="484632">
                <a:moveTo>
                  <a:pt x="242316" y="0"/>
                </a:moveTo>
                <a:moveTo>
                  <a:pt x="242316" y="0"/>
                </a:moveTo>
                <a:lnTo>
                  <a:pt x="2106314" y="0"/>
                </a:lnTo>
                <a:quadBezTo>
                  <a:pt x="2348630" y="0"/>
                  <a:pt x="2348630" y="242316"/>
                </a:quadBezTo>
                <a:lnTo>
                  <a:pt x="2348630" y="242316"/>
                </a:lnTo>
                <a:quadBezTo>
                  <a:pt x="2348630" y="484632"/>
                  <a:pt x="2106314" y="484632"/>
                </a:quadBezTo>
                <a:lnTo>
                  <a:pt x="242316" y="484632"/>
                </a:lnTo>
                <a:quadBezTo>
                  <a:pt x="0" y="484632"/>
                  <a:pt x="0" y="242316"/>
                </a:quadBezTo>
                <a:lnTo>
                  <a:pt x="0" y="242316"/>
                </a:lnTo>
                <a:quadBezTo>
                  <a:pt x="0" y="0"/>
                  <a:pt x="242316" y="0"/>
                </a:quadBezTo>
                <a:close/>
              </a:path>
            </a:pathLst>
          </a:custGeom>
          <a:solidFill>
            <a:srgbClr val="BEA481"/>
          </a:solidFill>
          <a:ln/>
        </p:spPr>
        <p:txBody>
          <a:bodyPr/>
          <a:lstStyle/>
          <a:p>
            <a:endParaRPr lang="zh-CN" altLang="en-US"/>
          </a:p>
        </p:txBody>
      </p:sp>
      <p:sp>
        <p:nvSpPr>
          <p:cNvPr id="12" name="Shape 9"/>
          <p:cNvSpPr/>
          <p:nvPr/>
        </p:nvSpPr>
        <p:spPr>
          <a:xfrm>
            <a:off x="3108859" y="2981366"/>
            <a:ext cx="849980" cy="436174"/>
          </a:xfrm>
          <a:custGeom>
            <a:avLst/>
            <a:gdLst/>
            <a:ahLst/>
            <a:cxnLst/>
            <a:rect l="l" t="t" r="r" b="b"/>
            <a:pathLst>
              <a:path w="849980" h="436174">
                <a:moveTo>
                  <a:pt x="849980" y="0"/>
                </a:moveTo>
                <a:moveTo>
                  <a:pt x="849980" y="0"/>
                </a:moveTo>
                <a:lnTo>
                  <a:pt x="570382" y="436174"/>
                </a:lnTo>
                <a:lnTo>
                  <a:pt x="0" y="436174"/>
                </a:lnTo>
              </a:path>
            </a:pathLst>
          </a:custGeom>
          <a:noFill/>
          <a:ln w="28575">
            <a:solidFill>
              <a:srgbClr val="BEA481"/>
            </a:solidFill>
            <a:prstDash val="solid"/>
            <a:headEnd type="arrow"/>
            <a:tailEnd type="none"/>
          </a:ln>
        </p:spPr>
        <p:txBody>
          <a:bodyPr/>
          <a:lstStyle/>
          <a:p>
            <a:endParaRPr lang="zh-CN" altLang="en-US"/>
          </a:p>
        </p:txBody>
      </p:sp>
      <p:sp>
        <p:nvSpPr>
          <p:cNvPr id="13" name="Text 10"/>
          <p:cNvSpPr/>
          <p:nvPr/>
        </p:nvSpPr>
        <p:spPr>
          <a:xfrm>
            <a:off x="989836" y="854598"/>
            <a:ext cx="2026463" cy="786384"/>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584" b="1" dirty="0">
                <a:solidFill>
                  <a:srgbClr val="FFFFFF"/>
                </a:solidFill>
                <a:latin typeface="Microsoft Yahei" pitchFamily="34" charset="0"/>
                <a:ea typeface="Microsoft Yahei" pitchFamily="34" charset="-122"/>
                <a:cs typeface="Microsoft Yahei" pitchFamily="34" charset="-120"/>
              </a:rPr>
              <a:t>知识管理在企业中的应用</a:t>
            </a:r>
            <a:endParaRPr lang="en-US" sz="1440" dirty="0"/>
          </a:p>
        </p:txBody>
      </p:sp>
      <p:sp>
        <p:nvSpPr>
          <p:cNvPr id="14" name="Text 11"/>
          <p:cNvSpPr/>
          <p:nvPr/>
        </p:nvSpPr>
        <p:spPr>
          <a:xfrm>
            <a:off x="828752" y="1339230"/>
            <a:ext cx="2220328" cy="1280160"/>
          </a:xfrm>
          <a:prstGeom prst="rect">
            <a:avLst/>
          </a:prstGeom>
          <a:noFill/>
          <a:ln/>
        </p:spPr>
        <p:txBody>
          <a:bodyPr wrap="square" lIns="95250" tIns="95250" rIns="95250" bIns="95250" rtlCol="0" anchor="t">
            <a:spAutoFit/>
          </a:bodyPr>
          <a:lstStyle/>
          <a:p>
            <a:pPr marL="0" indent="0" algn="r">
              <a:lnSpc>
                <a:spcPct val="100000"/>
              </a:lnSpc>
              <a:buNone/>
            </a:pPr>
            <a:r>
              <a:rPr lang="en-US" sz="1152" dirty="0">
                <a:solidFill>
                  <a:srgbClr val="00070F"/>
                </a:solidFill>
                <a:latin typeface="Microsoft Yahei" pitchFamily="34" charset="0"/>
                <a:ea typeface="Microsoft Yahei" pitchFamily="34" charset="-122"/>
                <a:cs typeface="Microsoft Yahei" pitchFamily="34" charset="-120"/>
              </a:rPr>
              <a:t>通过实施知识管理，企业能够有效地收集、存储和共享信息，提高决策效率和创新能力，从而在激烈的市场竞争中取得优势。</a:t>
            </a:r>
            <a:endParaRPr lang="en-US" sz="1440" dirty="0"/>
          </a:p>
        </p:txBody>
      </p:sp>
      <p:sp>
        <p:nvSpPr>
          <p:cNvPr id="15" name="Text 12"/>
          <p:cNvSpPr/>
          <p:nvPr/>
        </p:nvSpPr>
        <p:spPr>
          <a:xfrm>
            <a:off x="6630154" y="1892220"/>
            <a:ext cx="2026463" cy="484632"/>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584" b="1" dirty="0">
                <a:solidFill>
                  <a:srgbClr val="FFFFFF"/>
                </a:solidFill>
                <a:latin typeface="Microsoft Yahei" pitchFamily="34" charset="0"/>
                <a:ea typeface="Microsoft Yahei" pitchFamily="34" charset="-122"/>
                <a:cs typeface="Microsoft Yahei" pitchFamily="34" charset="-120"/>
              </a:rPr>
              <a:t>成功案例分析</a:t>
            </a:r>
            <a:endParaRPr lang="en-US" sz="1440" dirty="0"/>
          </a:p>
        </p:txBody>
      </p:sp>
      <p:sp>
        <p:nvSpPr>
          <p:cNvPr id="16" name="Text 13"/>
          <p:cNvSpPr/>
          <p:nvPr/>
        </p:nvSpPr>
        <p:spPr>
          <a:xfrm>
            <a:off x="6469070" y="2319559"/>
            <a:ext cx="2220328" cy="1280160"/>
          </a:xfrm>
          <a:prstGeom prst="rect">
            <a:avLst/>
          </a:prstGeom>
          <a:noFill/>
          <a:ln/>
        </p:spPr>
        <p:txBody>
          <a:bodyPr wrap="square" lIns="95250" tIns="95250" rIns="95250" bIns="95250" rtlCol="0" anchor="t">
            <a:spAutoFit/>
          </a:bodyPr>
          <a:lstStyle/>
          <a:p>
            <a:pPr marL="0" indent="0">
              <a:lnSpc>
                <a:spcPct val="100000"/>
              </a:lnSpc>
              <a:buNone/>
            </a:pPr>
            <a:r>
              <a:rPr lang="en-US" sz="1152" dirty="0">
                <a:solidFill>
                  <a:srgbClr val="00070F"/>
                </a:solidFill>
                <a:latin typeface="Microsoft Yahei" pitchFamily="34" charset="0"/>
                <a:ea typeface="Microsoft Yahei" pitchFamily="34" charset="-122"/>
                <a:cs typeface="Microsoft Yahei" pitchFamily="34" charset="-120"/>
              </a:rPr>
              <a:t>本部分将介绍一家知名企业如何通过实施知识管理策略，实现了业务流程优化、员工培训提升以及客户服务质量的显著改进。</a:t>
            </a:r>
            <a:endParaRPr lang="en-US" sz="1440" dirty="0"/>
          </a:p>
        </p:txBody>
      </p:sp>
      <p:sp>
        <p:nvSpPr>
          <p:cNvPr id="17" name="Text 14"/>
          <p:cNvSpPr/>
          <p:nvPr/>
        </p:nvSpPr>
        <p:spPr>
          <a:xfrm>
            <a:off x="828752" y="3139811"/>
            <a:ext cx="2026463" cy="786384"/>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584" b="1" dirty="0">
                <a:solidFill>
                  <a:srgbClr val="FFFFFF"/>
                </a:solidFill>
                <a:latin typeface="Microsoft Yahei" pitchFamily="34" charset="0"/>
                <a:ea typeface="Microsoft Yahei" pitchFamily="34" charset="-122"/>
                <a:cs typeface="Microsoft Yahei" pitchFamily="34" charset="-120"/>
              </a:rPr>
              <a:t>面临的挑战与解决方案</a:t>
            </a:r>
            <a:endParaRPr lang="en-US" sz="1440" dirty="0"/>
          </a:p>
        </p:txBody>
      </p:sp>
      <p:sp>
        <p:nvSpPr>
          <p:cNvPr id="18" name="Text 15"/>
          <p:cNvSpPr/>
          <p:nvPr/>
        </p:nvSpPr>
        <p:spPr>
          <a:xfrm>
            <a:off x="741107" y="3624443"/>
            <a:ext cx="2220328" cy="1280160"/>
          </a:xfrm>
          <a:prstGeom prst="rect">
            <a:avLst/>
          </a:prstGeom>
          <a:noFill/>
          <a:ln/>
        </p:spPr>
        <p:txBody>
          <a:bodyPr wrap="square" lIns="95250" tIns="95250" rIns="95250" bIns="95250" rtlCol="0" anchor="t">
            <a:spAutoFit/>
          </a:bodyPr>
          <a:lstStyle/>
          <a:p>
            <a:pPr marL="0" indent="0" algn="r">
              <a:lnSpc>
                <a:spcPct val="100000"/>
              </a:lnSpc>
              <a:buNone/>
            </a:pPr>
            <a:r>
              <a:rPr lang="en-US" sz="1152" dirty="0">
                <a:solidFill>
                  <a:srgbClr val="00070F"/>
                </a:solidFill>
                <a:latin typeface="Microsoft Yahei" pitchFamily="34" charset="0"/>
                <a:ea typeface="Microsoft Yahei" pitchFamily="34" charset="-122"/>
                <a:cs typeface="Microsoft Yahei" pitchFamily="34" charset="-120"/>
              </a:rPr>
              <a:t>企业在实施知识管理过程中可能会遇到技术难题、文化阻力等问题，我们将探讨有效的应对策略，帮助企业顺利推进知识管理项目。</a:t>
            </a:r>
            <a:endParaRPr lang="en-US" sz="1440" dirty="0"/>
          </a:p>
        </p:txBody>
      </p:sp>
      <p:sp>
        <p:nvSpPr>
          <p:cNvPr id="19" name="Shape 16"/>
          <p:cNvSpPr/>
          <p:nvPr/>
        </p:nvSpPr>
        <p:spPr>
          <a:xfrm>
            <a:off x="4264378" y="1592833"/>
            <a:ext cx="1704337" cy="1047620"/>
          </a:xfrm>
          <a:custGeom>
            <a:avLst/>
            <a:gdLst/>
            <a:ahLst/>
            <a:cxnLst/>
            <a:rect l="l" t="t" r="r" b="b"/>
            <a:pathLst>
              <a:path w="1704337" h="1047620">
                <a:moveTo>
                  <a:pt x="0" y="104762"/>
                </a:moveTo>
                <a:moveTo>
                  <a:pt x="0" y="104762"/>
                </a:moveTo>
                <a:cubicBezTo>
                  <a:pt x="340867" y="-209524"/>
                  <a:pt x="511301" y="314286"/>
                  <a:pt x="852168" y="104762"/>
                </a:cubicBezTo>
                <a:cubicBezTo>
                  <a:pt x="1193036" y="-209524"/>
                  <a:pt x="1363469" y="314286"/>
                  <a:pt x="1704337" y="104762"/>
                </a:cubicBezTo>
                <a:lnTo>
                  <a:pt x="1704337" y="942858"/>
                </a:lnTo>
                <a:cubicBezTo>
                  <a:pt x="1193036" y="1257144"/>
                  <a:pt x="1363469" y="733334"/>
                  <a:pt x="852168" y="942858"/>
                </a:cubicBezTo>
                <a:cubicBezTo>
                  <a:pt x="340867" y="1257144"/>
                  <a:pt x="511301" y="733334"/>
                  <a:pt x="0" y="942858"/>
                </a:cubicBezTo>
                <a:lnTo>
                  <a:pt x="0" y="104762"/>
                </a:lnTo>
                <a:close/>
              </a:path>
            </a:pathLst>
          </a:custGeom>
          <a:solidFill>
            <a:srgbClr val="803D3F"/>
          </a:solidFill>
          <a:ln/>
        </p:spPr>
        <p:txBody>
          <a:bodyPr/>
          <a:lstStyle/>
          <a:p>
            <a:endParaRPr lang="zh-CN" altLang="en-US"/>
          </a:p>
        </p:txBody>
      </p:sp>
      <p:sp>
        <p:nvSpPr>
          <p:cNvPr id="20" name="Shape 17"/>
          <p:cNvSpPr/>
          <p:nvPr/>
        </p:nvSpPr>
        <p:spPr>
          <a:xfrm>
            <a:off x="3777281" y="1903729"/>
            <a:ext cx="1704337" cy="1047620"/>
          </a:xfrm>
          <a:custGeom>
            <a:avLst/>
            <a:gdLst/>
            <a:ahLst/>
            <a:cxnLst/>
            <a:rect l="l" t="t" r="r" b="b"/>
            <a:pathLst>
              <a:path w="1704337" h="1047620">
                <a:moveTo>
                  <a:pt x="0" y="104762"/>
                </a:moveTo>
                <a:moveTo>
                  <a:pt x="0" y="104762"/>
                </a:moveTo>
                <a:cubicBezTo>
                  <a:pt x="340867" y="-209524"/>
                  <a:pt x="511301" y="314286"/>
                  <a:pt x="852168" y="104762"/>
                </a:cubicBezTo>
                <a:cubicBezTo>
                  <a:pt x="1193036" y="-209524"/>
                  <a:pt x="1363469" y="314286"/>
                  <a:pt x="1704337" y="104762"/>
                </a:cubicBezTo>
                <a:lnTo>
                  <a:pt x="1704337" y="942858"/>
                </a:lnTo>
                <a:cubicBezTo>
                  <a:pt x="1193036" y="1257144"/>
                  <a:pt x="1363469" y="733334"/>
                  <a:pt x="852168" y="942858"/>
                </a:cubicBezTo>
                <a:cubicBezTo>
                  <a:pt x="340867" y="1257144"/>
                  <a:pt x="511301" y="733334"/>
                  <a:pt x="0" y="942858"/>
                </a:cubicBezTo>
                <a:lnTo>
                  <a:pt x="0" y="104762"/>
                </a:lnTo>
                <a:close/>
              </a:path>
            </a:pathLst>
          </a:custGeom>
          <a:solidFill>
            <a:srgbClr val="803D3F">
              <a:alpha val="60000"/>
            </a:srgbClr>
          </a:solidFill>
          <a:ln/>
        </p:spPr>
        <p:txBody>
          <a:bodyPr/>
          <a:lstStyle/>
          <a:p>
            <a:endParaRPr lang="zh-CN" alt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hape 0"/>
          <p:cNvSpPr/>
          <p:nvPr/>
        </p:nvSpPr>
        <p:spPr>
          <a:xfrm>
            <a:off x="193339" y="340363"/>
            <a:ext cx="2773456" cy="0"/>
          </a:xfrm>
          <a:custGeom>
            <a:avLst/>
            <a:gdLst/>
            <a:ahLst/>
            <a:cxnLst/>
            <a:rect l="l" t="t" r="r" b="b"/>
            <a:pathLst>
              <a:path w="2773456">
                <a:moveTo>
                  <a:pt x="0" y="0"/>
                </a:moveTo>
                <a:moveTo>
                  <a:pt x="0" y="0"/>
                </a:moveTo>
                <a:lnTo>
                  <a:pt x="2773456" y="0"/>
                </a:lnTo>
              </a:path>
            </a:pathLst>
          </a:custGeom>
          <a:noFill/>
          <a:ln w="9525">
            <a:solidFill>
              <a:srgbClr val="7A0707"/>
            </a:solidFill>
            <a:prstDash val="solid"/>
            <a:headEnd type="none"/>
            <a:tailEnd type="none"/>
          </a:ln>
        </p:spPr>
        <p:txBody>
          <a:bodyPr/>
          <a:lstStyle/>
          <a:p>
            <a:endParaRPr lang="zh-CN" altLang="en-US"/>
          </a:p>
        </p:txBody>
      </p:sp>
      <p:sp>
        <p:nvSpPr>
          <p:cNvPr id="4" name="Shape 1"/>
          <p:cNvSpPr/>
          <p:nvPr/>
        </p:nvSpPr>
        <p:spPr>
          <a:xfrm>
            <a:off x="6177205" y="340363"/>
            <a:ext cx="2773456" cy="0"/>
          </a:xfrm>
          <a:custGeom>
            <a:avLst/>
            <a:gdLst/>
            <a:ahLst/>
            <a:cxnLst/>
            <a:rect l="l" t="t" r="r" b="b"/>
            <a:pathLst>
              <a:path w="2773456">
                <a:moveTo>
                  <a:pt x="0" y="0"/>
                </a:moveTo>
                <a:moveTo>
                  <a:pt x="0" y="0"/>
                </a:moveTo>
                <a:lnTo>
                  <a:pt x="2773456" y="0"/>
                </a:lnTo>
              </a:path>
            </a:pathLst>
          </a:custGeom>
          <a:noFill/>
          <a:ln w="9525">
            <a:solidFill>
              <a:srgbClr val="7A0707"/>
            </a:solidFill>
            <a:prstDash val="solid"/>
            <a:headEnd type="none"/>
            <a:tailEnd type="none"/>
          </a:ln>
        </p:spPr>
        <p:txBody>
          <a:bodyPr/>
          <a:lstStyle/>
          <a:p>
            <a:endParaRPr lang="zh-CN" altLang="en-US"/>
          </a:p>
        </p:txBody>
      </p:sp>
      <p:sp>
        <p:nvSpPr>
          <p:cNvPr id="5" name="Text 2"/>
          <p:cNvSpPr/>
          <p:nvPr/>
        </p:nvSpPr>
        <p:spPr>
          <a:xfrm>
            <a:off x="2121216" y="94046"/>
            <a:ext cx="4901567" cy="491919"/>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1584" dirty="0">
                <a:solidFill>
                  <a:srgbClr val="7A0707"/>
                </a:solidFill>
                <a:latin typeface="微软雅黑" pitchFamily="34" charset="0"/>
                <a:ea typeface="微软雅黑" pitchFamily="34" charset="-122"/>
                <a:cs typeface="微软雅黑" pitchFamily="34" charset="-120"/>
              </a:rPr>
              <a:t>行业领先经验</a:t>
            </a:r>
            <a:endParaRPr lang="en-US" sz="1440" dirty="0"/>
          </a:p>
        </p:txBody>
      </p:sp>
      <p:sp>
        <p:nvSpPr>
          <p:cNvPr id="6" name="Text 3"/>
          <p:cNvSpPr/>
          <p:nvPr/>
        </p:nvSpPr>
        <p:spPr>
          <a:xfrm>
            <a:off x="4130754" y="863984"/>
            <a:ext cx="2111350" cy="786384"/>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584" b="1" dirty="0">
                <a:solidFill>
                  <a:srgbClr val="00070F"/>
                </a:solidFill>
                <a:latin typeface="Microsoft Yahei" pitchFamily="34" charset="0"/>
                <a:ea typeface="Microsoft Yahei" pitchFamily="34" charset="-122"/>
                <a:cs typeface="Microsoft Yahei" pitchFamily="34" charset="-120"/>
              </a:rPr>
              <a:t>行业领先企业的知识管理实践</a:t>
            </a:r>
            <a:endParaRPr lang="en-US" sz="1440" dirty="0"/>
          </a:p>
        </p:txBody>
      </p:sp>
      <p:sp>
        <p:nvSpPr>
          <p:cNvPr id="7" name="Text 4"/>
          <p:cNvSpPr/>
          <p:nvPr/>
        </p:nvSpPr>
        <p:spPr>
          <a:xfrm>
            <a:off x="4130754" y="1202615"/>
            <a:ext cx="3988528" cy="621792"/>
          </a:xfrm>
          <a:prstGeom prst="rect">
            <a:avLst/>
          </a:prstGeom>
          <a:noFill/>
          <a:ln/>
        </p:spPr>
        <p:txBody>
          <a:bodyPr wrap="square" lIns="95250" tIns="95250" rIns="95250" bIns="95250" rtlCol="0" anchor="t">
            <a:spAutoFit/>
          </a:bodyPr>
          <a:lstStyle/>
          <a:p>
            <a:pPr marL="0" indent="0">
              <a:lnSpc>
                <a:spcPct val="100000"/>
              </a:lnSpc>
              <a:buNone/>
            </a:pPr>
            <a:r>
              <a:rPr lang="en-US" sz="1152" dirty="0">
                <a:solidFill>
                  <a:srgbClr val="787F87"/>
                </a:solidFill>
                <a:latin typeface="Microsoft Yahei" pitchFamily="34" charset="0"/>
                <a:ea typeface="Microsoft Yahei" pitchFamily="34" charset="-122"/>
                <a:cs typeface="Microsoft Yahei" pitchFamily="34" charset="-120"/>
              </a:rPr>
              <a:t>行业领先企业通过构建完善的知识管理体系，实现知识的高效获取、存储和共享，从而提升企业的创新能力和竞争力。</a:t>
            </a:r>
            <a:endParaRPr lang="en-US" sz="1440" dirty="0"/>
          </a:p>
        </p:txBody>
      </p:sp>
      <p:sp>
        <p:nvSpPr>
          <p:cNvPr id="8" name="Text 5"/>
          <p:cNvSpPr/>
          <p:nvPr/>
        </p:nvSpPr>
        <p:spPr>
          <a:xfrm>
            <a:off x="4130754" y="2108602"/>
            <a:ext cx="2111350" cy="786384"/>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584" b="1" dirty="0">
                <a:solidFill>
                  <a:srgbClr val="00070F"/>
                </a:solidFill>
                <a:latin typeface="Microsoft Yahei" pitchFamily="34" charset="0"/>
                <a:ea typeface="Microsoft Yahei" pitchFamily="34" charset="-122"/>
                <a:cs typeface="Microsoft Yahei" pitchFamily="34" charset="-120"/>
              </a:rPr>
              <a:t>知识管理在企业中的应用案例</a:t>
            </a:r>
            <a:endParaRPr lang="en-US" sz="1440" dirty="0"/>
          </a:p>
        </p:txBody>
      </p:sp>
      <p:sp>
        <p:nvSpPr>
          <p:cNvPr id="9" name="Text 6"/>
          <p:cNvSpPr/>
          <p:nvPr/>
        </p:nvSpPr>
        <p:spPr>
          <a:xfrm>
            <a:off x="4130754" y="2447116"/>
            <a:ext cx="3988528" cy="841248"/>
          </a:xfrm>
          <a:prstGeom prst="rect">
            <a:avLst/>
          </a:prstGeom>
          <a:noFill/>
          <a:ln/>
        </p:spPr>
        <p:txBody>
          <a:bodyPr wrap="square" lIns="95250" tIns="95250" rIns="95250" bIns="95250" rtlCol="0" anchor="t">
            <a:spAutoFit/>
          </a:bodyPr>
          <a:lstStyle/>
          <a:p>
            <a:pPr marL="0" indent="0">
              <a:lnSpc>
                <a:spcPct val="100000"/>
              </a:lnSpc>
              <a:spcBef>
                <a:spcPts val="375"/>
              </a:spcBef>
              <a:buNone/>
            </a:pPr>
            <a:r>
              <a:rPr lang="en-US" sz="1152" dirty="0">
                <a:solidFill>
                  <a:srgbClr val="787F87"/>
                </a:solidFill>
                <a:latin typeface="Microsoft Yahei" pitchFamily="34" charset="0"/>
                <a:ea typeface="Microsoft Yahei" pitchFamily="34" charset="-122"/>
                <a:cs typeface="Microsoft Yahei" pitchFamily="34" charset="-120"/>
              </a:rPr>
              <a:t>许多成功的企业都实施了有效的知识管理策略，如IBM的“知识银行”、华为的“知识社区”，这些案例为我们提供了宝贵的经验。</a:t>
            </a:r>
            <a:endParaRPr lang="en-US" sz="1440" dirty="0"/>
          </a:p>
        </p:txBody>
      </p:sp>
      <p:sp>
        <p:nvSpPr>
          <p:cNvPr id="10" name="Text 7"/>
          <p:cNvSpPr/>
          <p:nvPr/>
        </p:nvSpPr>
        <p:spPr>
          <a:xfrm>
            <a:off x="4130754" y="3351746"/>
            <a:ext cx="2111350" cy="786384"/>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584" b="1" dirty="0">
                <a:solidFill>
                  <a:srgbClr val="00070F"/>
                </a:solidFill>
                <a:latin typeface="Microsoft Yahei" pitchFamily="34" charset="0"/>
                <a:ea typeface="Microsoft Yahei" pitchFamily="34" charset="-122"/>
                <a:cs typeface="Microsoft Yahei" pitchFamily="34" charset="-120"/>
              </a:rPr>
              <a:t>知识管理对企业发展的影响</a:t>
            </a:r>
            <a:endParaRPr lang="en-US" sz="1440" dirty="0"/>
          </a:p>
        </p:txBody>
      </p:sp>
      <p:sp>
        <p:nvSpPr>
          <p:cNvPr id="11" name="Text 8"/>
          <p:cNvSpPr/>
          <p:nvPr/>
        </p:nvSpPr>
        <p:spPr>
          <a:xfrm>
            <a:off x="4130754" y="3677906"/>
            <a:ext cx="3988528" cy="621792"/>
          </a:xfrm>
          <a:prstGeom prst="rect">
            <a:avLst/>
          </a:prstGeom>
          <a:noFill/>
          <a:ln/>
        </p:spPr>
        <p:txBody>
          <a:bodyPr wrap="square" lIns="95250" tIns="95250" rIns="95250" bIns="95250" rtlCol="0" anchor="t">
            <a:spAutoFit/>
          </a:bodyPr>
          <a:lstStyle/>
          <a:p>
            <a:pPr marL="0" indent="0">
              <a:lnSpc>
                <a:spcPct val="100000"/>
              </a:lnSpc>
              <a:spcBef>
                <a:spcPts val="375"/>
              </a:spcBef>
              <a:buNone/>
            </a:pPr>
            <a:r>
              <a:rPr lang="en-US" sz="1152" dirty="0">
                <a:solidFill>
                  <a:srgbClr val="787F87"/>
                </a:solidFill>
                <a:latin typeface="Microsoft Yahei" pitchFamily="34" charset="0"/>
                <a:ea typeface="Microsoft Yahei" pitchFamily="34" charset="-122"/>
                <a:cs typeface="Microsoft Yahei" pitchFamily="34" charset="-120"/>
              </a:rPr>
              <a:t>知识管理能够帮助企业更好地利用内部和外部的知识资源，提高决策效率，降低运营成本，增强企业的核心竞争力。</a:t>
            </a:r>
            <a:endParaRPr lang="en-US" sz="1440" dirty="0"/>
          </a:p>
        </p:txBody>
      </p:sp>
      <p:pic>
        <p:nvPicPr>
          <p:cNvPr id="12" name="Image 0" descr="https://sgw-dx.xf-yun.com/api/v1/sparkdesk/_1737624452371-023559424055832223.png?authorization=c2ltcGxlLWp3dCBhaz1zcGFya2Rlc2s4MDAwMDAwMDAwMDE7ZXhwPTMzMTQ0MjQ0NTU7YWxnbz1obWFjLXNoYTI1NjtzaWc9UitISEZRRWludzY1VUdxZ0IzYWdab283bGNuVHBKTzlMUWlFaXVYK0JJQT0=&amp;x_location=7YfmxI7B7uKO7jlRxIftd60be5D="/>
          <p:cNvPicPr>
            <a:picLocks noChangeAspect="1"/>
          </p:cNvPicPr>
          <p:nvPr/>
        </p:nvPicPr>
        <p:blipFill>
          <a:blip r:embed="rId4"/>
          <a:stretch>
            <a:fillRect/>
          </a:stretch>
        </p:blipFill>
        <p:spPr>
          <a:xfrm>
            <a:off x="914766" y="1082773"/>
            <a:ext cx="2097440" cy="3258666"/>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p:nvPr/>
        </p:nvSpPr>
        <p:spPr>
          <a:xfrm>
            <a:off x="404716" y="1307573"/>
            <a:ext cx="4313208" cy="1457897"/>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6480" b="1" dirty="0">
                <a:solidFill>
                  <a:srgbClr val="525252">
                    <a:alpha val="10000"/>
                  </a:srgbClr>
                </a:solidFill>
                <a:latin typeface="Arial" pitchFamily="34" charset="0"/>
                <a:ea typeface="Arial" pitchFamily="34" charset="-122"/>
                <a:cs typeface="Arial" pitchFamily="34" charset="-120"/>
              </a:rPr>
              <a:t>THANKS</a:t>
            </a:r>
            <a:endParaRPr lang="en-US" sz="1440" dirty="0"/>
          </a:p>
        </p:txBody>
      </p:sp>
      <p:sp>
        <p:nvSpPr>
          <p:cNvPr id="4" name="Text 1"/>
          <p:cNvSpPr/>
          <p:nvPr/>
        </p:nvSpPr>
        <p:spPr>
          <a:xfrm>
            <a:off x="404716" y="799087"/>
            <a:ext cx="4313208" cy="1457897"/>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6480" b="1" dirty="0">
                <a:solidFill>
                  <a:srgbClr val="803D3F"/>
                </a:solidFill>
                <a:latin typeface="微软雅黑" pitchFamily="34" charset="0"/>
                <a:ea typeface="微软雅黑" pitchFamily="34" charset="-122"/>
                <a:cs typeface="微软雅黑" pitchFamily="34" charset="-120"/>
              </a:rPr>
              <a:t>感谢观看</a:t>
            </a:r>
            <a:endParaRPr lang="en-US" sz="144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1577</Words>
  <Application>Microsoft Office PowerPoint</Application>
  <PresentationFormat>全屏显示(16:9)</PresentationFormat>
  <Paragraphs>234</Paragraphs>
  <Slides>26</Slides>
  <Notes>26</Notes>
  <HiddenSlides>0</HiddenSlides>
  <MMClips>0</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26</vt:i4>
      </vt:variant>
    </vt:vector>
  </HeadingPairs>
  <TitlesOfParts>
    <vt:vector size="30" baseType="lpstr">
      <vt:lpstr>Microsoft Yahei</vt:lpstr>
      <vt:lpstr>Microsoft Yahei</vt:lpstr>
      <vt:lpstr>Arial</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k K</cp:lastModifiedBy>
  <cp:revision>2</cp:revision>
  <dcterms:created xsi:type="dcterms:W3CDTF">2025-03-19T05:33:44Z</dcterms:created>
  <dcterms:modified xsi:type="dcterms:W3CDTF">2026-07-30T07:07:08Z</dcterms:modified>
</cp:coreProperties>
</file>