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大学生朋友们，大家好！在这个充满挑战与机遇的时代，高效能人士的卓越工作习惯是我们迈向成功的关键。今天，我将与大家分享这些宝贵的经验，希望能为你们的未来职业道路提供指引和启示。让我们一起探索如何培养高效能的工作习惯，共同迈向卓越的未来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《高效能人士的7个习惯》涵盖核心习惯与关键思维。从找到自身声音激励他人，到其他好习惯，积极主动、双赢思维及不断更新实践，助力大学生塑造高效能，开启卓越人生篇章。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这一部分将探讨《高效能人士的7个习惯》，为大学生揭示如何通过培养这七个习惯，实现个人成长与成功。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始终如一，是高效能人士的卓越工作习惯之一。它代表着对目标的坚定追求和不懈努力，是通往成功的关键。想象一下，每天我们都在进步，不断积累知识和技能，这是多么令人兴奋的事情！这就是持续进步的力量，也是始终如一给我们带来的宝贵财富。但要做到始终如一，并非易事。它需要自律和毅力的支持。我们需要学会自我约束，坚持不懈地努力。只有这样，我们才能养成这一卓越的工作习惯。作为大学生，我们正处在人生的黄金时期。让我们以始终如一的精神，去追求自己的梦想，去创造属于自己的辉煌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确定优先级，明确目标，将任务按重要性和紧急性排序，先做最重要的事。避免拖延，立即行动，不找借口，专注重要任务。合理规划时间，确保有足够时间处理要事。集中注意力，排除干扰，全神贯注于当前任务。持续学习新知识和技能，提升个人能力。高效能人士总是这样做，让我们向他们学习，成为更优秀的自己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想象一下，在生活的棋盘上，每一步都能找到双赢的妙招，这不仅是智慧，更是艺术！双赢思维，就是那把钥匙，开启彼此最大利益的宝藏。它教会我们，面对挑战时，不是零和博弈，而是携手共进，共创辉煌。培养这思维，先从倾听开始，尊重每个声音，理解每份需求。然后，沟通如桥梁，连接心与心，寻找那些共同的火花，制定方案，让每个人都是赢家。看，团队中的小摩擦，用双赢化解，任务资源巧分配，每个人的光芒都被看见，团队因此更强。记住，双赢不只是策略，它是人际关系的润滑剂，决策的智慧之光。拥有它，你将更从容地漫步在复杂的世界，每一次选择，都闪耀着公正与明智的光芒。大学生朋友们，让我们带着双赢的思维，一起迈向更加精彩的未来吧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高效能人士的秘诀，在于“知彼解己”。他们倾听他人，不仅为了理解对方需求，更在反思中深化自我认知。这种倾听的力量，让他们达到了知彼解己的卓越境界。建立有效沟通是关键。高效能人士擅长用同理心搭建桥梁，既传达自身观点，也尊重并理解他人。这样的沟通方式，促进了双方的共鸣与合作。掌握情绪智慧同样重要。在人际交往中，他们既能管理好自己的情绪，又能敏锐感知他人情感。这种情绪智慧为构建和谐人际关系奠定了坚实基础。作为大学生，我们也应该学习这些高效能人士的品质。通过倾听、沟通和情绪管理，我们可以更好地与他人相处，实现个人成长和成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统合综效，让我们的团队超越个体局限，创造非凡成就。作为大学生，我们要学会整合资源，发挥集体的最大效能，让智慧与力量在协作中绽放光芒。高效能人士懂得协同合作的艺术，通过有效沟通和协作，快速达成目标，共同绘制成功的蓝图。我们要在团队中找到共鸣，携手前行。拥抱多样性，鼓励不同观点的交流与碰撞，激发创新思维。多元思维的碰撞为我们解决问题提供了更广阔的视角和更多可能性。明确共同目标，确保团队成员朝着同一方向努力。通过共享愿景增强团队凝聚力，驱动项目向前发展。视挑战为成长机会，不断反思和优化工作流程。以适应变化，提升团队效率和效果，追求卓越不止。让我们一起在统合综效的道路上勇往直前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持续学习的力量，是你们在快速变化的世界中保持竞争力的关键。高效能人士通过不断更新知识和技能，不仅提升自我，更引领变革。面对新挑战，勇于接受并灵活调整策略，以创新思维和方法应对未知。每日反思，从经验中学习，优化工作方法和生活习惯，实现个人和职业的成长。利用最新技术工具和平台，提高工作效率，释放时间专注于更有创造性的工作。构建广泛的知识网络，跨领域学习和交流，拓宽视野，促进创新思维和解决问题的能力。大学生朋友们，拥抱变化，持续学习，你们的未来充满无限可能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这一部分将探讨如何找到个人优势，激励团队成长，助力大学生在人生舞台上发光发热。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探索内在天赋，挖掘个人潜能，是迈向高效能工作习惯的基石。每位大学生都蕴藏着独一无二的才能，通过自我探索，让这些潜能绽放光芒。在大学时光里，专注于强化专业技能，让它成为你的专属标签。不断学习，精益求精，让你在职场竞争中独树一帜。面对挑战，勇于担当，积极寻找解决方案。培养解决问题的能力，它将是你职业生涯中的得力助手。别忘了，人脉也是你宝贵的资源。与同学、教授、行业专家建立深厚联系，为职业发展铺就坚实道路。最后，持续自我提升，永不止步。阅读、研讨、实践，每一步都在为你的未来添砖加瓦。加油，大学生们，未来可期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激励团队成长，是每位大学生未来职场生涯中不可或缺的一环。首先，设定共同目标，让团队成员心往一处想，劲往一处使，潜能得以激发，步伐更加坚定。开放沟通，则是构建信任桥梁的基石，让思想自由碰撞，创新火花四溅。认可与奖励，如同温暖的阳光，照亮每个人的心房，增强归属感，激发更大潜能。提供成长机会，无论是培训还是挑战项目，都是滋养技能之树的甘露，让热爱与投入并蒂双开。而培养领导力，更是让每个成员都能独当一面，责任与自信并肩，团队凝聚力与执行力同飞。同学们，让我们携手，在团队成长的道路上，不断前行，共创辉煌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这一部分，我们将探索提升个人效能的关键习惯，包括时间管理技巧与有效沟通方法，助力大学生成长。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设定明确目标，是高效能人士的第一步。他们清晰地知道自己的长期和短期目标，这有助于确定优先级，让每一步都朝着最终目标迈进。制定详细计划，每日、每周甚至每月的计划，让他们有条不紊地推进工作，避免临时决定浪费时间。利用技术工具，如日历应用、待办事项列表等，优化时间分配。面对不必要的干扰和请求，他们勇于拒绝，专注于最重要的任务。定期反思调整，根据实际情况调整时间管理策略，确保持续提高效率。同学们，让我们学习这些技巧，成为高效能的大学生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高效能人士深知，沟通不仅是说，更是听。他们通过全神贯注地倾听，理解对方的需求和观点，从而建立信任和尊重。明确、简洁的语言是高效沟通的关键。高效能人士能够用最直接、易懂的方式表达复杂的想法，避免误解和混淆。除了言语，肢体语言、面部表情和眼神交流也是沟通的重要组成部分。高效能人士善于利用这些非言语信号增强信息的传递效果。及时给予反馈是确保信息准确传达的有效方式。高效能人士总是积极寻求并给予反馈，以促进双方的理解和协作。在沟通中保持冷静和专业至关重要。高效能人士掌握情绪管理技巧，即使在压力下也能保持清晰的思维和礼貌的态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这一部分，我们将探讨积极主动的重要性，以及如何通过面对挑战的态度和自我驱动的力量，在大学生活中取得成功。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面对挑战，高效能人士视其为成长的阶梯。他们以积极的心态迎接困难，坚信每一次挑战都是提升自我的机会。在挫折中，他们选择从中吸取教训，认为失败是通往成功的必经之路，是宝贵的经验来源。他们不断追求个人成长，通过阅读、培训和实践来增强自己的能力，始终保持对新知识的渴望。他们为自己设定清晰、可达成的目标，这些目标如同灯塔，指引他们在挑战中保持方向，激励他们不断前进。同时，他们精通时间管理，合理规划每一天，确保优先处理最重要的任务，从而高效利用每一分每一秒。作为大学生，我们也应该学习这种积极面对挑战的态度，从失败中汲取力量，不断提升自己，设定明确的目标，并合理安排时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自我驱动，是高效能人士的核心特质。它源自内心的激情与明确目标，如同指南针，引领我们不断前行，超越自我，实现卓越。设定目标是关键，让我们聚焦精力，规划路径，即使面临困难，也能保持动力不减。持续学习成长，是我们生命不息的动力。主动吸收新知，不断提升自我，以适应变化，引领未来。精通时间管理，意味着高效利用每一刻。自我驱动的人懂得优先排序，确保重要任务得到优先执行。最后，积极心态是自我驱动的燃料。面对挑战时，我们总能保持乐观，将障碍视为成长的契机。同学们，让我们携手共进，激发自我驱动的力量，共创美好未来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这一部分将探讨双赢思维应用，聚焦合作竞争平衡，助大学生在挑战中共赢发展。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大学生活中，合作与竞争是我们成长的双翼。想象一下，当你和团队成员携手共进，共享资源、知识和技能，那股凝聚力能让你们突破重重难关，实现远大目标，团队效率也如同火箭般飙升。这就是合作的力量，它让我们明白，众人拾柴火焰高。而竞争，则是我们内心的一把火。它驱使我们在知识的海洋里破浪前行，激发潜能，不断进步。在竞争中，我们学会了自我提升，追求卓越，努力成为更好的自己。但别忘了，合作与竞争并非水火不容，而是相辅相成。掌握平衡之道，我们就能在团队合作中发挥优势，同时保持个人竞争力。同学们，让我们一起在合作与竞争中，书写属于我们的辉煌篇章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团队中，高效能人士深知合作的力量。他们明白，只有携手并进，才能攀登更高的山峰，创造更大的价值。这不是一场零和游戏，而是寻找双赢的契机。他们以开放的胸怀，积极寻求与他人的合作，共同书写成功的篇章。在追求共同利益的道路上，他们注重建立信任关系。诚实、透明，尊重他人的观点和需求，他们赢得了团队的信任与尊重。持续的沟通与协作是他们的秘诀，主动倾听，及时反馈，确保团队始终保持一致的步伐。当目标达成，他们不忘共享成功的喜悦。他们知道，每个人的贡献都是宝贵的，因此愿意将荣誉和成果与大家分享。同学们，让我们也学会这种共赢思维，携手共创更加辉煌的未来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这一部分，我们将探讨在不断更新的实践中，如何通过持续学习新知识与保持身心健康，为大学生打造一条通往成功的励志之路。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持续学习新知识，是每位大学生走向成功的必经之路。它不仅能让你在日新月异的世界中保持竞争力，更能提升你的自我价值，为未来铺设坚实的基石。高效能的你们，会定期翻阅专业书籍，参与研讨会和网络课程，不断汲取最新的行业知识和技能。面对信息过载和时间压力，你们会设定清晰的学习目标，制定切实可行的计划，并坚定不移地执行。记住，每一次的学习都是对自我的超越，每一次的挑战都是成长的契机。让我们以饱满的热情，迎接每一个学习的瞬间，用知识的力量，开启属于我们的精彩未来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均衡饮食, 是保持身心健康的基石。多吃蔬果、全谷物和蛋白质, 少吃高糖高脂食物, 让身体得到充足的营养。规律运动, 能增强体质, 提高免疫力。每天至少进行30分钟的有氧运动, 如跑步、游泳等, 让身体更加健康。充足睡眠, 对身心健康至关重要。每晚保证7-9小时的睡眠时间, 避免熬夜和过度劳累, 让身体得到充分的休息。心理健康同样重要, 学会管理压力, 培养积极心态, 遇到困难时及时寻求帮助和支持。让我们一起努力, 保持身心健康, 迎接美好的未来!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尊敬的各位大学生朋友们，本次演讲即将落下帷幕。我们共同探讨了高效能人士的卓越工作习惯，从七个核心习惯到找到自己的声音并激励他人，再到其他优秀习惯、积极主动性、双赢思维及不断更新的实践，每一步都是成长的阶梯。记住，卓越不是偶然，而是习惯使然。愿你们在学业与未来职场中，持续践行这些习惯，勇敢发声，成为既成就自我又激励他人的高效能人士。感谢大家的聆听，让我们携手，共创辉煌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image" Target="../media/image-4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image" Target="../media/image-9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image" Target="../media/image-16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273" y="4005634"/>
            <a:ext cx="2017059" cy="414357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155546" y="3685093"/>
            <a:ext cx="2556505" cy="0"/>
          </a:xfrm>
          <a:custGeom>
            <a:avLst/>
            <a:gdLst/>
            <a:ahLst/>
            <a:cxnLst/>
            <a:rect l="l" t="t" r="r" b="b"/>
            <a:pathLst>
              <a:path w="2556505" h="0">
                <a:moveTo>
                  <a:pt x="0" y="0"/>
                </a:moveTo>
                <a:moveTo>
                  <a:pt x="0" y="0"/>
                </a:moveTo>
                <a:lnTo>
                  <a:pt x="2556505" y="0"/>
                </a:lnTo>
              </a:path>
            </a:pathLst>
          </a:custGeom>
          <a:noFill/>
          <a:ln w="19050">
            <a:solidFill>
              <a:srgbClr val="000000"/>
            </a:solidFill>
            <a:prstDash val="dash"/>
            <a:headEnd type="none"/>
            <a:tailEnd type="none"/>
          </a:ln>
        </p:spPr>
      </p:sp>
      <p:sp>
        <p:nvSpPr>
          <p:cNvPr id="5" name="Text 1"/>
          <p:cNvSpPr/>
          <p:nvPr/>
        </p:nvSpPr>
        <p:spPr>
          <a:xfrm>
            <a:off x="1014853" y="1404382"/>
            <a:ext cx="3481181" cy="145389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176" b="1" spc="144" kern="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高效能人士的卓越工作习惯</a:t>
            </a:r>
            <a:endParaRPr lang="en-US" sz="1440" dirty="0"/>
          </a:p>
        </p:txBody>
      </p:sp>
      <p:sp>
        <p:nvSpPr>
          <p:cNvPr id="6" name="Text 2"/>
          <p:cNvSpPr/>
          <p:nvPr/>
        </p:nvSpPr>
        <p:spPr>
          <a:xfrm>
            <a:off x="1124273" y="4005634"/>
            <a:ext cx="201705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汇报人: 讯飞智文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1014853" y="3038093"/>
            <a:ext cx="2637666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融合七习惯八习惯及更多优秀实践</a:t>
            </a:r>
            <a:endParaRPr lang="en-US" sz="14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55799" y="832990"/>
            <a:ext cx="3787423" cy="66751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000000">
                    <a:alpha val="1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CONTENT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789987" y="403222"/>
            <a:ext cx="1574912" cy="8595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464" b="1" dirty="0">
                <a:solidFill>
                  <a:srgbClr val="250B0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目录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1577443" y="1893694"/>
            <a:ext cx="713232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2136183" y="1975990"/>
            <a:ext cx="246888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296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高效能人士的7个习惯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5079768" y="1893694"/>
            <a:ext cx="713232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5639063" y="1975990"/>
            <a:ext cx="246888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296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第八个习惯：找到你的声音并激励他人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1577527" y="2520973"/>
            <a:ext cx="713232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2136951" y="2603103"/>
            <a:ext cx="246888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296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其他好的工作习惯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5078853" y="2520973"/>
            <a:ext cx="713232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5638148" y="2603269"/>
            <a:ext cx="246888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296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积极主动的重要性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1577527" y="3148252"/>
            <a:ext cx="713232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440" dirty="0"/>
          </a:p>
        </p:txBody>
      </p:sp>
      <p:sp>
        <p:nvSpPr>
          <p:cNvPr id="14" name="Text 11"/>
          <p:cNvSpPr/>
          <p:nvPr/>
        </p:nvSpPr>
        <p:spPr>
          <a:xfrm>
            <a:off x="2136036" y="3230382"/>
            <a:ext cx="246888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296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双赢思维的应用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5079768" y="3148252"/>
            <a:ext cx="713232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5639063" y="3230382"/>
            <a:ext cx="2468880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296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不断更新的实践</a:t>
            </a:r>
            <a:endParaRPr lang="en-US" sz="14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9044" y="1414710"/>
            <a:ext cx="1627924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518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005278" y="2314062"/>
            <a:ext cx="415219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高效能人士的7个习惯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3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习惯一：积极主动</a:t>
            </a:r>
            <a:endParaRPr lang="en-US" sz="1440" dirty="0"/>
          </a:p>
        </p:txBody>
      </p:sp>
      <p:pic>
        <p:nvPicPr>
          <p:cNvPr id="4" name="Image 0" descr="https://sgw-dx.xf-yun.com/api/v1/sparkdesk/_1742361931968fbba3bb6c14b4ab5bcf552de7afa7e90.jpg?authorization=c2ltcGxlLWp3dCBhaz1zcGFya2Rlc2s4MDAwMDAwMDAwMDE7ZXhwPTMzMTkxNjE5MzI7YWxnbz1obWFjLXNoYTI1NjtzaWc9Z0RyTkY2dFB6Z3BjU2xFU0w1a3NJbFFPL1NnNU9ZWHNEME5aNG5obUg3dz0=&amp;x_location=7YfmxI7B7uKO7jlRxIftd60we5D=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05361" y="2646298"/>
            <a:ext cx="2516140" cy="141532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5940" y="826507"/>
            <a:ext cx="2614983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0D8B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主动承担责任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3247889" y="1290078"/>
            <a:ext cx="2614983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面对困难和挑战时，高效能人士选择积极应对而非逃避。他们将挑战视为成长的契机，用乐观的态度和坚定的决心去克服。</a:t>
            </a:r>
            <a:endParaRPr lang="en-US" sz="1440" dirty="0"/>
          </a:p>
        </p:txBody>
      </p:sp>
      <p:pic>
        <p:nvPicPr>
          <p:cNvPr id="7" name="Image 1" descr="https://sgw-dx.xf-yun.com/api/v1/sparkdesk/_1742361934650dfaf5f6212e64222ab0c0ff28a2102b9.jpg?authorization=c2ltcGxlLWp3dCBhaz1zcGFya2Rlc2s4MDAwMDAwMDAwMDE7ZXhwPTMzMTkxNjE5MzQ7YWxnbz1obWFjLXNoYTI1NjtzaWc9TVlOS2NRWjBwY082T1FvdmpMYlFDNEMxUlA4Y2FhdzZ3VkVLZng0aTh6Yz0=&amp;x_location=7YfmxI7B7uKO7jlRxIftd60we5D=">    </p:cNvPr>
          <p:cNvPicPr>
            <a:picLocks noChangeAspect="1"/>
          </p:cNvPicPr>
          <p:nvPr/>
        </p:nvPicPr>
        <p:blipFill>
          <a:blip r:embed="rId3"/>
          <a:srcRect l="154" r="154" t="0" b="0"/>
          <a:stretch/>
        </p:blipFill>
        <p:spPr>
          <a:xfrm>
            <a:off x="3297311" y="2646298"/>
            <a:ext cx="2516140" cy="141532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47889" y="826507"/>
            <a:ext cx="2614983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0D8B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积极面对挑战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6031158" y="1290078"/>
            <a:ext cx="2656902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高效能人士懂得自我激励的重要性，他们设定清晰的目标，并以此驱动自己不断前进。即使在遭遇挫折时，也能迅速调整心态，继续努力。</a:t>
            </a:r>
            <a:endParaRPr lang="en-US" sz="1440" dirty="0"/>
          </a:p>
        </p:txBody>
      </p:sp>
      <p:pic>
        <p:nvPicPr>
          <p:cNvPr id="10" name="Image 2" descr="https://sgw-dx.xf-yun.com/api/v1/sparkdesk/_1742361937632a50de09771064e19bc90aa8674a28c55.jpg?authorization=c2ltcGxlLWp3dCBhaz1zcGFya2Rlc2s4MDAwMDAwMDAwMDE7ZXhwPTMzMTkxNjE5Mzc7YWxnbz1obWFjLXNoYTI1NjtzaWc9VEFnZWRzMVRyYStaYlczUkVYNUM4aTZrNkdwN00zL3dydEhRQS9GemhGdz0=&amp;x_location=7YfmxI7B7uKO7jlRxIftd60we5D=">    </p:cNvPr>
          <p:cNvPicPr>
            <a:picLocks noChangeAspect="1"/>
          </p:cNvPicPr>
          <p:nvPr/>
        </p:nvPicPr>
        <p:blipFill>
          <a:blip r:embed="rId4"/>
          <a:srcRect l="154" r="154" t="0" b="0"/>
          <a:stretch/>
        </p:blipFill>
        <p:spPr>
          <a:xfrm>
            <a:off x="6101539" y="2646298"/>
            <a:ext cx="2516140" cy="141532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31158" y="826507"/>
            <a:ext cx="2656902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0D8B2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自我激励前行</a:t>
            </a:r>
            <a:endParaRPr lang="en-US" sz="1440" dirty="0"/>
          </a:p>
        </p:txBody>
      </p:sp>
      <p:sp>
        <p:nvSpPr>
          <p:cNvPr id="12" name="Text 7"/>
          <p:cNvSpPr/>
          <p:nvPr/>
        </p:nvSpPr>
        <p:spPr>
          <a:xfrm>
            <a:off x="455940" y="1290078"/>
            <a:ext cx="2614983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高效能人士总是主动寻找任务，不等待指令。他们视问题为机会，积极寻求解决方案，这种主动性让他们在职场中脱颖而出。</a:t>
            </a:r>
            <a:endParaRPr lang="en-US" sz="1440" dirty="0"/>
          </a:p>
        </p:txBody>
      </p:sp>
      <p:sp>
        <p:nvSpPr>
          <p:cNvPr id="13" name="Text 8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习惯二：始终如一</a:t>
            </a:r>
            <a:endParaRPr lang="en-US" sz="1440" dirty="0"/>
          </a:p>
        </p:txBody>
      </p:sp>
      <p:pic>
        <p:nvPicPr>
          <p:cNvPr id="5" name="Image 0" descr="https://sgw-dx.xf-yun.com/api/v1/sparkdesk/_1742361932388a1fcac653bb044f28c56566785b701ec.jpg?authorization=c2ltcGxlLWp3dCBhaz1zcGFya2Rlc2s4MDAwMDAwMDAwMDE7ZXhwPTMzMTkxNjE5MzI7YWxnbz1obWFjLXNoYTI1NjtzaWc9T0Z5aFBEQXJjYVE2V2tyRGJvTU52aTdBd01mWmIybzRkZW1SZmlEU08xND0=&amp;x_location=7YfmxI7B7uKO7jlRxIftd60we5D=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42" y="1227435"/>
            <a:ext cx="2831634" cy="28316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485040" y="1130659"/>
            <a:ext cx="3309781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坚持的力量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3485040" y="1427243"/>
            <a:ext cx="521208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始终如一是高效能人士的卓越工作习惯之一，它代表着对目标的坚定追求和不懈努力，是成功的关键。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3485040" y="2158619"/>
            <a:ext cx="4507439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持续进步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3485040" y="2463259"/>
            <a:ext cx="521208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始终如一意味着每天都要保持学习和成长，不断积累知识和技能，以实现个人和职业的发展。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3485040" y="3194618"/>
            <a:ext cx="4861995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自律与毅力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3485040" y="3491058"/>
            <a:ext cx="5213718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始终如一需要自律和毅力的支持，只有通过自我约束和坚持不懈的努力，才能养成这一卓越的工作习惯。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习惯三：要事第一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1496222" y="802832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</p:sp>
      <p:sp>
        <p:nvSpPr>
          <p:cNvPr id="6" name="Shape 3"/>
          <p:cNvSpPr/>
          <p:nvPr/>
        </p:nvSpPr>
        <p:spPr>
          <a:xfrm>
            <a:off x="2719469" y="1608641"/>
            <a:ext cx="914368" cy="148533"/>
          </a:xfrm>
          <a:custGeom>
            <a:avLst/>
            <a:gdLst/>
            <a:ahLst/>
            <a:cxnLst/>
            <a:rect l="l" t="t" r="r" b="b"/>
            <a:pathLst>
              <a:path w="914368" h="148533">
                <a:moveTo>
                  <a:pt x="914368" y="0"/>
                </a:moveTo>
                <a:moveTo>
                  <a:pt x="914368" y="0"/>
                </a:moveTo>
                <a:lnTo>
                  <a:pt x="0" y="148533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7" name="Shape 4"/>
          <p:cNvSpPr/>
          <p:nvPr/>
        </p:nvSpPr>
        <p:spPr>
          <a:xfrm>
            <a:off x="3810662" y="802832"/>
            <a:ext cx="1670700" cy="1543386"/>
          </a:xfrm>
          <a:custGeom>
            <a:avLst/>
            <a:gdLst/>
            <a:ahLst/>
            <a:cxnLst/>
            <a:rect l="l" t="t" r="r" b="b"/>
            <a:pathLst>
              <a:path w="1670700" h="1543386">
                <a:moveTo>
                  <a:pt x="1623933" y="366858"/>
                </a:moveTo>
                <a:moveTo>
                  <a:pt x="1623933" y="366858"/>
                </a:moveTo>
                <a:cubicBezTo>
                  <a:pt x="1598223" y="311734"/>
                  <a:pt x="1561384" y="262459"/>
                  <a:pt x="1514760" y="220096"/>
                </a:cubicBezTo>
                <a:cubicBezTo>
                  <a:pt x="1468135" y="177911"/>
                  <a:pt x="1414028" y="144943"/>
                  <a:pt x="1353589" y="121724"/>
                </a:cubicBezTo>
                <a:cubicBezTo>
                  <a:pt x="1291232" y="97795"/>
                  <a:pt x="1225229" y="85742"/>
                  <a:pt x="1157115" y="85742"/>
                </a:cubicBezTo>
                <a:cubicBezTo>
                  <a:pt x="1062523" y="85742"/>
                  <a:pt x="970234" y="109671"/>
                  <a:pt x="890033" y="154869"/>
                </a:cubicBezTo>
                <a:cubicBezTo>
                  <a:pt x="870846" y="165681"/>
                  <a:pt x="852618" y="177557"/>
                  <a:pt x="835350" y="190496"/>
                </a:cubicBezTo>
                <a:cubicBezTo>
                  <a:pt x="818082" y="177557"/>
                  <a:pt x="799854" y="165681"/>
                  <a:pt x="780667" y="154869"/>
                </a:cubicBezTo>
                <a:cubicBezTo>
                  <a:pt x="700466" y="109671"/>
                  <a:pt x="608177" y="85742"/>
                  <a:pt x="513585" y="85742"/>
                </a:cubicBezTo>
                <a:cubicBezTo>
                  <a:pt x="445471" y="85742"/>
                  <a:pt x="379468" y="97795"/>
                  <a:pt x="317111" y="121724"/>
                </a:cubicBezTo>
                <a:cubicBezTo>
                  <a:pt x="256864" y="144766"/>
                  <a:pt x="202565" y="177911"/>
                  <a:pt x="155940" y="220096"/>
                </a:cubicBezTo>
                <a:cubicBezTo>
                  <a:pt x="109124" y="262459"/>
                  <a:pt x="72477" y="311734"/>
                  <a:pt x="46767" y="366858"/>
                </a:cubicBezTo>
                <a:cubicBezTo>
                  <a:pt x="20097" y="424109"/>
                  <a:pt x="6474" y="484905"/>
                  <a:pt x="6474" y="547474"/>
                </a:cubicBezTo>
                <a:cubicBezTo>
                  <a:pt x="6474" y="606497"/>
                  <a:pt x="19521" y="668003"/>
                  <a:pt x="45423" y="730571"/>
                </a:cubicBezTo>
                <a:cubicBezTo>
                  <a:pt x="67105" y="782859"/>
                  <a:pt x="98188" y="837097"/>
                  <a:pt x="137905" y="891867"/>
                </a:cubicBezTo>
                <a:cubicBezTo>
                  <a:pt x="200838" y="978541"/>
                  <a:pt x="287371" y="1068938"/>
                  <a:pt x="394818" y="1160575"/>
                </a:cubicBezTo>
                <a:cubicBezTo>
                  <a:pt x="572873" y="1312477"/>
                  <a:pt x="749201" y="1417408"/>
                  <a:pt x="756683" y="1421662"/>
                </a:cubicBezTo>
                <a:lnTo>
                  <a:pt x="802157" y="1448604"/>
                </a:lnTo>
                <a:cubicBezTo>
                  <a:pt x="822303" y="1460479"/>
                  <a:pt x="848205" y="1460479"/>
                  <a:pt x="868351" y="1448604"/>
                </a:cubicBezTo>
                <a:lnTo>
                  <a:pt x="913825" y="1421662"/>
                </a:lnTo>
                <a:cubicBezTo>
                  <a:pt x="921307" y="1417231"/>
                  <a:pt x="1097444" y="1312477"/>
                  <a:pt x="1275690" y="1160575"/>
                </a:cubicBezTo>
                <a:cubicBezTo>
                  <a:pt x="1383137" y="1068938"/>
                  <a:pt x="1469670" y="978541"/>
                  <a:pt x="1532603" y="891867"/>
                </a:cubicBezTo>
                <a:cubicBezTo>
                  <a:pt x="1572320" y="837097"/>
                  <a:pt x="1603595" y="782859"/>
                  <a:pt x="1625085" y="730571"/>
                </a:cubicBezTo>
                <a:cubicBezTo>
                  <a:pt x="1650987" y="668003"/>
                  <a:pt x="1664034" y="606497"/>
                  <a:pt x="1664034" y="547474"/>
                </a:cubicBezTo>
                <a:cubicBezTo>
                  <a:pt x="1664226" y="484905"/>
                  <a:pt x="1650603" y="424109"/>
                  <a:pt x="1623933" y="366858"/>
                </a:cubicBez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8" name="Shape 5"/>
          <p:cNvSpPr/>
          <p:nvPr/>
        </p:nvSpPr>
        <p:spPr>
          <a:xfrm>
            <a:off x="1738332" y="104494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3594625" y="2139233"/>
            <a:ext cx="525352" cy="622426"/>
          </a:xfrm>
          <a:custGeom>
            <a:avLst/>
            <a:gdLst/>
            <a:ahLst/>
            <a:cxnLst/>
            <a:rect l="l" t="t" r="r" b="b"/>
            <a:pathLst>
              <a:path w="525352" h="622426">
                <a:moveTo>
                  <a:pt x="525352" y="0"/>
                </a:moveTo>
                <a:moveTo>
                  <a:pt x="525352" y="0"/>
                </a:moveTo>
                <a:lnTo>
                  <a:pt x="0" y="622426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10" name="Shape 7"/>
          <p:cNvSpPr/>
          <p:nvPr/>
        </p:nvSpPr>
        <p:spPr>
          <a:xfrm>
            <a:off x="5192867" y="2146306"/>
            <a:ext cx="445600" cy="615353"/>
          </a:xfrm>
          <a:custGeom>
            <a:avLst/>
            <a:gdLst/>
            <a:ahLst/>
            <a:cxnLst/>
            <a:rect l="l" t="t" r="r" b="b"/>
            <a:pathLst>
              <a:path w="445600" h="615353">
                <a:moveTo>
                  <a:pt x="0" y="0"/>
                </a:moveTo>
                <a:moveTo>
                  <a:pt x="0" y="0"/>
                </a:moveTo>
                <a:lnTo>
                  <a:pt x="445600" y="615353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11" name="Shape 8"/>
          <p:cNvSpPr/>
          <p:nvPr/>
        </p:nvSpPr>
        <p:spPr>
          <a:xfrm>
            <a:off x="2744644" y="2855473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</p:sp>
      <p:sp>
        <p:nvSpPr>
          <p:cNvPr id="12" name="Shape 9"/>
          <p:cNvSpPr/>
          <p:nvPr/>
        </p:nvSpPr>
        <p:spPr>
          <a:xfrm>
            <a:off x="2986754" y="30975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Shape 10"/>
          <p:cNvSpPr/>
          <p:nvPr/>
        </p:nvSpPr>
        <p:spPr>
          <a:xfrm>
            <a:off x="6563478" y="896646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</p:sp>
      <p:sp>
        <p:nvSpPr>
          <p:cNvPr id="14" name="Shape 11"/>
          <p:cNvSpPr/>
          <p:nvPr/>
        </p:nvSpPr>
        <p:spPr>
          <a:xfrm>
            <a:off x="5627892" y="1628057"/>
            <a:ext cx="785105" cy="141460"/>
          </a:xfrm>
          <a:custGeom>
            <a:avLst/>
            <a:gdLst/>
            <a:ahLst/>
            <a:cxnLst/>
            <a:rect l="l" t="t" r="r" b="b"/>
            <a:pathLst>
              <a:path w="785105" h="141460">
                <a:moveTo>
                  <a:pt x="0" y="0"/>
                </a:moveTo>
                <a:moveTo>
                  <a:pt x="0" y="0"/>
                </a:moveTo>
                <a:lnTo>
                  <a:pt x="785105" y="141460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15" name="Shape 12"/>
          <p:cNvSpPr/>
          <p:nvPr/>
        </p:nvSpPr>
        <p:spPr>
          <a:xfrm>
            <a:off x="6805589" y="113875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Shape 13"/>
          <p:cNvSpPr/>
          <p:nvPr/>
        </p:nvSpPr>
        <p:spPr>
          <a:xfrm>
            <a:off x="5575130" y="2855473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</p:sp>
      <p:sp>
        <p:nvSpPr>
          <p:cNvPr id="17" name="Shape 14"/>
          <p:cNvSpPr/>
          <p:nvPr/>
        </p:nvSpPr>
        <p:spPr>
          <a:xfrm>
            <a:off x="5817240" y="30975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8" name="Text 15"/>
          <p:cNvSpPr/>
          <p:nvPr/>
        </p:nvSpPr>
        <p:spPr>
          <a:xfrm>
            <a:off x="749984" y="1652812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确定优先级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965664" y="1947843"/>
            <a:ext cx="1911096" cy="12344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高效能人士总是明确自己的目标，将任务按照重要性和紧急性进行排序，确保首先完成最重要的事情。</a:t>
            </a:r>
            <a:endParaRPr lang="en-US" sz="1440" dirty="0"/>
          </a:p>
        </p:txBody>
      </p:sp>
      <p:sp>
        <p:nvSpPr>
          <p:cNvPr id="20" name="Text 17"/>
          <p:cNvSpPr/>
          <p:nvPr/>
        </p:nvSpPr>
        <p:spPr>
          <a:xfrm>
            <a:off x="1998406" y="3705453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避免拖延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2214086" y="4000483"/>
            <a:ext cx="1911096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他们深知拖延会降低效率，因此总是立即行动，不给自己找借口，保持对重要任务的专注。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5817240" y="1746626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6032921" y="2041657"/>
            <a:ext cx="1911096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通过合理规划时间，高效能人士能够确保有足够的时间来处理最重要的任务，避免时间浪费。</a:t>
            </a:r>
            <a:endParaRPr lang="en-US" sz="1440" dirty="0"/>
          </a:p>
        </p:txBody>
      </p:sp>
      <p:sp>
        <p:nvSpPr>
          <p:cNvPr id="24" name="Text 21"/>
          <p:cNvSpPr/>
          <p:nvPr/>
        </p:nvSpPr>
        <p:spPr>
          <a:xfrm>
            <a:off x="4828892" y="3705453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集中注意力</a:t>
            </a:r>
            <a:endParaRPr lang="en-US" sz="1440" dirty="0"/>
          </a:p>
        </p:txBody>
      </p:sp>
      <p:sp>
        <p:nvSpPr>
          <p:cNvPr id="25" name="Text 22"/>
          <p:cNvSpPr/>
          <p:nvPr/>
        </p:nvSpPr>
        <p:spPr>
          <a:xfrm>
            <a:off x="5044572" y="4000483"/>
            <a:ext cx="1911096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在处理要事时，他们会排除一切干扰，全神贯注于当前的任务，以提高工作效率。</a:t>
            </a:r>
            <a:endParaRPr lang="en-US" sz="1440" dirty="0"/>
          </a:p>
        </p:txBody>
      </p:sp>
      <p:sp>
        <p:nvSpPr>
          <p:cNvPr id="26" name="Text 23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习惯四：双赢思维</a:t>
            </a:r>
            <a:endParaRPr lang="en-US" sz="1440" dirty="0"/>
          </a:p>
        </p:txBody>
      </p:sp>
      <p:pic>
        <p:nvPicPr>
          <p:cNvPr id="5" name="Image 0" descr="https://sgw-dx.xf-yun.com/api/v1/sparkdesk/_17423619384956f04a5c88f9b4dddb55bfe81ca74e901.jpg?authorization=c2ltcGxlLWp3dCBhaz1zcGFya2Rlc2s4MDAwMDAwMDAwMDE7ZXhwPTMzMTkxNjE5Mzg7YWxnbz1obWFjLXNoYTI1NjtzaWc9cnpaaGh0YVRMMEVNVVppYnZNanVoTW5XcjdKRjZVWnp1RTBiSllJVS9SRT0=&amp;x_location=7YfmxI7B7uKO7jlRxIftd60we5D=">    </p:cNvPr>
          <p:cNvPicPr>
            <a:picLocks noChangeAspect="1"/>
          </p:cNvPicPr>
          <p:nvPr/>
        </p:nvPicPr>
        <p:blipFill>
          <a:blip r:embed="rId2"/>
          <a:srcRect l="21910" r="21910" t="0" b="0"/>
          <a:stretch/>
        </p:blipFill>
        <p:spPr>
          <a:xfrm>
            <a:off x="3750337" y="1750087"/>
            <a:ext cx="1643325" cy="1643325"/>
          </a:xfrm>
          <a:prstGeom prst="ellipse">
            <a:avLst/>
          </a:prstGeom>
        </p:spPr>
      </p:pic>
      <p:sp>
        <p:nvSpPr>
          <p:cNvPr id="6" name="Text 2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双赢思维的力量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双赢思维，即寻求在各种情况下都能实现双方利益的最大化。这种思维方式鼓励我们在面对挑战时，寻找既能满足自己需求又能考虑到他人利益的方案。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培养双赢思维的方法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5535727" y="1443838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要培养双赢思维，首先要理解并尊重他人的观点和需求，然后通过有效的沟通和协商，寻找共同点，制定出对双方都有利的解决方案。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双赢思维的应用实例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在团队合作中，我们可以运用双赢思维来解决冲突，例如，通过公平分配任务和资源，确保每个成员都能发挥其优势，从而实现团队的整体成功。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双赢思维的重要性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双赢思维不仅有助于建立和谐的人际关系，还能提升我们的决策能力，使我们在面对复杂问题时，能够做出更加明智和公正的选择。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习惯五：知彼解己</a:t>
            </a:r>
            <a:endParaRPr lang="en-US" sz="1440" dirty="0"/>
          </a:p>
        </p:txBody>
      </p:sp>
      <p:pic>
        <p:nvPicPr>
          <p:cNvPr id="5" name="Image 0" descr="https://sgw-dx.xf-yun.com/api/v1/sparkdesk/_1742361937397727bd12afacc4f9392f591ce784d91b6.jpg?authorization=c2ltcGxlLWp3dCBhaz1zcGFya2Rlc2s4MDAwMDAwMDAwMDE7ZXhwPTMzMTkxNjE5Mzc7YWxnbz1obWFjLXNoYTI1NjtzaWc9aUxvcVNYekttWHJuckFadldlNGxNVVBXUkZISHJCNSs0N05SVFVzQmN5bz0=&amp;x_location=7YfmxI7B7uKO7jlRxIftd60we5D=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42" y="1227435"/>
            <a:ext cx="2831634" cy="28316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485040" y="1130659"/>
            <a:ext cx="3309781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倾听他人，理解自我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3485040" y="1427243"/>
            <a:ext cx="521208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高效能人士深知倾听的力量，他们通过倾听他人，不仅理解对方需求，更在反思中深化自我认知，实现知彼解己的卓越境界。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3485040" y="2158619"/>
            <a:ext cx="4507439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沟通桥梁，共筑理解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3485040" y="2463259"/>
            <a:ext cx="521208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建立有效沟通是关键，高效能人士擅长用同理心搭建桥梁，既传达自身观点，也尊重并理解他人，促进双方共鸣与合作。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3485040" y="3194618"/>
            <a:ext cx="4861995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情绪智慧，和谐相处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3485040" y="3491058"/>
            <a:ext cx="5213718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掌握情绪智慧，意味着在人际交往中既能管理好自己的情绪，又能敏锐感知他人情感，为构建和谐人际关系奠定基础。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习惯六：统合综效</a:t>
            </a:r>
            <a:endParaRPr lang="en-US" sz="1440" dirty="0"/>
          </a:p>
        </p:txBody>
      </p:sp>
      <p:pic>
        <p:nvPicPr>
          <p:cNvPr id="5" name="Image 0" descr="https://sgw-dx.xf-yun.com/api/v1/sparkdesk/_1742361941377a4adf7da357b41b39c33db06a9c7709b.jpg?authorization=c2ltcGxlLWp3dCBhaz1zcGFya2Rlc2s4MDAwMDAwMDAwMDE7ZXhwPTMzMTkxNjE5NDE7YWxnbz1obWFjLXNoYTI1NjtzaWc9Zyt4VCsrMVhKVW5mcmJaWEFlNTJWTFNKaUNOcnR6Uk9JRHFUSCtMclZaYz0=&amp;x_location=7YfmxI7B7uKO7jlRxIftd60we5D=">    </p:cNvPr>
          <p:cNvPicPr>
            <a:picLocks noChangeAspect="1"/>
          </p:cNvPicPr>
          <p:nvPr/>
        </p:nvPicPr>
        <p:blipFill>
          <a:blip r:embed="rId2"/>
          <a:srcRect l="20000" r="20000" t="0" b="0"/>
          <a:stretch/>
        </p:blipFill>
        <p:spPr>
          <a:xfrm>
            <a:off x="3722522" y="1156325"/>
            <a:ext cx="1698510" cy="28308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93430" y="1291348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AB856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293430" y="2876231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AB856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5489817" y="1291348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AB856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AB856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5489817" y="2876231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AB856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930596" y="1035316"/>
            <a:ext cx="272414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spc="72" kern="0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统合综效的力量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930596" y="1421485"/>
            <a:ext cx="2524442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统合综效，将个人优势与团队智慧融合，创造超越个体的卓越成果。大学生应学会整合资源，发挥集体的最大效能。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930738" y="2684207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spc="72" kern="0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协同合作的艺术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930805" y="3058997"/>
            <a:ext cx="2524658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高效能人士懂得在团队中寻找共鸣，通过有效沟通和协作，实现目标的快速达成，共同绘制成功的蓝图。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6126572" y="1035316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spc="72" kern="0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多元思维的碰撞</a:t>
            </a:r>
            <a:endParaRPr lang="en-US" sz="1440" dirty="0"/>
          </a:p>
        </p:txBody>
      </p:sp>
      <p:sp>
        <p:nvSpPr>
          <p:cNvPr id="15" name="Text 11"/>
          <p:cNvSpPr/>
          <p:nvPr/>
        </p:nvSpPr>
        <p:spPr>
          <a:xfrm>
            <a:off x="6126572" y="1400709"/>
            <a:ext cx="2524658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拥抱多样性，鼓励不同观点的交流与碰撞，激发创新思维，为解决问题提供更广阔的视角和更多可能性。</a:t>
            </a:r>
            <a:endParaRPr lang="en-US" sz="1440" dirty="0"/>
          </a:p>
        </p:txBody>
      </p:sp>
      <p:sp>
        <p:nvSpPr>
          <p:cNvPr id="16" name="Text 12"/>
          <p:cNvSpPr/>
          <p:nvPr/>
        </p:nvSpPr>
        <p:spPr>
          <a:xfrm>
            <a:off x="6126572" y="2718296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spc="72" kern="0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目标一致的前行</a:t>
            </a:r>
            <a:endParaRPr lang="en-US" sz="1440" dirty="0"/>
          </a:p>
        </p:txBody>
      </p:sp>
      <p:sp>
        <p:nvSpPr>
          <p:cNvPr id="17" name="Text 13"/>
          <p:cNvSpPr/>
          <p:nvPr/>
        </p:nvSpPr>
        <p:spPr>
          <a:xfrm>
            <a:off x="6126572" y="3084056"/>
            <a:ext cx="2524658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明确共同目标，确保团队成员朝着同一方向努力，通过共享愿景增强团队凝聚力，驱动项目向前发展。</a:t>
            </a:r>
            <a:endParaRPr lang="en-US" sz="1440" dirty="0"/>
          </a:p>
        </p:txBody>
      </p:sp>
      <p:sp>
        <p:nvSpPr>
          <p:cNvPr id="18" name="Text 14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习惯七：不断更新</a:t>
            </a:r>
            <a:endParaRPr lang="en-US" sz="1440" dirty="0"/>
          </a:p>
        </p:txBody>
      </p:sp>
      <p:pic>
        <p:nvPicPr>
          <p:cNvPr id="5" name="Image 0" descr="https://sgw-dx.xf-yun.com/api/v1/sparkdesk/_19052329831_pKxSgr1732469938250-09039228063584401.png?authorization=c2ltcGxlLWp3dCBhaz1zcGFya2Rlc2s4MDAwMDAwMDAwMDE7ZXhwPTMzMDkyNjk5Mzg7YWxnbz1obWFjLXNoYTI1NjtzaWc9YWhXT3VPTUdMNHBUZzZHaGlkZGdYK2JGZDFuT0hyRVBEV3lXZGNPN1M5WT0=&amp;x_location=7YfmxI7B7uKO7jlRxIftd60XeLD=">    </p:cNvPr>
          <p:cNvPicPr>
            <a:picLocks noChangeAspect="1"/>
          </p:cNvPicPr>
          <p:nvPr/>
        </p:nvPicPr>
        <p:blipFill>
          <a:blip r:embed="rId2"/>
          <a:srcRect l="24812" r="0" t="10078" b="12403"/>
          <a:stretch/>
        </p:blipFill>
        <p:spPr>
          <a:xfrm>
            <a:off x="537752" y="696350"/>
            <a:ext cx="3959211" cy="363489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397118" y="69635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持续学习的力量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4407491" y="927300"/>
            <a:ext cx="4039851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在快速变化的时代，不断更新知识和技能是保持竞争力的关键。高效能人士通过持续学习，不仅提升自我，也引领变革。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4397118" y="171678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适应新挑战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4407491" y="1948586"/>
            <a:ext cx="4039819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面对不断变化的环境，高效能人士勇于接受新挑战，灵活调整策略，以创新的思维和方法应对未知。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4397118" y="273721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反思与成长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4407491" y="2969971"/>
            <a:ext cx="4039819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每日的反思帮助高效能人士识别成长机会，从经验中学习，不断优化工作方法和生活习惯，实现个人和职业的成长。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4397118" y="375764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技术驱动效率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4397350" y="3991356"/>
            <a:ext cx="4039819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利用最新技术工具和平台，高效能人士提高工作效率，自动化重复任务，释放时间专注于更有创造性的工作。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9044" y="1414710"/>
            <a:ext cx="1627924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518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005278" y="2314062"/>
            <a:ext cx="415219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第八个习惯：找到你的声音并激励他人</a:t>
            </a:r>
            <a:endParaRPr lang="en-US" sz="14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发现个人优势</a:t>
            </a:r>
            <a:endParaRPr lang="en-US" sz="1440" dirty="0"/>
          </a:p>
        </p:txBody>
      </p:sp>
      <p:pic>
        <p:nvPicPr>
          <p:cNvPr id="5" name="Image 0" descr="https://sgw-dx.xf-yun.com/api/v1/sparkdesk/_19052329831_pKxSgr1732469938250-09039228063584401.png?authorization=c2ltcGxlLWp3dCBhaz1zcGFya2Rlc2s4MDAwMDAwMDAwMDE7ZXhwPTMzMDkyNjk5Mzg7YWxnbz1obWFjLXNoYTI1NjtzaWc9YWhXT3VPTUdMNHBUZzZHaGlkZGdYK2JGZDFuT0hyRVBEV3lXZGNPN1M5WT0=&amp;x_location=7YfmxI7B7uKO7jlRxIftd60XeLD=">    </p:cNvPr>
          <p:cNvPicPr>
            <a:picLocks noChangeAspect="1"/>
          </p:cNvPicPr>
          <p:nvPr/>
        </p:nvPicPr>
        <p:blipFill>
          <a:blip r:embed="rId2"/>
          <a:srcRect l="24812" r="0" t="10078" b="12403"/>
          <a:stretch/>
        </p:blipFill>
        <p:spPr>
          <a:xfrm>
            <a:off x="537752" y="696350"/>
            <a:ext cx="3959211" cy="363489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397118" y="69635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探索内在天赋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4407491" y="927300"/>
            <a:ext cx="4039851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每位大学生都拥有独一无二的才能，挖掘这些潜能，是开启高效能工作习惯的第一步。通过自我探索，发现你的个人优势。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4397118" y="171678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强化专业技能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4407491" y="1948586"/>
            <a:ext cx="4039819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在大学期间，专注于提升自己的专业技能，使之成为你的独特优势。不断学习，让你在职场中脱颖而出。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4397118" y="273721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培养解决问题的能力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4407491" y="2969971"/>
            <a:ext cx="4039819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面对挑战时，积极寻找解决方案，锻炼你的问题解决能力。这种能力将成为你职业生涯中不可或缺的一部分。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4397118" y="375764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建立良好的人际关系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4397350" y="3991356"/>
            <a:ext cx="4039819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与同学、教授和行业专家建立联系，扩大你的人脉网络。良好的人际关系将为你的职业发展提供支持。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激励团队成长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3704047" y="1830855"/>
            <a:ext cx="813139" cy="813139"/>
          </a:xfrm>
          <a:custGeom>
            <a:avLst/>
            <a:gdLst/>
            <a:ahLst/>
            <a:cxnLst/>
            <a:rect l="l" t="t" r="r" b="b"/>
            <a:pathLst>
              <a:path w="813139" h="813139">
                <a:moveTo>
                  <a:pt x="101642" y="0"/>
                </a:moveTo>
                <a:moveTo>
                  <a:pt x="101642" y="0"/>
                </a:moveTo>
                <a:lnTo>
                  <a:pt x="711497" y="0"/>
                </a:lnTo>
                <a:quadBezTo>
                  <a:pt x="813139" y="0"/>
                  <a:pt x="813139" y="101642"/>
                </a:quadBezTo>
                <a:lnTo>
                  <a:pt x="813139" y="711497"/>
                </a:lnTo>
                <a:quadBezTo>
                  <a:pt x="813139" y="813139"/>
                  <a:pt x="711497" y="813139"/>
                </a:quadBezTo>
                <a:lnTo>
                  <a:pt x="101642" y="813139"/>
                </a:lnTo>
                <a:quadBezTo>
                  <a:pt x="0" y="813139"/>
                  <a:pt x="0" y="711497"/>
                </a:quadBezTo>
                <a:lnTo>
                  <a:pt x="0" y="101642"/>
                </a:lnTo>
                <a:quadBezTo>
                  <a:pt x="0" y="0"/>
                  <a:pt x="101642" y="0"/>
                </a:quadBez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6" name="Shape 3"/>
          <p:cNvSpPr/>
          <p:nvPr/>
        </p:nvSpPr>
        <p:spPr>
          <a:xfrm>
            <a:off x="4626813" y="1830855"/>
            <a:ext cx="813139" cy="813139"/>
          </a:xfrm>
          <a:custGeom>
            <a:avLst/>
            <a:gdLst/>
            <a:ahLst/>
            <a:cxnLst/>
            <a:rect l="l" t="t" r="r" b="b"/>
            <a:pathLst>
              <a:path w="813139" h="813139">
                <a:moveTo>
                  <a:pt x="101642" y="0"/>
                </a:moveTo>
                <a:moveTo>
                  <a:pt x="101642" y="0"/>
                </a:moveTo>
                <a:lnTo>
                  <a:pt x="711497" y="0"/>
                </a:lnTo>
                <a:quadBezTo>
                  <a:pt x="813139" y="0"/>
                  <a:pt x="813139" y="101642"/>
                </a:quadBezTo>
                <a:lnTo>
                  <a:pt x="813139" y="711497"/>
                </a:lnTo>
                <a:quadBezTo>
                  <a:pt x="813139" y="813139"/>
                  <a:pt x="711497" y="813139"/>
                </a:quadBezTo>
                <a:lnTo>
                  <a:pt x="101642" y="813139"/>
                </a:lnTo>
                <a:quadBezTo>
                  <a:pt x="0" y="813139"/>
                  <a:pt x="0" y="711497"/>
                </a:quadBezTo>
                <a:lnTo>
                  <a:pt x="0" y="101642"/>
                </a:lnTo>
                <a:quadBezTo>
                  <a:pt x="0" y="0"/>
                  <a:pt x="101642" y="0"/>
                </a:quadBezTo>
                <a:close/>
              </a:path>
            </a:pathLst>
          </a:custGeom>
          <a:solidFill>
            <a:srgbClr val="497009"/>
          </a:solidFill>
          <a:ln/>
        </p:spPr>
      </p:sp>
      <p:sp>
        <p:nvSpPr>
          <p:cNvPr id="7" name="Shape 4"/>
          <p:cNvSpPr/>
          <p:nvPr/>
        </p:nvSpPr>
        <p:spPr>
          <a:xfrm>
            <a:off x="3704047" y="2743573"/>
            <a:ext cx="813139" cy="813139"/>
          </a:xfrm>
          <a:custGeom>
            <a:avLst/>
            <a:gdLst/>
            <a:ahLst/>
            <a:cxnLst/>
            <a:rect l="l" t="t" r="r" b="b"/>
            <a:pathLst>
              <a:path w="813139" h="813139">
                <a:moveTo>
                  <a:pt x="101642" y="0"/>
                </a:moveTo>
                <a:moveTo>
                  <a:pt x="101642" y="0"/>
                </a:moveTo>
                <a:lnTo>
                  <a:pt x="711497" y="0"/>
                </a:lnTo>
                <a:quadBezTo>
                  <a:pt x="813139" y="0"/>
                  <a:pt x="813139" y="101642"/>
                </a:quadBezTo>
                <a:lnTo>
                  <a:pt x="813139" y="711497"/>
                </a:lnTo>
                <a:quadBezTo>
                  <a:pt x="813139" y="813139"/>
                  <a:pt x="711497" y="813139"/>
                </a:quadBezTo>
                <a:lnTo>
                  <a:pt x="101642" y="813139"/>
                </a:lnTo>
                <a:quadBezTo>
                  <a:pt x="0" y="813139"/>
                  <a:pt x="0" y="711497"/>
                </a:quadBezTo>
                <a:lnTo>
                  <a:pt x="0" y="101642"/>
                </a:lnTo>
                <a:quadBezTo>
                  <a:pt x="0" y="0"/>
                  <a:pt x="101642" y="0"/>
                </a:quadBezTo>
                <a:close/>
              </a:path>
            </a:pathLst>
          </a:custGeom>
          <a:solidFill>
            <a:srgbClr val="497009"/>
          </a:solidFill>
          <a:ln/>
        </p:spPr>
      </p:sp>
      <p:sp>
        <p:nvSpPr>
          <p:cNvPr id="8" name="Shape 5"/>
          <p:cNvSpPr/>
          <p:nvPr/>
        </p:nvSpPr>
        <p:spPr>
          <a:xfrm>
            <a:off x="4626813" y="2743573"/>
            <a:ext cx="813139" cy="813139"/>
          </a:xfrm>
          <a:custGeom>
            <a:avLst/>
            <a:gdLst/>
            <a:ahLst/>
            <a:cxnLst/>
            <a:rect l="l" t="t" r="r" b="b"/>
            <a:pathLst>
              <a:path w="813139" h="813139">
                <a:moveTo>
                  <a:pt x="101642" y="0"/>
                </a:moveTo>
                <a:moveTo>
                  <a:pt x="101642" y="0"/>
                </a:moveTo>
                <a:lnTo>
                  <a:pt x="711497" y="0"/>
                </a:lnTo>
                <a:quadBezTo>
                  <a:pt x="813139" y="0"/>
                  <a:pt x="813139" y="101642"/>
                </a:quadBezTo>
                <a:lnTo>
                  <a:pt x="813139" y="711497"/>
                </a:lnTo>
                <a:quadBezTo>
                  <a:pt x="813139" y="813139"/>
                  <a:pt x="711497" y="813139"/>
                </a:quadBezTo>
                <a:lnTo>
                  <a:pt x="101642" y="813139"/>
                </a:lnTo>
                <a:quadBezTo>
                  <a:pt x="0" y="813139"/>
                  <a:pt x="0" y="711497"/>
                </a:quadBezTo>
                <a:lnTo>
                  <a:pt x="0" y="101642"/>
                </a:lnTo>
                <a:quadBezTo>
                  <a:pt x="0" y="0"/>
                  <a:pt x="101642" y="0"/>
                </a:quadBezTo>
                <a:close/>
              </a:path>
            </a:pathLst>
          </a:custGeom>
          <a:solidFill>
            <a:srgbClr val="3AB856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534" y="2034460"/>
            <a:ext cx="435698" cy="405930"/>
          </a:xfrm>
          <a:prstGeom prst="rect">
            <a:avLst/>
          </a:prstGeom>
        </p:spPr>
      </p:pic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234" y="2943760"/>
            <a:ext cx="412766" cy="412766"/>
          </a:xfrm>
          <a:prstGeom prst="rect">
            <a:avLst/>
          </a:prstGeom>
        </p:spPr>
      </p:pic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5000" y="2921760"/>
            <a:ext cx="456766" cy="456766"/>
          </a:xfrm>
          <a:prstGeom prst="rect">
            <a:avLst/>
          </a:prstGeom>
        </p:spPr>
      </p:pic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8955" y="2035973"/>
            <a:ext cx="403324" cy="402904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设定共同目标</a:t>
            </a:r>
            <a:endParaRPr lang="en-US" sz="1440" dirty="0"/>
          </a:p>
        </p:txBody>
      </p:sp>
      <p:sp>
        <p:nvSpPr>
          <p:cNvPr id="14" name="Text 7"/>
          <p:cNvSpPr/>
          <p:nvPr/>
        </p:nvSpPr>
        <p:spPr>
          <a:xfrm>
            <a:off x="642434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激励团队成长，首先需设定一个共同的目标。这个目标将成为团队成员共同努力的方向，激发他们的潜能，推动他们不断前进。</a:t>
            </a:r>
            <a:endParaRPr lang="en-US" sz="1440" dirty="0"/>
          </a:p>
        </p:txBody>
      </p:sp>
      <p:sp>
        <p:nvSpPr>
          <p:cNvPr id="15" name="Text 8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9700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鼓励开放沟通</a:t>
            </a:r>
            <a:endParaRPr lang="en-US" sz="1440" dirty="0"/>
          </a:p>
        </p:txBody>
      </p:sp>
      <p:sp>
        <p:nvSpPr>
          <p:cNvPr id="16" name="Text 9"/>
          <p:cNvSpPr/>
          <p:nvPr/>
        </p:nvSpPr>
        <p:spPr>
          <a:xfrm>
            <a:off x="5535727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在团队中，鼓励开放、诚实的沟通是至关重要的。这有助于建立信任，促进信息的自由流动，从而提高团队的效率和创新能力。</a:t>
            </a:r>
            <a:endParaRPr lang="en-US" sz="1440" dirty="0"/>
          </a:p>
        </p:txBody>
      </p:sp>
      <p:sp>
        <p:nvSpPr>
          <p:cNvPr id="17" name="Text 10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9700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认可与奖励</a:t>
            </a:r>
            <a:endParaRPr lang="en-US" sz="1440" dirty="0"/>
          </a:p>
        </p:txBody>
      </p:sp>
      <p:sp>
        <p:nvSpPr>
          <p:cNvPr id="18" name="Text 11"/>
          <p:cNvSpPr/>
          <p:nvPr/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对团队成员的努力和成就给予认可和奖励，可以增强他们的归属感和满足感。这种正面的反馈将激励他们更加投入地工作，为团队的成功做出更大的贡献。</a:t>
            </a:r>
            <a:endParaRPr lang="en-US" sz="1440" dirty="0"/>
          </a:p>
        </p:txBody>
      </p:sp>
      <p:sp>
        <p:nvSpPr>
          <p:cNvPr id="19" name="Text 12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提供成长机会</a:t>
            </a:r>
            <a:endParaRPr lang="en-US" sz="1440" dirty="0"/>
          </a:p>
        </p:txBody>
      </p:sp>
      <p:sp>
        <p:nvSpPr>
          <p:cNvPr id="20" name="Text 13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为团队成员提供学习和成长的机会，如培训、研讨会或挑战性的项目。这不仅能够提升他们的技能，还能激发他们对工作的热爱和投入。</a:t>
            </a:r>
            <a:endParaRPr lang="en-US" sz="1440" dirty="0"/>
          </a:p>
        </p:txBody>
      </p:sp>
      <p:sp>
        <p:nvSpPr>
          <p:cNvPr id="21" name="Text 14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9044" y="1414710"/>
            <a:ext cx="1627924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518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005278" y="2314062"/>
            <a:ext cx="415219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其他好的工作习惯</a:t>
            </a:r>
            <a:endParaRPr lang="en-US" sz="14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时间管理技巧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3762286" y="1694828"/>
            <a:ext cx="1619428" cy="1619428"/>
          </a:xfrm>
          <a:custGeom>
            <a:avLst/>
            <a:gdLst/>
            <a:ahLst/>
            <a:cxnLst/>
            <a:rect l="l" t="t" r="r" b="b"/>
            <a:pathLst>
              <a:path w="1619428" h="1619428">
                <a:moveTo>
                  <a:pt x="809714" y="0"/>
                </a:moveTo>
                <a:moveTo>
                  <a:pt x="809714" y="0"/>
                </a:moveTo>
                <a:cubicBezTo>
                  <a:pt x="1256607" y="0"/>
                  <a:pt x="1619428" y="362821"/>
                  <a:pt x="1619428" y="809714"/>
                </a:cubicBezTo>
                <a:cubicBezTo>
                  <a:pt x="1619428" y="1256607"/>
                  <a:pt x="1256607" y="1619428"/>
                  <a:pt x="809714" y="1619428"/>
                </a:cubicBezTo>
                <a:cubicBezTo>
                  <a:pt x="362821" y="1619428"/>
                  <a:pt x="0" y="1256607"/>
                  <a:pt x="0" y="809714"/>
                </a:cubicBezTo>
                <a:cubicBezTo>
                  <a:pt x="0" y="362821"/>
                  <a:pt x="362821" y="0"/>
                  <a:pt x="809714" y="0"/>
                </a:cubicBezTo>
                <a:close/>
              </a:path>
            </a:pathLst>
          </a:custGeom>
          <a:solidFill>
            <a:srgbClr val="3AB856">
              <a:alpha val="2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设定明确目标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642434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高效能人士首先明确自己的长期和短期目标，这有助于他们确定优先级，确保每一步都朝着最终目标迈进。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制定详细计划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5535727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通过制定每日、每周甚至每月的计划，高效能人士能够有条不紊地推进工作，避免因临时决定而浪费时间。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利用技术工具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642434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现代技术提供了众多时间管理工具，如日历应用、待办事项列表等，高效能人士善于利用这些工具来优化时间分配。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学会说“不”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5535727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面对不必要的干扰和请求，高效能人士勇于拒绝，以保护自己的时间和精力，专注于最重要的任务。</a:t>
            </a:r>
            <a:endParaRPr lang="en-US" sz="1440" dirty="0"/>
          </a:p>
        </p:txBody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831" y="1782652"/>
            <a:ext cx="1466338" cy="1443779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有效沟通方法</a:t>
            </a:r>
            <a:endParaRPr lang="en-US" sz="1440" dirty="0"/>
          </a:p>
        </p:txBody>
      </p:sp>
      <p:pic>
        <p:nvPicPr>
          <p:cNvPr id="5" name="Image 0" descr="https://sgw-dx.xf-yun.com/api/v1/sparkdesk/_174236195017932c326b0f52a4c6689518f8ea6e58ec9.jpg?authorization=c2ltcGxlLWp3dCBhaz1zcGFya2Rlc2s4MDAwMDAwMDAwMDE7ZXhwPTMzMTkxNjE5NTA7YWxnbz1obWFjLXNoYTI1NjtzaWc9NXRPOVJmT1loVkVaS2RDTlZhbFo0L2dPaURWWktLZUJaM3dublBFWU9wcz0=&amp;x_location=7YfmxI7B7uKO7jlRxIftd60we5D=">    </p:cNvPr>
          <p:cNvPicPr>
            <a:picLocks noChangeAspect="1"/>
          </p:cNvPicPr>
          <p:nvPr/>
        </p:nvPicPr>
        <p:blipFill>
          <a:blip r:embed="rId2"/>
          <a:srcRect l="20000" r="20000" t="0" b="0"/>
          <a:stretch/>
        </p:blipFill>
        <p:spPr>
          <a:xfrm>
            <a:off x="3722522" y="1156325"/>
            <a:ext cx="1698510" cy="28308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93430" y="1291348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AB856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293430" y="2876231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AB856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5489817" y="1291348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AB856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AB856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5489817" y="2876231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3AB856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930596" y="1035316"/>
            <a:ext cx="272414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spc="72" kern="0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倾听的艺术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930596" y="1421485"/>
            <a:ext cx="2524442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高效能人士深知，沟通不仅是说，更是听。他们通过全神贯注地倾听，理解对方的需求和观点，从而建立信任和尊重。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930738" y="2684207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spc="72" kern="0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清晰表达思想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930805" y="3058997"/>
            <a:ext cx="2524658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明确、简洁的语言是高效沟通的关键。高效能人士能够用最直接、易懂的方式表达复杂的想法，避免误解和混淆。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6126572" y="1035316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spc="72" kern="0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非言语的力量</a:t>
            </a:r>
            <a:endParaRPr lang="en-US" sz="1440" dirty="0"/>
          </a:p>
        </p:txBody>
      </p:sp>
      <p:sp>
        <p:nvSpPr>
          <p:cNvPr id="15" name="Text 11"/>
          <p:cNvSpPr/>
          <p:nvPr/>
        </p:nvSpPr>
        <p:spPr>
          <a:xfrm>
            <a:off x="6126572" y="1400709"/>
            <a:ext cx="2524658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除了言语，肢体语言、面部表情和眼神交流也是沟通的重要组成部分。高效能人士善于利用这些非言语信号增强信息的传递效果。</a:t>
            </a:r>
            <a:endParaRPr lang="en-US" sz="1440" dirty="0"/>
          </a:p>
        </p:txBody>
      </p:sp>
      <p:sp>
        <p:nvSpPr>
          <p:cNvPr id="16" name="Text 12"/>
          <p:cNvSpPr/>
          <p:nvPr/>
        </p:nvSpPr>
        <p:spPr>
          <a:xfrm>
            <a:off x="6126572" y="2718296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spc="72" kern="0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反馈的重要性</a:t>
            </a:r>
            <a:endParaRPr lang="en-US" sz="1440" dirty="0"/>
          </a:p>
        </p:txBody>
      </p:sp>
      <p:sp>
        <p:nvSpPr>
          <p:cNvPr id="17" name="Text 13"/>
          <p:cNvSpPr/>
          <p:nvPr/>
        </p:nvSpPr>
        <p:spPr>
          <a:xfrm>
            <a:off x="6126572" y="3084056"/>
            <a:ext cx="2524658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及时给予反馈是确保信息准确传达的有效方式。高效能人士总是积极寻求并给予反馈，以促进双方的理解和协作。</a:t>
            </a:r>
            <a:endParaRPr lang="en-US" sz="1440" dirty="0"/>
          </a:p>
        </p:txBody>
      </p:sp>
      <p:sp>
        <p:nvSpPr>
          <p:cNvPr id="18" name="Text 14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9044" y="1414710"/>
            <a:ext cx="1627924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518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005278" y="2314062"/>
            <a:ext cx="415219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积极主动的重要性</a:t>
            </a:r>
            <a:endParaRPr lang="en-US" sz="14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面对挑战的态度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967927" y="1779344"/>
            <a:ext cx="1231231" cy="335519"/>
          </a:xfrm>
          <a:custGeom>
            <a:avLst/>
            <a:gdLst/>
            <a:ahLst/>
            <a:cxnLst/>
            <a:rect l="l" t="t" r="r" b="b"/>
            <a:pathLst>
              <a:path w="1231231" h="335519">
                <a:moveTo>
                  <a:pt x="1231231" y="167759"/>
                </a:moveTo>
                <a:moveTo>
                  <a:pt x="1231231" y="167759"/>
                </a:moveTo>
                <a:lnTo>
                  <a:pt x="984985" y="0"/>
                </a:lnTo>
                <a:lnTo>
                  <a:pt x="0" y="0"/>
                </a:lnTo>
                <a:lnTo>
                  <a:pt x="246246" y="167759"/>
                </a:lnTo>
                <a:lnTo>
                  <a:pt x="0" y="335519"/>
                </a:lnTo>
                <a:lnTo>
                  <a:pt x="984985" y="335519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6" name="Text 3"/>
          <p:cNvSpPr/>
          <p:nvPr/>
        </p:nvSpPr>
        <p:spPr>
          <a:xfrm>
            <a:off x="967927" y="1718504"/>
            <a:ext cx="1231231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20XX</a:t>
            </a:r>
            <a:endParaRPr lang="en-US" sz="1440" dirty="0"/>
          </a:p>
        </p:txBody>
      </p:sp>
      <p:sp>
        <p:nvSpPr>
          <p:cNvPr id="7" name="Shape 4"/>
          <p:cNvSpPr/>
          <p:nvPr/>
        </p:nvSpPr>
        <p:spPr>
          <a:xfrm>
            <a:off x="1583543" y="2096969"/>
            <a:ext cx="0" cy="590513"/>
          </a:xfrm>
          <a:custGeom>
            <a:avLst/>
            <a:gdLst/>
            <a:ahLst/>
            <a:cxnLst/>
            <a:rect l="l" t="t" r="r" b="b"/>
            <a:pathLst>
              <a:path w="0"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3AB856"/>
            </a:solidFill>
            <a:prstDash val="solid"/>
            <a:headEnd type="none"/>
            <a:tailEnd type="none"/>
          </a:ln>
        </p:spPr>
      </p:sp>
      <p:sp>
        <p:nvSpPr>
          <p:cNvPr id="8" name="Shape 5"/>
          <p:cNvSpPr/>
          <p:nvPr/>
        </p:nvSpPr>
        <p:spPr>
          <a:xfrm>
            <a:off x="1492103" y="2627822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9" name="Shape 6"/>
          <p:cNvSpPr/>
          <p:nvPr/>
        </p:nvSpPr>
        <p:spPr>
          <a:xfrm>
            <a:off x="3029819" y="2194958"/>
            <a:ext cx="1231231" cy="335519"/>
          </a:xfrm>
          <a:custGeom>
            <a:avLst/>
            <a:gdLst/>
            <a:ahLst/>
            <a:cxnLst/>
            <a:rect l="l" t="t" r="r" b="b"/>
            <a:pathLst>
              <a:path w="1231231" h="335519">
                <a:moveTo>
                  <a:pt x="1231231" y="167759"/>
                </a:moveTo>
                <a:moveTo>
                  <a:pt x="1231231" y="167759"/>
                </a:moveTo>
                <a:lnTo>
                  <a:pt x="984985" y="0"/>
                </a:lnTo>
                <a:lnTo>
                  <a:pt x="0" y="0"/>
                </a:lnTo>
                <a:lnTo>
                  <a:pt x="246246" y="167759"/>
                </a:lnTo>
                <a:lnTo>
                  <a:pt x="0" y="335519"/>
                </a:lnTo>
                <a:lnTo>
                  <a:pt x="984985" y="335519"/>
                </a:lnTo>
                <a:close/>
              </a:path>
            </a:pathLst>
          </a:custGeom>
          <a:solidFill>
            <a:srgbClr val="4B4B4B"/>
          </a:solidFill>
          <a:ln/>
        </p:spPr>
      </p:sp>
      <p:sp>
        <p:nvSpPr>
          <p:cNvPr id="10" name="Text 7"/>
          <p:cNvSpPr/>
          <p:nvPr/>
        </p:nvSpPr>
        <p:spPr>
          <a:xfrm>
            <a:off x="3029819" y="2114863"/>
            <a:ext cx="1231231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20XX</a:t>
            </a:r>
            <a:endParaRPr lang="en-US" sz="1440" dirty="0"/>
          </a:p>
        </p:txBody>
      </p:sp>
      <p:sp>
        <p:nvSpPr>
          <p:cNvPr id="11" name="Shape 8"/>
          <p:cNvSpPr/>
          <p:nvPr/>
        </p:nvSpPr>
        <p:spPr>
          <a:xfrm>
            <a:off x="3645434" y="2512582"/>
            <a:ext cx="0" cy="590513"/>
          </a:xfrm>
          <a:custGeom>
            <a:avLst/>
            <a:gdLst/>
            <a:ahLst/>
            <a:cxnLst/>
            <a:rect l="l" t="t" r="r" b="b"/>
            <a:pathLst>
              <a:path w="0"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4B4B4B"/>
            </a:solidFill>
            <a:prstDash val="solid"/>
            <a:headEnd type="none"/>
            <a:tailEnd type="none"/>
          </a:ln>
        </p:spPr>
      </p:sp>
      <p:sp>
        <p:nvSpPr>
          <p:cNvPr id="12" name="Shape 9"/>
          <p:cNvSpPr/>
          <p:nvPr/>
        </p:nvSpPr>
        <p:spPr>
          <a:xfrm>
            <a:off x="3553994" y="3043435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4B4B4B"/>
          </a:solidFill>
          <a:ln/>
        </p:spPr>
      </p:sp>
      <p:sp>
        <p:nvSpPr>
          <p:cNvPr id="13" name="Shape 10"/>
          <p:cNvSpPr/>
          <p:nvPr/>
        </p:nvSpPr>
        <p:spPr>
          <a:xfrm>
            <a:off x="1470375" y="1535624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4" name="Shape 11"/>
          <p:cNvSpPr/>
          <p:nvPr/>
        </p:nvSpPr>
        <p:spPr>
          <a:xfrm>
            <a:off x="3532266" y="1968559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4B4B4B"/>
          </a:solidFill>
          <a:ln/>
        </p:spPr>
      </p:sp>
      <p:sp>
        <p:nvSpPr>
          <p:cNvPr id="15" name="Shape 12"/>
          <p:cNvSpPr/>
          <p:nvPr/>
        </p:nvSpPr>
        <p:spPr>
          <a:xfrm>
            <a:off x="5085986" y="1771362"/>
            <a:ext cx="1231231" cy="335519"/>
          </a:xfrm>
          <a:custGeom>
            <a:avLst/>
            <a:gdLst/>
            <a:ahLst/>
            <a:cxnLst/>
            <a:rect l="l" t="t" r="r" b="b"/>
            <a:pathLst>
              <a:path w="1231231" h="335519">
                <a:moveTo>
                  <a:pt x="1231231" y="167759"/>
                </a:moveTo>
                <a:moveTo>
                  <a:pt x="1231231" y="167759"/>
                </a:moveTo>
                <a:lnTo>
                  <a:pt x="984985" y="0"/>
                </a:lnTo>
                <a:lnTo>
                  <a:pt x="0" y="0"/>
                </a:lnTo>
                <a:lnTo>
                  <a:pt x="246246" y="167759"/>
                </a:lnTo>
                <a:lnTo>
                  <a:pt x="0" y="335519"/>
                </a:lnTo>
                <a:lnTo>
                  <a:pt x="984985" y="335519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6" name="Text 13"/>
          <p:cNvSpPr/>
          <p:nvPr/>
        </p:nvSpPr>
        <p:spPr>
          <a:xfrm>
            <a:off x="5085986" y="1710521"/>
            <a:ext cx="1231231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20XX</a:t>
            </a:r>
            <a:endParaRPr lang="en-US" sz="1440" dirty="0"/>
          </a:p>
        </p:txBody>
      </p:sp>
      <p:sp>
        <p:nvSpPr>
          <p:cNvPr id="17" name="Shape 14"/>
          <p:cNvSpPr/>
          <p:nvPr/>
        </p:nvSpPr>
        <p:spPr>
          <a:xfrm>
            <a:off x="5701602" y="2088986"/>
            <a:ext cx="0" cy="590513"/>
          </a:xfrm>
          <a:custGeom>
            <a:avLst/>
            <a:gdLst/>
            <a:ahLst/>
            <a:cxnLst/>
            <a:rect l="l" t="t" r="r" b="b"/>
            <a:pathLst>
              <a:path w="0"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3AB856"/>
            </a:solidFill>
            <a:prstDash val="solid"/>
            <a:headEnd type="none"/>
            <a:tailEnd type="none"/>
          </a:ln>
        </p:spPr>
      </p:sp>
      <p:sp>
        <p:nvSpPr>
          <p:cNvPr id="18" name="Shape 15"/>
          <p:cNvSpPr/>
          <p:nvPr/>
        </p:nvSpPr>
        <p:spPr>
          <a:xfrm>
            <a:off x="5610162" y="261983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9" name="Shape 16"/>
          <p:cNvSpPr/>
          <p:nvPr/>
        </p:nvSpPr>
        <p:spPr>
          <a:xfrm>
            <a:off x="5588434" y="1527641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20" name="Shape 17"/>
          <p:cNvSpPr/>
          <p:nvPr/>
        </p:nvSpPr>
        <p:spPr>
          <a:xfrm>
            <a:off x="7025566" y="2251467"/>
            <a:ext cx="1231231" cy="335519"/>
          </a:xfrm>
          <a:custGeom>
            <a:avLst/>
            <a:gdLst/>
            <a:ahLst/>
            <a:cxnLst/>
            <a:rect l="l" t="t" r="r" b="b"/>
            <a:pathLst>
              <a:path w="1231231" h="335519">
                <a:moveTo>
                  <a:pt x="1231231" y="167759"/>
                </a:moveTo>
                <a:moveTo>
                  <a:pt x="1231231" y="167759"/>
                </a:moveTo>
                <a:lnTo>
                  <a:pt x="984985" y="0"/>
                </a:lnTo>
                <a:lnTo>
                  <a:pt x="0" y="0"/>
                </a:lnTo>
                <a:lnTo>
                  <a:pt x="246246" y="167759"/>
                </a:lnTo>
                <a:lnTo>
                  <a:pt x="0" y="335519"/>
                </a:lnTo>
                <a:lnTo>
                  <a:pt x="984985" y="335519"/>
                </a:lnTo>
                <a:close/>
              </a:path>
            </a:pathLst>
          </a:custGeom>
          <a:solidFill>
            <a:srgbClr val="4B4B4B"/>
          </a:solidFill>
          <a:ln/>
        </p:spPr>
      </p:sp>
      <p:sp>
        <p:nvSpPr>
          <p:cNvPr id="21" name="Text 18"/>
          <p:cNvSpPr/>
          <p:nvPr/>
        </p:nvSpPr>
        <p:spPr>
          <a:xfrm>
            <a:off x="7025566" y="2171372"/>
            <a:ext cx="1231231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20XX</a:t>
            </a:r>
            <a:endParaRPr lang="en-US" sz="1440" dirty="0"/>
          </a:p>
        </p:txBody>
      </p:sp>
      <p:sp>
        <p:nvSpPr>
          <p:cNvPr id="22" name="Shape 19"/>
          <p:cNvSpPr/>
          <p:nvPr/>
        </p:nvSpPr>
        <p:spPr>
          <a:xfrm>
            <a:off x="7641181" y="2569091"/>
            <a:ext cx="0" cy="590513"/>
          </a:xfrm>
          <a:custGeom>
            <a:avLst/>
            <a:gdLst/>
            <a:ahLst/>
            <a:cxnLst/>
            <a:rect l="l" t="t" r="r" b="b"/>
            <a:pathLst>
              <a:path w="0"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4B4B4B"/>
            </a:solidFill>
            <a:prstDash val="solid"/>
            <a:headEnd type="none"/>
            <a:tailEnd type="none"/>
          </a:ln>
        </p:spPr>
      </p:sp>
      <p:sp>
        <p:nvSpPr>
          <p:cNvPr id="23" name="Shape 20"/>
          <p:cNvSpPr/>
          <p:nvPr/>
        </p:nvSpPr>
        <p:spPr>
          <a:xfrm>
            <a:off x="7549741" y="3099944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4B4B4B"/>
          </a:solidFill>
          <a:ln/>
        </p:spPr>
      </p:sp>
      <p:sp>
        <p:nvSpPr>
          <p:cNvPr id="24" name="Shape 21"/>
          <p:cNvSpPr/>
          <p:nvPr/>
        </p:nvSpPr>
        <p:spPr>
          <a:xfrm>
            <a:off x="7528013" y="2025068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4B4B4B"/>
          </a:solidFill>
          <a:ln/>
        </p:spPr>
      </p:sp>
      <p:sp>
        <p:nvSpPr>
          <p:cNvPr id="25" name="Text 22"/>
          <p:cNvSpPr/>
          <p:nvPr/>
        </p:nvSpPr>
        <p:spPr>
          <a:xfrm>
            <a:off x="412315" y="2825716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积极面对挑战</a:t>
            </a:r>
            <a:endParaRPr lang="en-US" sz="1440" dirty="0"/>
          </a:p>
        </p:txBody>
      </p:sp>
      <p:sp>
        <p:nvSpPr>
          <p:cNvPr id="26" name="Text 23"/>
          <p:cNvSpPr/>
          <p:nvPr/>
        </p:nvSpPr>
        <p:spPr>
          <a:xfrm>
            <a:off x="536621" y="3169057"/>
            <a:ext cx="2093843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高效能人士视挑战为成长的阶梯，他们以积极的心态迎接困难，坚信每一次的挑战都是提升自我的机会。</a:t>
            </a:r>
            <a:endParaRPr lang="en-US" sz="1440" dirty="0"/>
          </a:p>
        </p:txBody>
      </p:sp>
      <p:sp>
        <p:nvSpPr>
          <p:cNvPr id="27" name="Text 24"/>
          <p:cNvSpPr/>
          <p:nvPr/>
        </p:nvSpPr>
        <p:spPr>
          <a:xfrm>
            <a:off x="2474206" y="324133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从失败中学习</a:t>
            </a:r>
            <a:endParaRPr lang="en-US" sz="1440" dirty="0"/>
          </a:p>
        </p:txBody>
      </p:sp>
      <p:sp>
        <p:nvSpPr>
          <p:cNvPr id="28" name="Text 25"/>
          <p:cNvSpPr/>
          <p:nvPr/>
        </p:nvSpPr>
        <p:spPr>
          <a:xfrm>
            <a:off x="2598513" y="3584671"/>
            <a:ext cx="2093843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在面对挫折时，高效能人士选择从中吸取教训，他们认为失败是通往成功的必经之路，是宝贵的经验来源。</a:t>
            </a:r>
            <a:endParaRPr lang="en-US" sz="1440" dirty="0"/>
          </a:p>
        </p:txBody>
      </p:sp>
      <p:sp>
        <p:nvSpPr>
          <p:cNvPr id="29" name="Text 26"/>
          <p:cNvSpPr/>
          <p:nvPr/>
        </p:nvSpPr>
        <p:spPr>
          <a:xfrm>
            <a:off x="4530374" y="2817734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持续自我提升</a:t>
            </a:r>
            <a:endParaRPr lang="en-US" sz="1440" dirty="0"/>
          </a:p>
        </p:txBody>
      </p:sp>
      <p:sp>
        <p:nvSpPr>
          <p:cNvPr id="30" name="Text 27"/>
          <p:cNvSpPr/>
          <p:nvPr/>
        </p:nvSpPr>
        <p:spPr>
          <a:xfrm>
            <a:off x="4654681" y="3161074"/>
            <a:ext cx="2093843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高效能人士不断追求个人成长，他们通过阅读、培训和实践来增强自己的能力，始终保持对新知识的渴望。</a:t>
            </a:r>
            <a:endParaRPr lang="en-US" sz="1440" dirty="0"/>
          </a:p>
        </p:txBody>
      </p:sp>
      <p:sp>
        <p:nvSpPr>
          <p:cNvPr id="31" name="Text 28"/>
          <p:cNvSpPr/>
          <p:nvPr/>
        </p:nvSpPr>
        <p:spPr>
          <a:xfrm>
            <a:off x="6469953" y="3297839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设定明确目标</a:t>
            </a:r>
            <a:endParaRPr lang="en-US" sz="1440" dirty="0"/>
          </a:p>
        </p:txBody>
      </p:sp>
      <p:sp>
        <p:nvSpPr>
          <p:cNvPr id="32" name="Text 29"/>
          <p:cNvSpPr/>
          <p:nvPr/>
        </p:nvSpPr>
        <p:spPr>
          <a:xfrm>
            <a:off x="6594260" y="3641179"/>
            <a:ext cx="2093843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他们为自己设定清晰、可达成的目标，这些目标如同灯塔，指引他们在挑战中保持方向，激励他们不断前进。</a:t>
            </a:r>
            <a:endParaRPr lang="en-US" sz="1440" dirty="0"/>
          </a:p>
        </p:txBody>
      </p:sp>
      <p:sp>
        <p:nvSpPr>
          <p:cNvPr id="33" name="Text 30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自我驱动的力量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自我驱动的力量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642434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自我驱动是高效能人士的核心特质，它源于内心的激情与目标，驱使我们不断前行，超越自我，实现卓越。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9700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设定明确目标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5535727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明确的目标是自我驱动的指南针，它帮助我们聚焦精力，规划路径，即使在困难面前也能保持动力不减。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9700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持续学习成长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642434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高效能人士视学习为生命不息的动力，他们主动吸收新知，不断提升自我，以适应变化，引领未来。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时间管理艺术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5535727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just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精通时间管理，意味着能够高效利用每一刻，自我驱动的人懂得优先排序，确保重要任务得到优先执行。</a:t>
            </a:r>
            <a:endParaRPr lang="en-US" sz="144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630" y="1746058"/>
            <a:ext cx="869990" cy="869990"/>
          </a:xfrm>
          <a:prstGeom prst="rect">
            <a:avLst/>
          </a:prstGeom>
        </p:spPr>
      </p:pic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594139" y="1746058"/>
            <a:ext cx="869990" cy="869990"/>
          </a:xfrm>
          <a:prstGeom prst="rect">
            <a:avLst/>
          </a:prstGeom>
        </p:spPr>
      </p:pic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3679871" y="2661110"/>
            <a:ext cx="869990" cy="869990"/>
          </a:xfrm>
          <a:prstGeom prst="rect">
            <a:avLst/>
          </a:prstGeom>
        </p:spPr>
      </p:pic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 flipV="1">
            <a:off x="4579380" y="2661110"/>
            <a:ext cx="869990" cy="869990"/>
          </a:xfrm>
          <a:prstGeom prst="rect">
            <a:avLst/>
          </a:prstGeom>
        </p:spPr>
      </p:pic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0331" y="1992478"/>
            <a:ext cx="318588" cy="318588"/>
          </a:xfrm>
          <a:prstGeom prst="rect">
            <a:avLst/>
          </a:prstGeom>
        </p:spPr>
      </p:pic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8276" y="1992777"/>
            <a:ext cx="341716" cy="317529"/>
          </a:xfrm>
          <a:prstGeom prst="rect">
            <a:avLst/>
          </a:prstGeom>
        </p:spPr>
      </p:pic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4568" y="2954564"/>
            <a:ext cx="307853" cy="279470"/>
          </a:xfrm>
          <a:prstGeom prst="rect">
            <a:avLst/>
          </a:prstGeom>
        </p:spPr>
      </p:pic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9971" y="2864254"/>
            <a:ext cx="380038" cy="380038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9044" y="1414710"/>
            <a:ext cx="1627924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518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005278" y="2314062"/>
            <a:ext cx="415219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双赢思维的应用</a:t>
            </a:r>
            <a:endParaRPr lang="en-US" sz="144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合作与竞争的平衡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821352" y="1745092"/>
            <a:ext cx="2327549" cy="335519"/>
          </a:xfrm>
          <a:custGeom>
            <a:avLst/>
            <a:gdLst/>
            <a:ahLst/>
            <a:cxnLst/>
            <a:rect l="l" t="t" r="r" b="b"/>
            <a:pathLst>
              <a:path w="2327549" h="335519">
                <a:moveTo>
                  <a:pt x="2327549" y="167759"/>
                </a:moveTo>
                <a:moveTo>
                  <a:pt x="2327549" y="167759"/>
                </a:moveTo>
                <a:lnTo>
                  <a:pt x="2116668" y="0"/>
                </a:lnTo>
                <a:lnTo>
                  <a:pt x="0" y="0"/>
                </a:lnTo>
                <a:lnTo>
                  <a:pt x="210881" y="167759"/>
                </a:lnTo>
                <a:lnTo>
                  <a:pt x="0" y="335519"/>
                </a:lnTo>
                <a:lnTo>
                  <a:pt x="2116668" y="335519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6" name="Text 3"/>
          <p:cNvSpPr/>
          <p:nvPr/>
        </p:nvSpPr>
        <p:spPr>
          <a:xfrm>
            <a:off x="1556946" y="1684251"/>
            <a:ext cx="856361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20XX</a:t>
            </a:r>
            <a:endParaRPr lang="en-US" sz="1440" dirty="0"/>
          </a:p>
        </p:txBody>
      </p:sp>
      <p:sp>
        <p:nvSpPr>
          <p:cNvPr id="7" name="Shape 4"/>
          <p:cNvSpPr/>
          <p:nvPr/>
        </p:nvSpPr>
        <p:spPr>
          <a:xfrm>
            <a:off x="1985127" y="2062716"/>
            <a:ext cx="0" cy="590513"/>
          </a:xfrm>
          <a:custGeom>
            <a:avLst/>
            <a:gdLst/>
            <a:ahLst/>
            <a:cxnLst/>
            <a:rect l="l" t="t" r="r" b="b"/>
            <a:pathLst>
              <a:path w="0"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3AB856"/>
            </a:solidFill>
            <a:prstDash val="solid"/>
            <a:headEnd type="none"/>
            <a:tailEnd type="none"/>
          </a:ln>
        </p:spPr>
      </p:sp>
      <p:sp>
        <p:nvSpPr>
          <p:cNvPr id="8" name="Shape 5"/>
          <p:cNvSpPr/>
          <p:nvPr/>
        </p:nvSpPr>
        <p:spPr>
          <a:xfrm>
            <a:off x="1893687" y="25935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9" name="Shape 6"/>
          <p:cNvSpPr/>
          <p:nvPr/>
        </p:nvSpPr>
        <p:spPr>
          <a:xfrm>
            <a:off x="1871959" y="1501371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0" name="Shape 7"/>
          <p:cNvSpPr/>
          <p:nvPr/>
        </p:nvSpPr>
        <p:spPr>
          <a:xfrm>
            <a:off x="3408225" y="2260056"/>
            <a:ext cx="2327549" cy="335519"/>
          </a:xfrm>
          <a:custGeom>
            <a:avLst/>
            <a:gdLst/>
            <a:ahLst/>
            <a:cxnLst/>
            <a:rect l="l" t="t" r="r" b="b"/>
            <a:pathLst>
              <a:path w="2327549" h="335519">
                <a:moveTo>
                  <a:pt x="2327549" y="167759"/>
                </a:moveTo>
                <a:moveTo>
                  <a:pt x="2327549" y="167759"/>
                </a:moveTo>
                <a:lnTo>
                  <a:pt x="2116668" y="0"/>
                </a:lnTo>
                <a:lnTo>
                  <a:pt x="0" y="0"/>
                </a:lnTo>
                <a:lnTo>
                  <a:pt x="210881" y="167759"/>
                </a:lnTo>
                <a:lnTo>
                  <a:pt x="0" y="335519"/>
                </a:lnTo>
                <a:lnTo>
                  <a:pt x="2116668" y="335519"/>
                </a:lnTo>
                <a:close/>
              </a:path>
            </a:pathLst>
          </a:custGeom>
          <a:solidFill>
            <a:srgbClr val="4B4B4B"/>
          </a:solidFill>
          <a:ln/>
        </p:spPr>
      </p:sp>
      <p:sp>
        <p:nvSpPr>
          <p:cNvPr id="11" name="Text 8"/>
          <p:cNvSpPr/>
          <p:nvPr/>
        </p:nvSpPr>
        <p:spPr>
          <a:xfrm>
            <a:off x="4143819" y="2199215"/>
            <a:ext cx="856361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20XX</a:t>
            </a:r>
            <a:endParaRPr lang="en-US" sz="1440" dirty="0"/>
          </a:p>
        </p:txBody>
      </p:sp>
      <p:sp>
        <p:nvSpPr>
          <p:cNvPr id="12" name="Shape 9"/>
          <p:cNvSpPr/>
          <p:nvPr/>
        </p:nvSpPr>
        <p:spPr>
          <a:xfrm>
            <a:off x="4572000" y="2577680"/>
            <a:ext cx="0" cy="590513"/>
          </a:xfrm>
          <a:custGeom>
            <a:avLst/>
            <a:gdLst/>
            <a:ahLst/>
            <a:cxnLst/>
            <a:rect l="l" t="t" r="r" b="b"/>
            <a:pathLst>
              <a:path w="0"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4B4B4B"/>
            </a:solidFill>
            <a:prstDash val="solid"/>
            <a:headEnd type="none"/>
            <a:tailEnd type="none"/>
          </a:ln>
        </p:spPr>
      </p:sp>
      <p:sp>
        <p:nvSpPr>
          <p:cNvPr id="13" name="Shape 10"/>
          <p:cNvSpPr/>
          <p:nvPr/>
        </p:nvSpPr>
        <p:spPr>
          <a:xfrm>
            <a:off x="4480560" y="3108533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4B4B4B"/>
          </a:solidFill>
          <a:ln/>
        </p:spPr>
      </p:sp>
      <p:sp>
        <p:nvSpPr>
          <p:cNvPr id="14" name="Shape 11"/>
          <p:cNvSpPr/>
          <p:nvPr/>
        </p:nvSpPr>
        <p:spPr>
          <a:xfrm>
            <a:off x="4458832" y="2016335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4B4B4B"/>
          </a:solidFill>
          <a:ln/>
        </p:spPr>
      </p:sp>
      <p:sp>
        <p:nvSpPr>
          <p:cNvPr id="15" name="Shape 12"/>
          <p:cNvSpPr/>
          <p:nvPr/>
        </p:nvSpPr>
        <p:spPr>
          <a:xfrm>
            <a:off x="6104389" y="1718821"/>
            <a:ext cx="2327549" cy="335519"/>
          </a:xfrm>
          <a:custGeom>
            <a:avLst/>
            <a:gdLst/>
            <a:ahLst/>
            <a:cxnLst/>
            <a:rect l="l" t="t" r="r" b="b"/>
            <a:pathLst>
              <a:path w="2327549" h="335519">
                <a:moveTo>
                  <a:pt x="2327549" y="167759"/>
                </a:moveTo>
                <a:moveTo>
                  <a:pt x="2327549" y="167759"/>
                </a:moveTo>
                <a:lnTo>
                  <a:pt x="2116668" y="0"/>
                </a:lnTo>
                <a:lnTo>
                  <a:pt x="0" y="0"/>
                </a:lnTo>
                <a:lnTo>
                  <a:pt x="210881" y="167759"/>
                </a:lnTo>
                <a:lnTo>
                  <a:pt x="0" y="335519"/>
                </a:lnTo>
                <a:lnTo>
                  <a:pt x="2116668" y="335519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6" name="Text 13"/>
          <p:cNvSpPr/>
          <p:nvPr/>
        </p:nvSpPr>
        <p:spPr>
          <a:xfrm>
            <a:off x="6839983" y="1657980"/>
            <a:ext cx="856361" cy="4572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20XX</a:t>
            </a:r>
            <a:endParaRPr lang="en-US" sz="1440" dirty="0"/>
          </a:p>
        </p:txBody>
      </p:sp>
      <p:sp>
        <p:nvSpPr>
          <p:cNvPr id="17" name="Shape 14"/>
          <p:cNvSpPr/>
          <p:nvPr/>
        </p:nvSpPr>
        <p:spPr>
          <a:xfrm>
            <a:off x="7268164" y="2036445"/>
            <a:ext cx="0" cy="590513"/>
          </a:xfrm>
          <a:custGeom>
            <a:avLst/>
            <a:gdLst/>
            <a:ahLst/>
            <a:cxnLst/>
            <a:rect l="l" t="t" r="r" b="b"/>
            <a:pathLst>
              <a:path w="0" h="590513">
                <a:moveTo>
                  <a:pt x="0" y="0"/>
                </a:moveTo>
                <a:moveTo>
                  <a:pt x="0" y="0"/>
                </a:moveTo>
                <a:lnTo>
                  <a:pt x="0" y="590513"/>
                </a:lnTo>
              </a:path>
            </a:pathLst>
          </a:custGeom>
          <a:noFill/>
          <a:ln w="19050">
            <a:solidFill>
              <a:srgbClr val="3AB856"/>
            </a:solidFill>
            <a:prstDash val="solid"/>
            <a:headEnd type="none"/>
            <a:tailEnd type="none"/>
          </a:ln>
        </p:spPr>
      </p:sp>
      <p:sp>
        <p:nvSpPr>
          <p:cNvPr id="18" name="Shape 15"/>
          <p:cNvSpPr/>
          <p:nvPr/>
        </p:nvSpPr>
        <p:spPr>
          <a:xfrm>
            <a:off x="7176724" y="2567298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9" name="Shape 16"/>
          <p:cNvSpPr/>
          <p:nvPr/>
        </p:nvSpPr>
        <p:spPr>
          <a:xfrm>
            <a:off x="7154995" y="1475100"/>
            <a:ext cx="226337" cy="182880"/>
          </a:xfrm>
          <a:custGeom>
            <a:avLst/>
            <a:gdLst/>
            <a:ahLst/>
            <a:cxnLst/>
            <a:rect l="l" t="t" r="r" b="b"/>
            <a:pathLst>
              <a:path w="226337" h="182880">
                <a:moveTo>
                  <a:pt x="113168" y="0"/>
                </a:moveTo>
                <a:moveTo>
                  <a:pt x="113168" y="0"/>
                </a:moveTo>
                <a:lnTo>
                  <a:pt x="67901" y="54864"/>
                </a:lnTo>
                <a:lnTo>
                  <a:pt x="0" y="91440"/>
                </a:lnTo>
                <a:lnTo>
                  <a:pt x="67901" y="128016"/>
                </a:lnTo>
                <a:lnTo>
                  <a:pt x="113168" y="182880"/>
                </a:lnTo>
                <a:lnTo>
                  <a:pt x="158436" y="128016"/>
                </a:lnTo>
                <a:lnTo>
                  <a:pt x="226337" y="91440"/>
                </a:lnTo>
                <a:lnTo>
                  <a:pt x="158436" y="54864"/>
                </a:lnTo>
                <a:lnTo>
                  <a:pt x="113168" y="0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20" name="Text 17"/>
          <p:cNvSpPr/>
          <p:nvPr/>
        </p:nvSpPr>
        <p:spPr>
          <a:xfrm>
            <a:off x="813899" y="2791463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合作的力量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938205" y="3134804"/>
            <a:ext cx="2093843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在团队中，合作是成功的关键。通过共享资源、知识和技能，我们可以实现更大的目标，提升整体效率。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3400772" y="3306428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竞争的激励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3525078" y="3649769"/>
            <a:ext cx="2093843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竞争激发我们的潜能，推动我们不断进步。在竞争中，我们学会自我提升，追求卓越，成为更好的自己。</a:t>
            </a:r>
            <a:endParaRPr lang="en-US" sz="1440" dirty="0"/>
          </a:p>
        </p:txBody>
      </p:sp>
      <p:sp>
        <p:nvSpPr>
          <p:cNvPr id="24" name="Text 21"/>
          <p:cNvSpPr/>
          <p:nvPr/>
        </p:nvSpPr>
        <p:spPr>
          <a:xfrm>
            <a:off x="6096935" y="2765193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平衡的艺术</a:t>
            </a:r>
            <a:endParaRPr lang="en-US" sz="1440" dirty="0"/>
          </a:p>
        </p:txBody>
      </p:sp>
      <p:sp>
        <p:nvSpPr>
          <p:cNvPr id="25" name="Text 22"/>
          <p:cNvSpPr/>
          <p:nvPr/>
        </p:nvSpPr>
        <p:spPr>
          <a:xfrm>
            <a:off x="6221242" y="3108533"/>
            <a:ext cx="2093843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合作与竞争并非对立，而是相辅相成。掌握平衡之道，既能发挥团队合作的优势，又能保持个人竞争力。</a:t>
            </a:r>
            <a:endParaRPr lang="en-US" sz="1440" dirty="0"/>
          </a:p>
        </p:txBody>
      </p:sp>
      <p:sp>
        <p:nvSpPr>
          <p:cNvPr id="26" name="Text 23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寻求共同利益</a:t>
            </a:r>
            <a:endParaRPr lang="en-US" sz="144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27" y="2513139"/>
            <a:ext cx="7214467" cy="383085"/>
          </a:xfrm>
          <a:prstGeom prst="rect">
            <a:avLst/>
          </a:prstGeom>
        </p:spPr>
      </p:pic>
      <p:pic>
        <p:nvPicPr>
          <p:cNvPr id="6" name="Image 1" descr="https://sgw-dx.xf-yun.com/api/v1/sparkdesk/_19052329831_tAzICi1734277295205-04554151634254331.png?authorization=c2ltcGxlLWp3dCBhaz1zcGFya2Rlc2s4MDAwMDAwMDAwMDE7ZXhwPTMzMTEwNzcyOTU7YWxnbz1obWFjLXNoYTI1NjtzaWc9VE1JQ2pYRGJsTHQ1dUl2MHFkRS82bm9jUDdMTGtTOWcrSWhhUUxBclZTbz0=&amp;x_location=7YfmxI7B7uKO7jlRxIftd60YfXD=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04" y="2020658"/>
            <a:ext cx="1368047" cy="1368047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737211" y="2321597"/>
            <a:ext cx="766170" cy="766170"/>
          </a:xfrm>
          <a:custGeom>
            <a:avLst/>
            <a:gdLst/>
            <a:ahLst/>
            <a:cxnLst/>
            <a:rect l="l" t="t" r="r" b="b"/>
            <a:pathLst>
              <a:path w="766170" h="766170">
                <a:moveTo>
                  <a:pt x="383085" y="0"/>
                </a:moveTo>
                <a:moveTo>
                  <a:pt x="383085" y="0"/>
                </a:moveTo>
                <a:cubicBezTo>
                  <a:pt x="594515" y="0"/>
                  <a:pt x="766170" y="171655"/>
                  <a:pt x="766170" y="383085"/>
                </a:cubicBezTo>
                <a:cubicBezTo>
                  <a:pt x="766170" y="594515"/>
                  <a:pt x="594515" y="766170"/>
                  <a:pt x="383085" y="766170"/>
                </a:cubicBezTo>
                <a:cubicBezTo>
                  <a:pt x="171655" y="766170"/>
                  <a:pt x="0" y="594515"/>
                  <a:pt x="0" y="383085"/>
                </a:cubicBezTo>
                <a:cubicBezTo>
                  <a:pt x="0" y="171655"/>
                  <a:pt x="171655" y="0"/>
                  <a:pt x="383085" y="0"/>
                </a:cubicBezTo>
                <a:close/>
              </a:path>
            </a:pathLst>
          </a:custGeom>
          <a:solidFill>
            <a:srgbClr val="3AB856"/>
          </a:solidFill>
          <a:ln/>
        </p:spPr>
      </p:sp>
      <p:pic>
        <p:nvPicPr>
          <p:cNvPr id="8" name="Image 2" descr="https://sgw-dx.xf-yun.com/api/v1/sparkdesk/_19052329831_bs9hnv1734277331149-07844994200096957.png?authorization=c2ltcGxlLWp3dCBhaz1zcGFya2Rlc2s4MDAwMDAwMDAwMDE7ZXhwPTMzMTEwNzczMzE7YWxnbz1obWFjLXNoYTI1NjtzaWc9TEJ2RXhqOUpwMU1LcG1uZ3YwZnhvNXpUVlUvbFlkUE9aWGpDUkpEOFU4MD0=&amp;x_location=7YfmxI7B7uKO7jlRxIftd60YfXD=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423" y="2557896"/>
            <a:ext cx="237744" cy="338328"/>
          </a:xfrm>
          <a:prstGeom prst="rect">
            <a:avLst/>
          </a:prstGeom>
        </p:spPr>
      </p:pic>
      <p:sp>
        <p:nvSpPr>
          <p:cNvPr id="9" name="Shape 3"/>
          <p:cNvSpPr/>
          <p:nvPr/>
        </p:nvSpPr>
        <p:spPr>
          <a:xfrm>
            <a:off x="2117167" y="1101980"/>
            <a:ext cx="0" cy="1219617"/>
          </a:xfrm>
          <a:custGeom>
            <a:avLst/>
            <a:gdLst/>
            <a:ahLst/>
            <a:cxnLst/>
            <a:rect l="l" t="t" r="r" b="b"/>
            <a:pathLst>
              <a:path w="0"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3AB856"/>
            </a:solidFill>
            <a:prstDash val="solid"/>
            <a:headEnd type="arrow"/>
            <a:tailEnd type="none"/>
          </a:ln>
        </p:spPr>
      </p:sp>
      <p:sp>
        <p:nvSpPr>
          <p:cNvPr id="10" name="Shape 4"/>
          <p:cNvSpPr/>
          <p:nvPr/>
        </p:nvSpPr>
        <p:spPr>
          <a:xfrm>
            <a:off x="2351075" y="1028177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1" name="Shape 5"/>
          <p:cNvSpPr/>
          <p:nvPr/>
        </p:nvSpPr>
        <p:spPr>
          <a:xfrm>
            <a:off x="5398374" y="1101980"/>
            <a:ext cx="0" cy="1219617"/>
          </a:xfrm>
          <a:custGeom>
            <a:avLst/>
            <a:gdLst/>
            <a:ahLst/>
            <a:cxnLst/>
            <a:rect l="l" t="t" r="r" b="b"/>
            <a:pathLst>
              <a:path w="0"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006D0B"/>
            </a:solidFill>
            <a:prstDash val="solid"/>
            <a:headEnd type="arrow"/>
            <a:tailEnd type="none"/>
          </a:ln>
        </p:spPr>
      </p:sp>
      <p:sp>
        <p:nvSpPr>
          <p:cNvPr id="12" name="Shape 6"/>
          <p:cNvSpPr/>
          <p:nvPr/>
        </p:nvSpPr>
        <p:spPr>
          <a:xfrm>
            <a:off x="5632283" y="1028177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006D0B"/>
          </a:solidFill>
          <a:ln/>
        </p:spPr>
      </p:sp>
      <p:sp>
        <p:nvSpPr>
          <p:cNvPr id="13" name="Shape 7"/>
          <p:cNvSpPr/>
          <p:nvPr/>
        </p:nvSpPr>
        <p:spPr>
          <a:xfrm>
            <a:off x="2117167" y="3161569"/>
            <a:ext cx="0" cy="1219617"/>
          </a:xfrm>
          <a:custGeom>
            <a:avLst/>
            <a:gdLst/>
            <a:ahLst/>
            <a:cxnLst/>
            <a:rect l="l" t="t" r="r" b="b"/>
            <a:pathLst>
              <a:path w="0"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3AB856"/>
            </a:solidFill>
            <a:prstDash val="solid"/>
            <a:headEnd type="arrow"/>
            <a:tailEnd type="none"/>
          </a:ln>
        </p:spPr>
      </p:sp>
      <p:sp>
        <p:nvSpPr>
          <p:cNvPr id="14" name="Shape 8"/>
          <p:cNvSpPr/>
          <p:nvPr/>
        </p:nvSpPr>
        <p:spPr>
          <a:xfrm>
            <a:off x="2351075" y="3087766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5" name="Shape 9"/>
          <p:cNvSpPr/>
          <p:nvPr/>
        </p:nvSpPr>
        <p:spPr>
          <a:xfrm>
            <a:off x="5398374" y="3161569"/>
            <a:ext cx="0" cy="1219617"/>
          </a:xfrm>
          <a:custGeom>
            <a:avLst/>
            <a:gdLst/>
            <a:ahLst/>
            <a:cxnLst/>
            <a:rect l="l" t="t" r="r" b="b"/>
            <a:pathLst>
              <a:path w="0" h="1219617">
                <a:moveTo>
                  <a:pt x="0" y="0"/>
                </a:moveTo>
                <a:moveTo>
                  <a:pt x="0" y="0"/>
                </a:moveTo>
                <a:lnTo>
                  <a:pt x="0" y="1219617"/>
                </a:lnTo>
              </a:path>
            </a:pathLst>
          </a:custGeom>
          <a:noFill/>
          <a:ln w="19050">
            <a:solidFill>
              <a:srgbClr val="006D0B"/>
            </a:solidFill>
            <a:prstDash val="solid"/>
            <a:headEnd type="arrow"/>
            <a:tailEnd type="none"/>
          </a:ln>
        </p:spPr>
      </p:sp>
      <p:sp>
        <p:nvSpPr>
          <p:cNvPr id="16" name="Shape 10"/>
          <p:cNvSpPr/>
          <p:nvPr/>
        </p:nvSpPr>
        <p:spPr>
          <a:xfrm>
            <a:off x="5632283" y="3087766"/>
            <a:ext cx="2582034" cy="379019"/>
          </a:xfrm>
          <a:custGeom>
            <a:avLst/>
            <a:gdLst/>
            <a:ahLst/>
            <a:cxnLst/>
            <a:rect l="l" t="t" r="r" b="b"/>
            <a:pathLst>
              <a:path w="2582034" h="379019">
                <a:moveTo>
                  <a:pt x="96795" y="0"/>
                </a:moveTo>
                <a:moveTo>
                  <a:pt x="96795" y="0"/>
                </a:moveTo>
                <a:lnTo>
                  <a:pt x="2485239" y="0"/>
                </a:lnTo>
                <a:quadBezTo>
                  <a:pt x="2582034" y="0"/>
                  <a:pt x="2582034" y="96795"/>
                </a:quadBezTo>
                <a:lnTo>
                  <a:pt x="2582034" y="282225"/>
                </a:lnTo>
                <a:quadBezTo>
                  <a:pt x="2582034" y="379019"/>
                  <a:pt x="2485239" y="379019"/>
                </a:quadBezTo>
                <a:lnTo>
                  <a:pt x="96795" y="379019"/>
                </a:lnTo>
                <a:quadBezTo>
                  <a:pt x="0" y="379019"/>
                  <a:pt x="0" y="282225"/>
                </a:quadBezTo>
                <a:lnTo>
                  <a:pt x="0" y="96795"/>
                </a:lnTo>
                <a:quadBezTo>
                  <a:pt x="0" y="0"/>
                  <a:pt x="96795" y="0"/>
                </a:quadBezTo>
                <a:close/>
              </a:path>
            </a:pathLst>
          </a:custGeom>
          <a:solidFill>
            <a:srgbClr val="006D0B"/>
          </a:solidFill>
          <a:ln/>
        </p:spPr>
      </p:sp>
      <p:sp>
        <p:nvSpPr>
          <p:cNvPr id="17" name="Text 11"/>
          <p:cNvSpPr/>
          <p:nvPr/>
        </p:nvSpPr>
        <p:spPr>
          <a:xfrm>
            <a:off x="2348286" y="1028177"/>
            <a:ext cx="2589852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合作的力量</a:t>
            </a:r>
            <a:endParaRPr lang="en-US" sz="1440" dirty="0"/>
          </a:p>
        </p:txBody>
      </p:sp>
      <p:sp>
        <p:nvSpPr>
          <p:cNvPr id="18" name="Text 12"/>
          <p:cNvSpPr/>
          <p:nvPr/>
        </p:nvSpPr>
        <p:spPr>
          <a:xfrm>
            <a:off x="2272895" y="1407197"/>
            <a:ext cx="2886938" cy="9144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在团队中，寻求共同利益是高效能人士的卓越工作习惯。他们明白，只有通过合作，才能实现更大的目标，创造更多的价值。</a:t>
            </a:r>
            <a:endParaRPr lang="en-US" sz="1440" dirty="0"/>
          </a:p>
        </p:txBody>
      </p:sp>
      <p:sp>
        <p:nvSpPr>
          <p:cNvPr id="19" name="Text 13"/>
          <p:cNvSpPr/>
          <p:nvPr/>
        </p:nvSpPr>
        <p:spPr>
          <a:xfrm>
            <a:off x="5629493" y="1028177"/>
            <a:ext cx="2058224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共赢思维</a:t>
            </a:r>
            <a:endParaRPr lang="en-US" sz="1440" dirty="0"/>
          </a:p>
        </p:txBody>
      </p:sp>
      <p:sp>
        <p:nvSpPr>
          <p:cNvPr id="20" name="Text 14"/>
          <p:cNvSpPr/>
          <p:nvPr/>
        </p:nvSpPr>
        <p:spPr>
          <a:xfrm>
            <a:off x="5554102" y="1407197"/>
            <a:ext cx="2886938" cy="9144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高效能人士懂得，寻求共同利益并非零和游戏，而是寻找双赢的机会。他们以开放的心态，积极寻求与他人的合作，共同创造价值。</a:t>
            </a:r>
            <a:endParaRPr lang="en-US" sz="1440" dirty="0"/>
          </a:p>
        </p:txBody>
      </p:sp>
      <p:sp>
        <p:nvSpPr>
          <p:cNvPr id="21" name="Text 15"/>
          <p:cNvSpPr/>
          <p:nvPr/>
        </p:nvSpPr>
        <p:spPr>
          <a:xfrm>
            <a:off x="2348286" y="3087766"/>
            <a:ext cx="2589852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建立信任关系</a:t>
            </a:r>
            <a:endParaRPr lang="en-US" sz="1440" dirty="0"/>
          </a:p>
        </p:txBody>
      </p:sp>
      <p:sp>
        <p:nvSpPr>
          <p:cNvPr id="22" name="Text 16"/>
          <p:cNvSpPr/>
          <p:nvPr/>
        </p:nvSpPr>
        <p:spPr>
          <a:xfrm>
            <a:off x="2272895" y="3466786"/>
            <a:ext cx="2886938" cy="9144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寻求共同利益的过程中，高效能人士注重建立信任关系。他们诚实、透明，尊重他人的观点和需求，从而赢得他人的尊重和信任。</a:t>
            </a:r>
            <a:endParaRPr lang="en-US" sz="1440" dirty="0"/>
          </a:p>
        </p:txBody>
      </p:sp>
      <p:sp>
        <p:nvSpPr>
          <p:cNvPr id="23" name="Text 17"/>
          <p:cNvSpPr/>
          <p:nvPr/>
        </p:nvSpPr>
        <p:spPr>
          <a:xfrm>
            <a:off x="5629493" y="3087766"/>
            <a:ext cx="2058224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持续沟通与协作</a:t>
            </a:r>
            <a:endParaRPr lang="en-US" sz="1440" dirty="0"/>
          </a:p>
        </p:txBody>
      </p:sp>
      <p:sp>
        <p:nvSpPr>
          <p:cNvPr id="24" name="Text 18"/>
          <p:cNvSpPr/>
          <p:nvPr/>
        </p:nvSpPr>
        <p:spPr>
          <a:xfrm>
            <a:off x="5554102" y="3466786"/>
            <a:ext cx="2886938" cy="91440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高效能人士知道，寻求共同利益需要持续的沟通与协作。他们主动倾听他人的意见，及时反馈自己的想法，确保团队始终保持一致的方向。</a:t>
            </a:r>
            <a:endParaRPr lang="en-US" sz="1440" dirty="0"/>
          </a:p>
        </p:txBody>
      </p:sp>
      <p:sp>
        <p:nvSpPr>
          <p:cNvPr id="25" name="Text 19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9044" y="1414710"/>
            <a:ext cx="1627924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518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005278" y="2314062"/>
            <a:ext cx="4152190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不断更新的实践</a:t>
            </a:r>
            <a:endParaRPr lang="en-US" sz="144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持续学习新知识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4148425" y="2215286"/>
            <a:ext cx="576615" cy="834888"/>
          </a:xfrm>
          <a:custGeom>
            <a:avLst/>
            <a:gdLst/>
            <a:ahLst/>
            <a:cxnLst/>
            <a:rect l="l" t="t" r="r" b="b"/>
            <a:pathLst>
              <a:path w="576615" h="834888">
                <a:moveTo>
                  <a:pt x="576615" y="0"/>
                </a:moveTo>
                <a:moveTo>
                  <a:pt x="576615" y="0"/>
                </a:moveTo>
                <a:lnTo>
                  <a:pt x="0" y="834888"/>
                </a:lnTo>
              </a:path>
            </a:pathLst>
          </a:custGeom>
          <a:noFill/>
          <a:ln w="19050">
            <a:solidFill>
              <a:srgbClr val="3AB856"/>
            </a:solidFill>
            <a:prstDash val="solid"/>
            <a:headEnd type="none"/>
            <a:tailEnd type="none"/>
          </a:ln>
        </p:spPr>
      </p:sp>
      <p:sp>
        <p:nvSpPr>
          <p:cNvPr id="6" name="Shape 3"/>
          <p:cNvSpPr/>
          <p:nvPr/>
        </p:nvSpPr>
        <p:spPr>
          <a:xfrm>
            <a:off x="4160714" y="1450417"/>
            <a:ext cx="564612" cy="751974"/>
          </a:xfrm>
          <a:custGeom>
            <a:avLst/>
            <a:gdLst/>
            <a:ahLst/>
            <a:cxnLst/>
            <a:rect l="l" t="t" r="r" b="b"/>
            <a:pathLst>
              <a:path w="564612" h="751974">
                <a:moveTo>
                  <a:pt x="0" y="0"/>
                </a:moveTo>
                <a:moveTo>
                  <a:pt x="0" y="0"/>
                </a:moveTo>
                <a:lnTo>
                  <a:pt x="564612" y="751974"/>
                </a:lnTo>
              </a:path>
            </a:pathLst>
          </a:custGeom>
          <a:noFill/>
          <a:ln w="19050">
            <a:solidFill>
              <a:srgbClr val="3AB856"/>
            </a:solidFill>
            <a:prstDash val="solid"/>
            <a:headEnd type="none"/>
            <a:tailEnd type="none"/>
          </a:ln>
        </p:spPr>
      </p:sp>
      <p:sp>
        <p:nvSpPr>
          <p:cNvPr id="7" name="Shape 4"/>
          <p:cNvSpPr/>
          <p:nvPr/>
        </p:nvSpPr>
        <p:spPr>
          <a:xfrm>
            <a:off x="646624" y="1078530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8" name="Shape 5"/>
          <p:cNvSpPr/>
          <p:nvPr/>
        </p:nvSpPr>
        <p:spPr>
          <a:xfrm>
            <a:off x="1203141" y="1359276"/>
            <a:ext cx="2868202" cy="0"/>
          </a:xfrm>
          <a:custGeom>
            <a:avLst/>
            <a:gdLst/>
            <a:ahLst/>
            <a:cxnLst/>
            <a:rect l="l" t="t" r="r" b="b"/>
            <a:pathLst>
              <a:path w="2868202" h="0">
                <a:moveTo>
                  <a:pt x="0" y="0"/>
                </a:moveTo>
                <a:moveTo>
                  <a:pt x="0" y="0"/>
                </a:moveTo>
                <a:lnTo>
                  <a:pt x="2868202" y="0"/>
                </a:lnTo>
              </a:path>
            </a:pathLst>
          </a:custGeom>
          <a:noFill/>
          <a:ln w="19050">
            <a:solidFill>
              <a:srgbClr val="3AB856"/>
            </a:solidFill>
            <a:prstDash val="solid"/>
            <a:headEnd type="none"/>
            <a:tailEnd type="none"/>
          </a:ln>
        </p:spPr>
      </p:sp>
      <p:sp>
        <p:nvSpPr>
          <p:cNvPr id="9" name="Shape 6"/>
          <p:cNvSpPr/>
          <p:nvPr/>
        </p:nvSpPr>
        <p:spPr>
          <a:xfrm>
            <a:off x="4056069" y="1350132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0" name="Shape 7"/>
          <p:cNvSpPr/>
          <p:nvPr/>
        </p:nvSpPr>
        <p:spPr>
          <a:xfrm>
            <a:off x="4056069" y="2932872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1" name="Shape 8"/>
          <p:cNvSpPr/>
          <p:nvPr/>
        </p:nvSpPr>
        <p:spPr>
          <a:xfrm>
            <a:off x="4838991" y="2211190"/>
            <a:ext cx="3224944" cy="0"/>
          </a:xfrm>
          <a:custGeom>
            <a:avLst/>
            <a:gdLst/>
            <a:ahLst/>
            <a:cxnLst/>
            <a:rect l="l" t="t" r="r" b="b"/>
            <a:pathLst>
              <a:path w="3224944" h="0">
                <a:moveTo>
                  <a:pt x="0" y="0"/>
                </a:moveTo>
                <a:moveTo>
                  <a:pt x="0" y="0"/>
                </a:moveTo>
                <a:lnTo>
                  <a:pt x="3224944" y="0"/>
                </a:lnTo>
              </a:path>
            </a:pathLst>
          </a:custGeom>
          <a:noFill/>
          <a:ln w="19050">
            <a:solidFill>
              <a:srgbClr val="3AB856"/>
            </a:solidFill>
            <a:prstDash val="solid"/>
            <a:headEnd type="none"/>
            <a:tailEnd type="none"/>
          </a:ln>
        </p:spPr>
      </p:sp>
      <p:sp>
        <p:nvSpPr>
          <p:cNvPr id="12" name="Shape 9"/>
          <p:cNvSpPr/>
          <p:nvPr/>
        </p:nvSpPr>
        <p:spPr>
          <a:xfrm>
            <a:off x="7940859" y="1957076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3" name="Shape 10"/>
          <p:cNvSpPr/>
          <p:nvPr/>
        </p:nvSpPr>
        <p:spPr>
          <a:xfrm>
            <a:off x="1203141" y="3113881"/>
            <a:ext cx="2886490" cy="2488"/>
          </a:xfrm>
          <a:custGeom>
            <a:avLst/>
            <a:gdLst/>
            <a:ahLst/>
            <a:cxnLst/>
            <a:rect l="l" t="t" r="r" b="b"/>
            <a:pathLst>
              <a:path w="2886490" h="2488">
                <a:moveTo>
                  <a:pt x="0" y="0"/>
                </a:moveTo>
                <a:moveTo>
                  <a:pt x="0" y="0"/>
                </a:moveTo>
                <a:lnTo>
                  <a:pt x="2886490" y="2488"/>
                </a:lnTo>
              </a:path>
            </a:pathLst>
          </a:custGeom>
          <a:noFill/>
          <a:ln w="19050">
            <a:solidFill>
              <a:srgbClr val="3AB856"/>
            </a:solidFill>
            <a:prstDash val="solid"/>
            <a:headEnd type="none"/>
            <a:tailEnd type="none"/>
          </a:ln>
        </p:spPr>
      </p:sp>
      <p:sp>
        <p:nvSpPr>
          <p:cNvPr id="14" name="Shape 11"/>
          <p:cNvSpPr/>
          <p:nvPr/>
        </p:nvSpPr>
        <p:spPr>
          <a:xfrm>
            <a:off x="646624" y="2835622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15" name="Text 12"/>
          <p:cNvSpPr/>
          <p:nvPr/>
        </p:nvSpPr>
        <p:spPr>
          <a:xfrm>
            <a:off x="646624" y="1105962"/>
            <a:ext cx="556517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E1E1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7940859" y="1984508"/>
            <a:ext cx="556517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E1E1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646624" y="2862421"/>
            <a:ext cx="556517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E1E1E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8" name="Text 15"/>
          <p:cNvSpPr/>
          <p:nvPr/>
        </p:nvSpPr>
        <p:spPr>
          <a:xfrm>
            <a:off x="1203141" y="957284"/>
            <a:ext cx="2852928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学习新知识的重要性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1203665" y="1359620"/>
            <a:ext cx="2852928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持续学习新知识，是高效能人士的必备习惯。它能让你保持竞争力，适应不断变化的世界，提升自我价值。</a:t>
            </a:r>
            <a:endParaRPr lang="en-US" sz="1440" dirty="0"/>
          </a:p>
        </p:txBody>
      </p:sp>
      <p:sp>
        <p:nvSpPr>
          <p:cNvPr id="20" name="Text 17"/>
          <p:cNvSpPr/>
          <p:nvPr/>
        </p:nvSpPr>
        <p:spPr>
          <a:xfrm>
            <a:off x="4838690" y="1808486"/>
            <a:ext cx="2852928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如何有效学习新知识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4838405" y="2210926"/>
            <a:ext cx="2852928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高效能人士会定期阅读专业书籍、参加研讨会和网络课程，以获取最新的行业知识和技能。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1203141" y="2704702"/>
            <a:ext cx="2852928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AB8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学习新知识的挑战与应对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1203141" y="3125512"/>
            <a:ext cx="2852928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面对信息过载和时间压力，高效能人士会设定明确的学习目标，制定实际的学习计划，并坚持执行。</a:t>
            </a:r>
            <a:endParaRPr lang="en-US" sz="1440" dirty="0"/>
          </a:p>
        </p:txBody>
      </p:sp>
      <p:sp>
        <p:nvSpPr>
          <p:cNvPr id="24" name="Shape 21"/>
          <p:cNvSpPr/>
          <p:nvPr/>
        </p:nvSpPr>
        <p:spPr>
          <a:xfrm>
            <a:off x="4646351" y="2114870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25" name="Text 22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256469" y="245902"/>
            <a:ext cx="8638953" cy="476902"/>
          </a:xfrm>
          <a:custGeom>
            <a:avLst/>
            <a:gdLst/>
            <a:ahLst/>
            <a:cxnLst/>
            <a:rect l="l" t="t" r="r" b="b"/>
            <a:pathLst>
              <a:path w="8638953" h="476902">
                <a:moveTo>
                  <a:pt x="59613" y="0"/>
                </a:moveTo>
                <a:moveTo>
                  <a:pt x="59613" y="0"/>
                </a:moveTo>
                <a:lnTo>
                  <a:pt x="8579341" y="0"/>
                </a:lnTo>
                <a:quadBezTo>
                  <a:pt x="8638953" y="0"/>
                  <a:pt x="8638953" y="59613"/>
                </a:quadBezTo>
                <a:lnTo>
                  <a:pt x="8638953" y="417289"/>
                </a:lnTo>
                <a:quadBezTo>
                  <a:pt x="8638953" y="476902"/>
                  <a:pt x="8579341" y="476902"/>
                </a:quadBezTo>
                <a:lnTo>
                  <a:pt x="59613" y="476902"/>
                </a:lnTo>
                <a:quadBezTo>
                  <a:pt x="0" y="476902"/>
                  <a:pt x="0" y="417289"/>
                </a:quadBezTo>
                <a:lnTo>
                  <a:pt x="0" y="59613"/>
                </a:lnTo>
                <a:quadBezTo>
                  <a:pt x="0" y="0"/>
                  <a:pt x="59613" y="0"/>
                </a:quadBezTo>
                <a:close/>
              </a:path>
            </a:pathLst>
          </a:custGeom>
          <a:solidFill>
            <a:srgbClr val="000000"/>
          </a:solidFill>
          <a:ln/>
        </p:spPr>
      </p:sp>
      <p:sp>
        <p:nvSpPr>
          <p:cNvPr id="4" name="Text 1"/>
          <p:cNvSpPr/>
          <p:nvPr/>
        </p:nvSpPr>
        <p:spPr>
          <a:xfrm>
            <a:off x="353370" y="245902"/>
            <a:ext cx="8445152" cy="4937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保持身心健康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1496222" y="802832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</p:sp>
      <p:sp>
        <p:nvSpPr>
          <p:cNvPr id="6" name="Shape 3"/>
          <p:cNvSpPr/>
          <p:nvPr/>
        </p:nvSpPr>
        <p:spPr>
          <a:xfrm>
            <a:off x="2719469" y="1608641"/>
            <a:ext cx="914368" cy="148533"/>
          </a:xfrm>
          <a:custGeom>
            <a:avLst/>
            <a:gdLst/>
            <a:ahLst/>
            <a:cxnLst/>
            <a:rect l="l" t="t" r="r" b="b"/>
            <a:pathLst>
              <a:path w="914368" h="148533">
                <a:moveTo>
                  <a:pt x="914368" y="0"/>
                </a:moveTo>
                <a:moveTo>
                  <a:pt x="914368" y="0"/>
                </a:moveTo>
                <a:lnTo>
                  <a:pt x="0" y="148533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7" name="Shape 4"/>
          <p:cNvSpPr/>
          <p:nvPr/>
        </p:nvSpPr>
        <p:spPr>
          <a:xfrm>
            <a:off x="3810662" y="802832"/>
            <a:ext cx="1670700" cy="1543386"/>
          </a:xfrm>
          <a:custGeom>
            <a:avLst/>
            <a:gdLst/>
            <a:ahLst/>
            <a:cxnLst/>
            <a:rect l="l" t="t" r="r" b="b"/>
            <a:pathLst>
              <a:path w="1670700" h="1543386">
                <a:moveTo>
                  <a:pt x="1623933" y="366858"/>
                </a:moveTo>
                <a:moveTo>
                  <a:pt x="1623933" y="366858"/>
                </a:moveTo>
                <a:cubicBezTo>
                  <a:pt x="1598223" y="311734"/>
                  <a:pt x="1561384" y="262459"/>
                  <a:pt x="1514760" y="220096"/>
                </a:cubicBezTo>
                <a:cubicBezTo>
                  <a:pt x="1468135" y="177911"/>
                  <a:pt x="1414028" y="144943"/>
                  <a:pt x="1353589" y="121724"/>
                </a:cubicBezTo>
                <a:cubicBezTo>
                  <a:pt x="1291232" y="97795"/>
                  <a:pt x="1225229" y="85742"/>
                  <a:pt x="1157115" y="85742"/>
                </a:cubicBezTo>
                <a:cubicBezTo>
                  <a:pt x="1062523" y="85742"/>
                  <a:pt x="970234" y="109671"/>
                  <a:pt x="890033" y="154869"/>
                </a:cubicBezTo>
                <a:cubicBezTo>
                  <a:pt x="870846" y="165681"/>
                  <a:pt x="852618" y="177557"/>
                  <a:pt x="835350" y="190496"/>
                </a:cubicBezTo>
                <a:cubicBezTo>
                  <a:pt x="818082" y="177557"/>
                  <a:pt x="799854" y="165681"/>
                  <a:pt x="780667" y="154869"/>
                </a:cubicBezTo>
                <a:cubicBezTo>
                  <a:pt x="700466" y="109671"/>
                  <a:pt x="608177" y="85742"/>
                  <a:pt x="513585" y="85742"/>
                </a:cubicBezTo>
                <a:cubicBezTo>
                  <a:pt x="445471" y="85742"/>
                  <a:pt x="379468" y="97795"/>
                  <a:pt x="317111" y="121724"/>
                </a:cubicBezTo>
                <a:cubicBezTo>
                  <a:pt x="256864" y="144766"/>
                  <a:pt x="202565" y="177911"/>
                  <a:pt x="155940" y="220096"/>
                </a:cubicBezTo>
                <a:cubicBezTo>
                  <a:pt x="109124" y="262459"/>
                  <a:pt x="72477" y="311734"/>
                  <a:pt x="46767" y="366858"/>
                </a:cubicBezTo>
                <a:cubicBezTo>
                  <a:pt x="20097" y="424109"/>
                  <a:pt x="6474" y="484905"/>
                  <a:pt x="6474" y="547474"/>
                </a:cubicBezTo>
                <a:cubicBezTo>
                  <a:pt x="6474" y="606497"/>
                  <a:pt x="19521" y="668003"/>
                  <a:pt x="45423" y="730571"/>
                </a:cubicBezTo>
                <a:cubicBezTo>
                  <a:pt x="67105" y="782859"/>
                  <a:pt x="98188" y="837097"/>
                  <a:pt x="137905" y="891867"/>
                </a:cubicBezTo>
                <a:cubicBezTo>
                  <a:pt x="200838" y="978541"/>
                  <a:pt x="287371" y="1068938"/>
                  <a:pt x="394818" y="1160575"/>
                </a:cubicBezTo>
                <a:cubicBezTo>
                  <a:pt x="572873" y="1312477"/>
                  <a:pt x="749201" y="1417408"/>
                  <a:pt x="756683" y="1421662"/>
                </a:cubicBezTo>
                <a:lnTo>
                  <a:pt x="802157" y="1448604"/>
                </a:lnTo>
                <a:cubicBezTo>
                  <a:pt x="822303" y="1460479"/>
                  <a:pt x="848205" y="1460479"/>
                  <a:pt x="868351" y="1448604"/>
                </a:cubicBezTo>
                <a:lnTo>
                  <a:pt x="913825" y="1421662"/>
                </a:lnTo>
                <a:cubicBezTo>
                  <a:pt x="921307" y="1417231"/>
                  <a:pt x="1097444" y="1312477"/>
                  <a:pt x="1275690" y="1160575"/>
                </a:cubicBezTo>
                <a:cubicBezTo>
                  <a:pt x="1383137" y="1068938"/>
                  <a:pt x="1469670" y="978541"/>
                  <a:pt x="1532603" y="891867"/>
                </a:cubicBezTo>
                <a:cubicBezTo>
                  <a:pt x="1572320" y="837097"/>
                  <a:pt x="1603595" y="782859"/>
                  <a:pt x="1625085" y="730571"/>
                </a:cubicBezTo>
                <a:cubicBezTo>
                  <a:pt x="1650987" y="668003"/>
                  <a:pt x="1664034" y="606497"/>
                  <a:pt x="1664034" y="547474"/>
                </a:cubicBezTo>
                <a:cubicBezTo>
                  <a:pt x="1664226" y="484905"/>
                  <a:pt x="1650603" y="424109"/>
                  <a:pt x="1623933" y="366858"/>
                </a:cubicBezTo>
                <a:close/>
              </a:path>
            </a:pathLst>
          </a:custGeom>
          <a:solidFill>
            <a:srgbClr val="3AB856"/>
          </a:solidFill>
          <a:ln/>
        </p:spPr>
      </p:sp>
      <p:sp>
        <p:nvSpPr>
          <p:cNvPr id="8" name="Shape 5"/>
          <p:cNvSpPr/>
          <p:nvPr/>
        </p:nvSpPr>
        <p:spPr>
          <a:xfrm>
            <a:off x="1738332" y="104494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3594625" y="2139233"/>
            <a:ext cx="525352" cy="622426"/>
          </a:xfrm>
          <a:custGeom>
            <a:avLst/>
            <a:gdLst/>
            <a:ahLst/>
            <a:cxnLst/>
            <a:rect l="l" t="t" r="r" b="b"/>
            <a:pathLst>
              <a:path w="525352" h="622426">
                <a:moveTo>
                  <a:pt x="525352" y="0"/>
                </a:moveTo>
                <a:moveTo>
                  <a:pt x="525352" y="0"/>
                </a:moveTo>
                <a:lnTo>
                  <a:pt x="0" y="622426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10" name="Shape 7"/>
          <p:cNvSpPr/>
          <p:nvPr/>
        </p:nvSpPr>
        <p:spPr>
          <a:xfrm>
            <a:off x="5192867" y="2146306"/>
            <a:ext cx="445600" cy="615353"/>
          </a:xfrm>
          <a:custGeom>
            <a:avLst/>
            <a:gdLst/>
            <a:ahLst/>
            <a:cxnLst/>
            <a:rect l="l" t="t" r="r" b="b"/>
            <a:pathLst>
              <a:path w="445600" h="615353">
                <a:moveTo>
                  <a:pt x="0" y="0"/>
                </a:moveTo>
                <a:moveTo>
                  <a:pt x="0" y="0"/>
                </a:moveTo>
                <a:lnTo>
                  <a:pt x="445600" y="615353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11" name="Shape 8"/>
          <p:cNvSpPr/>
          <p:nvPr/>
        </p:nvSpPr>
        <p:spPr>
          <a:xfrm>
            <a:off x="2744644" y="2855473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</p:sp>
      <p:sp>
        <p:nvSpPr>
          <p:cNvPr id="12" name="Shape 9"/>
          <p:cNvSpPr/>
          <p:nvPr/>
        </p:nvSpPr>
        <p:spPr>
          <a:xfrm>
            <a:off x="2986754" y="30975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Shape 10"/>
          <p:cNvSpPr/>
          <p:nvPr/>
        </p:nvSpPr>
        <p:spPr>
          <a:xfrm>
            <a:off x="6563478" y="896646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</p:sp>
      <p:sp>
        <p:nvSpPr>
          <p:cNvPr id="14" name="Shape 11"/>
          <p:cNvSpPr/>
          <p:nvPr/>
        </p:nvSpPr>
        <p:spPr>
          <a:xfrm>
            <a:off x="5627892" y="1628057"/>
            <a:ext cx="785105" cy="141460"/>
          </a:xfrm>
          <a:custGeom>
            <a:avLst/>
            <a:gdLst/>
            <a:ahLst/>
            <a:cxnLst/>
            <a:rect l="l" t="t" r="r" b="b"/>
            <a:pathLst>
              <a:path w="785105" h="141460">
                <a:moveTo>
                  <a:pt x="0" y="0"/>
                </a:moveTo>
                <a:moveTo>
                  <a:pt x="0" y="0"/>
                </a:moveTo>
                <a:lnTo>
                  <a:pt x="785105" y="141460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15" name="Shape 12"/>
          <p:cNvSpPr/>
          <p:nvPr/>
        </p:nvSpPr>
        <p:spPr>
          <a:xfrm>
            <a:off x="6805589" y="113875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Shape 13"/>
          <p:cNvSpPr/>
          <p:nvPr/>
        </p:nvSpPr>
        <p:spPr>
          <a:xfrm>
            <a:off x="5575130" y="2855473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</p:sp>
      <p:sp>
        <p:nvSpPr>
          <p:cNvPr id="17" name="Shape 14"/>
          <p:cNvSpPr/>
          <p:nvPr/>
        </p:nvSpPr>
        <p:spPr>
          <a:xfrm>
            <a:off x="5817240" y="30975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8" name="Text 15"/>
          <p:cNvSpPr/>
          <p:nvPr/>
        </p:nvSpPr>
        <p:spPr>
          <a:xfrm>
            <a:off x="749984" y="1652812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均衡饮食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965664" y="1947843"/>
            <a:ext cx="1911096" cy="12344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均衡饮食是保持身心健康的基石，大学生应注重营养摄入，多吃蔬果、全谷物和蛋白质，少吃高糖高脂食物。</a:t>
            </a:r>
            <a:endParaRPr lang="en-US" sz="1440" dirty="0"/>
          </a:p>
        </p:txBody>
      </p:sp>
      <p:sp>
        <p:nvSpPr>
          <p:cNvPr id="20" name="Text 17"/>
          <p:cNvSpPr/>
          <p:nvPr/>
        </p:nvSpPr>
        <p:spPr>
          <a:xfrm>
            <a:off x="1998406" y="3705453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规律运动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2214086" y="4000483"/>
            <a:ext cx="1911096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规律运动能增强体质，提高免疫力，大学生应每天至少进行30分钟的有氧运动，如跑步、游泳等。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5817240" y="1746626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充足睡眠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6032921" y="2041657"/>
            <a:ext cx="1911096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充足的睡眠对身心健康至关重要，大学生应保证每晚7-9小时的睡眠时间，避免熬夜和过度劳累。</a:t>
            </a:r>
            <a:endParaRPr lang="en-US" sz="1440" dirty="0"/>
          </a:p>
        </p:txBody>
      </p:sp>
      <p:sp>
        <p:nvSpPr>
          <p:cNvPr id="24" name="Text 21"/>
          <p:cNvSpPr/>
          <p:nvPr/>
        </p:nvSpPr>
        <p:spPr>
          <a:xfrm>
            <a:off x="4828892" y="3705453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心理健康</a:t>
            </a:r>
            <a:endParaRPr lang="en-US" sz="1440" dirty="0"/>
          </a:p>
        </p:txBody>
      </p:sp>
      <p:sp>
        <p:nvSpPr>
          <p:cNvPr id="25" name="Text 22"/>
          <p:cNvSpPr/>
          <p:nvPr/>
        </p:nvSpPr>
        <p:spPr>
          <a:xfrm>
            <a:off x="5044572" y="4000483"/>
            <a:ext cx="1911096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心理健康同样重要，大学生应学会管理压力，培养积极心态，遇到困难时及时寻求帮助和支持。</a:t>
            </a:r>
            <a:endParaRPr lang="en-US" sz="1440" dirty="0"/>
          </a:p>
        </p:txBody>
      </p:sp>
      <p:sp>
        <p:nvSpPr>
          <p:cNvPr id="26" name="Text 23"/>
          <p:cNvSpPr/>
          <p:nvPr/>
        </p:nvSpPr>
        <p:spPr>
          <a:xfrm>
            <a:off x="5459257" y="4741164"/>
            <a:ext cx="3090899" cy="4023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POWERPOINT     DESIGN    POWERPOINT</a:t>
            </a:r>
            <a:endParaRPr lang="en-US" sz="144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39136" y="2297155"/>
            <a:ext cx="3468168" cy="76809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algn="ctr" indent="0" marL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4608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感谢观看</a:t>
            </a:r>
            <a:endParaRPr lang="en-US" sz="14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2025-03-19T05:27:09Z</dcterms:created>
  <dcterms:modified xsi:type="dcterms:W3CDTF">2025-03-19T05:27:09Z</dcterms:modified>
</cp:coreProperties>
</file>