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9" d="100"/>
          <a:sy n="99" d="100"/>
        </p:scale>
        <p:origin x="5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pieChart>
        <c:varyColors val="1"/>
        <c:ser>
          <c:idx val="0"/>
          <c:order val="0"/>
          <c:tx>
            <c:strRef>
              <c:f>Sheet1!$B$1</c:f>
              <c:strCache>
                <c:ptCount val="1"/>
                <c:pt idx="0">
                  <c:v>系列1</c:v>
                </c:pt>
              </c:strCache>
            </c:strRef>
          </c:tx>
          <c:spPr>
            <a:solidFill>
              <a:schemeClr val="accent1"/>
            </a:solidFill>
            <a:ln w="9525" cap="flat">
              <a:solidFill>
                <a:srgbClr val="F9F9F9"/>
              </a:solidFill>
              <a:prstDash val="solid"/>
              <a:round/>
            </a:ln>
            <a:effectLst/>
          </c:spPr>
          <c:dPt>
            <c:idx val="0"/>
            <c:bubble3D val="0"/>
            <c:spPr>
              <a:solidFill>
                <a:srgbClr val="0084FF"/>
              </a:solidFill>
              <a:effectLst/>
            </c:spPr>
            <c:extLst>
              <c:ext xmlns:c16="http://schemas.microsoft.com/office/drawing/2014/chart" uri="{C3380CC4-5D6E-409C-BE32-E72D297353CC}">
                <c16:uniqueId val="{00000001-FE83-4143-A2CB-9002FE6A0A94}"/>
              </c:ext>
            </c:extLst>
          </c:dPt>
          <c:dPt>
            <c:idx val="1"/>
            <c:bubble3D val="0"/>
            <c:spPr>
              <a:solidFill>
                <a:srgbClr val="5196FF"/>
              </a:solidFill>
              <a:effectLst/>
            </c:spPr>
            <c:extLst>
              <c:ext xmlns:c16="http://schemas.microsoft.com/office/drawing/2014/chart" uri="{C3380CC4-5D6E-409C-BE32-E72D297353CC}">
                <c16:uniqueId val="{00000003-FE83-4143-A2CB-9002FE6A0A94}"/>
              </c:ext>
            </c:extLst>
          </c:dPt>
          <c:dLbls>
            <c:dLbl>
              <c:idx val="0"/>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E83-4143-A2CB-9002FE6A0A94}"/>
                </c:ext>
              </c:extLst>
            </c:dLbl>
            <c:dLbl>
              <c:idx val="1"/>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E83-4143-A2CB-9002FE6A0A94}"/>
                </c:ext>
              </c:extLst>
            </c:dLbl>
            <c:numFmt formatCode="General" sourceLinked="0"/>
            <c:spPr>
              <a:noFill/>
              <a:ln>
                <a:noFill/>
              </a:ln>
              <a:effectLst/>
            </c:spPr>
            <c:txPr>
              <a:bodyPr/>
              <a:lstStyle/>
              <a:p>
                <a:pPr>
                  <a:defRPr sz="1800" b="0" i="0" u="none" strike="noStrike">
                    <a:solidFill>
                      <a:srgbClr val="000000"/>
                    </a:solidFill>
                    <a:latin typeface="Arial"/>
                  </a:defRPr>
                </a:pPr>
                <a:endParaRPr lang="zh-CN"/>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类别1</c:v>
                </c:pt>
                <c:pt idx="1">
                  <c:v>类别2</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FE83-4143-A2CB-9002FE6A0A94}"/>
            </c:ext>
          </c:extLst>
        </c:ser>
        <c:dLbls>
          <c:showLegendKey val="0"/>
          <c:showVal val="0"/>
          <c:showCatName val="0"/>
          <c:showSerName val="0"/>
          <c:showPercent val="0"/>
          <c:showBubbleSize val="0"/>
          <c:showLeaderLines val="0"/>
        </c:dLbls>
        <c:firstSliceAng val="0"/>
      </c:pieChart>
      <c:spPr>
        <a:solidFill>
          <a:srgbClr val="000000">
            <a:alpha val="0"/>
          </a:srgbClr>
        </a:solid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727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科技爱好者，大家好。在当今复杂多变的世界中，系统思考已成为我们理解和解决问题的关键工具。它不仅帮助我们洞察事物的本质，还能指导我们在面对挑战时做出更明智的决策。今天，我们将一同探索系统思考的力量，以及它在科技领域中的深远影响。</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本次PPT将深入探讨系统思考，涵盖其定义、核心要素、实施步骤及实际应用案例，并剖析面临的挑战，旨在为科技爱好者提供全面而深入的理解。</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这一部分将阐述系统思考的定义，解释其概念并说明重要性。</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好的，以下是针对您提供的内容生成的演讲稿：系统思考是一种分析和解决复杂问题的方法论。它强调从整体视角出发，理解各部分间的相互作用和反馈循环。在科技领域，这种思维方式尤为重要，因为技术系统往往高度复杂且相互关联。识别系统中的关键要素是系统思考的基础。这包括确定系统的边界、主要组件及其相互关系。例如，在开发一个软件系统时，我们需要明确哪些模块是核心，它们如何交互，以及系统的扩展性如何。动态交互分析也是系统思考的重要组成部分。元素之间的动态交互可以通过模拟不同情境下的互动来预测系统行为和潜在变化。这对于科技爱好者来说，意味着能够预见技术发展的趋势和可能的挑战。理解正负反馈循环对于掌握系统稳定性至关重要。正反馈增强变化，而负反馈则维持平衡。在技术创新中，正反馈可能导致技术的迅速发展，但也要注意潜在的风险和挑战。长期视角应用是系统思考的另一个关键方面。考虑长远影响有助于预见并规划未来可能出现的问题和机遇。对于科技爱好者而言，这意味着不仅要关注当前的技术趋势，还要对未来的技术发展有所预见和准备。</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科技爱好者，今天咱们来聊聊系统思考。先说说它的定义，系统思考可不是一般的思维方式，它是一种全面、整体的思维模式，要求我们从宏观的角度去理解和解决问题。对于咱们这些对科技充满热情的人来说，这就是一把打开复杂技术大门的钥匙啊！那它的重要性呢？在如今这个科技飞速发展的时代，各种新技术层出不穷，问题也变得越发复杂。系统思考能帮我们透过现象看本质，提前预测可能出现的结果，这样我们在做决策的时候就能更明智，少走弯路。再看看它的应用，无论是软件开发、产品设计还是项目管理，系统思考都能发挥大作用。它能让我们更精准地识别问题所在，高效地解决问题，从而大大提高我们的工作效率。所以啊，作为科技爱好者，掌握系统思考真的太重要了，它能让我们在科技的海洋里游刃有余，更好地探索和创新。</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这一部分将深入探讨系统思考的关键要素，包括部分与整体的关系及关联性分析。</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系统思考中，部分与整体的关系是核心。每个部分都对整体产生影响，而整体又决定了部分的功能和角色。一个系统中的任何一部分的改变都可能对整个系统产生深远影响。因此，理解并管理这些关系对于有效的系统思考至关重要。例如，在计算机科学中，一个小的代码错误可能导致整个软件系统的崩溃；而在生态系统中，一个物种的灭绝可能会引发连锁反应，影响到整个生态平衡。从整体的视角看待问题，可以帮助我们更好地理解和预测各个部分的行为及其对整体的影响，这是系统思考的关键所在。这种思维方式不仅适用于科学研究，也适用于我们的日常生活。例如，当我们考虑如何提高生活质量时，我们需要从整体的角度出发，考虑到健康、工作、家庭、社交等各个方面的相互影响。因此，无论是在科技领域还是在生活中，我们都需要学会从整体的视角去看待问题，这样才能更好地理解和应对各种复杂的挑战。</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幻灯片标题：关联性分析**---关联性分析，是科技探索的一把钥匙。它是一种系统思考方法，通过识别和理解事物之间的相互关系，揭示隐藏的模式和趋势。这种方法让我们能够深入数据的核心，发现那些不易察觉的联系和规律。在科技领域，关联性分析的应用广泛而深远。从数据挖掘到机器学习，它都是不可或缺的工具。对于科技爱好者来说，掌握关联性分析意味着能够更快地发现新的知识和技术，推动个人技能的提升和创新。更重要的是，关联性分析的重要性不言而喻。它能够帮助我们更好地理解和预测复杂系统的行为，为科技进步提供有力支持。在这个快速发展的时代，掌握这种分析方法，就是掌握了未来科技的脉搏。所以，让我们一起深入学习关联性分析，用它来解锁科技世界的无限可能。</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这一部分将深入探讨系统思考步骤，包括问题识别与解决方案设计，为科技爱好者提供专业视角。</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问题识别是系统思考的基石，它关乎对复杂情境的深度解析，直击问题核心，为后续解决方案铺路。科技爱好者们，我们面对的是日新月异的技术与错综复杂的应用场景，精准的问题识别能力尤为重要。谈及方法，数据分析、访谈与观察是我们手中的利器。数据不会说谎，通过量化分析，我们能揭示隐藏在数字背后的真相；而面对面的交流，则让我们得以捕捉人的情感与动机，理解问题的社会维度；观察，则是最直接的窗口，让我们亲眼见证问题的发生，感受其影响。然而，挑战亦随之而来。在这个信息爆炸的时代，筛选有效信息，避免认知偏差，成为我们必须跨越的障碍。我们需要培养批判性思维，学会从宏观视角审视问题，不被表象迷惑，深入挖掘问题的本质。这是一场智力与耐心的较量，但正是这样的挑战，塑造了我们作为科技探索者的独特视角与解决问题的能力。记住，每一次精准的问题识别，都是向未知领域迈进的坚实一步。让我们携手，以专业的态度，面对挑战，共同推动科技进步的边界。</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系统思考，一种解决复杂问题的方法论，它要求我们从整体出发，考虑各部分之间的相互作用和影响。这种思考方式在科技领域尤为重要，因为它可以帮助我们设计出更高效、成功率更高的解决方案，同时降低风险和成本。例如，在软件开发中，通过系统思考，我们可以预见到可能出现的问题，并提前进行优化。这不仅提高了软件的质量，也提升了用户体验。那么，如何运用系统思考进行解决方案设计呢？首先，我们需要明确问题的本质和目标；其次，分析问题的各个方面和可能的影响；最后，制定出全面、有效的解决方案。这种方法不仅适用于软件开发，也适用于其他科技领域。只要我们能够运用系统思考，就能够更好地理解和解决问题，从而推动科技的发展。所以，让我们一起学习和运用系统思考，为科技的进步贡献我们的力量。</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这一部分探讨系统思考在企业管理与社会问题解决中的应用，展现其在科技领域的深远影响。</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当今科技驱动的商业环境中，系统思考在企业管理中的运用愈发关键。它要求我们从宏观视角出发，深入分析企业运营的各个环节及其相互作用。通过系统思考，我们能够更全面地理解企业运营的复杂性，从而提升决策的科学性和有效性。在战略规划方面，系统思考助力我们整合市场环境、竞争对手及内部资源等多维因素，构建统一的分析框架，确保战略方案的合理性和有效性。这种全局性的思维方式，使我们能够预见未来趋势，把握市场机遇。同时，系统思考也是优化企业组织结构的重要工具。它促使我们从整体上审视企业的架构设计，发现潜在的问题与改进空间，进而实现组织结构的精细化调整。这不仅提高了运营效率，还增强了企业的管理水平和竞争力。对于科技爱好者而言，掌握并运用系统思考，将有助于你们在企业管理领域发挥更大的作用，推动企业持续创新与发展。</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好的，以下是针对您提供的正文内容生成的演讲稿，紧扣内容本身，不超300字：系统思考定义社会问题，通过整体视角分析，揭示问题间相互联系与影响，为解决复杂社会问题提供全面理解。识别关键变量是核心步骤，帮助决策者聚焦于影响最大的因素，有效指导行动方案。利用系统思考构建模型模拟不同决策下的社会问题演变，预测未来趋势，为制定策略提供科学依据。跨领域合作整合不同专业知识，共同应对复杂的社会挑战，实现问题的全面解决。持续改进与学习在社会问题解决过程中至关重要，通过反馈循环不断优化解决方案，适应环境变化。</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这一部分将通过系统思考案例，分享成功经验，反思失败教训，为科技爱好者提供深度洞察。</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科技飞速发展的今天，我们时常面临各种挑战和机遇。然而，缺乏系统思考往往成为项目失败的关键因素。以某智能硬件项目为例，由于未能全面考虑用户需求和市场环境，最终导致产品滞销，这无疑是一个深刻的教训。对此，我们必须进行深入反思，找出问题的根源。是我们在项目初期没有做好充分的市场调研？还是在产品设计过程中忽视了用户体验？亦或是在推广策略上存在不足？只有明确了问题所在，我们才能提出针对性的改进措施。为了避免类似错误的再次发生，我们需要不断提高自己的系统思考能力。这包括学会从多个角度审视问题，全面考虑各种因素，以及制定科学合理的解决方案。同时，我们还要注重实践，将所学知识应用到实际工作中去，不断积累经验，提升自己的专业素养。作为科技爱好者，我们应该时刻保持对新技术的敏锐洞察力和探索精神，同时也要注重培养自己的系统思考能力。只有这样，我们才能在科技领域取得更大的成就，为社会的进步贡献自己的力量。</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这一部分将探讨系统思考挑战，包括当前难题与应对策略建议。</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科技迅猛发展的今天，我们正面临前所未有的复杂系统挑战。这些系统由无数相互关联的部分组成，要求我们以全新的视角去理解和应对。首先，数据过载问题日益凸显。大数据时代，信息量呈指数级增长，如何从海量数据中提取有价值的信息，成为我们必须解决的难题之一。这不仅考验着数据处理能力，更考验着我们的筛选和分析能力。其次，技术快速迭代带来了持续的创新，但同时也造成了知识更新的速度加快。这就要求我们不断学习新知识、适应新技术，以保持竞争力。面对这些挑战，我们需要培养跨学科的思维模式，加强数据分析能力和技术创新能力。同时，我们还需要建立有效的学习机制，确保能够紧跟技术发展的步伐。作为科技爱好者，我们应该积极拥抱变化，勇于探索未知领域，不断提升自己的专业素养和综合能力。只有这样，我们才能在这个充满挑战的时代中立于不败之地。</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尊敬的科技爱好者们，本次演讲我们共同探索了《系统思考的力量》，从定义、要素到实践步骤，深入剖析了其在不同领域的应用及面临的挑战。系统思考不仅是连接复杂问题的桥梁，更是驱动创新与解决问题的关键工具。它要求我们超越局部，以全局视角审视问题，从而做出更加全面和长远的决策。在科技日新月异的今天，掌握系统思考的能力，对于每一位科技爱好者而言，无疑是打开未来无限可能的钥匙。感谢大家的倾听与参与，愿我们都能成为系统思考的践行者，共同推动科技与社会的进步。</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62265" y="1161323"/>
            <a:ext cx="4421085" cy="1764792"/>
          </a:xfrm>
          <a:prstGeom prst="rect">
            <a:avLst/>
          </a:prstGeom>
          <a:noFill/>
          <a:ln/>
        </p:spPr>
        <p:txBody>
          <a:bodyPr wrap="square" lIns="95250" tIns="95250" rIns="95250" bIns="95250" rtlCol="0" anchor="t"/>
          <a:lstStyle/>
          <a:p>
            <a:pPr marL="0" indent="0">
              <a:lnSpc>
                <a:spcPct val="100000"/>
              </a:lnSpc>
              <a:spcBef>
                <a:spcPts val="375"/>
              </a:spcBef>
              <a:buNone/>
            </a:pPr>
            <a:r>
              <a:rPr lang="en-US" sz="5184" b="1" kern="0" spc="288" dirty="0">
                <a:solidFill>
                  <a:srgbClr val="0F5FEA"/>
                </a:solidFill>
                <a:latin typeface="Microsoft Yahei" pitchFamily="34" charset="0"/>
                <a:ea typeface="Microsoft Yahei" pitchFamily="34" charset="-122"/>
                <a:cs typeface="Microsoft Yahei" pitchFamily="34" charset="-120"/>
              </a:rPr>
              <a:t>系统思考的力量</a:t>
            </a:r>
            <a:endParaRPr lang="en-US" sz="1440" dirty="0"/>
          </a:p>
        </p:txBody>
      </p:sp>
      <p:pic>
        <p:nvPicPr>
          <p:cNvPr id="4" name="Image 0" descr="preencoded.png"/>
          <p:cNvPicPr>
            <a:picLocks noChangeAspect="1"/>
          </p:cNvPicPr>
          <p:nvPr/>
        </p:nvPicPr>
        <p:blipFill>
          <a:blip r:embed="rId4"/>
          <a:stretch>
            <a:fillRect/>
          </a:stretch>
        </p:blipFill>
        <p:spPr>
          <a:xfrm>
            <a:off x="0" y="2992374"/>
            <a:ext cx="5338432" cy="542871"/>
          </a:xfrm>
          <a:prstGeom prst="rect">
            <a:avLst/>
          </a:prstGeom>
        </p:spPr>
      </p:pic>
      <p:sp>
        <p:nvSpPr>
          <p:cNvPr id="6" name="Text 2"/>
          <p:cNvSpPr/>
          <p:nvPr/>
        </p:nvSpPr>
        <p:spPr>
          <a:xfrm>
            <a:off x="275936" y="3038094"/>
            <a:ext cx="2818590"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kern="0" spc="72" dirty="0">
                <a:solidFill>
                  <a:srgbClr val="00070F"/>
                </a:solidFill>
                <a:latin typeface="Microsoft Yahei" pitchFamily="34" charset="0"/>
                <a:ea typeface="Microsoft Yahei" pitchFamily="34" charset="-122"/>
                <a:cs typeface="Microsoft Yahei" pitchFamily="34" charset="-120"/>
              </a:rPr>
              <a:t>掌握复杂问题解决之道</a:t>
            </a:r>
            <a:endParaRPr lang="en-US" sz="14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577164" y="989905"/>
            <a:ext cx="3989673" cy="89611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744" b="1" dirty="0">
                <a:solidFill>
                  <a:srgbClr val="0F5FEA">
                    <a:alpha val="10000"/>
                  </a:srgbClr>
                </a:solidFill>
                <a:latin typeface="Microsoft Yahei" pitchFamily="34" charset="0"/>
                <a:ea typeface="Microsoft Yahei" pitchFamily="34" charset="-122"/>
                <a:cs typeface="Microsoft Yahei" pitchFamily="34" charset="-120"/>
              </a:rPr>
              <a:t>CONTENT</a:t>
            </a:r>
            <a:endParaRPr lang="en-US" sz="1440" dirty="0"/>
          </a:p>
        </p:txBody>
      </p:sp>
      <p:sp>
        <p:nvSpPr>
          <p:cNvPr id="4" name="Text 1"/>
          <p:cNvSpPr/>
          <p:nvPr/>
        </p:nvSpPr>
        <p:spPr>
          <a:xfrm>
            <a:off x="3556322" y="895213"/>
            <a:ext cx="2031357" cy="89611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3744" b="1" kern="0" spc="72" dirty="0">
                <a:solidFill>
                  <a:srgbClr val="0F5FEA"/>
                </a:solidFill>
                <a:latin typeface="Microsoft Yahei" pitchFamily="34" charset="0"/>
                <a:ea typeface="Microsoft Yahei" pitchFamily="34" charset="-122"/>
                <a:cs typeface="Microsoft Yahei" pitchFamily="34" charset="-120"/>
              </a:rPr>
              <a:t>目录</a:t>
            </a:r>
            <a:endParaRPr lang="en-US" sz="1440" dirty="0"/>
          </a:p>
        </p:txBody>
      </p:sp>
      <p:sp>
        <p:nvSpPr>
          <p:cNvPr id="5" name="Text 2"/>
          <p:cNvSpPr/>
          <p:nvPr/>
        </p:nvSpPr>
        <p:spPr>
          <a:xfrm>
            <a:off x="1711516" y="2084709"/>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系统思考定义</a:t>
            </a:r>
            <a:endParaRPr lang="en-US" sz="1440" dirty="0"/>
          </a:p>
        </p:txBody>
      </p:sp>
      <p:sp>
        <p:nvSpPr>
          <p:cNvPr id="6" name="Text 3"/>
          <p:cNvSpPr/>
          <p:nvPr/>
        </p:nvSpPr>
        <p:spPr>
          <a:xfrm>
            <a:off x="1098868" y="2002413"/>
            <a:ext cx="713232"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0F5FEA"/>
                </a:solidFill>
                <a:latin typeface="Microsoft Yahei" pitchFamily="34" charset="0"/>
                <a:ea typeface="Microsoft Yahei" pitchFamily="34" charset="-122"/>
                <a:cs typeface="Microsoft Yahei" pitchFamily="34" charset="-120"/>
              </a:rPr>
              <a:t>01</a:t>
            </a:r>
            <a:endParaRPr lang="en-US" sz="1440" dirty="0"/>
          </a:p>
        </p:txBody>
      </p:sp>
      <p:sp>
        <p:nvSpPr>
          <p:cNvPr id="7" name="Text 4"/>
          <p:cNvSpPr/>
          <p:nvPr/>
        </p:nvSpPr>
        <p:spPr>
          <a:xfrm>
            <a:off x="5286654" y="2057277"/>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系统思考要素</a:t>
            </a:r>
            <a:endParaRPr lang="en-US" sz="1440" dirty="0"/>
          </a:p>
        </p:txBody>
      </p:sp>
      <p:sp>
        <p:nvSpPr>
          <p:cNvPr id="8" name="Text 5"/>
          <p:cNvSpPr/>
          <p:nvPr/>
        </p:nvSpPr>
        <p:spPr>
          <a:xfrm>
            <a:off x="4674006" y="1974981"/>
            <a:ext cx="713232"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0F5FEA"/>
                </a:solidFill>
                <a:latin typeface="Microsoft Yahei" pitchFamily="34" charset="0"/>
                <a:ea typeface="Microsoft Yahei" pitchFamily="34" charset="-122"/>
                <a:cs typeface="Microsoft Yahei" pitchFamily="34" charset="-120"/>
              </a:rPr>
              <a:t>02</a:t>
            </a:r>
            <a:endParaRPr lang="en-US" sz="1440" dirty="0"/>
          </a:p>
        </p:txBody>
      </p:sp>
      <p:sp>
        <p:nvSpPr>
          <p:cNvPr id="9" name="Text 6"/>
          <p:cNvSpPr/>
          <p:nvPr/>
        </p:nvSpPr>
        <p:spPr>
          <a:xfrm>
            <a:off x="1711516" y="2681130"/>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系统思考步骤</a:t>
            </a:r>
            <a:endParaRPr lang="en-US" sz="1440" dirty="0"/>
          </a:p>
        </p:txBody>
      </p:sp>
      <p:sp>
        <p:nvSpPr>
          <p:cNvPr id="10" name="Text 7"/>
          <p:cNvSpPr/>
          <p:nvPr/>
        </p:nvSpPr>
        <p:spPr>
          <a:xfrm>
            <a:off x="1098868" y="2598834"/>
            <a:ext cx="713232"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0F5FEA"/>
                </a:solidFill>
                <a:latin typeface="Microsoft Yahei" pitchFamily="34" charset="0"/>
                <a:ea typeface="Microsoft Yahei" pitchFamily="34" charset="-122"/>
                <a:cs typeface="Microsoft Yahei" pitchFamily="34" charset="-120"/>
              </a:rPr>
              <a:t>03</a:t>
            </a:r>
            <a:endParaRPr lang="en-US" sz="1440" dirty="0"/>
          </a:p>
        </p:txBody>
      </p:sp>
      <p:sp>
        <p:nvSpPr>
          <p:cNvPr id="11" name="Text 8"/>
          <p:cNvSpPr/>
          <p:nvPr/>
        </p:nvSpPr>
        <p:spPr>
          <a:xfrm>
            <a:off x="5286654" y="2653698"/>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系统思考应用</a:t>
            </a:r>
            <a:endParaRPr lang="en-US" sz="1440" dirty="0"/>
          </a:p>
        </p:txBody>
      </p:sp>
      <p:sp>
        <p:nvSpPr>
          <p:cNvPr id="12" name="Text 9"/>
          <p:cNvSpPr/>
          <p:nvPr/>
        </p:nvSpPr>
        <p:spPr>
          <a:xfrm>
            <a:off x="4674006" y="2571402"/>
            <a:ext cx="713232"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0F5FEA"/>
                </a:solidFill>
                <a:latin typeface="Microsoft Yahei" pitchFamily="34" charset="0"/>
                <a:ea typeface="Microsoft Yahei" pitchFamily="34" charset="-122"/>
                <a:cs typeface="Microsoft Yahei" pitchFamily="34" charset="-120"/>
              </a:rPr>
              <a:t>04</a:t>
            </a:r>
            <a:endParaRPr lang="en-US" sz="1440" dirty="0"/>
          </a:p>
        </p:txBody>
      </p:sp>
      <p:sp>
        <p:nvSpPr>
          <p:cNvPr id="13" name="Text 10"/>
          <p:cNvSpPr/>
          <p:nvPr/>
        </p:nvSpPr>
        <p:spPr>
          <a:xfrm>
            <a:off x="1711516" y="3277551"/>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系统思考案例</a:t>
            </a:r>
            <a:endParaRPr lang="en-US" sz="1440" dirty="0"/>
          </a:p>
        </p:txBody>
      </p:sp>
      <p:sp>
        <p:nvSpPr>
          <p:cNvPr id="14" name="Text 11"/>
          <p:cNvSpPr/>
          <p:nvPr/>
        </p:nvSpPr>
        <p:spPr>
          <a:xfrm>
            <a:off x="1098868" y="3195255"/>
            <a:ext cx="713232"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0F5FEA"/>
                </a:solidFill>
                <a:latin typeface="Microsoft Yahei" pitchFamily="34" charset="0"/>
                <a:ea typeface="Microsoft Yahei" pitchFamily="34" charset="-122"/>
                <a:cs typeface="Microsoft Yahei" pitchFamily="34" charset="-120"/>
              </a:rPr>
              <a:t>05</a:t>
            </a:r>
            <a:endParaRPr lang="en-US" sz="1440" dirty="0"/>
          </a:p>
        </p:txBody>
      </p:sp>
      <p:sp>
        <p:nvSpPr>
          <p:cNvPr id="15" name="Text 12"/>
          <p:cNvSpPr/>
          <p:nvPr/>
        </p:nvSpPr>
        <p:spPr>
          <a:xfrm>
            <a:off x="5286654" y="3250119"/>
            <a:ext cx="3017520" cy="457200"/>
          </a:xfrm>
          <a:prstGeom prst="rect">
            <a:avLst/>
          </a:prstGeom>
          <a:noFill/>
          <a:ln/>
        </p:spPr>
        <p:txBody>
          <a:bodyPr wrap="square" lIns="95250" tIns="95250" rIns="95250" bIns="95250" rtlCol="0" anchor="t"/>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系统思考挑战</a:t>
            </a:r>
            <a:endParaRPr lang="en-US" sz="1440" dirty="0"/>
          </a:p>
        </p:txBody>
      </p:sp>
      <p:sp>
        <p:nvSpPr>
          <p:cNvPr id="16" name="Text 13"/>
          <p:cNvSpPr/>
          <p:nvPr/>
        </p:nvSpPr>
        <p:spPr>
          <a:xfrm>
            <a:off x="4674006" y="3167823"/>
            <a:ext cx="713232" cy="621792"/>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304" b="1" dirty="0">
                <a:solidFill>
                  <a:srgbClr val="0F5FEA"/>
                </a:solidFill>
                <a:latin typeface="Microsoft Yahei" pitchFamily="34" charset="0"/>
                <a:ea typeface="Microsoft Yahei" pitchFamily="34" charset="-122"/>
                <a:cs typeface="Microsoft Yahei" pitchFamily="34" charset="-120"/>
              </a:rPr>
              <a:t>06</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59673" y="1365228"/>
            <a:ext cx="1646234" cy="155448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7200" b="1" dirty="0">
                <a:solidFill>
                  <a:srgbClr val="0F5FEA"/>
                </a:solidFill>
                <a:latin typeface="Microsoft Yahei" pitchFamily="34" charset="0"/>
                <a:ea typeface="Microsoft Yahei" pitchFamily="34" charset="-122"/>
                <a:cs typeface="Microsoft Yahei" pitchFamily="34" charset="-120"/>
              </a:rPr>
              <a:t>01</a:t>
            </a:r>
            <a:endParaRPr lang="en-US" sz="1440" dirty="0"/>
          </a:p>
        </p:txBody>
      </p:sp>
      <p:sp>
        <p:nvSpPr>
          <p:cNvPr id="4" name="Text 1"/>
          <p:cNvSpPr/>
          <p:nvPr/>
        </p:nvSpPr>
        <p:spPr>
          <a:xfrm>
            <a:off x="743647" y="2715737"/>
            <a:ext cx="3897443" cy="676656"/>
          </a:xfrm>
          <a:prstGeom prst="rect">
            <a:avLst/>
          </a:prstGeom>
          <a:noFill/>
          <a:ln/>
        </p:spPr>
        <p:txBody>
          <a:bodyPr wrap="square" lIns="95250" tIns="95250" rIns="95250" bIns="95250" rtlCol="0" anchor="t"/>
          <a:lstStyle/>
          <a:p>
            <a:pPr marL="0" indent="0">
              <a:lnSpc>
                <a:spcPct val="112500"/>
              </a:lnSpc>
              <a:spcBef>
                <a:spcPts val="375"/>
              </a:spcBef>
              <a:buNone/>
            </a:pPr>
            <a:r>
              <a:rPr lang="en-US" sz="2592" b="1" dirty="0">
                <a:solidFill>
                  <a:srgbClr val="00070F"/>
                </a:solidFill>
                <a:latin typeface="Microsoft Yahei" pitchFamily="34" charset="0"/>
                <a:ea typeface="Microsoft Yahei" pitchFamily="34" charset="-122"/>
                <a:cs typeface="Microsoft Yahei" pitchFamily="34" charset="-120"/>
              </a:rPr>
              <a:t>系统思考定义</a:t>
            </a:r>
            <a:endParaRPr lang="en-US" sz="14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概念解释</a:t>
            </a:r>
            <a:endParaRPr lang="en-US" sz="1440" dirty="0"/>
          </a:p>
        </p:txBody>
      </p:sp>
      <p:pic>
        <p:nvPicPr>
          <p:cNvPr id="4" name="Image 0" descr="https://sgw-dx.xf-yun.com/api/v1/sparkdesk/_174236146252172ed7f72a66848fd89ce4f35a0d09360.jpg?authorization=c2ltcGxlLWp3dCBhaz1zcGFya2Rlc2s4MDAwMDAwMDAwMDE7ZXhwPTMzMTkxNjE0NjI7YWxnbz1obWFjLXNoYTI1NjtzaWc9eXpHZVVDR05FNlFIcG40QnBCM1FXalpGUGwzNmszZE0ydUJPMHl2a0NCdz0=&amp;x_location=7YfmxI7B7uKO7jlRxIftd60we5D="/>
          <p:cNvPicPr>
            <a:picLocks noChangeAspect="1"/>
          </p:cNvPicPr>
          <p:nvPr/>
        </p:nvPicPr>
        <p:blipFill>
          <a:blip r:embed="rId4"/>
          <a:srcRect l="21910" r="21910"/>
          <a:stretch/>
        </p:blipFill>
        <p:spPr>
          <a:xfrm>
            <a:off x="575744" y="1349514"/>
            <a:ext cx="2631059" cy="2631059"/>
          </a:xfrm>
          <a:prstGeom prst="ellipse">
            <a:avLst/>
          </a:prstGeom>
        </p:spPr>
      </p:pic>
      <p:sp>
        <p:nvSpPr>
          <p:cNvPr id="5" name="Text 1"/>
          <p:cNvSpPr/>
          <p:nvPr/>
        </p:nvSpPr>
        <p:spPr>
          <a:xfrm>
            <a:off x="4142176" y="794684"/>
            <a:ext cx="2560320"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系统思考定义</a:t>
            </a:r>
            <a:endParaRPr lang="en-US" sz="1440" dirty="0"/>
          </a:p>
        </p:txBody>
      </p:sp>
      <p:sp>
        <p:nvSpPr>
          <p:cNvPr id="6" name="Text 2"/>
          <p:cNvSpPr/>
          <p:nvPr/>
        </p:nvSpPr>
        <p:spPr>
          <a:xfrm>
            <a:off x="4142176" y="1095170"/>
            <a:ext cx="4123030" cy="621792"/>
          </a:xfrm>
          <a:prstGeom prst="rect">
            <a:avLst/>
          </a:prstGeom>
          <a:noFill/>
          <a:ln/>
        </p:spPr>
        <p:txBody>
          <a:bodyPr wrap="square" lIns="95250" tIns="95250" rIns="95250" bIns="95250" rtlCol="0" anchor="t"/>
          <a:lstStyle/>
          <a:p>
            <a:pPr marL="0" indent="0" algn="just">
              <a:lnSpc>
                <a:spcPct val="100000"/>
              </a:lnSpc>
              <a:buNone/>
            </a:pPr>
            <a:r>
              <a:rPr lang="en-US" sz="1008" dirty="0">
                <a:solidFill>
                  <a:srgbClr val="00070F"/>
                </a:solidFill>
                <a:latin typeface="Microsoft Yahei" pitchFamily="34" charset="0"/>
                <a:ea typeface="Microsoft Yahei" pitchFamily="34" charset="-122"/>
                <a:cs typeface="Microsoft Yahei" pitchFamily="34" charset="-120"/>
              </a:rPr>
              <a:t>系统思考是一种分析和解决复杂问题的方法论，它强调从整体视角出发，理解各部分间的相互作用和反馈循环。</a:t>
            </a:r>
            <a:endParaRPr lang="en-US" sz="1440" dirty="0"/>
          </a:p>
        </p:txBody>
      </p:sp>
      <p:sp>
        <p:nvSpPr>
          <p:cNvPr id="7" name="Shape 3"/>
          <p:cNvSpPr/>
          <p:nvPr/>
        </p:nvSpPr>
        <p:spPr>
          <a:xfrm>
            <a:off x="3415219" y="945204"/>
            <a:ext cx="648669" cy="648669"/>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a:solidFill>
            <a:srgbClr val="0084FF"/>
          </a:solidFill>
          <a:ln/>
        </p:spPr>
        <p:txBody>
          <a:bodyPr/>
          <a:lstStyle/>
          <a:p>
            <a:endParaRPr lang="zh-CN" altLang="en-US"/>
          </a:p>
        </p:txBody>
      </p:sp>
      <p:sp>
        <p:nvSpPr>
          <p:cNvPr id="8" name="Text 4"/>
          <p:cNvSpPr/>
          <p:nvPr/>
        </p:nvSpPr>
        <p:spPr>
          <a:xfrm>
            <a:off x="3336931" y="931211"/>
            <a:ext cx="805245" cy="67665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592" b="1" dirty="0">
                <a:solidFill>
                  <a:srgbClr val="FFFFFF"/>
                </a:solidFill>
                <a:latin typeface="Microsoft Yahei" pitchFamily="34" charset="0"/>
                <a:ea typeface="Microsoft Yahei" pitchFamily="34" charset="-122"/>
                <a:cs typeface="Microsoft Yahei" pitchFamily="34" charset="-120"/>
              </a:rPr>
              <a:t>1</a:t>
            </a:r>
            <a:endParaRPr lang="en-US" sz="1440" dirty="0"/>
          </a:p>
        </p:txBody>
      </p:sp>
      <p:sp>
        <p:nvSpPr>
          <p:cNvPr id="9" name="Text 5"/>
          <p:cNvSpPr/>
          <p:nvPr/>
        </p:nvSpPr>
        <p:spPr>
          <a:xfrm>
            <a:off x="4402836" y="1703119"/>
            <a:ext cx="2560320"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关键要素识别</a:t>
            </a:r>
            <a:endParaRPr lang="en-US" sz="1440" dirty="0"/>
          </a:p>
        </p:txBody>
      </p:sp>
      <p:sp>
        <p:nvSpPr>
          <p:cNvPr id="10" name="Text 6"/>
          <p:cNvSpPr/>
          <p:nvPr/>
        </p:nvSpPr>
        <p:spPr>
          <a:xfrm>
            <a:off x="4402836" y="2012186"/>
            <a:ext cx="4123030" cy="621792"/>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008" dirty="0">
                <a:solidFill>
                  <a:srgbClr val="00070F"/>
                </a:solidFill>
                <a:latin typeface="Microsoft Yahei" pitchFamily="34" charset="0"/>
                <a:ea typeface="Microsoft Yahei" pitchFamily="34" charset="-122"/>
                <a:cs typeface="Microsoft Yahei" pitchFamily="34" charset="-120"/>
              </a:rPr>
              <a:t>在系统思考中，识别系统中的关键要素是基础，这包括确定系统的边界、主要组件及其相互关系。</a:t>
            </a:r>
            <a:endParaRPr lang="en-US" sz="1440" dirty="0"/>
          </a:p>
        </p:txBody>
      </p:sp>
      <p:sp>
        <p:nvSpPr>
          <p:cNvPr id="11" name="Shape 7"/>
          <p:cNvSpPr/>
          <p:nvPr/>
        </p:nvSpPr>
        <p:spPr>
          <a:xfrm>
            <a:off x="3675879" y="1857930"/>
            <a:ext cx="648669" cy="648669"/>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a:solidFill>
            <a:srgbClr val="0084FF"/>
          </a:solidFill>
          <a:ln/>
        </p:spPr>
        <p:txBody>
          <a:bodyPr/>
          <a:lstStyle/>
          <a:p>
            <a:endParaRPr lang="zh-CN" altLang="en-US"/>
          </a:p>
        </p:txBody>
      </p:sp>
      <p:sp>
        <p:nvSpPr>
          <p:cNvPr id="12" name="Text 8"/>
          <p:cNvSpPr/>
          <p:nvPr/>
        </p:nvSpPr>
        <p:spPr>
          <a:xfrm>
            <a:off x="3597591" y="1843937"/>
            <a:ext cx="805245" cy="67665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592" b="1" dirty="0">
                <a:solidFill>
                  <a:srgbClr val="FFFFFF"/>
                </a:solidFill>
                <a:latin typeface="Microsoft Yahei" pitchFamily="34" charset="0"/>
                <a:ea typeface="Microsoft Yahei" pitchFamily="34" charset="-122"/>
                <a:cs typeface="Microsoft Yahei" pitchFamily="34" charset="-120"/>
              </a:rPr>
              <a:t>2</a:t>
            </a:r>
            <a:endParaRPr lang="en-US" sz="1440" dirty="0"/>
          </a:p>
        </p:txBody>
      </p:sp>
      <p:sp>
        <p:nvSpPr>
          <p:cNvPr id="13" name="Text 9"/>
          <p:cNvSpPr/>
          <p:nvPr/>
        </p:nvSpPr>
        <p:spPr>
          <a:xfrm>
            <a:off x="4402836" y="2620136"/>
            <a:ext cx="2560320"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动态交互分析</a:t>
            </a:r>
            <a:endParaRPr lang="en-US" sz="1440" dirty="0"/>
          </a:p>
        </p:txBody>
      </p:sp>
      <p:sp>
        <p:nvSpPr>
          <p:cNvPr id="14" name="Text 10"/>
          <p:cNvSpPr/>
          <p:nvPr/>
        </p:nvSpPr>
        <p:spPr>
          <a:xfrm>
            <a:off x="4402836" y="2922461"/>
            <a:ext cx="4123030" cy="621792"/>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008" dirty="0">
                <a:solidFill>
                  <a:srgbClr val="00070F"/>
                </a:solidFill>
                <a:latin typeface="Microsoft Yahei" pitchFamily="34" charset="0"/>
                <a:ea typeface="Microsoft Yahei" pitchFamily="34" charset="-122"/>
                <a:cs typeface="Microsoft Yahei" pitchFamily="34" charset="-120"/>
              </a:rPr>
              <a:t>系统思考重视元素之间的动态交互，通过模拟不同情境下的互动，预测系统行为和潜在变化。</a:t>
            </a:r>
            <a:endParaRPr lang="en-US" sz="1440" dirty="0"/>
          </a:p>
        </p:txBody>
      </p:sp>
      <p:sp>
        <p:nvSpPr>
          <p:cNvPr id="15" name="Shape 11"/>
          <p:cNvSpPr/>
          <p:nvPr/>
        </p:nvSpPr>
        <p:spPr>
          <a:xfrm>
            <a:off x="3675879" y="2780720"/>
            <a:ext cx="648669" cy="648669"/>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a:solidFill>
            <a:srgbClr val="0084FF"/>
          </a:solidFill>
          <a:ln/>
        </p:spPr>
        <p:txBody>
          <a:bodyPr/>
          <a:lstStyle/>
          <a:p>
            <a:endParaRPr lang="zh-CN" altLang="en-US"/>
          </a:p>
        </p:txBody>
      </p:sp>
      <p:sp>
        <p:nvSpPr>
          <p:cNvPr id="16" name="Text 12"/>
          <p:cNvSpPr/>
          <p:nvPr/>
        </p:nvSpPr>
        <p:spPr>
          <a:xfrm>
            <a:off x="3597591" y="2766726"/>
            <a:ext cx="805245" cy="67665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592" b="1" dirty="0">
                <a:solidFill>
                  <a:srgbClr val="FFFFFF"/>
                </a:solidFill>
                <a:latin typeface="Microsoft Yahei" pitchFamily="34" charset="0"/>
                <a:ea typeface="Microsoft Yahei" pitchFamily="34" charset="-122"/>
                <a:cs typeface="Microsoft Yahei" pitchFamily="34" charset="-120"/>
              </a:rPr>
              <a:t>3</a:t>
            </a:r>
            <a:endParaRPr lang="en-US" sz="1440" dirty="0"/>
          </a:p>
        </p:txBody>
      </p:sp>
      <p:sp>
        <p:nvSpPr>
          <p:cNvPr id="17" name="Text 13"/>
          <p:cNvSpPr/>
          <p:nvPr/>
        </p:nvSpPr>
        <p:spPr>
          <a:xfrm>
            <a:off x="4104544" y="3530410"/>
            <a:ext cx="2560320"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反馈循环理解</a:t>
            </a:r>
            <a:endParaRPr lang="en-US" sz="1440" dirty="0"/>
          </a:p>
        </p:txBody>
      </p:sp>
      <p:sp>
        <p:nvSpPr>
          <p:cNvPr id="18" name="Text 14"/>
          <p:cNvSpPr/>
          <p:nvPr/>
        </p:nvSpPr>
        <p:spPr>
          <a:xfrm>
            <a:off x="4104544" y="3835798"/>
            <a:ext cx="4123030" cy="621792"/>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008" dirty="0">
                <a:solidFill>
                  <a:srgbClr val="00070F"/>
                </a:solidFill>
                <a:latin typeface="Microsoft Yahei" pitchFamily="34" charset="0"/>
                <a:ea typeface="Microsoft Yahei" pitchFamily="34" charset="-122"/>
                <a:cs typeface="Microsoft Yahei" pitchFamily="34" charset="-120"/>
              </a:rPr>
              <a:t>理解正负反馈循环对于掌握系统稳定性至关重要，正反馈增强变化，而负反馈则维持平衡。</a:t>
            </a:r>
            <a:endParaRPr lang="en-US" sz="1440" dirty="0"/>
          </a:p>
        </p:txBody>
      </p:sp>
      <p:sp>
        <p:nvSpPr>
          <p:cNvPr id="19" name="Shape 15"/>
          <p:cNvSpPr/>
          <p:nvPr/>
        </p:nvSpPr>
        <p:spPr>
          <a:xfrm>
            <a:off x="3377587" y="3687954"/>
            <a:ext cx="648669" cy="648669"/>
          </a:xfrm>
          <a:custGeom>
            <a:avLst/>
            <a:gdLst/>
            <a:ahLst/>
            <a:cxnLst/>
            <a:rect l="l" t="t" r="r" b="b"/>
            <a:pathLst>
              <a:path w="648669" h="648669">
                <a:moveTo>
                  <a:pt x="324335" y="0"/>
                </a:moveTo>
                <a:moveTo>
                  <a:pt x="324335" y="0"/>
                </a:moveTo>
                <a:cubicBezTo>
                  <a:pt x="503340" y="0"/>
                  <a:pt x="648669" y="145329"/>
                  <a:pt x="648669" y="324335"/>
                </a:cubicBezTo>
                <a:cubicBezTo>
                  <a:pt x="648669" y="503340"/>
                  <a:pt x="503340" y="648669"/>
                  <a:pt x="324335" y="648669"/>
                </a:cubicBezTo>
                <a:cubicBezTo>
                  <a:pt x="145329" y="648669"/>
                  <a:pt x="0" y="503340"/>
                  <a:pt x="0" y="324335"/>
                </a:cubicBezTo>
                <a:cubicBezTo>
                  <a:pt x="0" y="145329"/>
                  <a:pt x="145329" y="0"/>
                  <a:pt x="324335" y="0"/>
                </a:cubicBezTo>
                <a:close/>
              </a:path>
            </a:pathLst>
          </a:custGeom>
          <a:solidFill>
            <a:srgbClr val="0084FF"/>
          </a:solidFill>
          <a:ln/>
        </p:spPr>
        <p:txBody>
          <a:bodyPr/>
          <a:lstStyle/>
          <a:p>
            <a:endParaRPr lang="zh-CN" altLang="en-US"/>
          </a:p>
        </p:txBody>
      </p:sp>
      <p:sp>
        <p:nvSpPr>
          <p:cNvPr id="20" name="Text 16"/>
          <p:cNvSpPr/>
          <p:nvPr/>
        </p:nvSpPr>
        <p:spPr>
          <a:xfrm>
            <a:off x="3299299" y="3673960"/>
            <a:ext cx="805245" cy="676656"/>
          </a:xfrm>
          <a:prstGeom prst="rect">
            <a:avLst/>
          </a:prstGeom>
          <a:noFill/>
          <a:ln/>
        </p:spPr>
        <p:txBody>
          <a:bodyPr wrap="square" lIns="95250" tIns="95250" rIns="95250" bIns="95250" rtlCol="0" anchor="t"/>
          <a:lstStyle/>
          <a:p>
            <a:pPr marL="0" indent="0" algn="ctr">
              <a:lnSpc>
                <a:spcPct val="112500"/>
              </a:lnSpc>
              <a:spcBef>
                <a:spcPts val="375"/>
              </a:spcBef>
              <a:buNone/>
            </a:pPr>
            <a:r>
              <a:rPr lang="en-US" sz="2592" b="1" dirty="0">
                <a:solidFill>
                  <a:srgbClr val="FFFFFF"/>
                </a:solidFill>
                <a:latin typeface="Microsoft Yahei" pitchFamily="34" charset="0"/>
                <a:ea typeface="Microsoft Yahei" pitchFamily="34" charset="-122"/>
                <a:cs typeface="Microsoft Yahei" pitchFamily="34" charset="-120"/>
              </a:rPr>
              <a:t>4</a:t>
            </a:r>
            <a:endParaRPr lang="en-US" sz="1440" dirty="0"/>
          </a:p>
        </p:txBody>
      </p:sp>
      <p:pic>
        <p:nvPicPr>
          <p:cNvPr id="21" name="Image 1" descr="preencoded.png"/>
          <p:cNvPicPr>
            <a:picLocks noChangeAspect="1"/>
          </p:cNvPicPr>
          <p:nvPr/>
        </p:nvPicPr>
        <p:blipFill>
          <a:blip r:embed="rId5"/>
          <a:stretch>
            <a:fillRect/>
          </a:stretch>
        </p:blipFill>
        <p:spPr>
          <a:xfrm>
            <a:off x="226308" y="1000987"/>
            <a:ext cx="3216748" cy="32503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重要性说明</a:t>
            </a:r>
            <a:endParaRPr lang="en-US" sz="1440" dirty="0"/>
          </a:p>
        </p:txBody>
      </p:sp>
      <p:sp>
        <p:nvSpPr>
          <p:cNvPr id="4" name="Shape 1"/>
          <p:cNvSpPr/>
          <p:nvPr/>
        </p:nvSpPr>
        <p:spPr>
          <a:xfrm>
            <a:off x="1007366" y="3594704"/>
            <a:ext cx="3299220" cy="217425"/>
          </a:xfrm>
          <a:custGeom>
            <a:avLst/>
            <a:gdLst/>
            <a:ahLst/>
            <a:cxnLst/>
            <a:rect l="l" t="t" r="r" b="b"/>
            <a:pathLst>
              <a:path w="3299220" h="217425">
                <a:moveTo>
                  <a:pt x="0" y="0"/>
                </a:moveTo>
                <a:moveTo>
                  <a:pt x="0" y="0"/>
                </a:moveTo>
                <a:lnTo>
                  <a:pt x="3299220" y="0"/>
                </a:lnTo>
                <a:lnTo>
                  <a:pt x="3299220" y="217425"/>
                </a:lnTo>
                <a:lnTo>
                  <a:pt x="0" y="217425"/>
                </a:lnTo>
                <a:close/>
              </a:path>
            </a:pathLst>
          </a:custGeom>
          <a:solidFill>
            <a:srgbClr val="F0F0F0"/>
          </a:solidFill>
          <a:ln/>
        </p:spPr>
        <p:txBody>
          <a:bodyPr/>
          <a:lstStyle/>
          <a:p>
            <a:endParaRPr lang="zh-CN" altLang="en-US"/>
          </a:p>
        </p:txBody>
      </p:sp>
      <p:sp>
        <p:nvSpPr>
          <p:cNvPr id="5" name="Shape 2"/>
          <p:cNvSpPr/>
          <p:nvPr/>
        </p:nvSpPr>
        <p:spPr>
          <a:xfrm rot="-5400000">
            <a:off x="610709" y="2217701"/>
            <a:ext cx="2402193" cy="351813"/>
          </a:xfrm>
          <a:custGeom>
            <a:avLst/>
            <a:gdLst/>
            <a:ahLst/>
            <a:cxnLst/>
            <a:rect l="l" t="t" r="r" b="b"/>
            <a:pathLst>
              <a:path w="2402193" h="351813">
                <a:moveTo>
                  <a:pt x="0" y="0"/>
                </a:moveTo>
                <a:moveTo>
                  <a:pt x="0" y="0"/>
                </a:moveTo>
                <a:lnTo>
                  <a:pt x="2402193" y="0"/>
                </a:lnTo>
                <a:lnTo>
                  <a:pt x="2402193" y="351813"/>
                </a:lnTo>
                <a:lnTo>
                  <a:pt x="0" y="351813"/>
                </a:lnTo>
                <a:close/>
              </a:path>
            </a:pathLst>
          </a:custGeom>
          <a:solidFill>
            <a:srgbClr val="0084FF"/>
          </a:solidFill>
          <a:ln/>
        </p:spPr>
        <p:txBody>
          <a:bodyPr/>
          <a:lstStyle/>
          <a:p>
            <a:endParaRPr lang="zh-CN" altLang="en-US"/>
          </a:p>
        </p:txBody>
      </p:sp>
      <p:sp>
        <p:nvSpPr>
          <p:cNvPr id="6" name="Shape 3"/>
          <p:cNvSpPr/>
          <p:nvPr/>
        </p:nvSpPr>
        <p:spPr>
          <a:xfrm rot="-5400000">
            <a:off x="3002874" y="2919523"/>
            <a:ext cx="998549" cy="351813"/>
          </a:xfrm>
          <a:custGeom>
            <a:avLst/>
            <a:gdLst/>
            <a:ahLst/>
            <a:cxnLst/>
            <a:rect l="l" t="t" r="r" b="b"/>
            <a:pathLst>
              <a:path w="998549" h="351813">
                <a:moveTo>
                  <a:pt x="0" y="0"/>
                </a:moveTo>
                <a:moveTo>
                  <a:pt x="0" y="0"/>
                </a:moveTo>
                <a:lnTo>
                  <a:pt x="998549" y="0"/>
                </a:lnTo>
                <a:lnTo>
                  <a:pt x="998549" y="351813"/>
                </a:lnTo>
                <a:lnTo>
                  <a:pt x="0" y="351813"/>
                </a:lnTo>
                <a:close/>
              </a:path>
            </a:pathLst>
          </a:custGeom>
          <a:solidFill>
            <a:srgbClr val="0084FF"/>
          </a:solidFill>
          <a:ln/>
        </p:spPr>
        <p:txBody>
          <a:bodyPr/>
          <a:lstStyle/>
          <a:p>
            <a:endParaRPr lang="zh-CN" altLang="en-US"/>
          </a:p>
        </p:txBody>
      </p:sp>
      <p:sp>
        <p:nvSpPr>
          <p:cNvPr id="7" name="Shape 4"/>
          <p:cNvSpPr/>
          <p:nvPr/>
        </p:nvSpPr>
        <p:spPr>
          <a:xfrm rot="-5400000">
            <a:off x="1901480" y="2663302"/>
            <a:ext cx="1510992" cy="351813"/>
          </a:xfrm>
          <a:custGeom>
            <a:avLst/>
            <a:gdLst/>
            <a:ahLst/>
            <a:cxnLst/>
            <a:rect l="l" t="t" r="r" b="b"/>
            <a:pathLst>
              <a:path w="1510992" h="351813">
                <a:moveTo>
                  <a:pt x="0" y="0"/>
                </a:moveTo>
                <a:moveTo>
                  <a:pt x="0" y="0"/>
                </a:moveTo>
                <a:lnTo>
                  <a:pt x="1510992" y="0"/>
                </a:lnTo>
                <a:lnTo>
                  <a:pt x="1510992" y="351813"/>
                </a:lnTo>
                <a:lnTo>
                  <a:pt x="0" y="351813"/>
                </a:lnTo>
                <a:close/>
              </a:path>
            </a:pathLst>
          </a:custGeom>
          <a:solidFill>
            <a:srgbClr val="5196FF"/>
          </a:solidFill>
          <a:ln/>
        </p:spPr>
        <p:txBody>
          <a:bodyPr/>
          <a:lstStyle/>
          <a:p>
            <a:endParaRPr lang="zh-CN" altLang="en-US"/>
          </a:p>
        </p:txBody>
      </p:sp>
      <p:sp>
        <p:nvSpPr>
          <p:cNvPr id="8" name="Text 5"/>
          <p:cNvSpPr/>
          <p:nvPr/>
        </p:nvSpPr>
        <p:spPr>
          <a:xfrm>
            <a:off x="1852538" y="3812129"/>
            <a:ext cx="1608878"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系统思考的定义</a:t>
            </a:r>
            <a:endParaRPr lang="en-US" sz="1440" dirty="0"/>
          </a:p>
        </p:txBody>
      </p:sp>
      <p:sp>
        <p:nvSpPr>
          <p:cNvPr id="9" name="Shape 6"/>
          <p:cNvSpPr/>
          <p:nvPr/>
        </p:nvSpPr>
        <p:spPr>
          <a:xfrm>
            <a:off x="4790437" y="1162502"/>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0084FF"/>
          </a:solidFill>
          <a:ln/>
        </p:spPr>
        <p:txBody>
          <a:bodyPr/>
          <a:lstStyle/>
          <a:p>
            <a:endParaRPr lang="zh-CN" altLang="en-US"/>
          </a:p>
        </p:txBody>
      </p:sp>
      <p:sp>
        <p:nvSpPr>
          <p:cNvPr id="10" name="Text 7"/>
          <p:cNvSpPr/>
          <p:nvPr/>
        </p:nvSpPr>
        <p:spPr>
          <a:xfrm>
            <a:off x="4735657" y="1226510"/>
            <a:ext cx="621625" cy="384048"/>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1" name="Text 8"/>
          <p:cNvSpPr/>
          <p:nvPr/>
        </p:nvSpPr>
        <p:spPr>
          <a:xfrm>
            <a:off x="5557628" y="888182"/>
            <a:ext cx="2836313" cy="1060704"/>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系统思考是一种全面、整体的思维方式，它强调从宏观角度理解和解决问题，对于科技爱好者来说，这是理解复杂技术的关键。</a:t>
            </a:r>
            <a:endParaRPr lang="en-US" sz="1440" dirty="0"/>
          </a:p>
        </p:txBody>
      </p:sp>
      <p:sp>
        <p:nvSpPr>
          <p:cNvPr id="12" name="Shape 9"/>
          <p:cNvSpPr/>
          <p:nvPr/>
        </p:nvSpPr>
        <p:spPr>
          <a:xfrm>
            <a:off x="4790437" y="2359243"/>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5196FF"/>
          </a:solidFill>
          <a:ln/>
        </p:spPr>
        <p:txBody>
          <a:bodyPr/>
          <a:lstStyle/>
          <a:p>
            <a:endParaRPr lang="zh-CN" altLang="en-US"/>
          </a:p>
        </p:txBody>
      </p:sp>
      <p:sp>
        <p:nvSpPr>
          <p:cNvPr id="13" name="Text 10"/>
          <p:cNvSpPr/>
          <p:nvPr/>
        </p:nvSpPr>
        <p:spPr>
          <a:xfrm>
            <a:off x="4735657" y="2423251"/>
            <a:ext cx="621625" cy="384048"/>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4" name="Text 11"/>
          <p:cNvSpPr/>
          <p:nvPr/>
        </p:nvSpPr>
        <p:spPr>
          <a:xfrm>
            <a:off x="5557628" y="2084923"/>
            <a:ext cx="2836313" cy="1060704"/>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在快速发展的科技领域，系统思考能帮助我们更好地理解问题的本质，预测可能的结果，从而做出更明智的决策。</a:t>
            </a:r>
            <a:endParaRPr lang="en-US" sz="1440" dirty="0"/>
          </a:p>
        </p:txBody>
      </p:sp>
      <p:sp>
        <p:nvSpPr>
          <p:cNvPr id="15" name="Shape 12"/>
          <p:cNvSpPr/>
          <p:nvPr/>
        </p:nvSpPr>
        <p:spPr>
          <a:xfrm>
            <a:off x="4790437" y="3555985"/>
            <a:ext cx="512064" cy="512064"/>
          </a:xfrm>
          <a:custGeom>
            <a:avLst/>
            <a:gdLst/>
            <a:ahLst/>
            <a:cxnLst/>
            <a:rect l="l" t="t" r="r" b="b"/>
            <a:pathLst>
              <a:path w="512064" h="512064">
                <a:moveTo>
                  <a:pt x="256032" y="0"/>
                </a:moveTo>
                <a:moveTo>
                  <a:pt x="256032" y="0"/>
                </a:moveTo>
                <a:cubicBezTo>
                  <a:pt x="397340" y="0"/>
                  <a:pt x="512064" y="114724"/>
                  <a:pt x="512064" y="256032"/>
                </a:cubicBezTo>
                <a:cubicBezTo>
                  <a:pt x="512064" y="397340"/>
                  <a:pt x="397340" y="512064"/>
                  <a:pt x="256032" y="512064"/>
                </a:cubicBezTo>
                <a:cubicBezTo>
                  <a:pt x="114724" y="512064"/>
                  <a:pt x="0" y="397340"/>
                  <a:pt x="0" y="256032"/>
                </a:cubicBezTo>
                <a:cubicBezTo>
                  <a:pt x="0" y="114724"/>
                  <a:pt x="114724" y="0"/>
                  <a:pt x="256032" y="0"/>
                </a:cubicBezTo>
                <a:close/>
              </a:path>
            </a:pathLst>
          </a:custGeom>
          <a:solidFill>
            <a:srgbClr val="0084FF"/>
          </a:solidFill>
          <a:ln/>
        </p:spPr>
        <p:txBody>
          <a:bodyPr/>
          <a:lstStyle/>
          <a:p>
            <a:endParaRPr lang="zh-CN" altLang="en-US"/>
          </a:p>
        </p:txBody>
      </p:sp>
      <p:sp>
        <p:nvSpPr>
          <p:cNvPr id="16" name="Text 13"/>
          <p:cNvSpPr/>
          <p:nvPr/>
        </p:nvSpPr>
        <p:spPr>
          <a:xfrm>
            <a:off x="4735657" y="3619993"/>
            <a:ext cx="621625" cy="384048"/>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7" name="Text 14"/>
          <p:cNvSpPr/>
          <p:nvPr/>
        </p:nvSpPr>
        <p:spPr>
          <a:xfrm>
            <a:off x="5557628" y="3281665"/>
            <a:ext cx="2836313" cy="1060704"/>
          </a:xfrm>
          <a:prstGeom prst="rect">
            <a:avLst/>
          </a:prstGeom>
          <a:noFill/>
          <a:ln/>
        </p:spPr>
        <p:txBody>
          <a:bodyPr wrap="square" lIns="95250" tIns="95250" rIns="95250" bIns="95250" rtlCol="0" anchor="t"/>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无论是在软件开发、产品设计还是项目管理中，系统思考都能帮助我们更有效地识别和解决问题，提高工作效率。</a:t>
            </a:r>
            <a:endParaRPr lang="en-US" sz="14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59673" y="1365228"/>
            <a:ext cx="1646234" cy="155448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7200" b="1" dirty="0">
                <a:solidFill>
                  <a:srgbClr val="0F5FEA"/>
                </a:solidFill>
                <a:latin typeface="Microsoft Yahei" pitchFamily="34" charset="0"/>
                <a:ea typeface="Microsoft Yahei" pitchFamily="34" charset="-122"/>
                <a:cs typeface="Microsoft Yahei" pitchFamily="34" charset="-120"/>
              </a:rPr>
              <a:t>02</a:t>
            </a:r>
            <a:endParaRPr lang="en-US" sz="1440" dirty="0"/>
          </a:p>
        </p:txBody>
      </p:sp>
      <p:sp>
        <p:nvSpPr>
          <p:cNvPr id="4" name="Text 1"/>
          <p:cNvSpPr/>
          <p:nvPr/>
        </p:nvSpPr>
        <p:spPr>
          <a:xfrm>
            <a:off x="743647" y="2715737"/>
            <a:ext cx="3897443" cy="676656"/>
          </a:xfrm>
          <a:prstGeom prst="rect">
            <a:avLst/>
          </a:prstGeom>
          <a:noFill/>
          <a:ln/>
        </p:spPr>
        <p:txBody>
          <a:bodyPr wrap="square" lIns="95250" tIns="95250" rIns="95250" bIns="95250" rtlCol="0" anchor="t"/>
          <a:lstStyle/>
          <a:p>
            <a:pPr marL="0" indent="0">
              <a:lnSpc>
                <a:spcPct val="112500"/>
              </a:lnSpc>
              <a:spcBef>
                <a:spcPts val="375"/>
              </a:spcBef>
              <a:buNone/>
            </a:pPr>
            <a:r>
              <a:rPr lang="en-US" sz="2592" b="1" dirty="0">
                <a:solidFill>
                  <a:srgbClr val="00070F"/>
                </a:solidFill>
                <a:latin typeface="Microsoft Yahei" pitchFamily="34" charset="0"/>
                <a:ea typeface="Microsoft Yahei" pitchFamily="34" charset="-122"/>
                <a:cs typeface="Microsoft Yahei" pitchFamily="34" charset="-120"/>
              </a:rPr>
              <a:t>系统思考要素</a:t>
            </a:r>
            <a:endParaRPr lang="en-US" sz="14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部分与整体</a:t>
            </a:r>
            <a:endParaRPr lang="en-US" sz="1440" dirty="0"/>
          </a:p>
        </p:txBody>
      </p:sp>
      <p:pic>
        <p:nvPicPr>
          <p:cNvPr id="4" name="Image 0" descr="https://sgw-dx.xf-yun.com/api/v1/sparkdesk/_174236145934882cbf5e2c5eb4301befd7cc9dabb5cd5.jpg?authorization=c2ltcGxlLWp3dCBhaz1zcGFya2Rlc2s4MDAwMDAwMDAwMDE7ZXhwPTMzMTkxNjE0NTk7YWxnbz1obWFjLXNoYTI1NjtzaWc9eExPSmluaHJkaEl6K2pmazV2M1VadUxrd2ZhU0ZQQlJPcDRlTWR3cXdQcz0=&amp;x_location=7YfmxI7B7uKO7jlRxIftd60we5D="/>
          <p:cNvPicPr>
            <a:picLocks noChangeAspect="1"/>
          </p:cNvPicPr>
          <p:nvPr/>
        </p:nvPicPr>
        <p:blipFill>
          <a:blip r:embed="rId4"/>
          <a:stretch>
            <a:fillRect/>
          </a:stretch>
        </p:blipFill>
        <p:spPr>
          <a:xfrm>
            <a:off x="445242" y="1227435"/>
            <a:ext cx="2831634" cy="2831634"/>
          </a:xfrm>
          <a:prstGeom prst="rect">
            <a:avLst/>
          </a:prstGeom>
        </p:spPr>
      </p:pic>
      <p:sp>
        <p:nvSpPr>
          <p:cNvPr id="5" name="Text 1"/>
          <p:cNvSpPr/>
          <p:nvPr/>
        </p:nvSpPr>
        <p:spPr>
          <a:xfrm>
            <a:off x="3485040" y="1130659"/>
            <a:ext cx="3309781"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部分与整体的关联性</a:t>
            </a:r>
            <a:endParaRPr lang="en-US" sz="1440" dirty="0"/>
          </a:p>
        </p:txBody>
      </p:sp>
      <p:sp>
        <p:nvSpPr>
          <p:cNvPr id="6" name="Text 2"/>
          <p:cNvSpPr/>
          <p:nvPr/>
        </p:nvSpPr>
        <p:spPr>
          <a:xfrm>
            <a:off x="3485040" y="1427243"/>
            <a:ext cx="5212080" cy="621792"/>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在系统思考中，部分与整体的关系是核心。每个部分都对整体产生影响，而整体又决定了部分的功能和角色。</a:t>
            </a:r>
            <a:endParaRPr lang="en-US" sz="1440" dirty="0"/>
          </a:p>
        </p:txBody>
      </p:sp>
      <p:sp>
        <p:nvSpPr>
          <p:cNvPr id="7" name="Text 3"/>
          <p:cNvSpPr/>
          <p:nvPr/>
        </p:nvSpPr>
        <p:spPr>
          <a:xfrm>
            <a:off x="3485040" y="2158619"/>
            <a:ext cx="4507439"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部分对整体的影响</a:t>
            </a:r>
            <a:endParaRPr lang="en-US" sz="1440" dirty="0"/>
          </a:p>
        </p:txBody>
      </p:sp>
      <p:sp>
        <p:nvSpPr>
          <p:cNvPr id="8" name="Text 4"/>
          <p:cNvSpPr/>
          <p:nvPr/>
        </p:nvSpPr>
        <p:spPr>
          <a:xfrm>
            <a:off x="3485040" y="2463259"/>
            <a:ext cx="5212080" cy="621792"/>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一个系统中的任何一部分的改变都可能对整个系统产生深远影响。因此，理解并管理这些关系对于有效的系统思考至关重要。</a:t>
            </a:r>
            <a:endParaRPr lang="en-US" sz="1440" dirty="0"/>
          </a:p>
        </p:txBody>
      </p:sp>
      <p:sp>
        <p:nvSpPr>
          <p:cNvPr id="9" name="Text 5"/>
          <p:cNvSpPr/>
          <p:nvPr/>
        </p:nvSpPr>
        <p:spPr>
          <a:xfrm>
            <a:off x="3485040" y="3194618"/>
            <a:ext cx="4861995" cy="484632"/>
          </a:xfrm>
          <a:prstGeom prst="rect">
            <a:avLst/>
          </a:prstGeom>
          <a:noFill/>
          <a:ln/>
        </p:spPr>
        <p:txBody>
          <a:bodyPr wrap="square" lIns="95250" tIns="95250" rIns="95250" bIns="95250" rtlCol="0" anchor="t"/>
          <a:lstStyle/>
          <a:p>
            <a:pPr marL="0" indent="0">
              <a:lnSpc>
                <a:spcPct val="1125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整体视角的重要性</a:t>
            </a:r>
            <a:endParaRPr lang="en-US" sz="1440" dirty="0"/>
          </a:p>
        </p:txBody>
      </p:sp>
      <p:sp>
        <p:nvSpPr>
          <p:cNvPr id="10" name="Text 6"/>
          <p:cNvSpPr/>
          <p:nvPr/>
        </p:nvSpPr>
        <p:spPr>
          <a:xfrm>
            <a:off x="3485040" y="3491058"/>
            <a:ext cx="5213718" cy="621792"/>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从整体的视角看待问题，可以帮助我们更好地理解和预测各个部分的行为及其对整体的影响，这是系统思考的关键所在。</a:t>
            </a:r>
            <a:endParaRPr lang="en-US" sz="144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关联性分析</a:t>
            </a:r>
            <a:endParaRPr lang="en-US" sz="1440" dirty="0"/>
          </a:p>
        </p:txBody>
      </p:sp>
      <p:sp>
        <p:nvSpPr>
          <p:cNvPr id="4" name="Text 1"/>
          <p:cNvSpPr/>
          <p:nvPr/>
        </p:nvSpPr>
        <p:spPr>
          <a:xfrm>
            <a:off x="886148" y="1536231"/>
            <a:ext cx="2212848" cy="384048"/>
          </a:xfrm>
          <a:prstGeom prst="rect">
            <a:avLst/>
          </a:prstGeom>
          <a:noFill/>
          <a:ln/>
        </p:spPr>
        <p:txBody>
          <a:bodyPr wrap="square" lIns="95250" tIns="95250" rIns="95250" bIns="95250" rtlCol="0" anchor="t"/>
          <a:lstStyle/>
          <a:p>
            <a:pPr marL="0" indent="0">
              <a:lnSpc>
                <a:spcPct val="1000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关联性分析的定义</a:t>
            </a:r>
            <a:endParaRPr lang="en-US" sz="1440" dirty="0"/>
          </a:p>
        </p:txBody>
      </p:sp>
      <p:sp>
        <p:nvSpPr>
          <p:cNvPr id="5" name="Text 2"/>
          <p:cNvSpPr/>
          <p:nvPr/>
        </p:nvSpPr>
        <p:spPr>
          <a:xfrm>
            <a:off x="886148" y="1920279"/>
            <a:ext cx="2212848" cy="1828800"/>
          </a:xfrm>
          <a:prstGeom prst="rect">
            <a:avLst/>
          </a:prstGeom>
          <a:noFill/>
          <a:ln/>
        </p:spPr>
        <p:txBody>
          <a:bodyPr wrap="square" lIns="95250" tIns="95250" rIns="95250" bIns="95250" rtlCol="0" anchor="t"/>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关联性分析是一种系统思考方法，通过识别和理解事物之间的相互关系，揭示隐藏的模式和趋势。</a:t>
            </a:r>
            <a:endParaRPr lang="en-US" sz="1440" dirty="0"/>
          </a:p>
        </p:txBody>
      </p:sp>
      <p:sp>
        <p:nvSpPr>
          <p:cNvPr id="6" name="Shape 3"/>
          <p:cNvSpPr/>
          <p:nvPr/>
        </p:nvSpPr>
        <p:spPr>
          <a:xfrm>
            <a:off x="886489"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7" name="Text 4"/>
          <p:cNvSpPr/>
          <p:nvPr/>
        </p:nvSpPr>
        <p:spPr>
          <a:xfrm>
            <a:off x="813116" y="1076047"/>
            <a:ext cx="554470"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8" name="Text 5"/>
          <p:cNvSpPr/>
          <p:nvPr/>
        </p:nvSpPr>
        <p:spPr>
          <a:xfrm>
            <a:off x="3502092" y="1527087"/>
            <a:ext cx="2212848" cy="384048"/>
          </a:xfrm>
          <a:prstGeom prst="rect">
            <a:avLst/>
          </a:prstGeom>
          <a:noFill/>
          <a:ln/>
        </p:spPr>
        <p:txBody>
          <a:bodyPr wrap="square" lIns="95250" tIns="95250" rIns="95250" bIns="95250" rtlCol="0" anchor="t"/>
          <a:lstStyle/>
          <a:p>
            <a:pPr marL="0" indent="0">
              <a:lnSpc>
                <a:spcPct val="1000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关联性分析的应用</a:t>
            </a:r>
            <a:endParaRPr lang="en-US" sz="1440" dirty="0"/>
          </a:p>
        </p:txBody>
      </p:sp>
      <p:sp>
        <p:nvSpPr>
          <p:cNvPr id="9" name="Text 6"/>
          <p:cNvSpPr/>
          <p:nvPr/>
        </p:nvSpPr>
        <p:spPr>
          <a:xfrm>
            <a:off x="3502092" y="1920279"/>
            <a:ext cx="2212848" cy="1828800"/>
          </a:xfrm>
          <a:prstGeom prst="rect">
            <a:avLst/>
          </a:prstGeom>
          <a:noFill/>
          <a:ln/>
        </p:spPr>
        <p:txBody>
          <a:bodyPr wrap="square" lIns="95250" tIns="95250" rIns="95250" bIns="95250" rtlCol="0" anchor="t"/>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在科技领域，关联性分析被广泛应用于数据挖掘、机器学习等，帮助科技爱好者发现新的知识和技术。</a:t>
            </a:r>
            <a:endParaRPr lang="en-US" sz="1440" dirty="0"/>
          </a:p>
        </p:txBody>
      </p:sp>
      <p:sp>
        <p:nvSpPr>
          <p:cNvPr id="10" name="Shape 7"/>
          <p:cNvSpPr/>
          <p:nvPr/>
        </p:nvSpPr>
        <p:spPr>
          <a:xfrm>
            <a:off x="3502092"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11" name="Text 8"/>
          <p:cNvSpPr/>
          <p:nvPr/>
        </p:nvSpPr>
        <p:spPr>
          <a:xfrm>
            <a:off x="3447228" y="1076047"/>
            <a:ext cx="517553"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2" name="Text 9"/>
          <p:cNvSpPr/>
          <p:nvPr/>
        </p:nvSpPr>
        <p:spPr>
          <a:xfrm>
            <a:off x="6118036" y="1527087"/>
            <a:ext cx="2212848" cy="384048"/>
          </a:xfrm>
          <a:prstGeom prst="rect">
            <a:avLst/>
          </a:prstGeom>
          <a:noFill/>
          <a:ln/>
        </p:spPr>
        <p:txBody>
          <a:bodyPr wrap="square" lIns="95250" tIns="95250" rIns="95250" bIns="95250" rtlCol="0" anchor="t"/>
          <a:lstStyle/>
          <a:p>
            <a:pPr marL="0" indent="0">
              <a:lnSpc>
                <a:spcPct val="1000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关联性分析的重要性</a:t>
            </a:r>
            <a:endParaRPr lang="en-US" sz="1440" dirty="0"/>
          </a:p>
        </p:txBody>
      </p:sp>
      <p:sp>
        <p:nvSpPr>
          <p:cNvPr id="13" name="Text 10"/>
          <p:cNvSpPr/>
          <p:nvPr/>
        </p:nvSpPr>
        <p:spPr>
          <a:xfrm>
            <a:off x="6118036" y="1920279"/>
            <a:ext cx="2212848" cy="1828800"/>
          </a:xfrm>
          <a:prstGeom prst="rect">
            <a:avLst/>
          </a:prstGeom>
          <a:noFill/>
          <a:ln/>
        </p:spPr>
        <p:txBody>
          <a:bodyPr wrap="square" lIns="95250" tIns="95250" rIns="95250" bIns="95250" rtlCol="0" anchor="t"/>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关联性分析能够帮助我们更好地理解和预测复杂系统的行为，对于推动科技进步具有重要价值。</a:t>
            </a:r>
            <a:endParaRPr lang="en-US" sz="1440" dirty="0"/>
          </a:p>
        </p:txBody>
      </p:sp>
      <p:sp>
        <p:nvSpPr>
          <p:cNvPr id="14" name="Shape 11"/>
          <p:cNvSpPr/>
          <p:nvPr/>
        </p:nvSpPr>
        <p:spPr>
          <a:xfrm>
            <a:off x="6118036"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15" name="Text 12"/>
          <p:cNvSpPr/>
          <p:nvPr/>
        </p:nvSpPr>
        <p:spPr>
          <a:xfrm>
            <a:off x="6090604" y="1076047"/>
            <a:ext cx="479885"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59673" y="1365228"/>
            <a:ext cx="1646234" cy="155448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7200" b="1" dirty="0">
                <a:solidFill>
                  <a:srgbClr val="0F5FEA"/>
                </a:solidFill>
                <a:latin typeface="Microsoft Yahei" pitchFamily="34" charset="0"/>
                <a:ea typeface="Microsoft Yahei" pitchFamily="34" charset="-122"/>
                <a:cs typeface="Microsoft Yahei" pitchFamily="34" charset="-120"/>
              </a:rPr>
              <a:t>03</a:t>
            </a:r>
            <a:endParaRPr lang="en-US" sz="1440" dirty="0"/>
          </a:p>
        </p:txBody>
      </p:sp>
      <p:sp>
        <p:nvSpPr>
          <p:cNvPr id="4" name="Text 1"/>
          <p:cNvSpPr/>
          <p:nvPr/>
        </p:nvSpPr>
        <p:spPr>
          <a:xfrm>
            <a:off x="743647" y="2715737"/>
            <a:ext cx="3897443" cy="676656"/>
          </a:xfrm>
          <a:prstGeom prst="rect">
            <a:avLst/>
          </a:prstGeom>
          <a:noFill/>
          <a:ln/>
        </p:spPr>
        <p:txBody>
          <a:bodyPr wrap="square" lIns="95250" tIns="95250" rIns="95250" bIns="95250" rtlCol="0" anchor="t"/>
          <a:lstStyle/>
          <a:p>
            <a:pPr marL="0" indent="0">
              <a:lnSpc>
                <a:spcPct val="112500"/>
              </a:lnSpc>
              <a:spcBef>
                <a:spcPts val="375"/>
              </a:spcBef>
              <a:buNone/>
            </a:pPr>
            <a:r>
              <a:rPr lang="en-US" sz="2592" b="1" dirty="0">
                <a:solidFill>
                  <a:srgbClr val="00070F"/>
                </a:solidFill>
                <a:latin typeface="Microsoft Yahei" pitchFamily="34" charset="0"/>
                <a:ea typeface="Microsoft Yahei" pitchFamily="34" charset="-122"/>
                <a:cs typeface="Microsoft Yahei" pitchFamily="34" charset="-120"/>
              </a:rPr>
              <a:t>系统思考步骤</a:t>
            </a:r>
            <a:endParaRPr lang="en-US" sz="14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问题识别</a:t>
            </a:r>
            <a:endParaRPr lang="en-US" sz="1440" dirty="0"/>
          </a:p>
        </p:txBody>
      </p:sp>
      <p:sp>
        <p:nvSpPr>
          <p:cNvPr id="4" name="Text 1"/>
          <p:cNvSpPr/>
          <p:nvPr/>
        </p:nvSpPr>
        <p:spPr>
          <a:xfrm>
            <a:off x="886148" y="1536231"/>
            <a:ext cx="2212848" cy="384048"/>
          </a:xfrm>
          <a:prstGeom prst="rect">
            <a:avLst/>
          </a:prstGeom>
          <a:noFill/>
          <a:ln/>
        </p:spPr>
        <p:txBody>
          <a:bodyPr wrap="square" lIns="95250" tIns="95250" rIns="95250" bIns="95250" rtlCol="0" anchor="t"/>
          <a:lstStyle/>
          <a:p>
            <a:pPr marL="0" indent="0">
              <a:lnSpc>
                <a:spcPct val="1000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问题识别的重要性</a:t>
            </a:r>
            <a:endParaRPr lang="en-US" sz="1440" dirty="0"/>
          </a:p>
        </p:txBody>
      </p:sp>
      <p:sp>
        <p:nvSpPr>
          <p:cNvPr id="5" name="Text 2"/>
          <p:cNvSpPr/>
          <p:nvPr/>
        </p:nvSpPr>
        <p:spPr>
          <a:xfrm>
            <a:off x="886148" y="1920279"/>
            <a:ext cx="2212848" cy="1828800"/>
          </a:xfrm>
          <a:prstGeom prst="rect">
            <a:avLst/>
          </a:prstGeom>
          <a:noFill/>
          <a:ln/>
        </p:spPr>
        <p:txBody>
          <a:bodyPr wrap="square" lIns="95250" tIns="95250" rIns="95250" bIns="95250" rtlCol="0" anchor="t"/>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在系统思考中，问题识别是关键的第一步。它涉及到对复杂情况的深入理解，帮助我们找出问题的根源，为解决问题打下基础。</a:t>
            </a:r>
            <a:endParaRPr lang="en-US" sz="1440" dirty="0"/>
          </a:p>
        </p:txBody>
      </p:sp>
      <p:sp>
        <p:nvSpPr>
          <p:cNvPr id="6" name="Shape 3"/>
          <p:cNvSpPr/>
          <p:nvPr/>
        </p:nvSpPr>
        <p:spPr>
          <a:xfrm>
            <a:off x="886489"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7" name="Text 4"/>
          <p:cNvSpPr/>
          <p:nvPr/>
        </p:nvSpPr>
        <p:spPr>
          <a:xfrm>
            <a:off x="813116" y="1076047"/>
            <a:ext cx="554470"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8" name="Text 5"/>
          <p:cNvSpPr/>
          <p:nvPr/>
        </p:nvSpPr>
        <p:spPr>
          <a:xfrm>
            <a:off x="3502092" y="1527087"/>
            <a:ext cx="2212848" cy="384048"/>
          </a:xfrm>
          <a:prstGeom prst="rect">
            <a:avLst/>
          </a:prstGeom>
          <a:noFill/>
          <a:ln/>
        </p:spPr>
        <p:txBody>
          <a:bodyPr wrap="square" lIns="95250" tIns="95250" rIns="95250" bIns="95250" rtlCol="0" anchor="t"/>
          <a:lstStyle/>
          <a:p>
            <a:pPr marL="0" indent="0">
              <a:lnSpc>
                <a:spcPct val="1000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问题识别的方法</a:t>
            </a:r>
            <a:endParaRPr lang="en-US" sz="1440" dirty="0"/>
          </a:p>
        </p:txBody>
      </p:sp>
      <p:sp>
        <p:nvSpPr>
          <p:cNvPr id="9" name="Text 6"/>
          <p:cNvSpPr/>
          <p:nvPr/>
        </p:nvSpPr>
        <p:spPr>
          <a:xfrm>
            <a:off x="3502092" y="1920279"/>
            <a:ext cx="2212848" cy="1828800"/>
          </a:xfrm>
          <a:prstGeom prst="rect">
            <a:avLst/>
          </a:prstGeom>
          <a:noFill/>
          <a:ln/>
        </p:spPr>
        <p:txBody>
          <a:bodyPr wrap="square" lIns="95250" tIns="95250" rIns="95250" bIns="95250" rtlCol="0" anchor="t"/>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问题识别需要运用多种方法，如数据分析、访谈、观察等。这些方法可以帮助我们从不同角度理解问题，提高问题解决的效率和效果。</a:t>
            </a:r>
            <a:endParaRPr lang="en-US" sz="1440" dirty="0"/>
          </a:p>
        </p:txBody>
      </p:sp>
      <p:sp>
        <p:nvSpPr>
          <p:cNvPr id="10" name="Shape 7"/>
          <p:cNvSpPr/>
          <p:nvPr/>
        </p:nvSpPr>
        <p:spPr>
          <a:xfrm>
            <a:off x="3502092"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11" name="Text 8"/>
          <p:cNvSpPr/>
          <p:nvPr/>
        </p:nvSpPr>
        <p:spPr>
          <a:xfrm>
            <a:off x="3447228" y="1076047"/>
            <a:ext cx="517553"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2" name="Text 9"/>
          <p:cNvSpPr/>
          <p:nvPr/>
        </p:nvSpPr>
        <p:spPr>
          <a:xfrm>
            <a:off x="6118036" y="1527087"/>
            <a:ext cx="2212848" cy="384048"/>
          </a:xfrm>
          <a:prstGeom prst="rect">
            <a:avLst/>
          </a:prstGeom>
          <a:noFill/>
          <a:ln/>
        </p:spPr>
        <p:txBody>
          <a:bodyPr wrap="square" lIns="95250" tIns="95250" rIns="95250" bIns="95250" rtlCol="0" anchor="t"/>
          <a:lstStyle/>
          <a:p>
            <a:pPr marL="0" indent="0">
              <a:lnSpc>
                <a:spcPct val="100000"/>
              </a:lnSpc>
              <a:spcBef>
                <a:spcPts val="375"/>
              </a:spcBef>
              <a:buNone/>
            </a:pPr>
            <a:r>
              <a:rPr lang="en-US" sz="1584" b="1" dirty="0">
                <a:solidFill>
                  <a:srgbClr val="0F5FEA"/>
                </a:solidFill>
                <a:latin typeface="Microsoft Yahei" pitchFamily="34" charset="0"/>
                <a:ea typeface="Microsoft Yahei" pitchFamily="34" charset="-122"/>
                <a:cs typeface="Microsoft Yahei" pitchFamily="34" charset="-120"/>
              </a:rPr>
              <a:t>问题识别的挑战</a:t>
            </a:r>
            <a:endParaRPr lang="en-US" sz="1440" dirty="0"/>
          </a:p>
        </p:txBody>
      </p:sp>
      <p:sp>
        <p:nvSpPr>
          <p:cNvPr id="13" name="Text 10"/>
          <p:cNvSpPr/>
          <p:nvPr/>
        </p:nvSpPr>
        <p:spPr>
          <a:xfrm>
            <a:off x="6118036" y="1920279"/>
            <a:ext cx="2212848" cy="1828800"/>
          </a:xfrm>
          <a:prstGeom prst="rect">
            <a:avLst/>
          </a:prstGeom>
          <a:noFill/>
          <a:ln/>
        </p:spPr>
        <p:txBody>
          <a:bodyPr wrap="square" lIns="95250" tIns="95250" rIns="95250" bIns="95250" rtlCol="0" anchor="t"/>
          <a:lstStyle/>
          <a:p>
            <a:pPr marL="0" indent="0" algn="just">
              <a:lnSpc>
                <a:spcPct val="1125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问题识别并非易事，它需要我们跳出常规思维，从全局视角审视问题。同时，我们还需要克服信息过载、认知偏差等挑战，以准确识别问题。</a:t>
            </a:r>
            <a:endParaRPr lang="en-US" sz="1440" dirty="0"/>
          </a:p>
        </p:txBody>
      </p:sp>
      <p:sp>
        <p:nvSpPr>
          <p:cNvPr id="14" name="Shape 11"/>
          <p:cNvSpPr/>
          <p:nvPr/>
        </p:nvSpPr>
        <p:spPr>
          <a:xfrm>
            <a:off x="6118036"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0084FF"/>
          </a:solidFill>
          <a:ln/>
        </p:spPr>
        <p:txBody>
          <a:bodyPr/>
          <a:lstStyle/>
          <a:p>
            <a:endParaRPr lang="zh-CN" altLang="en-US"/>
          </a:p>
        </p:txBody>
      </p:sp>
      <p:sp>
        <p:nvSpPr>
          <p:cNvPr id="15" name="Text 12"/>
          <p:cNvSpPr/>
          <p:nvPr/>
        </p:nvSpPr>
        <p:spPr>
          <a:xfrm>
            <a:off x="6090604" y="1076047"/>
            <a:ext cx="479885"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解决方案设计</a:t>
            </a:r>
            <a:endParaRPr lang="en-US" sz="1440" dirty="0"/>
          </a:p>
        </p:txBody>
      </p:sp>
      <p:sp>
        <p:nvSpPr>
          <p:cNvPr id="4" name="Shape 1"/>
          <p:cNvSpPr/>
          <p:nvPr/>
        </p:nvSpPr>
        <p:spPr>
          <a:xfrm>
            <a:off x="967927" y="1779344"/>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0084FF"/>
          </a:solidFill>
          <a:ln/>
        </p:spPr>
        <p:txBody>
          <a:bodyPr/>
          <a:lstStyle/>
          <a:p>
            <a:endParaRPr lang="zh-CN" altLang="en-US"/>
          </a:p>
        </p:txBody>
      </p:sp>
      <p:sp>
        <p:nvSpPr>
          <p:cNvPr id="5" name="Text 2"/>
          <p:cNvSpPr/>
          <p:nvPr/>
        </p:nvSpPr>
        <p:spPr>
          <a:xfrm>
            <a:off x="967927" y="1718504"/>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6" name="Shape 3"/>
          <p:cNvSpPr/>
          <p:nvPr/>
        </p:nvSpPr>
        <p:spPr>
          <a:xfrm>
            <a:off x="1583543" y="2096969"/>
            <a:ext cx="0" cy="590513"/>
          </a:xfrm>
          <a:custGeom>
            <a:avLst/>
            <a:gdLst/>
            <a:ahLst/>
            <a:cxnLst/>
            <a:rect l="l" t="t" r="r" b="b"/>
            <a:pathLst>
              <a:path h="590513">
                <a:moveTo>
                  <a:pt x="0" y="0"/>
                </a:moveTo>
                <a:moveTo>
                  <a:pt x="0" y="0"/>
                </a:moveTo>
                <a:lnTo>
                  <a:pt x="0" y="590513"/>
                </a:lnTo>
              </a:path>
            </a:pathLst>
          </a:custGeom>
          <a:noFill/>
          <a:ln w="19050">
            <a:solidFill>
              <a:srgbClr val="0F5FEA"/>
            </a:solidFill>
            <a:prstDash val="solid"/>
            <a:headEnd type="none"/>
            <a:tailEnd type="none"/>
          </a:ln>
        </p:spPr>
        <p:txBody>
          <a:bodyPr/>
          <a:lstStyle/>
          <a:p>
            <a:endParaRPr lang="zh-CN" altLang="en-US"/>
          </a:p>
        </p:txBody>
      </p:sp>
      <p:sp>
        <p:nvSpPr>
          <p:cNvPr id="7" name="Shape 4"/>
          <p:cNvSpPr/>
          <p:nvPr/>
        </p:nvSpPr>
        <p:spPr>
          <a:xfrm>
            <a:off x="1492103" y="2627822"/>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0084FF"/>
          </a:solidFill>
          <a:ln/>
        </p:spPr>
        <p:txBody>
          <a:bodyPr/>
          <a:lstStyle/>
          <a:p>
            <a:endParaRPr lang="zh-CN" altLang="en-US"/>
          </a:p>
        </p:txBody>
      </p:sp>
      <p:sp>
        <p:nvSpPr>
          <p:cNvPr id="8" name="Shape 5"/>
          <p:cNvSpPr/>
          <p:nvPr/>
        </p:nvSpPr>
        <p:spPr>
          <a:xfrm>
            <a:off x="3029819" y="2194958"/>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696969"/>
          </a:solidFill>
          <a:ln/>
        </p:spPr>
        <p:txBody>
          <a:bodyPr/>
          <a:lstStyle/>
          <a:p>
            <a:endParaRPr lang="zh-CN" altLang="en-US"/>
          </a:p>
        </p:txBody>
      </p:sp>
      <p:sp>
        <p:nvSpPr>
          <p:cNvPr id="9" name="Text 6"/>
          <p:cNvSpPr/>
          <p:nvPr/>
        </p:nvSpPr>
        <p:spPr>
          <a:xfrm>
            <a:off x="3029819" y="2114863"/>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10" name="Shape 7"/>
          <p:cNvSpPr/>
          <p:nvPr/>
        </p:nvSpPr>
        <p:spPr>
          <a:xfrm>
            <a:off x="3645434" y="2512582"/>
            <a:ext cx="0" cy="590513"/>
          </a:xfrm>
          <a:custGeom>
            <a:avLst/>
            <a:gdLst/>
            <a:ahLst/>
            <a:cxnLst/>
            <a:rect l="l" t="t" r="r" b="b"/>
            <a:pathLst>
              <a:path h="590513">
                <a:moveTo>
                  <a:pt x="0" y="0"/>
                </a:moveTo>
                <a:moveTo>
                  <a:pt x="0" y="0"/>
                </a:moveTo>
                <a:lnTo>
                  <a:pt x="0" y="590513"/>
                </a:lnTo>
              </a:path>
            </a:pathLst>
          </a:custGeom>
          <a:noFill/>
          <a:ln w="19050">
            <a:solidFill>
              <a:srgbClr val="4B4B4B"/>
            </a:solidFill>
            <a:prstDash val="solid"/>
            <a:headEnd type="none"/>
            <a:tailEnd type="none"/>
          </a:ln>
        </p:spPr>
        <p:txBody>
          <a:bodyPr/>
          <a:lstStyle/>
          <a:p>
            <a:endParaRPr lang="zh-CN" altLang="en-US"/>
          </a:p>
        </p:txBody>
      </p:sp>
      <p:sp>
        <p:nvSpPr>
          <p:cNvPr id="11" name="Shape 8"/>
          <p:cNvSpPr/>
          <p:nvPr/>
        </p:nvSpPr>
        <p:spPr>
          <a:xfrm>
            <a:off x="3553994" y="3043435"/>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696969"/>
          </a:solidFill>
          <a:ln/>
        </p:spPr>
        <p:txBody>
          <a:bodyPr/>
          <a:lstStyle/>
          <a:p>
            <a:endParaRPr lang="zh-CN" altLang="en-US"/>
          </a:p>
        </p:txBody>
      </p:sp>
      <p:sp>
        <p:nvSpPr>
          <p:cNvPr id="12" name="Shape 9"/>
          <p:cNvSpPr/>
          <p:nvPr/>
        </p:nvSpPr>
        <p:spPr>
          <a:xfrm>
            <a:off x="1470375" y="1535624"/>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0084FF"/>
          </a:solidFill>
          <a:ln/>
        </p:spPr>
        <p:txBody>
          <a:bodyPr/>
          <a:lstStyle/>
          <a:p>
            <a:endParaRPr lang="zh-CN" altLang="en-US"/>
          </a:p>
        </p:txBody>
      </p:sp>
      <p:sp>
        <p:nvSpPr>
          <p:cNvPr id="13" name="Shape 10"/>
          <p:cNvSpPr/>
          <p:nvPr/>
        </p:nvSpPr>
        <p:spPr>
          <a:xfrm>
            <a:off x="3532266" y="1968559"/>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696969"/>
          </a:solidFill>
          <a:ln/>
        </p:spPr>
        <p:txBody>
          <a:bodyPr/>
          <a:lstStyle/>
          <a:p>
            <a:endParaRPr lang="zh-CN" altLang="en-US"/>
          </a:p>
        </p:txBody>
      </p:sp>
      <p:sp>
        <p:nvSpPr>
          <p:cNvPr id="14" name="Shape 11"/>
          <p:cNvSpPr/>
          <p:nvPr/>
        </p:nvSpPr>
        <p:spPr>
          <a:xfrm>
            <a:off x="5085986" y="1771362"/>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0084FF"/>
          </a:solidFill>
          <a:ln/>
        </p:spPr>
        <p:txBody>
          <a:bodyPr/>
          <a:lstStyle/>
          <a:p>
            <a:endParaRPr lang="zh-CN" altLang="en-US"/>
          </a:p>
        </p:txBody>
      </p:sp>
      <p:sp>
        <p:nvSpPr>
          <p:cNvPr id="15" name="Text 12"/>
          <p:cNvSpPr/>
          <p:nvPr/>
        </p:nvSpPr>
        <p:spPr>
          <a:xfrm>
            <a:off x="5085986" y="1710521"/>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16" name="Shape 13"/>
          <p:cNvSpPr/>
          <p:nvPr/>
        </p:nvSpPr>
        <p:spPr>
          <a:xfrm>
            <a:off x="5701602" y="2088986"/>
            <a:ext cx="0" cy="590513"/>
          </a:xfrm>
          <a:custGeom>
            <a:avLst/>
            <a:gdLst/>
            <a:ahLst/>
            <a:cxnLst/>
            <a:rect l="l" t="t" r="r" b="b"/>
            <a:pathLst>
              <a:path h="590513">
                <a:moveTo>
                  <a:pt x="0" y="0"/>
                </a:moveTo>
                <a:moveTo>
                  <a:pt x="0" y="0"/>
                </a:moveTo>
                <a:lnTo>
                  <a:pt x="0" y="590513"/>
                </a:lnTo>
              </a:path>
            </a:pathLst>
          </a:custGeom>
          <a:noFill/>
          <a:ln w="19050">
            <a:solidFill>
              <a:srgbClr val="0F5FEA"/>
            </a:solidFill>
            <a:prstDash val="solid"/>
            <a:headEnd type="none"/>
            <a:tailEnd type="none"/>
          </a:ln>
        </p:spPr>
        <p:txBody>
          <a:bodyPr/>
          <a:lstStyle/>
          <a:p>
            <a:endParaRPr lang="zh-CN" altLang="en-US"/>
          </a:p>
        </p:txBody>
      </p:sp>
      <p:sp>
        <p:nvSpPr>
          <p:cNvPr id="17" name="Shape 14"/>
          <p:cNvSpPr/>
          <p:nvPr/>
        </p:nvSpPr>
        <p:spPr>
          <a:xfrm>
            <a:off x="5610162" y="2619839"/>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0084FF"/>
          </a:solidFill>
          <a:ln/>
        </p:spPr>
        <p:txBody>
          <a:bodyPr/>
          <a:lstStyle/>
          <a:p>
            <a:endParaRPr lang="zh-CN" altLang="en-US"/>
          </a:p>
        </p:txBody>
      </p:sp>
      <p:sp>
        <p:nvSpPr>
          <p:cNvPr id="18" name="Shape 15"/>
          <p:cNvSpPr/>
          <p:nvPr/>
        </p:nvSpPr>
        <p:spPr>
          <a:xfrm>
            <a:off x="5588434" y="1527641"/>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0084FF"/>
          </a:solidFill>
          <a:ln/>
        </p:spPr>
        <p:txBody>
          <a:bodyPr/>
          <a:lstStyle/>
          <a:p>
            <a:endParaRPr lang="zh-CN" altLang="en-US"/>
          </a:p>
        </p:txBody>
      </p:sp>
      <p:sp>
        <p:nvSpPr>
          <p:cNvPr id="19" name="Shape 16"/>
          <p:cNvSpPr/>
          <p:nvPr/>
        </p:nvSpPr>
        <p:spPr>
          <a:xfrm>
            <a:off x="7025566" y="2251467"/>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696969"/>
          </a:solidFill>
          <a:ln/>
        </p:spPr>
        <p:txBody>
          <a:bodyPr/>
          <a:lstStyle/>
          <a:p>
            <a:endParaRPr lang="zh-CN" altLang="en-US"/>
          </a:p>
        </p:txBody>
      </p:sp>
      <p:sp>
        <p:nvSpPr>
          <p:cNvPr id="20" name="Text 17"/>
          <p:cNvSpPr/>
          <p:nvPr/>
        </p:nvSpPr>
        <p:spPr>
          <a:xfrm>
            <a:off x="7025566" y="2171372"/>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21" name="Shape 18"/>
          <p:cNvSpPr/>
          <p:nvPr/>
        </p:nvSpPr>
        <p:spPr>
          <a:xfrm>
            <a:off x="7641181" y="2569091"/>
            <a:ext cx="0" cy="590513"/>
          </a:xfrm>
          <a:custGeom>
            <a:avLst/>
            <a:gdLst/>
            <a:ahLst/>
            <a:cxnLst/>
            <a:rect l="l" t="t" r="r" b="b"/>
            <a:pathLst>
              <a:path h="590513">
                <a:moveTo>
                  <a:pt x="0" y="0"/>
                </a:moveTo>
                <a:moveTo>
                  <a:pt x="0" y="0"/>
                </a:moveTo>
                <a:lnTo>
                  <a:pt x="0" y="590513"/>
                </a:lnTo>
              </a:path>
            </a:pathLst>
          </a:custGeom>
          <a:noFill/>
          <a:ln w="19050">
            <a:solidFill>
              <a:srgbClr val="4B4B4B"/>
            </a:solidFill>
            <a:prstDash val="solid"/>
            <a:headEnd type="none"/>
            <a:tailEnd type="none"/>
          </a:ln>
        </p:spPr>
        <p:txBody>
          <a:bodyPr/>
          <a:lstStyle/>
          <a:p>
            <a:endParaRPr lang="zh-CN" altLang="en-US"/>
          </a:p>
        </p:txBody>
      </p:sp>
      <p:sp>
        <p:nvSpPr>
          <p:cNvPr id="22" name="Shape 19"/>
          <p:cNvSpPr/>
          <p:nvPr/>
        </p:nvSpPr>
        <p:spPr>
          <a:xfrm>
            <a:off x="7549741" y="3099944"/>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696969"/>
          </a:solidFill>
          <a:ln/>
        </p:spPr>
        <p:txBody>
          <a:bodyPr/>
          <a:lstStyle/>
          <a:p>
            <a:endParaRPr lang="zh-CN" altLang="en-US"/>
          </a:p>
        </p:txBody>
      </p:sp>
      <p:sp>
        <p:nvSpPr>
          <p:cNvPr id="23" name="Shape 20"/>
          <p:cNvSpPr/>
          <p:nvPr/>
        </p:nvSpPr>
        <p:spPr>
          <a:xfrm>
            <a:off x="7528013" y="2025068"/>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696969"/>
          </a:solidFill>
          <a:ln/>
        </p:spPr>
        <p:txBody>
          <a:bodyPr/>
          <a:lstStyle/>
          <a:p>
            <a:endParaRPr lang="zh-CN" altLang="en-US"/>
          </a:p>
        </p:txBody>
      </p:sp>
      <p:sp>
        <p:nvSpPr>
          <p:cNvPr id="24" name="Text 21"/>
          <p:cNvSpPr/>
          <p:nvPr/>
        </p:nvSpPr>
        <p:spPr>
          <a:xfrm>
            <a:off x="412315" y="2825716"/>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系统思考的定义</a:t>
            </a:r>
            <a:endParaRPr lang="en-US" sz="1440" dirty="0"/>
          </a:p>
        </p:txBody>
      </p:sp>
      <p:sp>
        <p:nvSpPr>
          <p:cNvPr id="25" name="Text 22"/>
          <p:cNvSpPr/>
          <p:nvPr/>
        </p:nvSpPr>
        <p:spPr>
          <a:xfrm>
            <a:off x="536621" y="3169057"/>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系统思考是一种解决复杂问题的方法论，它强调从整体出发，考虑各部分之间的相互作用和影响，以实现最优的解决方案。</a:t>
            </a:r>
            <a:endParaRPr lang="en-US" sz="1440" dirty="0"/>
          </a:p>
        </p:txBody>
      </p:sp>
      <p:sp>
        <p:nvSpPr>
          <p:cNvPr id="26" name="Text 23"/>
          <p:cNvSpPr/>
          <p:nvPr/>
        </p:nvSpPr>
        <p:spPr>
          <a:xfrm>
            <a:off x="2474206" y="3241330"/>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解决方案设计的重要性</a:t>
            </a:r>
            <a:endParaRPr lang="en-US" sz="1440" dirty="0"/>
          </a:p>
        </p:txBody>
      </p:sp>
      <p:sp>
        <p:nvSpPr>
          <p:cNvPr id="27" name="Text 24"/>
          <p:cNvSpPr/>
          <p:nvPr/>
        </p:nvSpPr>
        <p:spPr>
          <a:xfrm>
            <a:off x="2598513" y="3584671"/>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在科技领域，一个好的解决方案设计可以极大地提高项目的效率和成功率，同时也能降低风险和成本。</a:t>
            </a:r>
            <a:endParaRPr lang="en-US" sz="1440" dirty="0"/>
          </a:p>
        </p:txBody>
      </p:sp>
      <p:sp>
        <p:nvSpPr>
          <p:cNvPr id="28" name="Text 25"/>
          <p:cNvSpPr/>
          <p:nvPr/>
        </p:nvSpPr>
        <p:spPr>
          <a:xfrm>
            <a:off x="4530374" y="2817734"/>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系统思考的应用实例</a:t>
            </a:r>
            <a:endParaRPr lang="en-US" sz="1440" dirty="0"/>
          </a:p>
        </p:txBody>
      </p:sp>
      <p:sp>
        <p:nvSpPr>
          <p:cNvPr id="29" name="Text 26"/>
          <p:cNvSpPr/>
          <p:nvPr/>
        </p:nvSpPr>
        <p:spPr>
          <a:xfrm>
            <a:off x="4654681" y="3161074"/>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例如，在软件开发中，通过系统思考，我们可以预见到可能出现的问题，并提前进行优化，从而提高软件的质量和用户体验。</a:t>
            </a:r>
            <a:endParaRPr lang="en-US" sz="1440" dirty="0"/>
          </a:p>
        </p:txBody>
      </p:sp>
      <p:sp>
        <p:nvSpPr>
          <p:cNvPr id="30" name="Text 27"/>
          <p:cNvSpPr/>
          <p:nvPr/>
        </p:nvSpPr>
        <p:spPr>
          <a:xfrm>
            <a:off x="6469953" y="3297839"/>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如何运用系统思考进行解决方案设计</a:t>
            </a:r>
            <a:endParaRPr lang="en-US" sz="1440" dirty="0"/>
          </a:p>
        </p:txBody>
      </p:sp>
      <p:sp>
        <p:nvSpPr>
          <p:cNvPr id="31" name="Text 28"/>
          <p:cNvSpPr/>
          <p:nvPr/>
        </p:nvSpPr>
        <p:spPr>
          <a:xfrm>
            <a:off x="6594260" y="3641179"/>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首先，我们需要明确问题的本质和目标；其次，分析问题的各个方面和可能的影响；最后，制定出全面、有效的解决方案。</a:t>
            </a:r>
            <a:endParaRPr lang="en-US" sz="14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59673" y="1365228"/>
            <a:ext cx="1646234" cy="155448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7200" b="1" dirty="0">
                <a:solidFill>
                  <a:srgbClr val="0F5FEA"/>
                </a:solidFill>
                <a:latin typeface="Microsoft Yahei" pitchFamily="34" charset="0"/>
                <a:ea typeface="Microsoft Yahei" pitchFamily="34" charset="-122"/>
                <a:cs typeface="Microsoft Yahei" pitchFamily="34" charset="-120"/>
              </a:rPr>
              <a:t>04</a:t>
            </a:r>
            <a:endParaRPr lang="en-US" sz="1440" dirty="0"/>
          </a:p>
        </p:txBody>
      </p:sp>
      <p:sp>
        <p:nvSpPr>
          <p:cNvPr id="4" name="Text 1"/>
          <p:cNvSpPr/>
          <p:nvPr/>
        </p:nvSpPr>
        <p:spPr>
          <a:xfrm>
            <a:off x="743647" y="2715737"/>
            <a:ext cx="3897443" cy="676656"/>
          </a:xfrm>
          <a:prstGeom prst="rect">
            <a:avLst/>
          </a:prstGeom>
          <a:noFill/>
          <a:ln/>
        </p:spPr>
        <p:txBody>
          <a:bodyPr wrap="square" lIns="95250" tIns="95250" rIns="95250" bIns="95250" rtlCol="0" anchor="t"/>
          <a:lstStyle/>
          <a:p>
            <a:pPr marL="0" indent="0">
              <a:lnSpc>
                <a:spcPct val="112500"/>
              </a:lnSpc>
              <a:spcBef>
                <a:spcPts val="375"/>
              </a:spcBef>
              <a:buNone/>
            </a:pPr>
            <a:r>
              <a:rPr lang="en-US" sz="2592" b="1" dirty="0">
                <a:solidFill>
                  <a:srgbClr val="00070F"/>
                </a:solidFill>
                <a:latin typeface="Microsoft Yahei" pitchFamily="34" charset="0"/>
                <a:ea typeface="Microsoft Yahei" pitchFamily="34" charset="-122"/>
                <a:cs typeface="Microsoft Yahei" pitchFamily="34" charset="-120"/>
              </a:rPr>
              <a:t>系统思考应用</a:t>
            </a:r>
            <a:endParaRPr lang="en-US" sz="14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企业管理</a:t>
            </a:r>
            <a:endParaRPr lang="en-US" sz="1440" dirty="0"/>
          </a:p>
        </p:txBody>
      </p:sp>
      <p:sp>
        <p:nvSpPr>
          <p:cNvPr id="4" name="Shape 1"/>
          <p:cNvSpPr/>
          <p:nvPr/>
        </p:nvSpPr>
        <p:spPr>
          <a:xfrm>
            <a:off x="447956" y="1929366"/>
            <a:ext cx="8248087" cy="2346713"/>
          </a:xfrm>
          <a:custGeom>
            <a:avLst/>
            <a:gdLst/>
            <a:ahLst/>
            <a:cxnLst/>
            <a:rect l="l" t="t" r="r" b="b"/>
            <a:pathLst>
              <a:path w="8248087" h="2346713">
                <a:moveTo>
                  <a:pt x="293339" y="0"/>
                </a:moveTo>
                <a:moveTo>
                  <a:pt x="293339" y="0"/>
                </a:moveTo>
                <a:lnTo>
                  <a:pt x="7954748" y="0"/>
                </a:lnTo>
                <a:quadBezTo>
                  <a:pt x="8248087" y="0"/>
                  <a:pt x="8248087" y="293339"/>
                </a:quadBezTo>
                <a:lnTo>
                  <a:pt x="8248087" y="2053374"/>
                </a:lnTo>
                <a:quadBezTo>
                  <a:pt x="8248087" y="2346713"/>
                  <a:pt x="7954748" y="2346713"/>
                </a:quadBezTo>
                <a:lnTo>
                  <a:pt x="293339" y="2346713"/>
                </a:lnTo>
                <a:quadBezTo>
                  <a:pt x="0" y="2346713"/>
                  <a:pt x="0" y="2053374"/>
                </a:quadBezTo>
                <a:lnTo>
                  <a:pt x="0" y="293339"/>
                </a:lnTo>
                <a:quadBezTo>
                  <a:pt x="0" y="0"/>
                  <a:pt x="293339" y="0"/>
                </a:quadBezTo>
                <a:close/>
              </a:path>
            </a:pathLst>
          </a:custGeom>
          <a:solidFill>
            <a:srgbClr val="0084FF">
              <a:alpha val="10000"/>
            </a:srgbClr>
          </a:solidFill>
          <a:ln w="19050">
            <a:solidFill>
              <a:srgbClr val="0F5FEA"/>
            </a:solidFill>
            <a:prstDash val="solid"/>
          </a:ln>
        </p:spPr>
        <p:txBody>
          <a:bodyPr/>
          <a:lstStyle/>
          <a:p>
            <a:endParaRPr lang="zh-CN" altLang="en-US"/>
          </a:p>
        </p:txBody>
      </p:sp>
      <p:pic>
        <p:nvPicPr>
          <p:cNvPr id="5" name="Image 0" descr="preencoded.png"/>
          <p:cNvPicPr>
            <a:picLocks noChangeAspect="1"/>
          </p:cNvPicPr>
          <p:nvPr/>
        </p:nvPicPr>
        <p:blipFill>
          <a:blip r:embed="rId4"/>
          <a:stretch>
            <a:fillRect/>
          </a:stretch>
        </p:blipFill>
        <p:spPr>
          <a:xfrm>
            <a:off x="2041139" y="867420"/>
            <a:ext cx="914400" cy="914400"/>
          </a:xfrm>
          <a:prstGeom prst="rect">
            <a:avLst/>
          </a:prstGeom>
        </p:spPr>
      </p:pic>
      <p:pic>
        <p:nvPicPr>
          <p:cNvPr id="6" name="Image 1" descr="preencoded.png"/>
          <p:cNvPicPr>
            <a:picLocks noChangeAspect="1"/>
          </p:cNvPicPr>
          <p:nvPr/>
        </p:nvPicPr>
        <p:blipFill>
          <a:blip r:embed="rId4"/>
          <a:stretch>
            <a:fillRect/>
          </a:stretch>
        </p:blipFill>
        <p:spPr>
          <a:xfrm flipH="1">
            <a:off x="1126739" y="867420"/>
            <a:ext cx="914400" cy="914400"/>
          </a:xfrm>
          <a:prstGeom prst="rect">
            <a:avLst/>
          </a:prstGeom>
        </p:spPr>
      </p:pic>
      <p:sp>
        <p:nvSpPr>
          <p:cNvPr id="7" name="Text 2"/>
          <p:cNvSpPr/>
          <p:nvPr/>
        </p:nvSpPr>
        <p:spPr>
          <a:xfrm>
            <a:off x="1636445" y="995436"/>
            <a:ext cx="784215" cy="58521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3168" b="1" dirty="0">
                <a:solidFill>
                  <a:srgbClr val="0F5FEA"/>
                </a:solidFill>
                <a:latin typeface="Microsoft Yahei" pitchFamily="34" charset="0"/>
                <a:ea typeface="Microsoft Yahei" pitchFamily="34" charset="-122"/>
                <a:cs typeface="Microsoft Yahei" pitchFamily="34" charset="-120"/>
              </a:rPr>
              <a:t>01</a:t>
            </a:r>
            <a:endParaRPr lang="en-US" sz="1440" dirty="0"/>
          </a:p>
        </p:txBody>
      </p:sp>
      <p:sp>
        <p:nvSpPr>
          <p:cNvPr id="8" name="Shape 3"/>
          <p:cNvSpPr/>
          <p:nvPr/>
        </p:nvSpPr>
        <p:spPr>
          <a:xfrm>
            <a:off x="1745836"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9" name="Shape 4"/>
          <p:cNvSpPr/>
          <p:nvPr/>
        </p:nvSpPr>
        <p:spPr>
          <a:xfrm>
            <a:off x="1949699"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solidFill>
          <a:ln/>
        </p:spPr>
        <p:txBody>
          <a:bodyPr/>
          <a:lstStyle/>
          <a:p>
            <a:endParaRPr lang="zh-CN" altLang="en-US"/>
          </a:p>
        </p:txBody>
      </p:sp>
      <p:sp>
        <p:nvSpPr>
          <p:cNvPr id="10" name="Shape 5"/>
          <p:cNvSpPr/>
          <p:nvPr/>
        </p:nvSpPr>
        <p:spPr>
          <a:xfrm>
            <a:off x="2153562"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11" name="Text 6"/>
          <p:cNvSpPr/>
          <p:nvPr/>
        </p:nvSpPr>
        <p:spPr>
          <a:xfrm>
            <a:off x="825904" y="2045733"/>
            <a:ext cx="2430470" cy="40233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系统思考在企业管理中的应用</a:t>
            </a:r>
            <a:endParaRPr lang="en-US" sz="1440" dirty="0"/>
          </a:p>
        </p:txBody>
      </p:sp>
      <p:sp>
        <p:nvSpPr>
          <p:cNvPr id="12" name="Text 7"/>
          <p:cNvSpPr/>
          <p:nvPr/>
        </p:nvSpPr>
        <p:spPr>
          <a:xfrm>
            <a:off x="825904" y="2448069"/>
            <a:ext cx="2430470"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系统思考是一种全面、深入的思维方式，它强调从整体出发，关注各部分之间的相互关系和影响。在企业管理中，运用系统思考可以帮助我们更好地理解企业运营的复杂性，提高决策的科学性和有效性。</a:t>
            </a:r>
            <a:endParaRPr lang="en-US" sz="1440" dirty="0"/>
          </a:p>
        </p:txBody>
      </p:sp>
      <p:pic>
        <p:nvPicPr>
          <p:cNvPr id="13" name="Image 2" descr="preencoded.png"/>
          <p:cNvPicPr>
            <a:picLocks noChangeAspect="1"/>
          </p:cNvPicPr>
          <p:nvPr/>
        </p:nvPicPr>
        <p:blipFill>
          <a:blip r:embed="rId4"/>
          <a:stretch>
            <a:fillRect/>
          </a:stretch>
        </p:blipFill>
        <p:spPr>
          <a:xfrm>
            <a:off x="4572000" y="867420"/>
            <a:ext cx="914400" cy="914400"/>
          </a:xfrm>
          <a:prstGeom prst="rect">
            <a:avLst/>
          </a:prstGeom>
        </p:spPr>
      </p:pic>
      <p:pic>
        <p:nvPicPr>
          <p:cNvPr id="14" name="Image 3" descr="preencoded.png"/>
          <p:cNvPicPr>
            <a:picLocks noChangeAspect="1"/>
          </p:cNvPicPr>
          <p:nvPr/>
        </p:nvPicPr>
        <p:blipFill>
          <a:blip r:embed="rId4"/>
          <a:stretch>
            <a:fillRect/>
          </a:stretch>
        </p:blipFill>
        <p:spPr>
          <a:xfrm flipH="1">
            <a:off x="3657600" y="867420"/>
            <a:ext cx="914400" cy="914400"/>
          </a:xfrm>
          <a:prstGeom prst="rect">
            <a:avLst/>
          </a:prstGeom>
        </p:spPr>
      </p:pic>
      <p:sp>
        <p:nvSpPr>
          <p:cNvPr id="15" name="Text 8"/>
          <p:cNvSpPr/>
          <p:nvPr/>
        </p:nvSpPr>
        <p:spPr>
          <a:xfrm>
            <a:off x="4152608" y="995436"/>
            <a:ext cx="849850" cy="58521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3168" b="1" dirty="0">
                <a:solidFill>
                  <a:srgbClr val="0F5FEA"/>
                </a:solidFill>
                <a:latin typeface="Microsoft Yahei" pitchFamily="34" charset="0"/>
                <a:ea typeface="Microsoft Yahei" pitchFamily="34" charset="-122"/>
                <a:cs typeface="Microsoft Yahei" pitchFamily="34" charset="-120"/>
              </a:rPr>
              <a:t>02</a:t>
            </a:r>
            <a:endParaRPr lang="en-US" sz="1440" dirty="0"/>
          </a:p>
        </p:txBody>
      </p:sp>
      <p:sp>
        <p:nvSpPr>
          <p:cNvPr id="16" name="Text 9"/>
          <p:cNvSpPr/>
          <p:nvPr/>
        </p:nvSpPr>
        <p:spPr>
          <a:xfrm>
            <a:off x="3356765" y="2045733"/>
            <a:ext cx="2430470" cy="40233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系统思考助力企业战略规划</a:t>
            </a:r>
            <a:endParaRPr lang="en-US" sz="1440" dirty="0"/>
          </a:p>
        </p:txBody>
      </p:sp>
      <p:sp>
        <p:nvSpPr>
          <p:cNvPr id="17" name="Text 10"/>
          <p:cNvSpPr/>
          <p:nvPr/>
        </p:nvSpPr>
        <p:spPr>
          <a:xfrm>
            <a:off x="3356765" y="2448069"/>
            <a:ext cx="2430470"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企业战略规划是企业发展的重要环节，需要考虑到市场环境、竞争对手、内部资源等多方面因素。通过系统思考，我们可以将这些因素纳入一个统一的框架中进行分析，从而制定出更加合理、有效的战略方案。</a:t>
            </a:r>
            <a:endParaRPr lang="en-US" sz="1440" dirty="0"/>
          </a:p>
        </p:txBody>
      </p:sp>
      <p:pic>
        <p:nvPicPr>
          <p:cNvPr id="18" name="Image 4" descr="preencoded.png"/>
          <p:cNvPicPr>
            <a:picLocks noChangeAspect="1"/>
          </p:cNvPicPr>
          <p:nvPr/>
        </p:nvPicPr>
        <p:blipFill>
          <a:blip r:embed="rId4"/>
          <a:stretch>
            <a:fillRect/>
          </a:stretch>
        </p:blipFill>
        <p:spPr>
          <a:xfrm>
            <a:off x="7102861" y="867420"/>
            <a:ext cx="914400" cy="914400"/>
          </a:xfrm>
          <a:prstGeom prst="rect">
            <a:avLst/>
          </a:prstGeom>
        </p:spPr>
      </p:pic>
      <p:pic>
        <p:nvPicPr>
          <p:cNvPr id="19" name="Image 5" descr="preencoded.png"/>
          <p:cNvPicPr>
            <a:picLocks noChangeAspect="1"/>
          </p:cNvPicPr>
          <p:nvPr/>
        </p:nvPicPr>
        <p:blipFill>
          <a:blip r:embed="rId4"/>
          <a:stretch>
            <a:fillRect/>
          </a:stretch>
        </p:blipFill>
        <p:spPr>
          <a:xfrm flipH="1">
            <a:off x="6188461" y="867420"/>
            <a:ext cx="914400" cy="914400"/>
          </a:xfrm>
          <a:prstGeom prst="rect">
            <a:avLst/>
          </a:prstGeom>
        </p:spPr>
      </p:pic>
      <p:sp>
        <p:nvSpPr>
          <p:cNvPr id="20" name="Text 11"/>
          <p:cNvSpPr/>
          <p:nvPr/>
        </p:nvSpPr>
        <p:spPr>
          <a:xfrm>
            <a:off x="6676289" y="995436"/>
            <a:ext cx="817032" cy="58521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3168" b="1" dirty="0">
                <a:solidFill>
                  <a:srgbClr val="0F5FEA"/>
                </a:solidFill>
                <a:latin typeface="Microsoft Yahei" pitchFamily="34" charset="0"/>
                <a:ea typeface="Microsoft Yahei" pitchFamily="34" charset="-122"/>
                <a:cs typeface="Microsoft Yahei" pitchFamily="34" charset="-120"/>
              </a:rPr>
              <a:t>03</a:t>
            </a:r>
            <a:endParaRPr lang="en-US" sz="1440" dirty="0"/>
          </a:p>
        </p:txBody>
      </p:sp>
      <p:sp>
        <p:nvSpPr>
          <p:cNvPr id="21" name="Text 12"/>
          <p:cNvSpPr/>
          <p:nvPr/>
        </p:nvSpPr>
        <p:spPr>
          <a:xfrm>
            <a:off x="5887626" y="2045733"/>
            <a:ext cx="2430470" cy="402336"/>
          </a:xfrm>
          <a:prstGeom prst="rect">
            <a:avLst/>
          </a:prstGeom>
          <a:noFill/>
          <a:ln/>
        </p:spPr>
        <p:txBody>
          <a:bodyPr wrap="square" lIns="95250" tIns="95250" rIns="95250" bIns="95250" rtlCol="0" anchor="ctr"/>
          <a:lstStyle/>
          <a:p>
            <a:pPr marL="0" indent="0" algn="ctr">
              <a:lnSpc>
                <a:spcPct val="1000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系统思考优化企业组织结构</a:t>
            </a:r>
            <a:endParaRPr lang="en-US" sz="1440" dirty="0"/>
          </a:p>
        </p:txBody>
      </p:sp>
      <p:sp>
        <p:nvSpPr>
          <p:cNvPr id="22" name="Text 13"/>
          <p:cNvSpPr/>
          <p:nvPr/>
        </p:nvSpPr>
        <p:spPr>
          <a:xfrm>
            <a:off x="5887626" y="2448069"/>
            <a:ext cx="2430470"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企业组织结构的设计直接影响到企业的运营效率和管理水平。运用系统思考，我们可以从整体上审视企业的组织结构，发现潜在的问题和改进空间，进而实现组织结构的优化和调整。</a:t>
            </a:r>
            <a:endParaRPr lang="en-US" sz="1440" dirty="0"/>
          </a:p>
        </p:txBody>
      </p:sp>
      <p:sp>
        <p:nvSpPr>
          <p:cNvPr id="23" name="Shape 14"/>
          <p:cNvSpPr/>
          <p:nvPr/>
        </p:nvSpPr>
        <p:spPr>
          <a:xfrm>
            <a:off x="4276697"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24" name="Shape 15"/>
          <p:cNvSpPr/>
          <p:nvPr/>
        </p:nvSpPr>
        <p:spPr>
          <a:xfrm>
            <a:off x="4480560"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solidFill>
          <a:ln/>
        </p:spPr>
        <p:txBody>
          <a:bodyPr/>
          <a:lstStyle/>
          <a:p>
            <a:endParaRPr lang="zh-CN" altLang="en-US"/>
          </a:p>
        </p:txBody>
      </p:sp>
      <p:sp>
        <p:nvSpPr>
          <p:cNvPr id="25" name="Shape 16"/>
          <p:cNvSpPr/>
          <p:nvPr/>
        </p:nvSpPr>
        <p:spPr>
          <a:xfrm>
            <a:off x="4684423"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26" name="Shape 17"/>
          <p:cNvSpPr/>
          <p:nvPr/>
        </p:nvSpPr>
        <p:spPr>
          <a:xfrm>
            <a:off x="6807558"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
        <p:nvSpPr>
          <p:cNvPr id="27" name="Shape 18"/>
          <p:cNvSpPr/>
          <p:nvPr/>
        </p:nvSpPr>
        <p:spPr>
          <a:xfrm>
            <a:off x="7011421"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solidFill>
          <a:ln/>
        </p:spPr>
        <p:txBody>
          <a:bodyPr/>
          <a:lstStyle/>
          <a:p>
            <a:endParaRPr lang="zh-CN" altLang="en-US"/>
          </a:p>
        </p:txBody>
      </p:sp>
      <p:sp>
        <p:nvSpPr>
          <p:cNvPr id="28" name="Shape 19"/>
          <p:cNvSpPr/>
          <p:nvPr/>
        </p:nvSpPr>
        <p:spPr>
          <a:xfrm>
            <a:off x="7215284" y="1746486"/>
            <a:ext cx="182880" cy="182880"/>
          </a:xfrm>
          <a:custGeom>
            <a:avLst/>
            <a:gdLst/>
            <a:ahLst/>
            <a:cxnLst/>
            <a:rect l="l" t="t" r="r" b="b"/>
            <a:pathLst>
              <a:path w="182880" h="182880">
                <a:moveTo>
                  <a:pt x="181929" y="71448"/>
                </a:moveTo>
                <a:moveTo>
                  <a:pt x="181929" y="71448"/>
                </a:moveTo>
                <a:lnTo>
                  <a:pt x="113536" y="70396"/>
                </a:lnTo>
                <a:lnTo>
                  <a:pt x="91440" y="6212"/>
                </a:lnTo>
                <a:lnTo>
                  <a:pt x="69344" y="70396"/>
                </a:lnTo>
                <a:lnTo>
                  <a:pt x="951" y="71448"/>
                </a:lnTo>
                <a:lnTo>
                  <a:pt x="55665" y="112484"/>
                </a:lnTo>
                <a:lnTo>
                  <a:pt x="34621" y="177720"/>
                </a:lnTo>
                <a:lnTo>
                  <a:pt x="90388" y="137737"/>
                </a:lnTo>
                <a:lnTo>
                  <a:pt x="146154" y="177720"/>
                </a:lnTo>
                <a:lnTo>
                  <a:pt x="125110" y="112484"/>
                </a:lnTo>
                <a:lnTo>
                  <a:pt x="181929" y="71448"/>
                </a:lnTo>
                <a:close/>
              </a:path>
            </a:pathLst>
          </a:custGeom>
          <a:solidFill>
            <a:srgbClr val="0084FF">
              <a:alpha val="80000"/>
            </a:srgbClr>
          </a:solidFill>
          <a:ln/>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社会问题解决</a:t>
            </a:r>
            <a:endParaRPr lang="en-US" sz="1440" dirty="0"/>
          </a:p>
        </p:txBody>
      </p:sp>
      <p:sp>
        <p:nvSpPr>
          <p:cNvPr id="4" name="Shape 1"/>
          <p:cNvSpPr/>
          <p:nvPr/>
        </p:nvSpPr>
        <p:spPr>
          <a:xfrm>
            <a:off x="967927" y="1779344"/>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0084FF"/>
          </a:solidFill>
          <a:ln/>
        </p:spPr>
        <p:txBody>
          <a:bodyPr/>
          <a:lstStyle/>
          <a:p>
            <a:endParaRPr lang="zh-CN" altLang="en-US"/>
          </a:p>
        </p:txBody>
      </p:sp>
      <p:sp>
        <p:nvSpPr>
          <p:cNvPr id="5" name="Text 2"/>
          <p:cNvSpPr/>
          <p:nvPr/>
        </p:nvSpPr>
        <p:spPr>
          <a:xfrm>
            <a:off x="967927" y="1718504"/>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6" name="Shape 3"/>
          <p:cNvSpPr/>
          <p:nvPr/>
        </p:nvSpPr>
        <p:spPr>
          <a:xfrm>
            <a:off x="1583543" y="2096969"/>
            <a:ext cx="0" cy="590513"/>
          </a:xfrm>
          <a:custGeom>
            <a:avLst/>
            <a:gdLst/>
            <a:ahLst/>
            <a:cxnLst/>
            <a:rect l="l" t="t" r="r" b="b"/>
            <a:pathLst>
              <a:path h="590513">
                <a:moveTo>
                  <a:pt x="0" y="0"/>
                </a:moveTo>
                <a:moveTo>
                  <a:pt x="0" y="0"/>
                </a:moveTo>
                <a:lnTo>
                  <a:pt x="0" y="590513"/>
                </a:lnTo>
              </a:path>
            </a:pathLst>
          </a:custGeom>
          <a:noFill/>
          <a:ln w="19050">
            <a:solidFill>
              <a:srgbClr val="0F5FEA"/>
            </a:solidFill>
            <a:prstDash val="solid"/>
            <a:headEnd type="none"/>
            <a:tailEnd type="none"/>
          </a:ln>
        </p:spPr>
        <p:txBody>
          <a:bodyPr/>
          <a:lstStyle/>
          <a:p>
            <a:endParaRPr lang="zh-CN" altLang="en-US"/>
          </a:p>
        </p:txBody>
      </p:sp>
      <p:sp>
        <p:nvSpPr>
          <p:cNvPr id="7" name="Shape 4"/>
          <p:cNvSpPr/>
          <p:nvPr/>
        </p:nvSpPr>
        <p:spPr>
          <a:xfrm>
            <a:off x="1492103" y="2627822"/>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0084FF"/>
          </a:solidFill>
          <a:ln/>
        </p:spPr>
        <p:txBody>
          <a:bodyPr/>
          <a:lstStyle/>
          <a:p>
            <a:endParaRPr lang="zh-CN" altLang="en-US"/>
          </a:p>
        </p:txBody>
      </p:sp>
      <p:sp>
        <p:nvSpPr>
          <p:cNvPr id="8" name="Shape 5"/>
          <p:cNvSpPr/>
          <p:nvPr/>
        </p:nvSpPr>
        <p:spPr>
          <a:xfrm>
            <a:off x="3029819" y="2194958"/>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696969"/>
          </a:solidFill>
          <a:ln/>
        </p:spPr>
        <p:txBody>
          <a:bodyPr/>
          <a:lstStyle/>
          <a:p>
            <a:endParaRPr lang="zh-CN" altLang="en-US"/>
          </a:p>
        </p:txBody>
      </p:sp>
      <p:sp>
        <p:nvSpPr>
          <p:cNvPr id="9" name="Text 6"/>
          <p:cNvSpPr/>
          <p:nvPr/>
        </p:nvSpPr>
        <p:spPr>
          <a:xfrm>
            <a:off x="3029819" y="2114863"/>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10" name="Shape 7"/>
          <p:cNvSpPr/>
          <p:nvPr/>
        </p:nvSpPr>
        <p:spPr>
          <a:xfrm>
            <a:off x="3645434" y="2512582"/>
            <a:ext cx="0" cy="590513"/>
          </a:xfrm>
          <a:custGeom>
            <a:avLst/>
            <a:gdLst/>
            <a:ahLst/>
            <a:cxnLst/>
            <a:rect l="l" t="t" r="r" b="b"/>
            <a:pathLst>
              <a:path h="590513">
                <a:moveTo>
                  <a:pt x="0" y="0"/>
                </a:moveTo>
                <a:moveTo>
                  <a:pt x="0" y="0"/>
                </a:moveTo>
                <a:lnTo>
                  <a:pt x="0" y="590513"/>
                </a:lnTo>
              </a:path>
            </a:pathLst>
          </a:custGeom>
          <a:noFill/>
          <a:ln w="19050">
            <a:solidFill>
              <a:srgbClr val="4B4B4B"/>
            </a:solidFill>
            <a:prstDash val="solid"/>
            <a:headEnd type="none"/>
            <a:tailEnd type="none"/>
          </a:ln>
        </p:spPr>
        <p:txBody>
          <a:bodyPr/>
          <a:lstStyle/>
          <a:p>
            <a:endParaRPr lang="zh-CN" altLang="en-US"/>
          </a:p>
        </p:txBody>
      </p:sp>
      <p:sp>
        <p:nvSpPr>
          <p:cNvPr id="11" name="Shape 8"/>
          <p:cNvSpPr/>
          <p:nvPr/>
        </p:nvSpPr>
        <p:spPr>
          <a:xfrm>
            <a:off x="3553994" y="3043435"/>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696969"/>
          </a:solidFill>
          <a:ln/>
        </p:spPr>
        <p:txBody>
          <a:bodyPr/>
          <a:lstStyle/>
          <a:p>
            <a:endParaRPr lang="zh-CN" altLang="en-US"/>
          </a:p>
        </p:txBody>
      </p:sp>
      <p:sp>
        <p:nvSpPr>
          <p:cNvPr id="12" name="Shape 9"/>
          <p:cNvSpPr/>
          <p:nvPr/>
        </p:nvSpPr>
        <p:spPr>
          <a:xfrm>
            <a:off x="1470375" y="1535624"/>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0084FF"/>
          </a:solidFill>
          <a:ln/>
        </p:spPr>
        <p:txBody>
          <a:bodyPr/>
          <a:lstStyle/>
          <a:p>
            <a:endParaRPr lang="zh-CN" altLang="en-US"/>
          </a:p>
        </p:txBody>
      </p:sp>
      <p:sp>
        <p:nvSpPr>
          <p:cNvPr id="13" name="Shape 10"/>
          <p:cNvSpPr/>
          <p:nvPr/>
        </p:nvSpPr>
        <p:spPr>
          <a:xfrm>
            <a:off x="3532266" y="1968559"/>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696969"/>
          </a:solidFill>
          <a:ln/>
        </p:spPr>
        <p:txBody>
          <a:bodyPr/>
          <a:lstStyle/>
          <a:p>
            <a:endParaRPr lang="zh-CN" altLang="en-US"/>
          </a:p>
        </p:txBody>
      </p:sp>
      <p:sp>
        <p:nvSpPr>
          <p:cNvPr id="14" name="Shape 11"/>
          <p:cNvSpPr/>
          <p:nvPr/>
        </p:nvSpPr>
        <p:spPr>
          <a:xfrm>
            <a:off x="5085986" y="1771362"/>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0084FF"/>
          </a:solidFill>
          <a:ln/>
        </p:spPr>
        <p:txBody>
          <a:bodyPr/>
          <a:lstStyle/>
          <a:p>
            <a:endParaRPr lang="zh-CN" altLang="en-US"/>
          </a:p>
        </p:txBody>
      </p:sp>
      <p:sp>
        <p:nvSpPr>
          <p:cNvPr id="15" name="Text 12"/>
          <p:cNvSpPr/>
          <p:nvPr/>
        </p:nvSpPr>
        <p:spPr>
          <a:xfrm>
            <a:off x="5085986" y="1710521"/>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16" name="Shape 13"/>
          <p:cNvSpPr/>
          <p:nvPr/>
        </p:nvSpPr>
        <p:spPr>
          <a:xfrm>
            <a:off x="5701602" y="2088986"/>
            <a:ext cx="0" cy="590513"/>
          </a:xfrm>
          <a:custGeom>
            <a:avLst/>
            <a:gdLst/>
            <a:ahLst/>
            <a:cxnLst/>
            <a:rect l="l" t="t" r="r" b="b"/>
            <a:pathLst>
              <a:path h="590513">
                <a:moveTo>
                  <a:pt x="0" y="0"/>
                </a:moveTo>
                <a:moveTo>
                  <a:pt x="0" y="0"/>
                </a:moveTo>
                <a:lnTo>
                  <a:pt x="0" y="590513"/>
                </a:lnTo>
              </a:path>
            </a:pathLst>
          </a:custGeom>
          <a:noFill/>
          <a:ln w="19050">
            <a:solidFill>
              <a:srgbClr val="0F5FEA"/>
            </a:solidFill>
            <a:prstDash val="solid"/>
            <a:headEnd type="none"/>
            <a:tailEnd type="none"/>
          </a:ln>
        </p:spPr>
        <p:txBody>
          <a:bodyPr/>
          <a:lstStyle/>
          <a:p>
            <a:endParaRPr lang="zh-CN" altLang="en-US"/>
          </a:p>
        </p:txBody>
      </p:sp>
      <p:sp>
        <p:nvSpPr>
          <p:cNvPr id="17" name="Shape 14"/>
          <p:cNvSpPr/>
          <p:nvPr/>
        </p:nvSpPr>
        <p:spPr>
          <a:xfrm>
            <a:off x="5610162" y="2619839"/>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0084FF"/>
          </a:solidFill>
          <a:ln/>
        </p:spPr>
        <p:txBody>
          <a:bodyPr/>
          <a:lstStyle/>
          <a:p>
            <a:endParaRPr lang="zh-CN" altLang="en-US"/>
          </a:p>
        </p:txBody>
      </p:sp>
      <p:sp>
        <p:nvSpPr>
          <p:cNvPr id="18" name="Shape 15"/>
          <p:cNvSpPr/>
          <p:nvPr/>
        </p:nvSpPr>
        <p:spPr>
          <a:xfrm>
            <a:off x="5588434" y="1527641"/>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0084FF"/>
          </a:solidFill>
          <a:ln/>
        </p:spPr>
        <p:txBody>
          <a:bodyPr/>
          <a:lstStyle/>
          <a:p>
            <a:endParaRPr lang="zh-CN" altLang="en-US"/>
          </a:p>
        </p:txBody>
      </p:sp>
      <p:sp>
        <p:nvSpPr>
          <p:cNvPr id="19" name="Shape 16"/>
          <p:cNvSpPr/>
          <p:nvPr/>
        </p:nvSpPr>
        <p:spPr>
          <a:xfrm>
            <a:off x="7025566" y="2251467"/>
            <a:ext cx="1231231" cy="335519"/>
          </a:xfrm>
          <a:custGeom>
            <a:avLst/>
            <a:gdLst/>
            <a:ahLst/>
            <a:cxnLst/>
            <a:rect l="l" t="t" r="r" b="b"/>
            <a:pathLst>
              <a:path w="1231231" h="335519">
                <a:moveTo>
                  <a:pt x="1231231" y="167759"/>
                </a:moveTo>
                <a:moveTo>
                  <a:pt x="1231231" y="167759"/>
                </a:moveTo>
                <a:lnTo>
                  <a:pt x="984985" y="0"/>
                </a:lnTo>
                <a:lnTo>
                  <a:pt x="0" y="0"/>
                </a:lnTo>
                <a:lnTo>
                  <a:pt x="246246" y="167759"/>
                </a:lnTo>
                <a:lnTo>
                  <a:pt x="0" y="335519"/>
                </a:lnTo>
                <a:lnTo>
                  <a:pt x="984985" y="335519"/>
                </a:lnTo>
                <a:close/>
              </a:path>
            </a:pathLst>
          </a:custGeom>
          <a:solidFill>
            <a:srgbClr val="696969"/>
          </a:solidFill>
          <a:ln/>
        </p:spPr>
        <p:txBody>
          <a:bodyPr/>
          <a:lstStyle/>
          <a:p>
            <a:endParaRPr lang="zh-CN" altLang="en-US"/>
          </a:p>
        </p:txBody>
      </p:sp>
      <p:sp>
        <p:nvSpPr>
          <p:cNvPr id="20" name="Text 17"/>
          <p:cNvSpPr/>
          <p:nvPr/>
        </p:nvSpPr>
        <p:spPr>
          <a:xfrm>
            <a:off x="7025566" y="2171372"/>
            <a:ext cx="1231231"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21" name="Shape 18"/>
          <p:cNvSpPr/>
          <p:nvPr/>
        </p:nvSpPr>
        <p:spPr>
          <a:xfrm>
            <a:off x="7641181" y="2569091"/>
            <a:ext cx="0" cy="590513"/>
          </a:xfrm>
          <a:custGeom>
            <a:avLst/>
            <a:gdLst/>
            <a:ahLst/>
            <a:cxnLst/>
            <a:rect l="l" t="t" r="r" b="b"/>
            <a:pathLst>
              <a:path h="590513">
                <a:moveTo>
                  <a:pt x="0" y="0"/>
                </a:moveTo>
                <a:moveTo>
                  <a:pt x="0" y="0"/>
                </a:moveTo>
                <a:lnTo>
                  <a:pt x="0" y="590513"/>
                </a:lnTo>
              </a:path>
            </a:pathLst>
          </a:custGeom>
          <a:noFill/>
          <a:ln w="19050">
            <a:solidFill>
              <a:srgbClr val="4B4B4B"/>
            </a:solidFill>
            <a:prstDash val="solid"/>
            <a:headEnd type="none"/>
            <a:tailEnd type="none"/>
          </a:ln>
        </p:spPr>
        <p:txBody>
          <a:bodyPr/>
          <a:lstStyle/>
          <a:p>
            <a:endParaRPr lang="zh-CN" altLang="en-US"/>
          </a:p>
        </p:txBody>
      </p:sp>
      <p:sp>
        <p:nvSpPr>
          <p:cNvPr id="22" name="Shape 19"/>
          <p:cNvSpPr/>
          <p:nvPr/>
        </p:nvSpPr>
        <p:spPr>
          <a:xfrm>
            <a:off x="7549741" y="3099944"/>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696969"/>
          </a:solidFill>
          <a:ln/>
        </p:spPr>
        <p:txBody>
          <a:bodyPr/>
          <a:lstStyle/>
          <a:p>
            <a:endParaRPr lang="zh-CN" altLang="en-US"/>
          </a:p>
        </p:txBody>
      </p:sp>
      <p:sp>
        <p:nvSpPr>
          <p:cNvPr id="23" name="Shape 20"/>
          <p:cNvSpPr/>
          <p:nvPr/>
        </p:nvSpPr>
        <p:spPr>
          <a:xfrm>
            <a:off x="7528013" y="2025068"/>
            <a:ext cx="226337" cy="182880"/>
          </a:xfrm>
          <a:custGeom>
            <a:avLst/>
            <a:gdLst/>
            <a:ahLst/>
            <a:cxnLst/>
            <a:rect l="l" t="t" r="r" b="b"/>
            <a:pathLst>
              <a:path w="226337" h="182880">
                <a:moveTo>
                  <a:pt x="113168" y="0"/>
                </a:moveTo>
                <a:moveTo>
                  <a:pt x="113168" y="0"/>
                </a:moveTo>
                <a:lnTo>
                  <a:pt x="67901" y="54864"/>
                </a:lnTo>
                <a:lnTo>
                  <a:pt x="0" y="91440"/>
                </a:lnTo>
                <a:lnTo>
                  <a:pt x="67901" y="128016"/>
                </a:lnTo>
                <a:lnTo>
                  <a:pt x="113168" y="182880"/>
                </a:lnTo>
                <a:lnTo>
                  <a:pt x="158436" y="128016"/>
                </a:lnTo>
                <a:lnTo>
                  <a:pt x="226337" y="91440"/>
                </a:lnTo>
                <a:lnTo>
                  <a:pt x="158436" y="54864"/>
                </a:lnTo>
                <a:lnTo>
                  <a:pt x="113168" y="0"/>
                </a:lnTo>
                <a:close/>
              </a:path>
            </a:pathLst>
          </a:custGeom>
          <a:solidFill>
            <a:srgbClr val="696969"/>
          </a:solidFill>
          <a:ln/>
        </p:spPr>
        <p:txBody>
          <a:bodyPr/>
          <a:lstStyle/>
          <a:p>
            <a:endParaRPr lang="zh-CN" altLang="en-US"/>
          </a:p>
        </p:txBody>
      </p:sp>
      <p:sp>
        <p:nvSpPr>
          <p:cNvPr id="24" name="Text 21"/>
          <p:cNvSpPr/>
          <p:nvPr/>
        </p:nvSpPr>
        <p:spPr>
          <a:xfrm>
            <a:off x="412315" y="2825716"/>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系统思考定义社会问题</a:t>
            </a:r>
            <a:endParaRPr lang="en-US" sz="1440" dirty="0"/>
          </a:p>
        </p:txBody>
      </p:sp>
      <p:sp>
        <p:nvSpPr>
          <p:cNvPr id="25" name="Text 22"/>
          <p:cNvSpPr/>
          <p:nvPr/>
        </p:nvSpPr>
        <p:spPr>
          <a:xfrm>
            <a:off x="536621" y="3169057"/>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系统思考通过整体视角分析社会问题，揭示问题间的相互联系与影响，为解决复杂社会问题提供全面理解。</a:t>
            </a:r>
            <a:endParaRPr lang="en-US" sz="1440" dirty="0"/>
          </a:p>
        </p:txBody>
      </p:sp>
      <p:sp>
        <p:nvSpPr>
          <p:cNvPr id="26" name="Text 23"/>
          <p:cNvSpPr/>
          <p:nvPr/>
        </p:nvSpPr>
        <p:spPr>
          <a:xfrm>
            <a:off x="2474206" y="3241330"/>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识别关键变量</a:t>
            </a:r>
            <a:endParaRPr lang="en-US" sz="1440" dirty="0"/>
          </a:p>
        </p:txBody>
      </p:sp>
      <p:sp>
        <p:nvSpPr>
          <p:cNvPr id="27" name="Text 24"/>
          <p:cNvSpPr/>
          <p:nvPr/>
        </p:nvSpPr>
        <p:spPr>
          <a:xfrm>
            <a:off x="2598513" y="3584671"/>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在社会问题解决中，识别并关注关键变量是核心步骤，它帮助决策者聚焦于影响最大的因素，有效指导行动方案。</a:t>
            </a:r>
            <a:endParaRPr lang="en-US" sz="1440" dirty="0"/>
          </a:p>
        </p:txBody>
      </p:sp>
      <p:sp>
        <p:nvSpPr>
          <p:cNvPr id="28" name="Text 25"/>
          <p:cNvSpPr/>
          <p:nvPr/>
        </p:nvSpPr>
        <p:spPr>
          <a:xfrm>
            <a:off x="4530374" y="2817734"/>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模拟与预测</a:t>
            </a:r>
            <a:endParaRPr lang="en-US" sz="1440" dirty="0"/>
          </a:p>
        </p:txBody>
      </p:sp>
      <p:sp>
        <p:nvSpPr>
          <p:cNvPr id="29" name="Text 26"/>
          <p:cNvSpPr/>
          <p:nvPr/>
        </p:nvSpPr>
        <p:spPr>
          <a:xfrm>
            <a:off x="4654681" y="3161074"/>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利用系统思考构建模型，可以模拟不同决策下的社会问题演变，预测未来趋势，为制定策略提供科学依据。</a:t>
            </a:r>
            <a:endParaRPr lang="en-US" sz="1440" dirty="0"/>
          </a:p>
        </p:txBody>
      </p:sp>
      <p:sp>
        <p:nvSpPr>
          <p:cNvPr id="30" name="Text 27"/>
          <p:cNvSpPr/>
          <p:nvPr/>
        </p:nvSpPr>
        <p:spPr>
          <a:xfrm>
            <a:off x="6469953" y="3297839"/>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跨领域合作</a:t>
            </a:r>
            <a:endParaRPr lang="en-US" sz="1440" dirty="0"/>
          </a:p>
        </p:txBody>
      </p:sp>
      <p:sp>
        <p:nvSpPr>
          <p:cNvPr id="31" name="Text 28"/>
          <p:cNvSpPr/>
          <p:nvPr/>
        </p:nvSpPr>
        <p:spPr>
          <a:xfrm>
            <a:off x="6594260" y="3641179"/>
            <a:ext cx="2093843" cy="603504"/>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系统思考强调跨学科、跨领域的合作，整合不同专业知识，共同应对复杂的社会挑战，实现问题的全面解决。</a:t>
            </a:r>
            <a:endParaRPr lang="en-US" sz="14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59673" y="1365228"/>
            <a:ext cx="1646234" cy="155448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7200" b="1" dirty="0">
                <a:solidFill>
                  <a:srgbClr val="0F5FEA"/>
                </a:solidFill>
                <a:latin typeface="Microsoft Yahei" pitchFamily="34" charset="0"/>
                <a:ea typeface="Microsoft Yahei" pitchFamily="34" charset="-122"/>
                <a:cs typeface="Microsoft Yahei" pitchFamily="34" charset="-120"/>
              </a:rPr>
              <a:t>05</a:t>
            </a:r>
            <a:endParaRPr lang="en-US" sz="1440" dirty="0"/>
          </a:p>
        </p:txBody>
      </p:sp>
      <p:sp>
        <p:nvSpPr>
          <p:cNvPr id="4" name="Text 1"/>
          <p:cNvSpPr/>
          <p:nvPr/>
        </p:nvSpPr>
        <p:spPr>
          <a:xfrm>
            <a:off x="743647" y="2715737"/>
            <a:ext cx="3897443" cy="676656"/>
          </a:xfrm>
          <a:prstGeom prst="rect">
            <a:avLst/>
          </a:prstGeom>
          <a:noFill/>
          <a:ln/>
        </p:spPr>
        <p:txBody>
          <a:bodyPr wrap="square" lIns="95250" tIns="95250" rIns="95250" bIns="95250" rtlCol="0" anchor="t"/>
          <a:lstStyle/>
          <a:p>
            <a:pPr marL="0" indent="0">
              <a:lnSpc>
                <a:spcPct val="112500"/>
              </a:lnSpc>
              <a:spcBef>
                <a:spcPts val="375"/>
              </a:spcBef>
              <a:buNone/>
            </a:pPr>
            <a:r>
              <a:rPr lang="en-US" sz="2592" b="1" dirty="0">
                <a:solidFill>
                  <a:srgbClr val="00070F"/>
                </a:solidFill>
                <a:latin typeface="Microsoft Yahei" pitchFamily="34" charset="0"/>
                <a:ea typeface="Microsoft Yahei" pitchFamily="34" charset="-122"/>
                <a:cs typeface="Microsoft Yahei" pitchFamily="34" charset="-120"/>
              </a:rPr>
              <a:t>系统思考案例</a:t>
            </a:r>
            <a:endParaRPr lang="en-US" sz="1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成功案例分享</a:t>
            </a:r>
            <a:endParaRPr lang="en-US" sz="1440" dirty="0"/>
          </a:p>
        </p:txBody>
      </p:sp>
      <p:pic>
        <p:nvPicPr>
          <p:cNvPr id="3" name="Image 0" descr="https://sgw-dx.xf-yun.com/api/v1/sparkdesk/_17423614724937d56353d05e64371b02a336a8c4090eb.jpg?authorization=c2ltcGxlLWp3dCBhaz1zcGFya2Rlc2s4MDAwMDAwMDAwMDE7ZXhwPTMzMTkxNjE0NzI7YWxnbz1obWFjLXNoYTI1NjtzaWc9OHB2MXBSTDBDT0lMZUtGQW1qeWhLa25IQzMvMS9LV21rcit6Um5WU2dGaz0=&amp;x_location=7YfmxI7B7uKO7jlRxIftd60we5D="/>
          <p:cNvPicPr>
            <a:picLocks noChangeAspect="1"/>
          </p:cNvPicPr>
          <p:nvPr/>
        </p:nvPicPr>
        <p:blipFill>
          <a:blip r:embed="rId4"/>
          <a:srcRect/>
          <a:stretch/>
        </p:blipFill>
        <p:spPr>
          <a:xfrm>
            <a:off x="505361" y="2646298"/>
            <a:ext cx="2516140" cy="1415329"/>
          </a:xfrm>
          <a:prstGeom prst="rect">
            <a:avLst/>
          </a:prstGeom>
        </p:spPr>
      </p:pic>
      <p:sp>
        <p:nvSpPr>
          <p:cNvPr id="4" name="Text 1"/>
          <p:cNvSpPr/>
          <p:nvPr/>
        </p:nvSpPr>
        <p:spPr>
          <a:xfrm>
            <a:off x="455940" y="826507"/>
            <a:ext cx="2614983" cy="44805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3C8CFF"/>
                </a:solidFill>
                <a:latin typeface="Microsoft Yahei" pitchFamily="34" charset="0"/>
                <a:ea typeface="Microsoft Yahei" pitchFamily="34" charset="-122"/>
                <a:cs typeface="Microsoft Yahei" pitchFamily="34" charset="-120"/>
              </a:rPr>
              <a:t>系统思考在科技行业的应用</a:t>
            </a:r>
            <a:endParaRPr lang="en-US" sz="1440" dirty="0"/>
          </a:p>
        </p:txBody>
      </p:sp>
      <p:sp>
        <p:nvSpPr>
          <p:cNvPr id="5" name="Text 2"/>
          <p:cNvSpPr/>
          <p:nvPr/>
        </p:nvSpPr>
        <p:spPr>
          <a:xfrm>
            <a:off x="3247889" y="1290078"/>
            <a:ext cx="2614983"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智能家居系统是一个成功的案例，它通过整合各种设备和技术，实现了家庭自动化和智能化管理。</a:t>
            </a:r>
            <a:endParaRPr lang="en-US" sz="1440" dirty="0"/>
          </a:p>
        </p:txBody>
      </p:sp>
      <p:pic>
        <p:nvPicPr>
          <p:cNvPr id="6" name="Image 1" descr="https://sgw-dx.xf-yun.com/api/v1/sparkdesk/_17423614752421c78a488b3ba406891b6ee990251e181.jpg?authorization=c2ltcGxlLWp3dCBhaz1zcGFya2Rlc2s4MDAwMDAwMDAwMDE7ZXhwPTMzMTkxNjE0NzU7YWxnbz1obWFjLXNoYTI1NjtzaWc9dEFRRlZOaDh2b0xGSHFCVm9Ua3EwNG14dFQyWDEyRDdNcUNGdmMyRkJoOD0=&amp;x_location=7YfmxI7B7uKO7jlRxIftd60we5D="/>
          <p:cNvPicPr>
            <a:picLocks noChangeAspect="1"/>
          </p:cNvPicPr>
          <p:nvPr/>
        </p:nvPicPr>
        <p:blipFill>
          <a:blip r:embed="rId5"/>
          <a:srcRect l="154" r="154"/>
          <a:stretch/>
        </p:blipFill>
        <p:spPr>
          <a:xfrm>
            <a:off x="3297311" y="2646298"/>
            <a:ext cx="2516140" cy="1415329"/>
          </a:xfrm>
          <a:prstGeom prst="rect">
            <a:avLst/>
          </a:prstGeom>
        </p:spPr>
      </p:pic>
      <p:sp>
        <p:nvSpPr>
          <p:cNvPr id="7" name="Text 3"/>
          <p:cNvSpPr/>
          <p:nvPr/>
        </p:nvSpPr>
        <p:spPr>
          <a:xfrm>
            <a:off x="3247889" y="826507"/>
            <a:ext cx="2614983" cy="44805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3C8CFF"/>
                </a:solidFill>
                <a:latin typeface="Microsoft Yahei" pitchFamily="34" charset="0"/>
                <a:ea typeface="Microsoft Yahei" pitchFamily="34" charset="-122"/>
                <a:cs typeface="Microsoft Yahei" pitchFamily="34" charset="-120"/>
              </a:rPr>
              <a:t>成功案例分享：智能家居系统</a:t>
            </a:r>
            <a:endParaRPr lang="en-US" sz="1440" dirty="0"/>
          </a:p>
        </p:txBody>
      </p:sp>
      <p:sp>
        <p:nvSpPr>
          <p:cNvPr id="8" name="Text 4"/>
          <p:cNvSpPr/>
          <p:nvPr/>
        </p:nvSpPr>
        <p:spPr>
          <a:xfrm>
            <a:off x="6031158" y="1290078"/>
            <a:ext cx="2656902"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自动驾驶汽车是另一个成功的案例，它利用先进的传感器和算法，实现了无人驾驶和交通安全的提升。</a:t>
            </a:r>
            <a:endParaRPr lang="en-US" sz="1440" dirty="0"/>
          </a:p>
        </p:txBody>
      </p:sp>
      <p:pic>
        <p:nvPicPr>
          <p:cNvPr id="9" name="Image 2" descr="https://sgw-dx.xf-yun.com/api/v1/sparkdesk/_17423614784199ed17437ba324383b68fef99741849cf.jpg?authorization=c2ltcGxlLWp3dCBhaz1zcGFya2Rlc2s4MDAwMDAwMDAwMDE7ZXhwPTMzMTkxNjE0Nzg7YWxnbz1obWFjLXNoYTI1NjtzaWc9YnNIWmM4dEtKUEY0V1pLMFQ1bkd4b0JwRzBqbHJPY0dxK3NxSnRvb0tnYz0=&amp;x_location=7YfmxI7B7uKO7jlRxIftd60we5D="/>
          <p:cNvPicPr>
            <a:picLocks noChangeAspect="1"/>
          </p:cNvPicPr>
          <p:nvPr/>
        </p:nvPicPr>
        <p:blipFill>
          <a:blip r:embed="rId6"/>
          <a:srcRect l="154" r="154"/>
          <a:stretch/>
        </p:blipFill>
        <p:spPr>
          <a:xfrm>
            <a:off x="6101539" y="2646298"/>
            <a:ext cx="2516140" cy="1415329"/>
          </a:xfrm>
          <a:prstGeom prst="rect">
            <a:avLst/>
          </a:prstGeom>
        </p:spPr>
      </p:pic>
      <p:sp>
        <p:nvSpPr>
          <p:cNvPr id="10" name="Text 5"/>
          <p:cNvSpPr/>
          <p:nvPr/>
        </p:nvSpPr>
        <p:spPr>
          <a:xfrm>
            <a:off x="6031158" y="826507"/>
            <a:ext cx="2656902" cy="44805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3C8CFF"/>
                </a:solidFill>
                <a:latin typeface="Microsoft Yahei" pitchFamily="34" charset="0"/>
                <a:ea typeface="Microsoft Yahei" pitchFamily="34" charset="-122"/>
                <a:cs typeface="Microsoft Yahei" pitchFamily="34" charset="-120"/>
              </a:rPr>
              <a:t>成功案例分享：自动驾驶汽车</a:t>
            </a:r>
            <a:endParaRPr lang="en-US" sz="1440" dirty="0"/>
          </a:p>
        </p:txBody>
      </p:sp>
      <p:sp>
        <p:nvSpPr>
          <p:cNvPr id="11" name="Text 6"/>
          <p:cNvSpPr/>
          <p:nvPr/>
        </p:nvSpPr>
        <p:spPr>
          <a:xfrm>
            <a:off x="455940" y="1290078"/>
            <a:ext cx="2614983"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系统思考在科技行业中发挥着重要作用，通过全面分析问题和解决方案，帮助科技公司实现创新和发展。</a:t>
            </a:r>
            <a:endParaRPr lang="en-US"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失败案例反思</a:t>
            </a:r>
            <a:endParaRPr lang="en-US" sz="1440" dirty="0"/>
          </a:p>
        </p:txBody>
      </p:sp>
      <p:sp>
        <p:nvSpPr>
          <p:cNvPr id="4" name="Shape 1"/>
          <p:cNvSpPr/>
          <p:nvPr/>
        </p:nvSpPr>
        <p:spPr>
          <a:xfrm>
            <a:off x="2856657" y="2231501"/>
            <a:ext cx="2194560" cy="2233650"/>
          </a:xfrm>
          <a:custGeom>
            <a:avLst/>
            <a:gdLst/>
            <a:ahLst/>
            <a:cxnLst/>
            <a:rect l="l" t="t" r="r" b="b"/>
            <a:pathLst>
              <a:path w="2194560" h="2233650">
                <a:moveTo>
                  <a:pt x="274320" y="0"/>
                </a:moveTo>
                <a:moveTo>
                  <a:pt x="274320" y="0"/>
                </a:moveTo>
                <a:lnTo>
                  <a:pt x="1920240" y="0"/>
                </a:lnTo>
                <a:quadBezTo>
                  <a:pt x="2194560" y="0"/>
                  <a:pt x="2194560" y="274320"/>
                </a:quadBezTo>
                <a:lnTo>
                  <a:pt x="2194560" y="1959330"/>
                </a:lnTo>
                <a:quadBezTo>
                  <a:pt x="2194560" y="2233650"/>
                  <a:pt x="1920240" y="2233650"/>
                </a:quadBezTo>
                <a:lnTo>
                  <a:pt x="274320" y="2233650"/>
                </a:lnTo>
                <a:quadBezTo>
                  <a:pt x="0" y="2233650"/>
                  <a:pt x="0" y="1959330"/>
                </a:quadBezTo>
                <a:lnTo>
                  <a:pt x="0" y="274320"/>
                </a:lnTo>
                <a:quadBezTo>
                  <a:pt x="0" y="0"/>
                  <a:pt x="274320" y="0"/>
                </a:quadBezTo>
                <a:close/>
              </a:path>
            </a:pathLst>
          </a:custGeom>
          <a:solidFill>
            <a:srgbClr val="0084FF">
              <a:alpha val="10000"/>
            </a:srgbClr>
          </a:solidFill>
          <a:ln/>
        </p:spPr>
        <p:txBody>
          <a:bodyPr/>
          <a:lstStyle/>
          <a:p>
            <a:endParaRPr lang="zh-CN" altLang="en-US"/>
          </a:p>
        </p:txBody>
      </p:sp>
      <p:sp>
        <p:nvSpPr>
          <p:cNvPr id="5" name="Text 2"/>
          <p:cNvSpPr/>
          <p:nvPr/>
        </p:nvSpPr>
        <p:spPr>
          <a:xfrm>
            <a:off x="2856657" y="2231501"/>
            <a:ext cx="2194560" cy="2233650"/>
          </a:xfrm>
          <a:prstGeom prst="rect">
            <a:avLst/>
          </a:prstGeom>
          <a:noFill/>
          <a:ln/>
        </p:spPr>
        <p:txBody>
          <a:bodyPr wrap="square" rtlCol="0" anchor="ctr"/>
          <a:lstStyle/>
          <a:p>
            <a:pPr marL="0" indent="0">
              <a:spcBef>
                <a:spcPts val="375"/>
              </a:spcBef>
              <a:buNone/>
            </a:pPr>
            <a:endParaRPr lang="en-US" sz="1440" dirty="0"/>
          </a:p>
        </p:txBody>
      </p:sp>
      <p:sp>
        <p:nvSpPr>
          <p:cNvPr id="6" name="Shape 3"/>
          <p:cNvSpPr/>
          <p:nvPr/>
        </p:nvSpPr>
        <p:spPr>
          <a:xfrm>
            <a:off x="588149" y="2231501"/>
            <a:ext cx="2194560" cy="2233650"/>
          </a:xfrm>
          <a:custGeom>
            <a:avLst/>
            <a:gdLst/>
            <a:ahLst/>
            <a:cxnLst/>
            <a:rect l="l" t="t" r="r" b="b"/>
            <a:pathLst>
              <a:path w="2194560" h="2233650">
                <a:moveTo>
                  <a:pt x="274320" y="0"/>
                </a:moveTo>
                <a:moveTo>
                  <a:pt x="274320" y="0"/>
                </a:moveTo>
                <a:lnTo>
                  <a:pt x="1920240" y="0"/>
                </a:lnTo>
                <a:quadBezTo>
                  <a:pt x="2194560" y="0"/>
                  <a:pt x="2194560" y="274320"/>
                </a:quadBezTo>
                <a:lnTo>
                  <a:pt x="2194560" y="1959330"/>
                </a:lnTo>
                <a:quadBezTo>
                  <a:pt x="2194560" y="2233650"/>
                  <a:pt x="1920240" y="2233650"/>
                </a:quadBezTo>
                <a:lnTo>
                  <a:pt x="274320" y="2233650"/>
                </a:lnTo>
                <a:quadBezTo>
                  <a:pt x="0" y="2233650"/>
                  <a:pt x="0" y="1959330"/>
                </a:quadBezTo>
                <a:lnTo>
                  <a:pt x="0" y="274320"/>
                </a:lnTo>
                <a:quadBezTo>
                  <a:pt x="0" y="0"/>
                  <a:pt x="274320" y="0"/>
                </a:quadBezTo>
                <a:close/>
              </a:path>
            </a:pathLst>
          </a:custGeom>
          <a:solidFill>
            <a:srgbClr val="0084FF">
              <a:alpha val="10000"/>
            </a:srgbClr>
          </a:solidFill>
          <a:ln/>
        </p:spPr>
        <p:txBody>
          <a:bodyPr/>
          <a:lstStyle/>
          <a:p>
            <a:endParaRPr lang="zh-CN" altLang="en-US"/>
          </a:p>
        </p:txBody>
      </p:sp>
      <p:sp>
        <p:nvSpPr>
          <p:cNvPr id="7" name="Text 4"/>
          <p:cNvSpPr/>
          <p:nvPr/>
        </p:nvSpPr>
        <p:spPr>
          <a:xfrm>
            <a:off x="588149" y="2231501"/>
            <a:ext cx="2194560" cy="2233650"/>
          </a:xfrm>
          <a:prstGeom prst="rect">
            <a:avLst/>
          </a:prstGeom>
          <a:noFill/>
          <a:ln/>
        </p:spPr>
        <p:txBody>
          <a:bodyPr wrap="square" rtlCol="0" anchor="ctr"/>
          <a:lstStyle/>
          <a:p>
            <a:pPr marL="0" indent="0">
              <a:spcBef>
                <a:spcPts val="375"/>
              </a:spcBef>
              <a:buNone/>
            </a:pPr>
            <a:endParaRPr lang="en-US" sz="1440" dirty="0"/>
          </a:p>
        </p:txBody>
      </p:sp>
      <p:sp>
        <p:nvSpPr>
          <p:cNvPr id="8" name="Shape 5"/>
          <p:cNvSpPr/>
          <p:nvPr/>
        </p:nvSpPr>
        <p:spPr>
          <a:xfrm>
            <a:off x="1548269" y="2152251"/>
            <a:ext cx="274320" cy="279011"/>
          </a:xfrm>
          <a:custGeom>
            <a:avLst/>
            <a:gdLst/>
            <a:ahLst/>
            <a:cxnLst/>
            <a:rect l="l" t="t" r="r" b="b"/>
            <a:pathLst>
              <a:path w="274320" h="279011">
                <a:moveTo>
                  <a:pt x="137160" y="0"/>
                </a:moveTo>
                <a:moveTo>
                  <a:pt x="137160" y="0"/>
                </a:moveTo>
                <a:cubicBezTo>
                  <a:pt x="212861" y="0"/>
                  <a:pt x="274320" y="62510"/>
                  <a:pt x="274320" y="139505"/>
                </a:cubicBezTo>
                <a:cubicBezTo>
                  <a:pt x="274320" y="216501"/>
                  <a:pt x="212861" y="279011"/>
                  <a:pt x="137160" y="279011"/>
                </a:cubicBezTo>
                <a:cubicBezTo>
                  <a:pt x="61459" y="279011"/>
                  <a:pt x="0" y="216501"/>
                  <a:pt x="0" y="139505"/>
                </a:cubicBezTo>
                <a:cubicBezTo>
                  <a:pt x="0" y="62510"/>
                  <a:pt x="61459" y="0"/>
                  <a:pt x="137160" y="0"/>
                </a:cubicBezTo>
                <a:close/>
              </a:path>
            </a:pathLst>
          </a:custGeom>
          <a:solidFill>
            <a:srgbClr val="0084FF"/>
          </a:solidFill>
          <a:ln/>
        </p:spPr>
        <p:txBody>
          <a:bodyPr/>
          <a:lstStyle/>
          <a:p>
            <a:endParaRPr lang="zh-CN" altLang="en-US"/>
          </a:p>
        </p:txBody>
      </p:sp>
      <p:graphicFrame>
        <p:nvGraphicFramePr>
          <p:cNvPr id="9" name="Chart 0"/>
          <p:cNvGraphicFramePr/>
          <p:nvPr/>
        </p:nvGraphicFramePr>
        <p:xfrm>
          <a:off x="5179079" y="1000742"/>
          <a:ext cx="3487695" cy="3603539"/>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 6"/>
          <p:cNvSpPr/>
          <p:nvPr/>
        </p:nvSpPr>
        <p:spPr>
          <a:xfrm>
            <a:off x="1394022" y="2049947"/>
            <a:ext cx="582815"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1" name="Shape 7"/>
          <p:cNvSpPr/>
          <p:nvPr/>
        </p:nvSpPr>
        <p:spPr>
          <a:xfrm>
            <a:off x="3816777" y="2149205"/>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5196FF"/>
          </a:solidFill>
          <a:ln/>
        </p:spPr>
        <p:txBody>
          <a:bodyPr/>
          <a:lstStyle/>
          <a:p>
            <a:endParaRPr lang="zh-CN" altLang="en-US"/>
          </a:p>
        </p:txBody>
      </p:sp>
      <p:sp>
        <p:nvSpPr>
          <p:cNvPr id="12" name="Text 8"/>
          <p:cNvSpPr/>
          <p:nvPr/>
        </p:nvSpPr>
        <p:spPr>
          <a:xfrm>
            <a:off x="3662530" y="2048621"/>
            <a:ext cx="582815" cy="45720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3" name="Text 9"/>
          <p:cNvSpPr/>
          <p:nvPr/>
        </p:nvSpPr>
        <p:spPr>
          <a:xfrm>
            <a:off x="514201" y="2578973"/>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系统思考的缺失</a:t>
            </a:r>
            <a:endParaRPr lang="en-US" sz="1440" dirty="0"/>
          </a:p>
        </p:txBody>
      </p:sp>
      <p:sp>
        <p:nvSpPr>
          <p:cNvPr id="14" name="Text 10"/>
          <p:cNvSpPr/>
          <p:nvPr/>
        </p:nvSpPr>
        <p:spPr>
          <a:xfrm>
            <a:off x="588149" y="2944733"/>
            <a:ext cx="2194560" cy="123444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在科技发展过程中，缺乏系统思考可能导致项目失败。例如，某智能硬件项目因未全面考虑用户需求和市场环境，最终导致产品滞销。</a:t>
            </a:r>
            <a:endParaRPr lang="en-US" sz="1440" dirty="0"/>
          </a:p>
        </p:txBody>
      </p:sp>
      <p:sp>
        <p:nvSpPr>
          <p:cNvPr id="15" name="Text 11"/>
          <p:cNvSpPr/>
          <p:nvPr/>
        </p:nvSpPr>
        <p:spPr>
          <a:xfrm>
            <a:off x="2782709" y="2578973"/>
            <a:ext cx="2342457" cy="36576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反思与改进</a:t>
            </a:r>
            <a:endParaRPr lang="en-US" sz="1440" dirty="0"/>
          </a:p>
        </p:txBody>
      </p:sp>
      <p:sp>
        <p:nvSpPr>
          <p:cNvPr id="16" name="Text 12"/>
          <p:cNvSpPr/>
          <p:nvPr/>
        </p:nvSpPr>
        <p:spPr>
          <a:xfrm>
            <a:off x="2856657" y="2944733"/>
            <a:ext cx="2194560" cy="1234440"/>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对失败案例进行深入反思，找出问题所在，并提出改进措施。通过不断学习和实践，提高系统思考能力，避免类似错误的再次发生。</a:t>
            </a:r>
            <a:endParaRPr lang="en-US" sz="14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59673" y="1365228"/>
            <a:ext cx="1646234" cy="1554480"/>
          </a:xfrm>
          <a:prstGeom prst="rect">
            <a:avLst/>
          </a:prstGeom>
          <a:noFill/>
          <a:ln/>
        </p:spPr>
        <p:txBody>
          <a:bodyPr wrap="square" lIns="95250" tIns="95250" rIns="95250" bIns="95250" rtlCol="0" anchor="t"/>
          <a:lstStyle/>
          <a:p>
            <a:pPr marL="0" indent="0" algn="ctr">
              <a:lnSpc>
                <a:spcPct val="112500"/>
              </a:lnSpc>
              <a:spcBef>
                <a:spcPts val="375"/>
              </a:spcBef>
              <a:buNone/>
            </a:pPr>
            <a:r>
              <a:rPr lang="en-US" sz="7200" b="1" dirty="0">
                <a:solidFill>
                  <a:srgbClr val="0F5FEA"/>
                </a:solidFill>
                <a:latin typeface="Microsoft Yahei" pitchFamily="34" charset="0"/>
                <a:ea typeface="Microsoft Yahei" pitchFamily="34" charset="-122"/>
                <a:cs typeface="Microsoft Yahei" pitchFamily="34" charset="-120"/>
              </a:rPr>
              <a:t>06</a:t>
            </a:r>
            <a:endParaRPr lang="en-US" sz="1440" dirty="0"/>
          </a:p>
        </p:txBody>
      </p:sp>
      <p:sp>
        <p:nvSpPr>
          <p:cNvPr id="4" name="Text 1"/>
          <p:cNvSpPr/>
          <p:nvPr/>
        </p:nvSpPr>
        <p:spPr>
          <a:xfrm>
            <a:off x="743647" y="2715737"/>
            <a:ext cx="3897443" cy="676656"/>
          </a:xfrm>
          <a:prstGeom prst="rect">
            <a:avLst/>
          </a:prstGeom>
          <a:noFill/>
          <a:ln/>
        </p:spPr>
        <p:txBody>
          <a:bodyPr wrap="square" lIns="95250" tIns="95250" rIns="95250" bIns="95250" rtlCol="0" anchor="t"/>
          <a:lstStyle/>
          <a:p>
            <a:pPr marL="0" indent="0">
              <a:lnSpc>
                <a:spcPct val="112500"/>
              </a:lnSpc>
              <a:spcBef>
                <a:spcPts val="375"/>
              </a:spcBef>
              <a:buNone/>
            </a:pPr>
            <a:r>
              <a:rPr lang="en-US" sz="2592" b="1" dirty="0">
                <a:solidFill>
                  <a:srgbClr val="00070F"/>
                </a:solidFill>
                <a:latin typeface="Microsoft Yahei" pitchFamily="34" charset="0"/>
                <a:ea typeface="Microsoft Yahei" pitchFamily="34" charset="-122"/>
                <a:cs typeface="Microsoft Yahei" pitchFamily="34" charset="-120"/>
              </a:rPr>
              <a:t>系统思考挑战</a:t>
            </a:r>
            <a:endParaRPr lang="en-US" sz="144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当前面临的难题</a:t>
            </a:r>
            <a:endParaRPr lang="en-US" sz="1440" dirty="0"/>
          </a:p>
        </p:txBody>
      </p:sp>
      <p:sp>
        <p:nvSpPr>
          <p:cNvPr id="4" name="Shape 1"/>
          <p:cNvSpPr/>
          <p:nvPr/>
        </p:nvSpPr>
        <p:spPr>
          <a:xfrm>
            <a:off x="801601" y="1138322"/>
            <a:ext cx="528891" cy="391522"/>
          </a:xfrm>
          <a:custGeom>
            <a:avLst/>
            <a:gdLst/>
            <a:ahLst/>
            <a:cxnLst/>
            <a:rect l="l" t="t" r="r" b="b"/>
            <a:pathLst>
              <a:path w="528891" h="391522">
                <a:moveTo>
                  <a:pt x="0" y="0"/>
                </a:moveTo>
                <a:moveTo>
                  <a:pt x="0" y="0"/>
                </a:moveTo>
                <a:lnTo>
                  <a:pt x="528891" y="0"/>
                </a:lnTo>
                <a:lnTo>
                  <a:pt x="528891" y="391522"/>
                </a:lnTo>
                <a:lnTo>
                  <a:pt x="0" y="391522"/>
                </a:lnTo>
                <a:close/>
              </a:path>
            </a:pathLst>
          </a:custGeom>
          <a:solidFill>
            <a:srgbClr val="0084FF"/>
          </a:solidFill>
          <a:ln/>
        </p:spPr>
        <p:txBody>
          <a:bodyPr/>
          <a:lstStyle/>
          <a:p>
            <a:endParaRPr lang="zh-CN" altLang="en-US"/>
          </a:p>
        </p:txBody>
      </p:sp>
      <p:sp>
        <p:nvSpPr>
          <p:cNvPr id="5" name="Shape 2"/>
          <p:cNvSpPr/>
          <p:nvPr/>
        </p:nvSpPr>
        <p:spPr>
          <a:xfrm>
            <a:off x="1330124" y="1132915"/>
            <a:ext cx="2944368" cy="1645920"/>
          </a:xfrm>
          <a:custGeom>
            <a:avLst/>
            <a:gdLst/>
            <a:ahLst/>
            <a:cxnLst/>
            <a:rect l="l" t="t" r="r" b="b"/>
            <a:pathLst>
              <a:path w="2944368" h="1645920">
                <a:moveTo>
                  <a:pt x="0" y="0"/>
                </a:moveTo>
                <a:moveTo>
                  <a:pt x="0" y="0"/>
                </a:moveTo>
                <a:lnTo>
                  <a:pt x="2944368" y="0"/>
                </a:lnTo>
                <a:lnTo>
                  <a:pt x="2944368" y="1645920"/>
                </a:lnTo>
                <a:lnTo>
                  <a:pt x="0" y="1645920"/>
                </a:lnTo>
                <a:close/>
              </a:path>
            </a:pathLst>
          </a:custGeom>
          <a:solidFill>
            <a:srgbClr val="0084FF">
              <a:alpha val="10000"/>
            </a:srgbClr>
          </a:solidFill>
          <a:ln/>
        </p:spPr>
        <p:txBody>
          <a:bodyPr/>
          <a:lstStyle/>
          <a:p>
            <a:endParaRPr lang="zh-CN" altLang="en-US"/>
          </a:p>
        </p:txBody>
      </p:sp>
      <p:sp>
        <p:nvSpPr>
          <p:cNvPr id="6" name="Shape 3"/>
          <p:cNvSpPr/>
          <p:nvPr/>
        </p:nvSpPr>
        <p:spPr>
          <a:xfrm>
            <a:off x="5495514" y="1529844"/>
            <a:ext cx="2944368" cy="1645920"/>
          </a:xfrm>
          <a:custGeom>
            <a:avLst/>
            <a:gdLst/>
            <a:ahLst/>
            <a:cxnLst/>
            <a:rect l="l" t="t" r="r" b="b"/>
            <a:pathLst>
              <a:path w="2944368" h="1645920">
                <a:moveTo>
                  <a:pt x="0" y="0"/>
                </a:moveTo>
                <a:moveTo>
                  <a:pt x="0" y="0"/>
                </a:moveTo>
                <a:lnTo>
                  <a:pt x="2944368" y="0"/>
                </a:lnTo>
                <a:lnTo>
                  <a:pt x="2944368" y="1645920"/>
                </a:lnTo>
                <a:lnTo>
                  <a:pt x="0" y="1645920"/>
                </a:lnTo>
                <a:close/>
              </a:path>
            </a:pathLst>
          </a:custGeom>
          <a:solidFill>
            <a:srgbClr val="0084FF">
              <a:alpha val="10000"/>
            </a:srgbClr>
          </a:solidFill>
          <a:ln/>
        </p:spPr>
        <p:txBody>
          <a:bodyPr/>
          <a:lstStyle/>
          <a:p>
            <a:endParaRPr lang="zh-CN" altLang="en-US"/>
          </a:p>
        </p:txBody>
      </p:sp>
      <p:sp>
        <p:nvSpPr>
          <p:cNvPr id="7" name="Shape 4"/>
          <p:cNvSpPr/>
          <p:nvPr/>
        </p:nvSpPr>
        <p:spPr>
          <a:xfrm>
            <a:off x="2206032" y="3066458"/>
            <a:ext cx="2944368" cy="1645920"/>
          </a:xfrm>
          <a:custGeom>
            <a:avLst/>
            <a:gdLst/>
            <a:ahLst/>
            <a:cxnLst/>
            <a:rect l="l" t="t" r="r" b="b"/>
            <a:pathLst>
              <a:path w="2944368" h="1645920">
                <a:moveTo>
                  <a:pt x="0" y="0"/>
                </a:moveTo>
                <a:moveTo>
                  <a:pt x="0" y="0"/>
                </a:moveTo>
                <a:lnTo>
                  <a:pt x="2944368" y="0"/>
                </a:lnTo>
                <a:lnTo>
                  <a:pt x="2944368" y="1645920"/>
                </a:lnTo>
                <a:lnTo>
                  <a:pt x="0" y="1645920"/>
                </a:lnTo>
                <a:close/>
              </a:path>
            </a:pathLst>
          </a:custGeom>
          <a:solidFill>
            <a:srgbClr val="0084FF">
              <a:alpha val="10000"/>
            </a:srgbClr>
          </a:solidFill>
          <a:ln/>
        </p:spPr>
        <p:txBody>
          <a:bodyPr/>
          <a:lstStyle/>
          <a:p>
            <a:endParaRPr lang="zh-CN" altLang="en-US"/>
          </a:p>
        </p:txBody>
      </p:sp>
      <p:sp>
        <p:nvSpPr>
          <p:cNvPr id="8" name="Text 5"/>
          <p:cNvSpPr/>
          <p:nvPr/>
        </p:nvSpPr>
        <p:spPr>
          <a:xfrm>
            <a:off x="703661" y="1129178"/>
            <a:ext cx="688194"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9" name="Text 6"/>
          <p:cNvSpPr/>
          <p:nvPr/>
        </p:nvSpPr>
        <p:spPr>
          <a:xfrm>
            <a:off x="1330491" y="1187779"/>
            <a:ext cx="2944001" cy="402336"/>
          </a:xfrm>
          <a:prstGeom prst="rect">
            <a:avLst/>
          </a:prstGeom>
          <a:noFill/>
          <a:ln/>
        </p:spPr>
        <p:txBody>
          <a:bodyPr wrap="square" lIns="95250" tIns="95250" rIns="95250" bIns="95250" rtlCol="0" anchor="t"/>
          <a:lstStyle/>
          <a:p>
            <a:pPr marL="0" indent="0">
              <a:lnSpc>
                <a:spcPct val="1000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复杂系统的挑战</a:t>
            </a:r>
            <a:endParaRPr lang="en-US" sz="1440" dirty="0"/>
          </a:p>
        </p:txBody>
      </p:sp>
      <p:sp>
        <p:nvSpPr>
          <p:cNvPr id="10" name="Text 7"/>
          <p:cNvSpPr/>
          <p:nvPr/>
        </p:nvSpPr>
        <p:spPr>
          <a:xfrm>
            <a:off x="1330491" y="1489531"/>
            <a:ext cx="2944368" cy="1024128"/>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在科技迅猛发展的今天，我们面临着前所未有的复杂系统挑战，这些系统往往由无数相互关联的部分组成，需要全新的思考方式来应对。</a:t>
            </a:r>
            <a:endParaRPr lang="en-US" sz="1440" dirty="0"/>
          </a:p>
        </p:txBody>
      </p:sp>
      <p:sp>
        <p:nvSpPr>
          <p:cNvPr id="11" name="Text 8"/>
          <p:cNvSpPr/>
          <p:nvPr/>
        </p:nvSpPr>
        <p:spPr>
          <a:xfrm>
            <a:off x="5495971" y="1584691"/>
            <a:ext cx="2944368" cy="402336"/>
          </a:xfrm>
          <a:prstGeom prst="rect">
            <a:avLst/>
          </a:prstGeom>
          <a:noFill/>
          <a:ln/>
        </p:spPr>
        <p:txBody>
          <a:bodyPr wrap="square" lIns="95250" tIns="95250" rIns="95250" bIns="95250" rtlCol="0" anchor="t"/>
          <a:lstStyle/>
          <a:p>
            <a:pPr marL="0" indent="0">
              <a:lnSpc>
                <a:spcPct val="1000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数据过载问题</a:t>
            </a:r>
            <a:endParaRPr lang="en-US" sz="1440" dirty="0"/>
          </a:p>
        </p:txBody>
      </p:sp>
      <p:sp>
        <p:nvSpPr>
          <p:cNvPr id="12" name="Text 9"/>
          <p:cNvSpPr/>
          <p:nvPr/>
        </p:nvSpPr>
        <p:spPr>
          <a:xfrm>
            <a:off x="5495514" y="1886460"/>
            <a:ext cx="2944368" cy="1024128"/>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随着大数据时代的到来，信息量呈指数级增长，如何从海量数据中提取有价值的信息，成为我们必须解决的难题之一。</a:t>
            </a:r>
            <a:endParaRPr lang="en-US" sz="1440" dirty="0"/>
          </a:p>
        </p:txBody>
      </p:sp>
      <p:sp>
        <p:nvSpPr>
          <p:cNvPr id="13" name="Text 10"/>
          <p:cNvSpPr/>
          <p:nvPr/>
        </p:nvSpPr>
        <p:spPr>
          <a:xfrm>
            <a:off x="2206075" y="3120882"/>
            <a:ext cx="2944001" cy="402336"/>
          </a:xfrm>
          <a:prstGeom prst="rect">
            <a:avLst/>
          </a:prstGeom>
          <a:noFill/>
          <a:ln/>
        </p:spPr>
        <p:txBody>
          <a:bodyPr wrap="square" lIns="95250" tIns="95250" rIns="95250" bIns="95250" rtlCol="0" anchor="t"/>
          <a:lstStyle/>
          <a:p>
            <a:pPr marL="0" indent="0">
              <a:lnSpc>
                <a:spcPct val="1000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技术快速迭代</a:t>
            </a:r>
            <a:endParaRPr lang="en-US" sz="1440" dirty="0"/>
          </a:p>
        </p:txBody>
      </p:sp>
      <p:sp>
        <p:nvSpPr>
          <p:cNvPr id="14" name="Text 11"/>
          <p:cNvSpPr/>
          <p:nvPr/>
        </p:nvSpPr>
        <p:spPr>
          <a:xfrm>
            <a:off x="2206075" y="3422634"/>
            <a:ext cx="2944368" cy="1024128"/>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技术的快速迭代带来了持续的创新，但同时也造成了知识更新的速度加快，要求我们不断学习和适应新技术。</a:t>
            </a:r>
            <a:endParaRPr lang="en-US" sz="1440" dirty="0"/>
          </a:p>
        </p:txBody>
      </p:sp>
      <p:sp>
        <p:nvSpPr>
          <p:cNvPr id="15" name="Shape 12"/>
          <p:cNvSpPr/>
          <p:nvPr/>
        </p:nvSpPr>
        <p:spPr>
          <a:xfrm>
            <a:off x="1677184" y="3071780"/>
            <a:ext cx="528891" cy="391522"/>
          </a:xfrm>
          <a:custGeom>
            <a:avLst/>
            <a:gdLst/>
            <a:ahLst/>
            <a:cxnLst/>
            <a:rect l="l" t="t" r="r" b="b"/>
            <a:pathLst>
              <a:path w="528891" h="391522">
                <a:moveTo>
                  <a:pt x="0" y="0"/>
                </a:moveTo>
                <a:moveTo>
                  <a:pt x="0" y="0"/>
                </a:moveTo>
                <a:lnTo>
                  <a:pt x="528891" y="0"/>
                </a:lnTo>
                <a:lnTo>
                  <a:pt x="528891" y="391522"/>
                </a:lnTo>
                <a:lnTo>
                  <a:pt x="0" y="391522"/>
                </a:lnTo>
                <a:close/>
              </a:path>
            </a:pathLst>
          </a:custGeom>
          <a:solidFill>
            <a:srgbClr val="0084FF"/>
          </a:solidFill>
          <a:ln/>
        </p:spPr>
        <p:txBody>
          <a:bodyPr/>
          <a:lstStyle/>
          <a:p>
            <a:endParaRPr lang="zh-CN" altLang="en-US"/>
          </a:p>
        </p:txBody>
      </p:sp>
      <p:sp>
        <p:nvSpPr>
          <p:cNvPr id="16" name="Text 13"/>
          <p:cNvSpPr/>
          <p:nvPr/>
        </p:nvSpPr>
        <p:spPr>
          <a:xfrm>
            <a:off x="1604032" y="3066373"/>
            <a:ext cx="650309"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7" name="Shape 14"/>
          <p:cNvSpPr/>
          <p:nvPr/>
        </p:nvSpPr>
        <p:spPr>
          <a:xfrm>
            <a:off x="4966302" y="1535251"/>
            <a:ext cx="528891" cy="391522"/>
          </a:xfrm>
          <a:custGeom>
            <a:avLst/>
            <a:gdLst/>
            <a:ahLst/>
            <a:cxnLst/>
            <a:rect l="l" t="t" r="r" b="b"/>
            <a:pathLst>
              <a:path w="528891" h="391522">
                <a:moveTo>
                  <a:pt x="0" y="0"/>
                </a:moveTo>
                <a:moveTo>
                  <a:pt x="0" y="0"/>
                </a:moveTo>
                <a:lnTo>
                  <a:pt x="528891" y="0"/>
                </a:lnTo>
                <a:lnTo>
                  <a:pt x="528891" y="391522"/>
                </a:lnTo>
                <a:lnTo>
                  <a:pt x="0" y="391522"/>
                </a:lnTo>
                <a:close/>
              </a:path>
            </a:pathLst>
          </a:custGeom>
          <a:solidFill>
            <a:srgbClr val="0084FF"/>
          </a:solidFill>
          <a:ln/>
        </p:spPr>
        <p:txBody>
          <a:bodyPr/>
          <a:lstStyle/>
          <a:p>
            <a:endParaRPr lang="zh-CN" altLang="en-US"/>
          </a:p>
        </p:txBody>
      </p:sp>
      <p:sp>
        <p:nvSpPr>
          <p:cNvPr id="18" name="Text 15"/>
          <p:cNvSpPr/>
          <p:nvPr/>
        </p:nvSpPr>
        <p:spPr>
          <a:xfrm>
            <a:off x="4847430" y="1529844"/>
            <a:ext cx="739524" cy="40233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429475" y="217031"/>
            <a:ext cx="8859402" cy="512064"/>
          </a:xfrm>
          <a:prstGeom prst="rect">
            <a:avLst/>
          </a:prstGeom>
          <a:noFill/>
          <a:ln/>
        </p:spPr>
        <p:txBody>
          <a:bodyPr wrap="square" lIns="95250" tIns="95250" rIns="95250" bIns="95250" rtlCol="0" anchor="t"/>
          <a:lstStyle/>
          <a:p>
            <a:pPr marL="0" indent="0">
              <a:lnSpc>
                <a:spcPct val="112500"/>
              </a:lnSpc>
              <a:spcBef>
                <a:spcPts val="375"/>
              </a:spcBef>
              <a:buNone/>
            </a:pPr>
            <a:r>
              <a:rPr lang="en-US" sz="1728" b="1" dirty="0">
                <a:solidFill>
                  <a:srgbClr val="0F5FEA"/>
                </a:solidFill>
                <a:latin typeface="Microsoft Yahei" pitchFamily="34" charset="0"/>
                <a:ea typeface="Microsoft Yahei" pitchFamily="34" charset="-122"/>
                <a:cs typeface="Microsoft Yahei" pitchFamily="34" charset="-120"/>
              </a:rPr>
              <a:t>应对策略建议</a:t>
            </a:r>
            <a:endParaRPr lang="en-US" sz="1440" dirty="0"/>
          </a:p>
        </p:txBody>
      </p:sp>
      <p:pic>
        <p:nvPicPr>
          <p:cNvPr id="3" name="Image 0" descr="https://sgw-dx.xf-yun.com/api/v1/sparkdesk/_17423614765827d728b1f78b945b2a0a36fc6a83ed12d.jpg?authorization=c2ltcGxlLWp3dCBhaz1zcGFya2Rlc2s4MDAwMDAwMDAwMDE7ZXhwPTMzMTkxNjE0NzY7YWxnbz1obWFjLXNoYTI1NjtzaWc9V3VjY0pLcTAxK2dUN3YzNXorMUs5ZXJvQm5aU3JSbk1YdW9YdDdKZFp5dz0=&amp;x_location=7YfmxI7B7uKO7jlRxIftd60we5D="/>
          <p:cNvPicPr>
            <a:picLocks noChangeAspect="1"/>
          </p:cNvPicPr>
          <p:nvPr/>
        </p:nvPicPr>
        <p:blipFill>
          <a:blip r:embed="rId4"/>
          <a:srcRect/>
          <a:stretch/>
        </p:blipFill>
        <p:spPr>
          <a:xfrm>
            <a:off x="505361" y="2646298"/>
            <a:ext cx="2516140" cy="1415329"/>
          </a:xfrm>
          <a:prstGeom prst="rect">
            <a:avLst/>
          </a:prstGeom>
        </p:spPr>
      </p:pic>
      <p:sp>
        <p:nvSpPr>
          <p:cNvPr id="4" name="Text 1"/>
          <p:cNvSpPr/>
          <p:nvPr/>
        </p:nvSpPr>
        <p:spPr>
          <a:xfrm>
            <a:off x="455940" y="826507"/>
            <a:ext cx="2614983" cy="44805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3C8CFF"/>
                </a:solidFill>
                <a:latin typeface="Microsoft Yahei" pitchFamily="34" charset="0"/>
                <a:ea typeface="Microsoft Yahei" pitchFamily="34" charset="-122"/>
                <a:cs typeface="Microsoft Yahei" pitchFamily="34" charset="-120"/>
              </a:rPr>
              <a:t>系统思考的定义</a:t>
            </a:r>
            <a:endParaRPr lang="en-US" sz="1440" dirty="0"/>
          </a:p>
        </p:txBody>
      </p:sp>
      <p:sp>
        <p:nvSpPr>
          <p:cNvPr id="5" name="Text 2"/>
          <p:cNvSpPr/>
          <p:nvPr/>
        </p:nvSpPr>
        <p:spPr>
          <a:xfrm>
            <a:off x="3247889" y="1290078"/>
            <a:ext cx="2614983"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在科技领域，系统思考能帮助我们更好地理解和解决复杂问题，提高决策效率和质量。</a:t>
            </a:r>
            <a:endParaRPr lang="en-US" sz="1440" dirty="0"/>
          </a:p>
        </p:txBody>
      </p:sp>
      <p:pic>
        <p:nvPicPr>
          <p:cNvPr id="6" name="Image 1" descr="https://sgw-dx.xf-yun.com/api/v1/sparkdesk/_1742361479505378f2fd27dda4bc0b475e11fd824ffd8.jpg?authorization=c2ltcGxlLWp3dCBhaz1zcGFya2Rlc2s4MDAwMDAwMDAwMDE7ZXhwPTMzMTkxNjE0Nzk7YWxnbz1obWFjLXNoYTI1NjtzaWc9bWI0ajR3NlJ0TWN4WnAvc3pVclgvQk1yRjI3RUFGZ2MyVldzUjJuNDJNMD0=&amp;x_location=7YfmxI7B7uKO7jlRxIftd60we5D="/>
          <p:cNvPicPr>
            <a:picLocks noChangeAspect="1"/>
          </p:cNvPicPr>
          <p:nvPr/>
        </p:nvPicPr>
        <p:blipFill>
          <a:blip r:embed="rId5"/>
          <a:srcRect l="154" r="154"/>
          <a:stretch/>
        </p:blipFill>
        <p:spPr>
          <a:xfrm>
            <a:off x="3297311" y="2646298"/>
            <a:ext cx="2516140" cy="1415329"/>
          </a:xfrm>
          <a:prstGeom prst="rect">
            <a:avLst/>
          </a:prstGeom>
        </p:spPr>
      </p:pic>
      <p:sp>
        <p:nvSpPr>
          <p:cNvPr id="7" name="Text 3"/>
          <p:cNvSpPr/>
          <p:nvPr/>
        </p:nvSpPr>
        <p:spPr>
          <a:xfrm>
            <a:off x="3247889" y="826507"/>
            <a:ext cx="2614983" cy="44805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3C8CFF"/>
                </a:solidFill>
                <a:latin typeface="Microsoft Yahei" pitchFamily="34" charset="0"/>
                <a:ea typeface="Microsoft Yahei" pitchFamily="34" charset="-122"/>
                <a:cs typeface="Microsoft Yahei" pitchFamily="34" charset="-120"/>
              </a:rPr>
              <a:t>系统思考的重要性</a:t>
            </a:r>
            <a:endParaRPr lang="en-US" sz="1440" dirty="0"/>
          </a:p>
        </p:txBody>
      </p:sp>
      <p:sp>
        <p:nvSpPr>
          <p:cNvPr id="8" name="Text 4"/>
          <p:cNvSpPr/>
          <p:nvPr/>
        </p:nvSpPr>
        <p:spPr>
          <a:xfrm>
            <a:off x="6031158" y="1290078"/>
            <a:ext cx="2656902"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运用系统思考，我们可以提出更有效的应对策略，如优化资源配置、提升团队协作等。</a:t>
            </a:r>
            <a:endParaRPr lang="en-US" sz="1440" dirty="0"/>
          </a:p>
        </p:txBody>
      </p:sp>
      <p:pic>
        <p:nvPicPr>
          <p:cNvPr id="9" name="Image 2" descr="https://sgw-dx.xf-yun.com/api/v1/sparkdesk/_174236148275290ea22631671474a9f2b86a4c5caebbf.jpg?authorization=c2ltcGxlLWp3dCBhaz1zcGFya2Rlc2s4MDAwMDAwMDAwMDE7ZXhwPTMzMTkxNjE0ODI7YWxnbz1obWFjLXNoYTI1NjtzaWc9cjUrQVhEV0ovR1FUb2ZCYjBOQlA0ZzBSb2RXMjAxbldyS1dNZTRyUDk2Yz0=&amp;x_location=7YfmxI7B7uKO7jlRxIftd60we5D="/>
          <p:cNvPicPr>
            <a:picLocks noChangeAspect="1"/>
          </p:cNvPicPr>
          <p:nvPr/>
        </p:nvPicPr>
        <p:blipFill>
          <a:blip r:embed="rId6"/>
          <a:srcRect l="154" r="154"/>
          <a:stretch/>
        </p:blipFill>
        <p:spPr>
          <a:xfrm>
            <a:off x="6101539" y="2646298"/>
            <a:ext cx="2516140" cy="1415329"/>
          </a:xfrm>
          <a:prstGeom prst="rect">
            <a:avLst/>
          </a:prstGeom>
        </p:spPr>
      </p:pic>
      <p:sp>
        <p:nvSpPr>
          <p:cNvPr id="10" name="Text 5"/>
          <p:cNvSpPr/>
          <p:nvPr/>
        </p:nvSpPr>
        <p:spPr>
          <a:xfrm>
            <a:off x="6031158" y="826507"/>
            <a:ext cx="2656902" cy="448056"/>
          </a:xfrm>
          <a:prstGeom prst="rect">
            <a:avLst/>
          </a:prstGeom>
          <a:noFill/>
          <a:ln/>
        </p:spPr>
        <p:txBody>
          <a:bodyPr wrap="square" lIns="95250" tIns="95250" rIns="95250" bIns="95250" rtlCol="0" anchor="t"/>
          <a:lstStyle/>
          <a:p>
            <a:pPr marL="0" indent="0" algn="ctr">
              <a:lnSpc>
                <a:spcPct val="100000"/>
              </a:lnSpc>
              <a:spcBef>
                <a:spcPts val="375"/>
              </a:spcBef>
              <a:buNone/>
            </a:pPr>
            <a:r>
              <a:rPr lang="en-US" sz="1728" b="1" dirty="0">
                <a:solidFill>
                  <a:srgbClr val="3C8CFF"/>
                </a:solidFill>
                <a:latin typeface="Microsoft Yahei" pitchFamily="34" charset="0"/>
                <a:ea typeface="Microsoft Yahei" pitchFamily="34" charset="-122"/>
                <a:cs typeface="Microsoft Yahei" pitchFamily="34" charset="-120"/>
              </a:rPr>
              <a:t>应对策略建议</a:t>
            </a:r>
            <a:endParaRPr lang="en-US" sz="1440" dirty="0"/>
          </a:p>
        </p:txBody>
      </p:sp>
      <p:sp>
        <p:nvSpPr>
          <p:cNvPr id="11" name="Text 6"/>
          <p:cNvSpPr/>
          <p:nvPr/>
        </p:nvSpPr>
        <p:spPr>
          <a:xfrm>
            <a:off x="455940" y="1290078"/>
            <a:ext cx="2614983" cy="1280160"/>
          </a:xfrm>
          <a:prstGeom prst="rect">
            <a:avLst/>
          </a:prstGeom>
          <a:noFill/>
          <a:ln/>
        </p:spPr>
        <p:txBody>
          <a:bodyPr wrap="square" lIns="95250" tIns="95250" rIns="95250" bIns="95250" rtlCol="0" anchor="t"/>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系统思考是一种全面、整体的思考方式，它强调从宏观角度出发，理解并处理复杂问题。</a:t>
            </a:r>
            <a:endParaRPr lang="en-US" sz="144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73632" y="2171619"/>
            <a:ext cx="4832819" cy="1572768"/>
          </a:xfrm>
          <a:prstGeom prst="rect">
            <a:avLst/>
          </a:prstGeom>
          <a:noFill/>
          <a:ln/>
        </p:spPr>
        <p:txBody>
          <a:bodyPr wrap="square" lIns="95250" tIns="95250" rIns="95250" bIns="95250" rtlCol="0" anchor="t"/>
          <a:lstStyle/>
          <a:p>
            <a:pPr marL="0" indent="0">
              <a:lnSpc>
                <a:spcPct val="112500"/>
              </a:lnSpc>
              <a:spcBef>
                <a:spcPts val="375"/>
              </a:spcBef>
              <a:buNone/>
            </a:pPr>
            <a:r>
              <a:rPr lang="en-US" sz="7200" b="1" dirty="0">
                <a:solidFill>
                  <a:srgbClr val="0F5FEA">
                    <a:alpha val="10000"/>
                  </a:srgbClr>
                </a:solidFill>
                <a:latin typeface="Arial" pitchFamily="34" charset="0"/>
                <a:ea typeface="Arial" pitchFamily="34" charset="-122"/>
                <a:cs typeface="Arial" pitchFamily="34" charset="-120"/>
              </a:rPr>
              <a:t>THANKS</a:t>
            </a:r>
            <a:endParaRPr lang="en-US" sz="1440" dirty="0"/>
          </a:p>
        </p:txBody>
      </p:sp>
      <p:sp>
        <p:nvSpPr>
          <p:cNvPr id="4" name="Text 1"/>
          <p:cNvSpPr/>
          <p:nvPr/>
        </p:nvSpPr>
        <p:spPr>
          <a:xfrm>
            <a:off x="361441" y="1727815"/>
            <a:ext cx="4313208" cy="1435608"/>
          </a:xfrm>
          <a:prstGeom prst="rect">
            <a:avLst/>
          </a:prstGeom>
          <a:noFill/>
          <a:ln/>
        </p:spPr>
        <p:txBody>
          <a:bodyPr wrap="square" lIns="95250" tIns="95250" rIns="95250" bIns="95250" rtlCol="0" anchor="t"/>
          <a:lstStyle/>
          <a:p>
            <a:pPr marL="0" indent="0">
              <a:lnSpc>
                <a:spcPct val="112500"/>
              </a:lnSpc>
              <a:spcBef>
                <a:spcPts val="375"/>
              </a:spcBef>
              <a:buNone/>
            </a:pPr>
            <a:r>
              <a:rPr lang="en-US" sz="6480" b="1" dirty="0">
                <a:solidFill>
                  <a:srgbClr val="0F5FEA"/>
                </a:solidFill>
                <a:latin typeface="微软雅黑" pitchFamily="34" charset="0"/>
                <a:ea typeface="微软雅黑" pitchFamily="34" charset="-122"/>
                <a:cs typeface="微软雅黑" pitchFamily="34" charset="-120"/>
              </a:rPr>
              <a:t>感谢观看</a:t>
            </a:r>
            <a:endParaRPr lang="en-US" sz="144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1145</Words>
  <Application>Microsoft Office PowerPoint</Application>
  <PresentationFormat>全屏显示(16:9)</PresentationFormat>
  <Paragraphs>185</Paragraphs>
  <Slides>21</Slides>
  <Notes>21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21</vt:i4>
      </vt:variant>
    </vt:vector>
  </HeadingPairs>
  <TitlesOfParts>
    <vt:vector size="25" baseType="lpstr">
      <vt:lpstr>Microsoft Yahei</vt:lpstr>
      <vt:lpstr>Microsoft Yahei</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 K</cp:lastModifiedBy>
  <cp:revision>2</cp:revision>
  <dcterms:created xsi:type="dcterms:W3CDTF">2025-03-19T05:18:39Z</dcterms:created>
  <dcterms:modified xsi:type="dcterms:W3CDTF">2026-07-30T07:05:40Z</dcterms:modified>
</cp:coreProperties>
</file>