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1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80" r:id="rId15"/>
    <p:sldId id="279" r:id="rId16"/>
    <p:sldId id="278" r:id="rId17"/>
    <p:sldId id="266" r:id="rId18"/>
    <p:sldId id="267" r:id="rId19"/>
    <p:sldId id="268" r:id="rId20"/>
    <p:sldId id="269" r:id="rId21"/>
    <p:sldId id="270" r:id="rId22"/>
    <p:sldId id="271" r:id="rId23"/>
    <p:sldId id="281" r:id="rId24"/>
    <p:sldId id="282" r:id="rId25"/>
    <p:sldId id="272" r:id="rId26"/>
    <p:sldId id="273" r:id="rId27"/>
    <p:sldId id="274" r:id="rId28"/>
    <p:sldId id="275" r:id="rId29"/>
    <p:sldId id="276" r:id="rId30"/>
    <p:sldId id="277" r:id="rId31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尊敬的领导们，在这个瞬息万变的时代，我们站在知识的巅峰，却常困于思维的局限。今天，我带来的不仅是一场培训，而是一次思维的革命——《思维模式培训与实践》。让我们携手，突破传统框架，以创新之光，照亮前行的道路，共同开启智慧的新篇章，引领团队攀登成功的新高峰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本次PPT将深入探讨思维模式的概念、重要性，展示常见模式及应用案例，并分享培养方法。通过这些内容，旨在提升我们的思维能力，为未来的发展奠定坚实基础。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这一部分将深入探讨思维模式的概念，包括其定义、解释以及发展历程。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思维模式，是我们决策与行动的指南针，它深刻影响着我们对世界的认知。通过不断训练，我们能优化这一内在机制，解锁个人潜能，达到前所未有的成就高度。正如杰出领导者所展现的，他们之所以卓越，往往在于拥有并运用了高效的思维模式，这不仅是个人成长的关键，也是团队和组织成功的基石。接下来，让我们聚焦于实践的力量。理论知识为我们铺设道路，但唯有脚踏实地的实践，才能让这些知识转化为实际价值。实践，是连接理论与现实的桥梁，它验证着每一个理论的真实性，也是我们自我提升不可或缺的环节。历史上无数创新与突破，无一不是理论与实践紧密结合的产物。在此，我想强调的是，作为行业的引领者，我们应当鼓励并践行这种以实践检验真理的精神。在快速变化的商业环境中，我们需要灵活调整策略，勇于尝试新方法，不断在实践中学习、迭代。这样，我们不仅能巩固已有的优势，还能发现新的增长点，推动整个团队乃至行业的进步。因此，我呼吁各位领导，让我们携手营造一个鼓励实践、重视思维模式培养的文化氛围。通过定期的培训与交流，不仅增强团队的理论素养，更重要的是，激发大家将所学应用于解决实际问题的热情与能力。这样，我们不仅能实现个人的飞跃，更能驱动组织向着更高目标迈进，共创辉煌未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 发展历程思维模式培训，从萌芽到壮大，是一段充满探索与创新的征程。早期，我们专注于个体潜能开发，以系统训练提升认知能力，为实践筑牢根基。随着研究的深入，理论与实践逐步融合，案例分析、模拟演练让学员得以将所学运用于实际工作，学以致用，知行合一。为适应不断变化的环境，我们勇于创新，引入设计思维、敏捷思维等新型模式，培养更具创造力和适应性的人才。现代科技的发展更是如虎添翼，虚拟现实、在线学习等工具和平台，极大地提升了培训的效率和效果。在全球化的大背景下，我们的思维模式培训也融入了跨文化交流和国际合作的元素。这不仅拓宽了我们的全球视野，更增强了我们在国际舞台上的竞争力。每一步都凝聚着我们的智慧和汗水，每一次创新都是对传统的突破和超越。回首过去，我们深感自豪；展望未来，我们满怀信心。我们相信，在思维模式培训的持续发展下，我们将培养出更多具有国际视野、创新精神和实践能力的优秀人才。他们将以更加饱满的热情和坚定的信念，投身于各自的领域，为公司乃至国家的发展贡献自己的力量。让我们携手共进，继续书写思维模式培训的辉煌篇章！在未来的日子里，我们将不断探索、不断创新，以更加开放的心态和更加务实的行动，迎接每一个挑战，抓住每一个机遇。我们坚信，只要我们齐心协力、勇往直前，就一定能够创造出更加美好的明天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这一部分，我们将探讨思维模式的重要性，它如何提升决策质量与问题解决能力。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 幻灯片 1：提升决策质量各位领导，今天咱们聚焦思维模式培训核心——提升决策质量。它可是直接影响工作效率与成果的关键因素。在日常工作中，精准的决策能让我们少走弯路，高效达成目标。通过不断实践，深入理解并运用这一理念，我们才能在复杂多变的工作场景中，迅速且准确地做出判断。提升决策质量，学习与实践必不可少。理解问题是基础，只有清晰把握问题本质，才能有的放矢。分析信息是关键，如今信息繁杂，筛选出有价值的部分，为决策提供有力支撑至关重要。制定策略则是核心环节，综合考虑各种因素，谋划出最优方案。这些步骤环环相扣，每一步都关乎决策的成败。然而，提升决策质量之路充满挑战。信息过载让我们眼花缭乱，难以甄别；认知偏差可能使我们误入歧途。但各位领导，我们绝不能退缩。坚持实践，在实践中总结经验，克服这些困难，决策质量必将逐步提升。一旦决策质量得以提升，成果斐然。工作效率大幅提高，能在更短时间内完成更多任务；资源配置得以优化，人力、物力、财力都用在刀刃上；团队协作也更加顺畅，各部门协同作战，发挥出更大效能。这不仅是我们思维模式培训的目标，更是我们追求卓越管理的必由之路。让我们携手共进，攻克难关，提升决策质量，引领团队迈向更高台阶，创造更辉煌的业绩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提升问题解决能力的道路上，我们正稳步前行，每一步都凝聚着对卓越的追求与实践的智慧。首先，我们聚焦于提升问题识别的能力，这是解决问题的基石。通过精心设计的培训体系，我们的团队能够迅速穿透表面现象，直击问题核心，如同拥有了一双慧眼，在复杂多变的环境中精准定位挑战，为后续的有效应对赢得了先机。在此基础上，我们鼓励并实践多元解决策略的学习与应用。这不仅意味着工具箱中多了几种武器，更重要的是思维方式的转变——从单一视角跃升至全方位审视问题，灵活切换策略，确保为每一个独特问题找到最契合的解决方案。这种策略上的丰富性，是我们面对不确定性时的坚实后盾。谈及决策制定技巧，我们深知其对于高效执行的重要性。因此，强化这一环节成为我们修炼的重点。通过模拟实战演练与深度反思，每位成员都在不断磨砺自己的判断力，学会在压力之下依然能保持清醒头脑，做出既果敢又明智的选择，从而加速问题的解决进程。最后，创新思维的培养是推动我们持续进步的关键动力。在这个日新月异的时代，守旧意味着落后。我们积极营造开放包容的文化氛围，鼓励团队成员跳出常规，勇于探索未知，不断寻求突破。正是这种敢于不同、勇于创新的精神，让我们在解决问题时总能发现新的路径，引领变革，从容应对未来的每一个挑战。总之，通过这一系列系统化的能力建设，我们不仅提升了个人及团队的问题解决能力，更为组织的发展注入了强大的内生动力。我们坚信，凭借这份坚实的基础与不懈的追求，无论面临何种难题，都将迎刃而解，共创辉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这一部分将深入探讨批判性思维、创造性思维与系统思维，助力领导层决策升级。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批判性思维，是我们决策的利剑，它让我们在复杂问题面前，能深入剖析，敢于质疑既定假设，从而做出明智之选。在职场这片战场上，它更是我们不可或缺的铠甲，助我们洞察秋毫，引领团队破浪前行。想象一下，面对纷繁复杂的工作挑战，如果我们仅凭直觉或表面现象做决策，那就如同盲人摸象，难免偏颇。而批判性思维，正是那盏明灯，照亮我们前行的道路。它教会我们提问——不仅是对他人，更是对自己；它促使我们反思——每一次决策背后的逻辑与依据；它鼓励我们持续学习——因为知识是批判性思维的土壤，只有不断汲取养分，我们的思考之树才能茁壮成长。在工作中，批判性思维的应用无处不在。当我们遇到难题时，它提醒我们从多个角度审视，寻找非传统的解决方案；在团队讨论中，它鼓励我们提出建设性的质疑，激发更深层次的思考与交流；在项目推进过程中，它帮助我们预见潜在风险，提前布局应对策略。这样的思维方式，不仅提升了个人的问题解决能力，更促进了团队的整体进步与创新氛围的形成。各位领导，让我们携手并进，将批判性思维融入日常的工作与管理之中。让每一次决策都更加科学、精准；让每一个挑战都成为我们成长的契机；让整个团队在你的引领下，以批判性思维为翼，飞得更高，走得更远。这不仅是个人能力的提升，更是团队力量的凝聚与升华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思维模式的定义**各位同学，今天咱们来聊聊思维模式。它可不是一个抽象的概念，而是我们每天解决问题、思考人生时都在用的方式。简单来说，思维模式就是我们大脑处理信息、看待世界的固定套路。它决定了我们如何筛选信息、如何做出判断，以及如何采取行动。**传统思维模式的局限性**但传统的思维模式，往往让我们陷入一种“舒适区”。我们习惯于依赖已有的知识和经验，却忘了外面的世界正以前所未有的速度变化着。这种局限性，可能让我们错失新的机会，甚至阻碍我们的创新和进步。想象一下，如果牛顿只是满足于前人的理论，又怎会有万有引力的发现呢？**革新思维模式的重要性**在这个日新月异的时代，革新思维模式显得尤为重要。我们需要打破旧的框架，用开放的心态去拥抱新观念、新方法。只有这样，我们才能跟上时代的步伐，甚至成为引领潮流的人。就像乔布斯，他敢于挑战传统，用创新的思维改变了整个手机行业。**如何培养革新思维模式**那么，如何培养革新思维模式呢？首先，持续学习是关键。我们要不断吸收新知识，拓宽自己的视野。其次，批判性思考也是必不可少的。不要盲目接受，要敢于质疑，勇于探索未知。最后，还要勇于尝试新事物。只有真正去做，我们才能发现自己的潜力和可能性。同学们，让我们从现在开始，打破旧的思维模式，用革新的眼光去看待这个世界吧！相信我，当你拥有了革新思维，你会发现，原来生活可以如此不同，未来也可以如此精彩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批判性思维，是我们决策的利剑，它让我们在复杂问题面前，能深入剖析，敢于质疑既定假设，从而做出明智之选。在职场这片战场上，它更是我们不可或缺的铠甲，助我们洞察秋毫，引领团队破浪前行。想象一下，面对纷繁复杂的工作挑战，如果我们仅凭直觉或表面现象做决策，那就如同盲人摸象，难免偏颇。而批判性思维，正是那盏明灯，照亮我们前行的道路。它教会我们提问——不仅是对他人，更是对自己；它促使我们反思——每一次决策背后的逻辑与依据；它鼓励我们持续学习——因为知识是批判性思维的土壤，只有不断汲取养分，我们的思考之树才能茁壮成长。在工作中，批判性思维的应用无处不在。当我们遇到难题时，它提醒我们从多个角度审视，寻找非传统的解决方案；在团队讨论中，它鼓励我们提出建设性的质疑，激发更深层次的思考与交流；在项目推进过程中，它帮助我们预见潜在风险，提前布局应对策略。这样的思维方式，不仅提升了个人的问题解决能力，更促进了团队的整体进步与创新氛围的形成。各位领导，让我们携手并进，将批判性思维融入日常的工作与管理之中。让每一次决策都更加科学、精准；让每一个挑战都成为我们成长的契机；让整个团队在你的引领下，以批判性思维为翼，飞得更高，走得更远。这不仅是个人能力的提升，更是团队力量的凝聚与升华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批判性思维，是我们决策的利剑，它让我们在复杂问题面前，能深入剖析，敢于质疑既定假设，从而做出明智之选。在职场这片战场上，它更是我们不可或缺的铠甲，助我们洞察秋毫，引领团队破浪前行。想象一下，面对纷繁复杂的工作挑战，如果我们仅凭直觉或表面现象做决策，那就如同盲人摸象，难免偏颇。而批判性思维，正是那盏明灯，照亮我们前行的道路。它教会我们提问——不仅是对他人，更是对自己；它促使我们反思——每一次决策背后的逻辑与依据；它鼓励我们持续学习——因为知识是批判性思维的土壤，只有不断汲取养分，我们的思考之树才能茁壮成长。在工作中，批判性思维的应用无处不在。当我们遇到难题时，它提醒我们从多个角度审视，寻找非传统的解决方案；在团队讨论中，它鼓励我们提出建设性的质疑，激发更深层次的思考与交流；在项目推进过程中，它帮助我们预见潜在风险，提前布局应对策略。这样的思维方式，不仅提升了个人的问题解决能力，更促进了团队的整体进步与创新氛围的形成。各位领导，让我们携手并进，将批判性思维融入日常的工作与管理之中。让每一次决策都更加科学、精准；让每一个挑战都成为我们成长的契机；让整个团队在你的引领下，以批判性思维为翼，飞得更高，走得更远。这不仅是个人能力的提升，更是团队力量的凝聚与升华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创造性思维，是那把能开启无限可能的钥匙。它不仅仅是一种思维方式，更是一股推动我们跨越常规，勇探未知的强大力量。在创新的征途上，创造性思维如同灯塔，照亮前行的道路，引领我们发现问题的本质，解锁前所未有的解决方案。想象一下，当我们鼓励团队成员跳出框架，以全新的视角审视挑战时，那些看似不可能的难题便迎刃而解。这正是创造性思维的魅力所在——它激发了每个人内心深处的潜能，让团队的每一个细胞都活跃起来，共同编织出创新的画卷。在这样的文化氛围中，每一次尝试都不再是孤独的探索，而是集体智慧的碰撞与融合。而将这份创造力融入日常工作，则是一场持续的自我革新之旅。我们不再满足于现状，而是主动出击，寻找每一个可以优化、提升的机会。即使面对失败与挫折，那份对创新的执着追求也会让我们坚持不懈，因为我们知道，正是这些经历铸就了更加坚韧不拔的自己。各位领导，让我们携手并进，在组织内部播撒创新的种子，培育一片沃土，让创造性思维之花竞相绽放。这不仅是对个人能力的提升，更是对整个团队乃至企业生命力的激活。在这个过程中，我们将见证无数灵感的火花汇聚成璀璨星河，照亮我们通往未来的道路。所以，让我们从现在做起，从每一次会议、每一个项目开始，积极倡导并实践创造性思维。让我们的组织成为一个充满活力、勇于创新的集体，不断突破界限，创造属于我们的辉煌篇章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，今天我想与大家探讨一个至关重要的思维方式——系统思维。系统思维，它是一种整体性、动态性的思考模式，要求我们从全局出发，深入洞察事物间错综复杂的关系与相互作用，旨在实现最优的整体效能。它超越了单一维度的分析，鼓励我们站在更高的视角审视问题，从而发现隐藏在表象之下的本质联系。在快速变化、充满不确定性的现代社会，系统思维的重要性不言而喻。面对复杂多变的挑战，传统的线性思维往往力不从心。而系统思维，则如同一盏明灯，照亮了我们前行的道路。它促使我们跳出局部，以更加全面和长远的眼光看待问题，从而找到更为高效、创新的解决方案。这不仅是对个人能力的提升，更是对组织乃至社会进步的有力推动。让我们将目光投向那些成功运用系统思维的企业与组织。苹果公司，无疑是其中的佼佼者。它不仅仅制造产品，更构建了一个无缝连接的生态系统，将硬件、软件和服务完美融合。从iPhone到iPad，从App Store到iCloud，每一个环节都紧密相连，共同为用户提供了前所未有的便捷体验。这种系统性的布局，不仅让苹果在市场上脱颖而出，更实现了商业上的持续成功。这正是系统思维魅力的生动体现。因此，我呼吁各位领导，在日常工作中积极培养并运用系统思维。让我们携手并进，以更加宏观的视野和更加科学的方法，共同应对挑战，开创未来。相信在我们的共同努力下，定能创造出更加辉煌的业绩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这一部分将展示思维模式在企业创新和个人成长中的应用案例，激励我们突破常规，实现卓越。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创新，是企业的灵魂，是推动我们不断前行的不竭动力。在激烈的市场竞争中，唯有持续创新，方能立于不败之地。今天，我想与大家分享几个关于企业创新的精彩案例，以此激励我们共同探索创新之路。首先，让我们聚焦科技巨头——苹果公司。苹果以创新为核心理念，从iPod到iPhone，再到iPad，每一次产品的推出都如同一颗颗璀璨的星辰，照亮了科技的天空。它们不仅引领了行业潮流，更深刻地改变了人们的生活方式。苹果的成功告诉我们，创新不仅仅是技术的突破，更是对用户需求的深刻洞察和满足。接下来，我们来看看特斯拉的故事。特斯拉以电动汽车为突破口，颠覆了传统汽车行业，其自动驾驶技术更是引领了未来出行的新趋势。特斯拉的创新不仅仅在于产品本身，更在于其对未来出行方式的重新定义。这种前瞻性的思维和勇气，正是我们在创新道路上所需要学习的。这些成功的案例背后，都离不开一个共同的要素——创新思维。在快速变化的市场环境中，只有具备创新思维的企业才能抓住机遇、应对挑战、实现长期发展。创新思维是我们面对未知挑战时的武器，是我们开拓新领域、创造新价值的指南针。作为企业的领导者，我们更应该深刻认识到创新的重要性。我们要鼓励团队成员敢于尝试、勇于突破，营造一个开放包容的创新环境。同时，我们也要不断提升自己的创新意识和能力，以身作则，引领团队走向更加辉煌的未来。让我们携手并进，以创新为驱动，共同书写企业更加辉煌的篇章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个人成长的征途中，我经历了一场思维的革命，从固守成规的固定思维，蜕变为拥抱变化的成长思维。这一转变，如同破晓之光，照亮了我前行的道路，让我在面对挑战时，不再是退缩与犹豫，而是坚韧不拔，勇往直前。我学会了用更广阔的视角去看待问题，每一次困境都成为了成长的催化剂，让我的内心更加强大，行动更加果敢。将这份新获得的思维模式融入工作实践中，我仿佛打开了一扇通往无限可能的大门。通过持续学习，我不断充实自己的知识库，将理论转化为实践的力量。在解决复杂问题的过程中，我不仅提升了个人能力，更以积极正面的态度影响着团队，激发了同事们的潜能，共同创造了一个又一个佳绩。这种由内而外的改变，让我深刻体会到，个人的成长不仅能提升自我，更能带动团队，实现更大的价值。我深知，思维模式的转变并非一蹴而就，它是一场持久战，需要不断地学习、反思与实践。因此，我将持续走在这条成长之路上，保持好奇心，勇于探索未知，不断提升自我。我相信，只有不断进化的思维，才能应对未来的不确定性，引领我们走向更高的山峰。各位领导，我的每一步成长，都离不开团队的支持与鼓励。我承诺，将以更加饱满的热情和不懈的努力，继续在成长的道路上奔跑，为团队贡献更多的智慧与力量。让我们一起，携手并进，共创辉煌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这一部分将聚焦于培养思维模式的有效方法，包括日常练习技巧与学习资源推荐。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思维模式的力量**同学们，今天我想和大家聊聊思维模式。你知道吗？我们的每一个行动、每一个决策，其实都深受思维模式的影响。它就像一副无形的眼镜，塑造了我们看待世界的方式。想象一下，如果我们能革新这副“眼镜”，是不是就能看到不一样的风景，实现自我超越呢？**创新思维的重要性**在这个日新月异的时代，创新思维就是我们的“金钥匙”。它让我们在快速变化的世界中脱颖而出，看到别人看不到的机会。有了创新思维，我们就能打破常规，创造出独一无二的解决方案。这不仅是对个人能力的提升，更是对未来无限可能的探索。**持续学习的价值**说到创新，就不得不提持续学习。学习，是我们保持思维活力的源泉。只有不断更新知识、提升技能，我们才能跟上时代的步伐，不被时代淘汰。所以，同学们，别停下你们的脚步，让学习成为你们生活的一部分吧！**开放心态的力量**最后，我想说的是开放心态。一个愿意接受新观点、新想法的人，是最具创造力的。开放心态让我们敢于跳出舒适区，去探索那些未知的可能性。正是这种勇于探索的精神，推动了我们的思维不断革新。同学们，让我们一起用开放的心态去拥抱变化，用创新的思维去引领未来。记住，每一次的思维革新，都是对自己的一次超越。加油吧，未来的路还很长，我们一起前行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**幻灯片 1：个人发展需求**同学们，在大学这个充满机遇与挑战的阶段，我们面临着诸多个人发展的迫切需求。自我认知的提升是基石。我们不能盲目前行，而要通过持续学习和积极实践，去深入探索自己。明确自身的优势所在，比如你可能在逻辑思维方面表现出色，或者拥有出色的沟通能力；同时，也要清楚认识到自己的不足，这绝不是否定自己，而是成长的起点。只有这样，我们才能为未来的职业规划勾勒出清晰的蓝图，每一步都走得坚实有力。技能多元化发展是应对社会变化的利器。如今社会瞬息万变，单一技能已难以满足复杂多变的岗位需求。我们要像海绵吸水一样，广泛汲取知识，掌握多种技能。编程，它像是一把开启数字世界的钥匙，能让我们与科技前沿紧密相连；外语，则是通向国际交流的桥梁，拓宽我们的视野和发展空间。拥有这些技能，我们的就业竞争力将如虎添翼。创新思维的培养更是重中之重。在这个信息爆炸的时代，常规思维往往只能解决表面问题。培养创新思维，能让我们从独特的视角看待事物，突破传统束缚。当我们面对复杂难题时，创新思维就像一盏明灯，照亮前行的道路，不仅能助力个人跨越障碍，还能推动整个社会不断向前迈进，这是时代赋予我们的使命。而终身学习的态度，是我们持续成长的永动机。大学只是人生旅程的一个阶段，知识在不断更新迭代，技术在飞速发展。只有树立终身学习的观念，我们才能紧跟时代的步伐，不被时代淘汰。每一次新知识的获取，每一项新技能的掌握，都是对自我价值的一次提升，让我们在人生的舞台上绽放更耀眼的光芒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**幻灯片 3：日常练习技巧**各位领导，在思维的战场上，日常练习就是我们磨砺利刃的基石。它不仅是提升思维模式的关键路径，更是我们迈向卓越、收获成果的必经之路。日常练习的重要性不言而喻。持续地锻炼大脑，就如同为一台精密机器不断注入润滑剂，让我们的思维齿轮运转得更加顺畅高效。每一次的思考、每一次对问题的剖析，都是在为我们解决问题的能力添砖加瓦，使我们在工作与生活的舞台上能够更加游刃有余地应对各种挑战，收获更为丰硕的成果。而有效的日常练习方法则是我们的行动指南。定期投身于思维训练之中，比如沉浸于解谜游戏，在层层谜题中激发逻辑推理的火花；或是在阅读的海洋里遨游，汲取知识的养分，拓宽思维的广度；亦或是用文字书写心声，锤炼表达与思考的深度，这些都能全方位地锻炼我们的逻辑思维与创造力，让思维之花绽放得更加绚烂多彩。当然，前行的道路并非坦途，日常练习中时间管理的困境、动力不足的阴霾都可能成为拦路虎。但只要我们坚定信念，设定清晰明确的目标，如同在迷雾中点亮一盏明灯，再辅以合理的奖励机制，为自己注入源源不断的动力，定能跨越重重障碍，勇往直前。当我们持之以恒地进行日常练习，思维能力的显著提升将不再是遥不可及的梦想。它会实实在在地在工作中得以彰显，无论是决策的精准度，还是创新的活跃度，都将迈上新的台阶；在生活中，也会如春风化雨般带来积极而深远的影响，让我们以更敏锐的思维、更从容的姿态去拥抱每一个明天，创造更多可能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，今天我要为大家推荐一些学习资源。首先是高效学习工具，专业在线课程和应用程序能助力我们思维升级，快速掌握关键技能，推动个人与团队高效成长。经典书籍精选也不容错过，关于创新思维和决策制定的书籍，既有理论框架，又有实践案例，助我们深化理解与应用。还有实战研讨会，行业专家主持，互动式学习和现场案例分析，让我们即时吸收知识并迅速应用于实际工作。别忘了网络交流平台，在这里能与全球思维领袖交流讨论，获取最新资讯，拓宽视野，激发创新灵感。这些资源都是我们提升自我、引领团队的得力助手，让我们充分利用它们，不断进步，创造更辉煌的业绩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这一部分，我们将总结过往成就，展望未来蓝图，激励团队共赴新程，请领导检阅。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思维模式，是我们行动和决策的基石。它塑造了我们看待问题、分析问题乃至解决问题的方式，直接关系到我们的工作效率与创新能力。在日新月异的职场环境中，拥有正确的思维模式，就等于掌握了通往成功的钥匙。理论是灯塔，照亮前行的道路，但真正的航行技巧需在实践中磨砺。将所学知识应用于实际工作，不仅是对自我能力的检验，更是成长的必经之路。每一次实践，都是对理论知识的深化理解；每一次应用，都是向高效能迈进的坚实步伐。面对快速变化的环境，持续学习与创新不是选择，而是必须。我们要像海绵吸水般汲取新知，以开放的心态接纳不同的思维和技术。勇于尝试，不畏失败，因为每一次尝试都是向着更优解的探索，每一次失败都是通往成功的垫脚石。各位领导，让我们携手并进，不仅做知识的搬运工，更要成为思维的领航员。通过不断优化思维模式，积极实践，勇于创新，我们不仅能提升个人能力，更能引领团队乃至整个组织，在激烈的市场竞争中破浪前行，开创属于我们的辉煌篇章。记住，思维的高度决定行动的远度，让我们的思维飞得更高，行得更远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未来已来，我们站在时代的潮头，需以敏锐的洞察力，深入剖析行业的每一丝动态，紧跟市场的每一次脉动。这不仅是对未来趋势的精准预判，更是为公司绘制长远蓝图的基石。通过这样的努力，我们将能够把握先机，引领潮流，确保公司在激烈的市场竞争中始终保持领先地位。在这个日新月异的时代，创新不再是选择，而是生存的必需。我们要勇于打破常规，敢于尝试前人未走之路。创新思维将成为我们最强大的武器，它不仅能帮助我们开辟新的市场领域，还能激发团队潜能，推动整个行业的进步与变革。记住，只有不断创新，我们才能在变化莫测的商业海洋中乘风破浪，稳操胜券。面对未来的不确定性，持续学习成为了我们不变的信条。新知识如同灯塔，照亮前行的道路；新技能则是我们攀登高峰的绳索。我们必须保持一颗谦逊的心，不断吸收、不断进步，提升自我适应能力。这样，无论未来如何变幻，我们都能迅速调整策略，灵活应对，确保公司在竞争中始终立于不败之地。各位领导，让我们携手并进，以前瞻的视角预见未来，以创新的思维引领变革，以不懈的学习铸就辉煌。在这条通往未来的道路上，我们有信心、有决心，也有能力，共同书写公司发展的新篇章，创造属于我们的辉煌成就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尊敬的领导们，通过本次《思维模式培训与实践》的分享，我们共同探索了思维模式的核心概念、其重要性、以及多种常见的思维模式。我们通过实际案例学习了如何应用这些思维模式，并探讨了培养和提升这些能力的有效方法。这不仅是一场知识的传递，更是一次思维的觉醒。我相信，通过持续的实践和应用，我们可以将这些理论转化为解决问题的强大工具，推动个人成长及团队发展。感谢各位领导的聆听与支持，让我们携手共创更加辉煌的未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4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4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75093" y="3590985"/>
            <a:ext cx="2046389" cy="519591"/>
          </a:xfrm>
          <a:custGeom>
            <a:avLst/>
            <a:gdLst/>
            <a:ahLst/>
            <a:cxnLst/>
            <a:rect l="l" t="t" r="r" b="b"/>
            <a:pathLst>
              <a:path w="2046389" h="519591">
                <a:moveTo>
                  <a:pt x="64949" y="0"/>
                </a:moveTo>
                <a:moveTo>
                  <a:pt x="64949" y="0"/>
                </a:moveTo>
                <a:lnTo>
                  <a:pt x="1981440" y="0"/>
                </a:lnTo>
                <a:quadBezTo>
                  <a:pt x="2046389" y="0"/>
                  <a:pt x="2046389" y="64949"/>
                </a:quadBezTo>
                <a:lnTo>
                  <a:pt x="2046389" y="454642"/>
                </a:lnTo>
                <a:quadBezTo>
                  <a:pt x="2046389" y="519591"/>
                  <a:pt x="1981440" y="519591"/>
                </a:quadBezTo>
                <a:lnTo>
                  <a:pt x="64949" y="519591"/>
                </a:lnTo>
                <a:quadBezTo>
                  <a:pt x="0" y="519591"/>
                  <a:pt x="0" y="454642"/>
                </a:quadBezTo>
                <a:lnTo>
                  <a:pt x="0" y="64949"/>
                </a:lnTo>
                <a:quadBezTo>
                  <a:pt x="0" y="0"/>
                  <a:pt x="64949" y="0"/>
                </a:quadBezTo>
                <a:close/>
              </a:path>
            </a:pathLst>
          </a:custGeom>
          <a:solidFill>
            <a:srgbClr val="A63C37"/>
          </a:solidFill>
        </p:spPr>
      </p:sp>
      <p:sp>
        <p:nvSpPr>
          <p:cNvPr id="4" name="Text 1"/>
          <p:cNvSpPr/>
          <p:nvPr/>
        </p:nvSpPr>
        <p:spPr>
          <a:xfrm>
            <a:off x="612775" y="1363980"/>
            <a:ext cx="5096510" cy="149987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455" b="1" kern="0" spc="144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思维模式培训与实践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613088" y="2927788"/>
            <a:ext cx="3467259" cy="48463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58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掌握多元思维提升决策力</a:t>
            </a:r>
            <a:endParaRPr lang="en-US" sz="1440" dirty="0"/>
          </a:p>
        </p:txBody>
      </p:sp>
      <p:sp>
        <p:nvSpPr>
          <p:cNvPr id="6" name="Text 3"/>
          <p:cNvSpPr/>
          <p:nvPr/>
        </p:nvSpPr>
        <p:spPr>
          <a:xfrm>
            <a:off x="932289" y="3625944"/>
            <a:ext cx="1531998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zh-CN" altLang="en-US" sz="129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工程部</a:t>
            </a:r>
            <a:endParaRPr lang="zh-CN" altLang="en-US" sz="129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02175" y="531066"/>
            <a:ext cx="4313208" cy="108813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4750" b="1" dirty="0">
                <a:solidFill>
                  <a:srgbClr val="A63C37">
                    <a:alpha val="1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CONTENT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702175" y="709374"/>
            <a:ext cx="1675953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目</a:t>
            </a:r>
            <a:r>
              <a:rPr lang="en-US" sz="288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录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1520202" y="1810315"/>
            <a:ext cx="323697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思维模式概念</a:t>
            </a:r>
            <a:endParaRPr lang="en-US" sz="1440" dirty="0"/>
          </a:p>
        </p:txBody>
      </p:sp>
      <p:sp>
        <p:nvSpPr>
          <p:cNvPr id="6" name="Text 3"/>
          <p:cNvSpPr/>
          <p:nvPr/>
        </p:nvSpPr>
        <p:spPr>
          <a:xfrm>
            <a:off x="966844" y="1764595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30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7" name="Text 4"/>
          <p:cNvSpPr/>
          <p:nvPr/>
        </p:nvSpPr>
        <p:spPr>
          <a:xfrm>
            <a:off x="5334968" y="1810315"/>
            <a:ext cx="3236855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思维模式重要性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4781610" y="1764595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30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1520354" y="2438812"/>
            <a:ext cx="323697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常见思维模式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966996" y="2393092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30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5334846" y="2438812"/>
            <a:ext cx="323697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思维模式应用案例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4781488" y="2393092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30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440" dirty="0"/>
          </a:p>
        </p:txBody>
      </p:sp>
      <p:sp>
        <p:nvSpPr>
          <p:cNvPr id="13" name="Text 10"/>
          <p:cNvSpPr/>
          <p:nvPr/>
        </p:nvSpPr>
        <p:spPr>
          <a:xfrm>
            <a:off x="1520281" y="3067310"/>
            <a:ext cx="323697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培养思维模式方法</a:t>
            </a:r>
            <a:endParaRPr lang="en-US" sz="1440" dirty="0"/>
          </a:p>
        </p:txBody>
      </p:sp>
      <p:sp>
        <p:nvSpPr>
          <p:cNvPr id="14" name="Text 11"/>
          <p:cNvSpPr/>
          <p:nvPr/>
        </p:nvSpPr>
        <p:spPr>
          <a:xfrm>
            <a:off x="966924" y="3021590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30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05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5334846" y="3067310"/>
            <a:ext cx="323697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总结与展望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4781488" y="3021590"/>
            <a:ext cx="713232" cy="621792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305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06</a:t>
            </a:r>
            <a:endParaRPr lang="en-US" sz="14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786318" y="1385974"/>
            <a:ext cx="585216" cy="585216"/>
          </a:xfrm>
          <a:custGeom>
            <a:avLst/>
            <a:gdLst/>
            <a:ahLst/>
            <a:cxnLst/>
            <a:rect l="l" t="t" r="r" b="b"/>
            <a:pathLst>
              <a:path w="585216" h="585216">
                <a:moveTo>
                  <a:pt x="73152" y="0"/>
                </a:moveTo>
                <a:moveTo>
                  <a:pt x="73152" y="0"/>
                </a:moveTo>
                <a:lnTo>
                  <a:pt x="512064" y="0"/>
                </a:lnTo>
                <a:quadBezTo>
                  <a:pt x="585216" y="0"/>
                  <a:pt x="585216" y="73152"/>
                </a:quadBezTo>
                <a:lnTo>
                  <a:pt x="585216" y="512064"/>
                </a:lnTo>
                <a:quadBezTo>
                  <a:pt x="585216" y="585216"/>
                  <a:pt x="512064" y="585216"/>
                </a:quadBezTo>
                <a:lnTo>
                  <a:pt x="73152" y="585216"/>
                </a:lnTo>
                <a:quadBezTo>
                  <a:pt x="0" y="585216"/>
                  <a:pt x="0" y="512064"/>
                </a:quadBezTo>
                <a:lnTo>
                  <a:pt x="0" y="73152"/>
                </a:lnTo>
                <a:quadBezTo>
                  <a:pt x="0" y="0"/>
                  <a:pt x="73152" y="0"/>
                </a:quadBezTo>
                <a:close/>
              </a:path>
            </a:pathLst>
          </a:custGeom>
          <a:solidFill>
            <a:srgbClr val="A63C37"/>
          </a:solidFill>
        </p:spPr>
      </p:sp>
      <p:sp>
        <p:nvSpPr>
          <p:cNvPr id="4" name="Text 1"/>
          <p:cNvSpPr/>
          <p:nvPr/>
        </p:nvSpPr>
        <p:spPr>
          <a:xfrm>
            <a:off x="640014" y="1404262"/>
            <a:ext cx="84124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658302" y="2205990"/>
            <a:ext cx="498405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思维模式概念</a:t>
            </a:r>
            <a:endParaRPr lang="en-US" sz="14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定义与解释</a:t>
            </a:r>
            <a:endParaRPr lang="en-US" sz="1440" dirty="0"/>
          </a:p>
        </p:txBody>
      </p:sp>
      <p:sp>
        <p:nvSpPr>
          <p:cNvPr id="4" name="Shape 1"/>
          <p:cNvSpPr/>
          <p:nvPr/>
        </p:nvSpPr>
        <p:spPr>
          <a:xfrm>
            <a:off x="3867646" y="3676207"/>
            <a:ext cx="434526" cy="426625"/>
          </a:xfrm>
          <a:custGeom>
            <a:avLst/>
            <a:gdLst/>
            <a:ahLst/>
            <a:cxnLst/>
            <a:rect l="l" t="t" r="r" b="b"/>
            <a:pathLst>
              <a:path w="434526" h="426625">
                <a:moveTo>
                  <a:pt x="217263" y="0"/>
                </a:moveTo>
                <a:moveTo>
                  <a:pt x="217263" y="0"/>
                </a:moveTo>
                <a:cubicBezTo>
                  <a:pt x="337173" y="0"/>
                  <a:pt x="434526" y="95582"/>
                  <a:pt x="434526" y="213313"/>
                </a:cubicBezTo>
                <a:cubicBezTo>
                  <a:pt x="434526" y="331043"/>
                  <a:pt x="337173" y="426625"/>
                  <a:pt x="217263" y="426625"/>
                </a:cubicBezTo>
                <a:cubicBezTo>
                  <a:pt x="97352" y="426625"/>
                  <a:pt x="0" y="331043"/>
                  <a:pt x="0" y="213313"/>
                </a:cubicBezTo>
                <a:cubicBezTo>
                  <a:pt x="0" y="95582"/>
                  <a:pt x="97352" y="0"/>
                  <a:pt x="217263" y="0"/>
                </a:cubicBezTo>
                <a:close/>
              </a:path>
            </a:pathLst>
          </a:custGeom>
          <a:solidFill>
            <a:srgbClr val="5196FF">
              <a:alpha val="40000"/>
            </a:srgbClr>
          </a:solidFill>
        </p:spPr>
      </p:sp>
      <p:sp>
        <p:nvSpPr>
          <p:cNvPr id="5" name="Shape 2"/>
          <p:cNvSpPr/>
          <p:nvPr/>
        </p:nvSpPr>
        <p:spPr>
          <a:xfrm>
            <a:off x="1193089" y="1118827"/>
            <a:ext cx="3291840" cy="3291840"/>
          </a:xfrm>
          <a:custGeom>
            <a:avLst/>
            <a:gdLst/>
            <a:ahLst/>
            <a:cxnLst/>
            <a:rect l="l" t="t" r="r" b="b"/>
            <a:pathLst>
              <a:path w="3291840" h="3291840">
                <a:moveTo>
                  <a:pt x="1645920" y="0"/>
                </a:moveTo>
                <a:moveTo>
                  <a:pt x="1645920" y="0"/>
                </a:moveTo>
                <a:cubicBezTo>
                  <a:pt x="2554328" y="0"/>
                  <a:pt x="3291840" y="737512"/>
                  <a:pt x="3291840" y="1645920"/>
                </a:cubicBezTo>
                <a:cubicBezTo>
                  <a:pt x="3291840" y="2554328"/>
                  <a:pt x="2554328" y="3291840"/>
                  <a:pt x="1645920" y="3291840"/>
                </a:cubicBezTo>
                <a:cubicBezTo>
                  <a:pt x="737512" y="3291840"/>
                  <a:pt x="0" y="2554328"/>
                  <a:pt x="0" y="1645920"/>
                </a:cubicBezTo>
                <a:cubicBezTo>
                  <a:pt x="0" y="737512"/>
                  <a:pt x="737512" y="0"/>
                  <a:pt x="1645920" y="0"/>
                </a:cubicBezTo>
                <a:close/>
              </a:path>
            </a:pathLst>
          </a:custGeom>
          <a:solidFill>
            <a:srgbClr val="0084FF">
              <a:alpha val="10000"/>
            </a:srgbClr>
          </a:solidFill>
        </p:spPr>
      </p:sp>
      <p:sp>
        <p:nvSpPr>
          <p:cNvPr id="6" name="Shape 3"/>
          <p:cNvSpPr/>
          <p:nvPr/>
        </p:nvSpPr>
        <p:spPr>
          <a:xfrm>
            <a:off x="977605" y="1202725"/>
            <a:ext cx="804672" cy="804672"/>
          </a:xfrm>
          <a:custGeom>
            <a:avLst/>
            <a:gdLst/>
            <a:ahLst/>
            <a:cxnLst/>
            <a:rect l="l" t="t" r="r" b="b"/>
            <a:pathLst>
              <a:path w="804672" h="804672">
                <a:moveTo>
                  <a:pt x="402336" y="0"/>
                </a:moveTo>
                <a:moveTo>
                  <a:pt x="402336" y="0"/>
                </a:moveTo>
                <a:cubicBezTo>
                  <a:pt x="624391" y="0"/>
                  <a:pt x="804672" y="180281"/>
                  <a:pt x="804672" y="402336"/>
                </a:cubicBezTo>
                <a:cubicBezTo>
                  <a:pt x="804672" y="624391"/>
                  <a:pt x="624391" y="804672"/>
                  <a:pt x="402336" y="804672"/>
                </a:cubicBezTo>
                <a:cubicBezTo>
                  <a:pt x="180281" y="804672"/>
                  <a:pt x="0" y="624391"/>
                  <a:pt x="0" y="402336"/>
                </a:cubicBezTo>
                <a:cubicBezTo>
                  <a:pt x="0" y="180281"/>
                  <a:pt x="180281" y="0"/>
                  <a:pt x="402336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7" name="Text 4"/>
          <p:cNvSpPr/>
          <p:nvPr/>
        </p:nvSpPr>
        <p:spPr>
          <a:xfrm>
            <a:off x="1024420" y="1253017"/>
            <a:ext cx="711042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</a:t>
            </a:r>
            <a:r>
              <a:rPr lang="en-US" sz="25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1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1541756" y="1783369"/>
            <a:ext cx="2594506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思维模式的力量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1541756" y="2332479"/>
            <a:ext cx="2594506" cy="1280160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思维模式是决定我们行动和决策的关键，它塑造了我们对世界的理解。通过培训，我们可以提升自我，实现更高的成就。</a:t>
            </a:r>
            <a:endParaRPr 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7549112" y="3676207"/>
            <a:ext cx="434526" cy="426625"/>
          </a:xfrm>
          <a:custGeom>
            <a:avLst/>
            <a:gdLst/>
            <a:ahLst/>
            <a:cxnLst/>
            <a:rect l="l" t="t" r="r" b="b"/>
            <a:pathLst>
              <a:path w="434526" h="426625">
                <a:moveTo>
                  <a:pt x="217263" y="0"/>
                </a:moveTo>
                <a:moveTo>
                  <a:pt x="217263" y="0"/>
                </a:moveTo>
                <a:cubicBezTo>
                  <a:pt x="337173" y="0"/>
                  <a:pt x="434526" y="95582"/>
                  <a:pt x="434526" y="213313"/>
                </a:cubicBezTo>
                <a:cubicBezTo>
                  <a:pt x="434526" y="331043"/>
                  <a:pt x="337173" y="426625"/>
                  <a:pt x="217263" y="426625"/>
                </a:cubicBezTo>
                <a:cubicBezTo>
                  <a:pt x="97352" y="426625"/>
                  <a:pt x="0" y="331043"/>
                  <a:pt x="0" y="213313"/>
                </a:cubicBezTo>
                <a:cubicBezTo>
                  <a:pt x="0" y="95582"/>
                  <a:pt x="97352" y="0"/>
                  <a:pt x="217263" y="0"/>
                </a:cubicBezTo>
                <a:close/>
              </a:path>
            </a:pathLst>
          </a:custGeom>
          <a:solidFill>
            <a:srgbClr val="5196FF">
              <a:alpha val="40000"/>
            </a:srgbClr>
          </a:solidFill>
        </p:spPr>
      </p:sp>
      <p:sp>
        <p:nvSpPr>
          <p:cNvPr id="11" name="Shape 8"/>
          <p:cNvSpPr/>
          <p:nvPr/>
        </p:nvSpPr>
        <p:spPr>
          <a:xfrm>
            <a:off x="4874555" y="1118827"/>
            <a:ext cx="3291840" cy="3291840"/>
          </a:xfrm>
          <a:custGeom>
            <a:avLst/>
            <a:gdLst/>
            <a:ahLst/>
            <a:cxnLst/>
            <a:rect l="l" t="t" r="r" b="b"/>
            <a:pathLst>
              <a:path w="3291840" h="3291840">
                <a:moveTo>
                  <a:pt x="1645920" y="0"/>
                </a:moveTo>
                <a:moveTo>
                  <a:pt x="1645920" y="0"/>
                </a:moveTo>
                <a:cubicBezTo>
                  <a:pt x="2554328" y="0"/>
                  <a:pt x="3291840" y="737512"/>
                  <a:pt x="3291840" y="1645920"/>
                </a:cubicBezTo>
                <a:cubicBezTo>
                  <a:pt x="3291840" y="2554328"/>
                  <a:pt x="2554328" y="3291840"/>
                  <a:pt x="1645920" y="3291840"/>
                </a:cubicBezTo>
                <a:cubicBezTo>
                  <a:pt x="737512" y="3291840"/>
                  <a:pt x="0" y="2554328"/>
                  <a:pt x="0" y="1645920"/>
                </a:cubicBezTo>
                <a:cubicBezTo>
                  <a:pt x="0" y="737512"/>
                  <a:pt x="737512" y="0"/>
                  <a:pt x="1645920" y="0"/>
                </a:cubicBezTo>
                <a:close/>
              </a:path>
            </a:pathLst>
          </a:custGeom>
          <a:solidFill>
            <a:srgbClr val="0084FF">
              <a:alpha val="10000"/>
            </a:srgbClr>
          </a:solidFill>
        </p:spPr>
      </p:sp>
      <p:sp>
        <p:nvSpPr>
          <p:cNvPr id="12" name="Shape 9"/>
          <p:cNvSpPr/>
          <p:nvPr/>
        </p:nvSpPr>
        <p:spPr>
          <a:xfrm>
            <a:off x="4659071" y="1202725"/>
            <a:ext cx="804672" cy="804672"/>
          </a:xfrm>
          <a:custGeom>
            <a:avLst/>
            <a:gdLst/>
            <a:ahLst/>
            <a:cxnLst/>
            <a:rect l="l" t="t" r="r" b="b"/>
            <a:pathLst>
              <a:path w="804672" h="804672">
                <a:moveTo>
                  <a:pt x="402336" y="0"/>
                </a:moveTo>
                <a:moveTo>
                  <a:pt x="402336" y="0"/>
                </a:moveTo>
                <a:cubicBezTo>
                  <a:pt x="624391" y="0"/>
                  <a:pt x="804672" y="180281"/>
                  <a:pt x="804672" y="402336"/>
                </a:cubicBezTo>
                <a:cubicBezTo>
                  <a:pt x="804672" y="624391"/>
                  <a:pt x="624391" y="804672"/>
                  <a:pt x="402336" y="804672"/>
                </a:cubicBezTo>
                <a:cubicBezTo>
                  <a:pt x="180281" y="804672"/>
                  <a:pt x="0" y="624391"/>
                  <a:pt x="0" y="402336"/>
                </a:cubicBezTo>
                <a:cubicBezTo>
                  <a:pt x="0" y="180281"/>
                  <a:pt x="180281" y="0"/>
                  <a:pt x="402336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3" name="Text 10"/>
          <p:cNvSpPr/>
          <p:nvPr/>
        </p:nvSpPr>
        <p:spPr>
          <a:xfrm>
            <a:off x="4687598" y="1253017"/>
            <a:ext cx="711042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14" name="Text 11"/>
          <p:cNvSpPr/>
          <p:nvPr/>
        </p:nvSpPr>
        <p:spPr>
          <a:xfrm>
            <a:off x="5223221" y="1783369"/>
            <a:ext cx="2594506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实践的重要性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5223221" y="2332479"/>
            <a:ext cx="2594506" cy="1280160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理论学习固然重要，但只有将所学应用于实践，才能真正掌握并发挥其价值。实践是检验真理的唯一标准。</a:t>
            </a:r>
            <a:endParaRPr 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发展历程</a:t>
            </a:r>
            <a:endParaRPr lang="en-US" sz="1440" dirty="0"/>
          </a:p>
        </p:txBody>
      </p:sp>
      <p:pic>
        <p:nvPicPr>
          <p:cNvPr id="4" name="Image 0" descr="https://sgw-dx.xf-yun.com/api/v1/sparkdesk/_1742949689161be350a16aa9d40579b165e722dc5d054.jpg?authorization=c2ltcGxlLWp3dCBhaz1zcGFya2Rlc2s4MDAwMDAwMDAwMDE7ZXhwPTMzMTk3NDk2ODk7YWxnbz1obWFjLXNoYTI1NjtzaWc9c2RJdWppNkZ4cFFXQWZBditnSmlhdzVBcEVHZWw0cSsyaGE5U3FQcllwWT0=&amp;x_location=7YfmxI7B7uKO7jlRxIftd60wfLD="/>
          <p:cNvPicPr>
            <a:picLocks noChangeAspect="1"/>
          </p:cNvPicPr>
          <p:nvPr/>
        </p:nvPicPr>
        <p:blipFill>
          <a:blip r:embed="rId2"/>
          <a:srcRect l="21910" r="21910"/>
          <a:stretch>
            <a:fillRect/>
          </a:stretch>
        </p:blipFill>
        <p:spPr>
          <a:xfrm>
            <a:off x="3750337" y="1750087"/>
            <a:ext cx="1643325" cy="1643325"/>
          </a:xfrm>
          <a:prstGeom prst="ellipse">
            <a:avLst/>
          </a:prstGeom>
        </p:spPr>
      </p:pic>
      <p:sp>
        <p:nvSpPr>
          <p:cNvPr id="5" name="Text 1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思维模式的萌芽</a:t>
            </a:r>
            <a:endParaRPr lang="en-US" sz="1440" dirty="0"/>
          </a:p>
        </p:txBody>
      </p:sp>
      <p:sp>
        <p:nvSpPr>
          <p:cNvPr id="6" name="Text 2"/>
          <p:cNvSpPr/>
          <p:nvPr/>
        </p:nvSpPr>
        <p:spPr>
          <a:xfrm>
            <a:off x="642434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早期的思维模式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开发</a:t>
            </a: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，源于对个体潜能开发的探索，旨在通过系统训练提升认知能力，为后续实践奠定基础。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7" name="Text 3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理论与实践的融合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5535727" y="1443838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随着研究的深入，思维模式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开发</a:t>
            </a: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开始注重理论与实践的结合，通过案例分析和模拟演练，使学员能够将所学应用于实际工作中。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9" name="Text 5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创新方法的引入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642434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为了适应不断变化的环境，思维模式不断创新，引入了设计思维、敏捷思维等新型思维模式，以培养更具创造力和适应性的人才。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技术驱动的发展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5535727" y="3202229"/>
            <a:ext cx="2971800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现代科技的发展为思维模式培训提供了新的工具和平台，如虚拟现实、在线学习等，极大地提高了培训的效率和效果。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786318" y="1385974"/>
            <a:ext cx="585216" cy="585216"/>
          </a:xfrm>
          <a:custGeom>
            <a:avLst/>
            <a:gdLst/>
            <a:ahLst/>
            <a:cxnLst/>
            <a:rect l="l" t="t" r="r" b="b"/>
            <a:pathLst>
              <a:path w="585216" h="585216">
                <a:moveTo>
                  <a:pt x="73152" y="0"/>
                </a:moveTo>
                <a:moveTo>
                  <a:pt x="73152" y="0"/>
                </a:moveTo>
                <a:lnTo>
                  <a:pt x="512064" y="0"/>
                </a:lnTo>
                <a:quadBezTo>
                  <a:pt x="585216" y="0"/>
                  <a:pt x="585216" y="73152"/>
                </a:quadBezTo>
                <a:lnTo>
                  <a:pt x="585216" y="512064"/>
                </a:lnTo>
                <a:quadBezTo>
                  <a:pt x="585216" y="585216"/>
                  <a:pt x="512064" y="585216"/>
                </a:quadBezTo>
                <a:lnTo>
                  <a:pt x="73152" y="585216"/>
                </a:lnTo>
                <a:quadBezTo>
                  <a:pt x="0" y="585216"/>
                  <a:pt x="0" y="512064"/>
                </a:quadBezTo>
                <a:lnTo>
                  <a:pt x="0" y="73152"/>
                </a:lnTo>
                <a:quadBezTo>
                  <a:pt x="0" y="0"/>
                  <a:pt x="73152" y="0"/>
                </a:quadBezTo>
                <a:close/>
              </a:path>
            </a:pathLst>
          </a:custGeom>
          <a:solidFill>
            <a:srgbClr val="A63C37"/>
          </a:solidFill>
        </p:spPr>
      </p:sp>
      <p:sp>
        <p:nvSpPr>
          <p:cNvPr id="4" name="Text 1"/>
          <p:cNvSpPr/>
          <p:nvPr/>
        </p:nvSpPr>
        <p:spPr>
          <a:xfrm>
            <a:off x="640014" y="1404262"/>
            <a:ext cx="84124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658302" y="2205990"/>
            <a:ext cx="498405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思维模式重要性</a:t>
            </a:r>
            <a:endParaRPr lang="en-US" sz="14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提升决策质量</a:t>
            </a:r>
            <a:endParaRPr lang="en-US" sz="1440" dirty="0"/>
          </a:p>
        </p:txBody>
      </p:sp>
      <p:pic>
        <p:nvPicPr>
          <p:cNvPr id="4" name="Image 0" descr="https://sgw-dx.xf-yun.com/api/v1/sparkdesk/_174294968900215393371af584ff08aaa934eb5ff099e.jpg?authorization=c2ltcGxlLWp3dCBhaz1zcGFya2Rlc2s4MDAwMDAwMDAwMDE7ZXhwPTMzMTk3NDk2ODk7YWxnbz1obWFjLXNoYTI1NjtzaWc9V05UM3dheWN1NHZmNFE2dDdCd2p6WlB2Mk9DOURNdWZleVZWT0FZVTB4Yz0=&amp;x_location=7YfmxI7B7uKO7jlRxIftd60wfLD="/>
          <p:cNvPicPr>
            <a:picLocks noChangeAspect="1"/>
          </p:cNvPicPr>
          <p:nvPr/>
        </p:nvPicPr>
        <p:blipFill>
          <a:blip r:embed="rId2"/>
          <a:srcRect l="20000" r="20000"/>
          <a:stretch>
            <a:fillRect/>
          </a:stretch>
        </p:blipFill>
        <p:spPr>
          <a:xfrm>
            <a:off x="3722522" y="1156325"/>
            <a:ext cx="1698510" cy="28308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93430" y="1291348"/>
            <a:ext cx="827613" cy="78638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170" b="1" dirty="0">
                <a:solidFill>
                  <a:srgbClr val="A63C37">
                    <a:alpha val="2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6" name="Text 2"/>
          <p:cNvSpPr/>
          <p:nvPr/>
        </p:nvSpPr>
        <p:spPr>
          <a:xfrm>
            <a:off x="292795" y="3292791"/>
            <a:ext cx="827613" cy="78638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170" b="1" dirty="0">
                <a:solidFill>
                  <a:srgbClr val="A63C37">
                    <a:alpha val="2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7" name="Text 3"/>
          <p:cNvSpPr/>
          <p:nvPr/>
        </p:nvSpPr>
        <p:spPr>
          <a:xfrm>
            <a:off x="5489817" y="1291348"/>
            <a:ext cx="827613" cy="78638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170" b="1" dirty="0">
                <a:solidFill>
                  <a:srgbClr val="A63C37">
                    <a:alpha val="2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</a:t>
            </a:r>
            <a:r>
              <a:rPr lang="en-US" sz="3170" b="1" dirty="0">
                <a:solidFill>
                  <a:srgbClr val="A63C37">
                    <a:alpha val="2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3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5489817" y="3146106"/>
            <a:ext cx="827613" cy="78638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3170" b="1" dirty="0">
                <a:solidFill>
                  <a:srgbClr val="A63C37">
                    <a:alpha val="2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930596" y="1035316"/>
            <a:ext cx="272414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kern="0" spc="72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决策质量的重要性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930910" y="1421765"/>
            <a:ext cx="2524125" cy="12547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提升决策质量是思维模式培训的核心，它直接影响到我们的工作效率和成果。通过实践，我们可以更好地理解和应用这一理念。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930103" y="3100767"/>
            <a:ext cx="2723998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kern="0" spc="72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提升决策质量的方法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930170" y="3475557"/>
            <a:ext cx="2524658" cy="1024128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提升决策质量需要我们不断学习和实践，包括理解问题、分析信息、制定策略等步骤，这些都是提升决策质量的关键。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6126572" y="1035316"/>
            <a:ext cx="2723998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kern="0" spc="72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提升决策质量的挑战</a:t>
            </a:r>
            <a:endParaRPr lang="en-US" sz="1440" dirty="0"/>
          </a:p>
        </p:txBody>
      </p:sp>
      <p:sp>
        <p:nvSpPr>
          <p:cNvPr id="14" name="Text 10"/>
          <p:cNvSpPr/>
          <p:nvPr/>
        </p:nvSpPr>
        <p:spPr>
          <a:xfrm>
            <a:off x="6126572" y="1400709"/>
            <a:ext cx="2524658" cy="12674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提升决策质量并非易事，我们需要面对各种挑战，如信息过载、认知偏差等。但只要我们坚持实践，就一定能够提升决策质量。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6126572" y="2988171"/>
            <a:ext cx="2723998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kern="0" spc="72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提升决策质量的成果</a:t>
            </a:r>
            <a:endParaRPr lang="en-US" sz="1440" dirty="0"/>
          </a:p>
        </p:txBody>
      </p:sp>
      <p:sp>
        <p:nvSpPr>
          <p:cNvPr id="16" name="Text 12"/>
          <p:cNvSpPr/>
          <p:nvPr/>
        </p:nvSpPr>
        <p:spPr>
          <a:xfrm>
            <a:off x="6126572" y="3353931"/>
            <a:ext cx="2524658" cy="12674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提升决策质量可以带来显著的成果，如提高工作效率、优化资源配置、提升团队协作等。这些都是我们进行思维模式培训的目标。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增强问题解决能力</a:t>
            </a:r>
            <a:endParaRPr lang="en-US" sz="1440" dirty="0"/>
          </a:p>
        </p:txBody>
      </p:sp>
      <p:sp>
        <p:nvSpPr>
          <p:cNvPr id="4" name="Shape 1"/>
          <p:cNvSpPr/>
          <p:nvPr/>
        </p:nvSpPr>
        <p:spPr>
          <a:xfrm>
            <a:off x="1496222" y="802832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</p:spPr>
      </p:sp>
      <p:sp>
        <p:nvSpPr>
          <p:cNvPr id="5" name="Shape 2"/>
          <p:cNvSpPr/>
          <p:nvPr/>
        </p:nvSpPr>
        <p:spPr>
          <a:xfrm>
            <a:off x="2719469" y="1608641"/>
            <a:ext cx="914368" cy="148533"/>
          </a:xfrm>
          <a:custGeom>
            <a:avLst/>
            <a:gdLst/>
            <a:ahLst/>
            <a:cxnLst/>
            <a:rect l="l" t="t" r="r" b="b"/>
            <a:pathLst>
              <a:path w="914368" h="148533">
                <a:moveTo>
                  <a:pt x="914368" y="0"/>
                </a:moveTo>
                <a:moveTo>
                  <a:pt x="914368" y="0"/>
                </a:moveTo>
                <a:lnTo>
                  <a:pt x="0" y="148533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</p:sp>
      <p:sp>
        <p:nvSpPr>
          <p:cNvPr id="6" name="Shape 3"/>
          <p:cNvSpPr/>
          <p:nvPr/>
        </p:nvSpPr>
        <p:spPr>
          <a:xfrm>
            <a:off x="3810662" y="802832"/>
            <a:ext cx="1670700" cy="1543386"/>
          </a:xfrm>
          <a:custGeom>
            <a:avLst/>
            <a:gdLst/>
            <a:ahLst/>
            <a:cxnLst/>
            <a:rect l="l" t="t" r="r" b="b"/>
            <a:pathLst>
              <a:path w="1670700" h="1543386">
                <a:moveTo>
                  <a:pt x="1623933" y="366858"/>
                </a:moveTo>
                <a:moveTo>
                  <a:pt x="1623933" y="366858"/>
                </a:moveTo>
                <a:cubicBezTo>
                  <a:pt x="1598223" y="311734"/>
                  <a:pt x="1561384" y="262459"/>
                  <a:pt x="1514760" y="220096"/>
                </a:cubicBezTo>
                <a:cubicBezTo>
                  <a:pt x="1468135" y="177911"/>
                  <a:pt x="1414028" y="144943"/>
                  <a:pt x="1353589" y="121724"/>
                </a:cubicBezTo>
                <a:cubicBezTo>
                  <a:pt x="1291232" y="97795"/>
                  <a:pt x="1225229" y="85742"/>
                  <a:pt x="1157115" y="85742"/>
                </a:cubicBezTo>
                <a:cubicBezTo>
                  <a:pt x="1062523" y="85742"/>
                  <a:pt x="970234" y="109671"/>
                  <a:pt x="890033" y="154869"/>
                </a:cubicBezTo>
                <a:cubicBezTo>
                  <a:pt x="870846" y="165681"/>
                  <a:pt x="852618" y="177557"/>
                  <a:pt x="835350" y="190496"/>
                </a:cubicBezTo>
                <a:cubicBezTo>
                  <a:pt x="818082" y="177557"/>
                  <a:pt x="799854" y="165681"/>
                  <a:pt x="780667" y="154869"/>
                </a:cubicBezTo>
                <a:cubicBezTo>
                  <a:pt x="700466" y="109671"/>
                  <a:pt x="608177" y="85742"/>
                  <a:pt x="513585" y="85742"/>
                </a:cubicBezTo>
                <a:cubicBezTo>
                  <a:pt x="445471" y="85742"/>
                  <a:pt x="379468" y="97795"/>
                  <a:pt x="317111" y="121724"/>
                </a:cubicBezTo>
                <a:cubicBezTo>
                  <a:pt x="256864" y="144766"/>
                  <a:pt x="202565" y="177911"/>
                  <a:pt x="155940" y="220096"/>
                </a:cubicBezTo>
                <a:cubicBezTo>
                  <a:pt x="109124" y="262459"/>
                  <a:pt x="72477" y="311734"/>
                  <a:pt x="46767" y="366858"/>
                </a:cubicBezTo>
                <a:cubicBezTo>
                  <a:pt x="20097" y="424109"/>
                  <a:pt x="6474" y="484905"/>
                  <a:pt x="6474" y="547474"/>
                </a:cubicBezTo>
                <a:cubicBezTo>
                  <a:pt x="6474" y="606497"/>
                  <a:pt x="19521" y="668003"/>
                  <a:pt x="45423" y="730571"/>
                </a:cubicBezTo>
                <a:cubicBezTo>
                  <a:pt x="67105" y="782859"/>
                  <a:pt x="98188" y="837097"/>
                  <a:pt x="137905" y="891867"/>
                </a:cubicBezTo>
                <a:cubicBezTo>
                  <a:pt x="200838" y="978541"/>
                  <a:pt x="287371" y="1068938"/>
                  <a:pt x="394818" y="1160575"/>
                </a:cubicBezTo>
                <a:cubicBezTo>
                  <a:pt x="572873" y="1312477"/>
                  <a:pt x="749201" y="1417408"/>
                  <a:pt x="756683" y="1421662"/>
                </a:cubicBezTo>
                <a:lnTo>
                  <a:pt x="802157" y="1448604"/>
                </a:lnTo>
                <a:cubicBezTo>
                  <a:pt x="822303" y="1460479"/>
                  <a:pt x="848205" y="1460479"/>
                  <a:pt x="868351" y="1448604"/>
                </a:cubicBezTo>
                <a:lnTo>
                  <a:pt x="913825" y="1421662"/>
                </a:lnTo>
                <a:cubicBezTo>
                  <a:pt x="921307" y="1417231"/>
                  <a:pt x="1097444" y="1312477"/>
                  <a:pt x="1275690" y="1160575"/>
                </a:cubicBezTo>
                <a:cubicBezTo>
                  <a:pt x="1383137" y="1068938"/>
                  <a:pt x="1469670" y="978541"/>
                  <a:pt x="1532603" y="891867"/>
                </a:cubicBezTo>
                <a:cubicBezTo>
                  <a:pt x="1572320" y="837097"/>
                  <a:pt x="1603595" y="782859"/>
                  <a:pt x="1625085" y="730571"/>
                </a:cubicBezTo>
                <a:cubicBezTo>
                  <a:pt x="1650987" y="668003"/>
                  <a:pt x="1664034" y="606497"/>
                  <a:pt x="1664034" y="547474"/>
                </a:cubicBezTo>
                <a:cubicBezTo>
                  <a:pt x="1664226" y="484905"/>
                  <a:pt x="1650603" y="424109"/>
                  <a:pt x="1623933" y="366858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7" name="Shape 4"/>
          <p:cNvSpPr/>
          <p:nvPr/>
        </p:nvSpPr>
        <p:spPr>
          <a:xfrm>
            <a:off x="1738332" y="104494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8" name="Shape 5"/>
          <p:cNvSpPr/>
          <p:nvPr/>
        </p:nvSpPr>
        <p:spPr>
          <a:xfrm>
            <a:off x="3594625" y="2139233"/>
            <a:ext cx="525352" cy="622426"/>
          </a:xfrm>
          <a:custGeom>
            <a:avLst/>
            <a:gdLst/>
            <a:ahLst/>
            <a:cxnLst/>
            <a:rect l="l" t="t" r="r" b="b"/>
            <a:pathLst>
              <a:path w="525352" h="622426">
                <a:moveTo>
                  <a:pt x="525352" y="0"/>
                </a:moveTo>
                <a:moveTo>
                  <a:pt x="525352" y="0"/>
                </a:moveTo>
                <a:lnTo>
                  <a:pt x="0" y="622426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</p:sp>
      <p:sp>
        <p:nvSpPr>
          <p:cNvPr id="9" name="Shape 6"/>
          <p:cNvSpPr/>
          <p:nvPr/>
        </p:nvSpPr>
        <p:spPr>
          <a:xfrm>
            <a:off x="5192867" y="2146306"/>
            <a:ext cx="445600" cy="615353"/>
          </a:xfrm>
          <a:custGeom>
            <a:avLst/>
            <a:gdLst/>
            <a:ahLst/>
            <a:cxnLst/>
            <a:rect l="l" t="t" r="r" b="b"/>
            <a:pathLst>
              <a:path w="445600" h="615353">
                <a:moveTo>
                  <a:pt x="0" y="0"/>
                </a:moveTo>
                <a:moveTo>
                  <a:pt x="0" y="0"/>
                </a:moveTo>
                <a:lnTo>
                  <a:pt x="445600" y="615353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</p:sp>
      <p:sp>
        <p:nvSpPr>
          <p:cNvPr id="10" name="Shape 7"/>
          <p:cNvSpPr/>
          <p:nvPr/>
        </p:nvSpPr>
        <p:spPr>
          <a:xfrm>
            <a:off x="2744644" y="2855473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</p:spPr>
      </p:sp>
      <p:sp>
        <p:nvSpPr>
          <p:cNvPr id="11" name="Shape 8"/>
          <p:cNvSpPr/>
          <p:nvPr/>
        </p:nvSpPr>
        <p:spPr>
          <a:xfrm>
            <a:off x="2986754" y="30975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2" name="Shape 9"/>
          <p:cNvSpPr/>
          <p:nvPr/>
        </p:nvSpPr>
        <p:spPr>
          <a:xfrm>
            <a:off x="6563478" y="896646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</p:spPr>
      </p:sp>
      <p:sp>
        <p:nvSpPr>
          <p:cNvPr id="13" name="Shape 10"/>
          <p:cNvSpPr/>
          <p:nvPr/>
        </p:nvSpPr>
        <p:spPr>
          <a:xfrm>
            <a:off x="5627892" y="1628057"/>
            <a:ext cx="785105" cy="141460"/>
          </a:xfrm>
          <a:custGeom>
            <a:avLst/>
            <a:gdLst/>
            <a:ahLst/>
            <a:cxnLst/>
            <a:rect l="l" t="t" r="r" b="b"/>
            <a:pathLst>
              <a:path w="785105" h="141460">
                <a:moveTo>
                  <a:pt x="0" y="0"/>
                </a:moveTo>
                <a:moveTo>
                  <a:pt x="0" y="0"/>
                </a:moveTo>
                <a:lnTo>
                  <a:pt x="785105" y="141460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</p:sp>
      <p:sp>
        <p:nvSpPr>
          <p:cNvPr id="14" name="Shape 11"/>
          <p:cNvSpPr/>
          <p:nvPr/>
        </p:nvSpPr>
        <p:spPr>
          <a:xfrm>
            <a:off x="6805589" y="113875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5" name="Shape 12"/>
          <p:cNvSpPr/>
          <p:nvPr/>
        </p:nvSpPr>
        <p:spPr>
          <a:xfrm>
            <a:off x="5575130" y="2855473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</p:spPr>
      </p:sp>
      <p:sp>
        <p:nvSpPr>
          <p:cNvPr id="16" name="Shape 13"/>
          <p:cNvSpPr/>
          <p:nvPr/>
        </p:nvSpPr>
        <p:spPr>
          <a:xfrm>
            <a:off x="5817240" y="30975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17" name="Text 14"/>
          <p:cNvSpPr/>
          <p:nvPr/>
        </p:nvSpPr>
        <p:spPr>
          <a:xfrm>
            <a:off x="749984" y="1652812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提升问题识别能力</a:t>
            </a:r>
            <a:endParaRPr lang="en-US" sz="1440" dirty="0"/>
          </a:p>
        </p:txBody>
      </p:sp>
      <p:sp>
        <p:nvSpPr>
          <p:cNvPr id="18" name="Text 15"/>
          <p:cNvSpPr/>
          <p:nvPr/>
        </p:nvSpPr>
        <p:spPr>
          <a:xfrm>
            <a:off x="965835" y="1947545"/>
            <a:ext cx="1911350" cy="132651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通过培训，我们能更快地识别问题的核心，提高对复杂情况的洞察力，为有效解决问题奠定基础。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1998406" y="3705453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掌握多元解决策略</a:t>
            </a:r>
            <a:endParaRPr lang="en-US" sz="1440" dirty="0"/>
          </a:p>
        </p:txBody>
      </p:sp>
      <p:sp>
        <p:nvSpPr>
          <p:cNvPr id="20" name="Text 17"/>
          <p:cNvSpPr/>
          <p:nvPr/>
        </p:nvSpPr>
        <p:spPr>
          <a:xfrm>
            <a:off x="2214245" y="4000500"/>
            <a:ext cx="1911350" cy="114363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学习并应用多种问题解决策略，使我们能够从不同角度分析问题，找到最合适的解决方案。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5817240" y="1746626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强化决策制定技巧</a:t>
            </a:r>
            <a:endParaRPr lang="en-US" sz="1440" dirty="0"/>
          </a:p>
        </p:txBody>
      </p:sp>
      <p:sp>
        <p:nvSpPr>
          <p:cNvPr id="22" name="Text 19"/>
          <p:cNvSpPr/>
          <p:nvPr/>
        </p:nvSpPr>
        <p:spPr>
          <a:xfrm>
            <a:off x="6032921" y="2041657"/>
            <a:ext cx="1911096" cy="81381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增强决策能力，通过实践和反思，我们可以更自信地做出明智的选择，推动问题的快速解决。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4828892" y="3705453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培养创新思维模式</a:t>
            </a:r>
            <a:endParaRPr lang="en-US" sz="1440" dirty="0"/>
          </a:p>
        </p:txBody>
      </p:sp>
      <p:sp>
        <p:nvSpPr>
          <p:cNvPr id="24" name="Text 21"/>
          <p:cNvSpPr/>
          <p:nvPr/>
        </p:nvSpPr>
        <p:spPr>
          <a:xfrm>
            <a:off x="5044572" y="4000483"/>
            <a:ext cx="1911096" cy="81381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鼓励创新思考，跳出传统框架，探索新颖的问题解决方法，以应对不断变化的挑战。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786318" y="1385974"/>
            <a:ext cx="585216" cy="585216"/>
          </a:xfrm>
          <a:custGeom>
            <a:avLst/>
            <a:gdLst/>
            <a:ahLst/>
            <a:cxnLst/>
            <a:rect l="l" t="t" r="r" b="b"/>
            <a:pathLst>
              <a:path w="585216" h="585216">
                <a:moveTo>
                  <a:pt x="73152" y="0"/>
                </a:moveTo>
                <a:moveTo>
                  <a:pt x="73152" y="0"/>
                </a:moveTo>
                <a:lnTo>
                  <a:pt x="512064" y="0"/>
                </a:lnTo>
                <a:quadBezTo>
                  <a:pt x="585216" y="0"/>
                  <a:pt x="585216" y="73152"/>
                </a:quadBezTo>
                <a:lnTo>
                  <a:pt x="585216" y="512064"/>
                </a:lnTo>
                <a:quadBezTo>
                  <a:pt x="585216" y="585216"/>
                  <a:pt x="512064" y="585216"/>
                </a:quadBezTo>
                <a:lnTo>
                  <a:pt x="73152" y="585216"/>
                </a:lnTo>
                <a:quadBezTo>
                  <a:pt x="0" y="585216"/>
                  <a:pt x="0" y="512064"/>
                </a:quadBezTo>
                <a:lnTo>
                  <a:pt x="0" y="73152"/>
                </a:lnTo>
                <a:quadBezTo>
                  <a:pt x="0" y="0"/>
                  <a:pt x="73152" y="0"/>
                </a:quadBezTo>
                <a:close/>
              </a:path>
            </a:pathLst>
          </a:custGeom>
          <a:solidFill>
            <a:srgbClr val="A63C37"/>
          </a:solidFill>
        </p:spPr>
      </p:sp>
      <p:sp>
        <p:nvSpPr>
          <p:cNvPr id="4" name="Text 1"/>
          <p:cNvSpPr/>
          <p:nvPr/>
        </p:nvSpPr>
        <p:spPr>
          <a:xfrm>
            <a:off x="640014" y="1404262"/>
            <a:ext cx="84124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658302" y="2205990"/>
            <a:ext cx="498405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常见思维模式</a:t>
            </a:r>
            <a:endParaRPr lang="en-US" sz="14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</a:t>
            </a:r>
            <a:r>
              <a:rPr lang="zh-CN" alt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定式</a:t>
            </a:r>
            <a:endParaRPr lang="zh-CN" altLang="en-US" sz="2590" b="1" dirty="0">
              <a:solidFill>
                <a:srgbClr val="71171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434465" y="3604260"/>
            <a:ext cx="2487930" cy="667385"/>
          </a:xfrm>
          <a:custGeom>
            <a:avLst/>
            <a:gdLst/>
            <a:ahLst/>
            <a:cxnLst/>
            <a:rect l="l" t="t" r="r" b="b"/>
            <a:pathLst>
              <a:path w="1689871" h="66711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7117"/>
                </a:lnTo>
                <a:lnTo>
                  <a:pt x="0" y="667117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</p:spPr>
      </p:sp>
      <p:sp>
        <p:nvSpPr>
          <p:cNvPr id="5" name="Shape 2"/>
          <p:cNvSpPr/>
          <p:nvPr/>
        </p:nvSpPr>
        <p:spPr>
          <a:xfrm>
            <a:off x="1434465" y="2952750"/>
            <a:ext cx="2487930" cy="659765"/>
          </a:xfrm>
          <a:custGeom>
            <a:avLst/>
            <a:gdLst/>
            <a:ahLst/>
            <a:cxnLst/>
            <a:rect l="l" t="t" r="r" b="b"/>
            <a:pathLst>
              <a:path w="1689871" h="660080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0080"/>
                </a:lnTo>
                <a:lnTo>
                  <a:pt x="0" y="660080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</p:spPr>
      </p:sp>
      <p:sp>
        <p:nvSpPr>
          <p:cNvPr id="6" name="Shape 3"/>
          <p:cNvSpPr/>
          <p:nvPr/>
        </p:nvSpPr>
        <p:spPr>
          <a:xfrm>
            <a:off x="1434465" y="2289175"/>
            <a:ext cx="2487930" cy="667385"/>
          </a:xfrm>
          <a:custGeom>
            <a:avLst/>
            <a:gdLst/>
            <a:ahLst/>
            <a:cxnLst/>
            <a:rect l="l" t="t" r="r" b="b"/>
            <a:pathLst>
              <a:path w="1689871" h="66711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7117"/>
                </a:lnTo>
                <a:lnTo>
                  <a:pt x="0" y="667117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</p:spPr>
      </p:sp>
      <p:sp>
        <p:nvSpPr>
          <p:cNvPr id="7" name="Shape 4"/>
          <p:cNvSpPr/>
          <p:nvPr/>
        </p:nvSpPr>
        <p:spPr>
          <a:xfrm>
            <a:off x="1434465" y="1273810"/>
            <a:ext cx="2487930" cy="1015365"/>
          </a:xfrm>
          <a:custGeom>
            <a:avLst/>
            <a:gdLst/>
            <a:ahLst/>
            <a:cxnLst/>
            <a:rect l="l" t="t" r="r" b="b"/>
            <a:pathLst>
              <a:path w="1689871" h="101533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1015337"/>
                </a:lnTo>
                <a:lnTo>
                  <a:pt x="0" y="1015337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</p:spPr>
      </p:sp>
      <p:sp>
        <p:nvSpPr>
          <p:cNvPr id="8" name="Text 5"/>
          <p:cNvSpPr/>
          <p:nvPr/>
        </p:nvSpPr>
        <p:spPr>
          <a:xfrm>
            <a:off x="1434465" y="1759585"/>
            <a:ext cx="248793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习惯性思维</a:t>
            </a:r>
            <a:endParaRPr 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434465" y="2425700"/>
            <a:ext cx="248793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线性思维</a:t>
            </a:r>
            <a:endParaRPr 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434465" y="3086100"/>
            <a:ext cx="248793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二元对立</a:t>
            </a:r>
            <a:endParaRPr 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434465" y="3741420"/>
            <a:ext cx="248793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noAutofit/>
          </a:bodyPr>
          <a:lstStyle/>
          <a:p>
            <a:pPr lvl="0" algn="ctr">
              <a:spcBef>
                <a:spcPts val="375"/>
              </a:spcBef>
              <a:buClrTx/>
              <a:buSzTx/>
              <a:buFontTx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单一视角</a:t>
            </a:r>
            <a:endParaRPr 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434465" y="1273810"/>
            <a:ext cx="2487930" cy="372110"/>
          </a:xfrm>
          <a:custGeom>
            <a:avLst/>
            <a:gdLst/>
            <a:ahLst/>
            <a:cxnLst/>
            <a:rect l="l" t="t" r="r" b="b"/>
            <a:pathLst>
              <a:path w="1689871" h="371912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371912"/>
                </a:lnTo>
                <a:lnTo>
                  <a:pt x="0" y="371912"/>
                </a:lnTo>
                <a:close/>
              </a:path>
            </a:pathLst>
          </a:custGeom>
          <a:solidFill>
            <a:srgbClr val="0084FF"/>
          </a:solidFill>
        </p:spPr>
      </p:sp>
      <p:sp>
        <p:nvSpPr>
          <p:cNvPr id="13" name="Text 10"/>
          <p:cNvSpPr/>
          <p:nvPr/>
        </p:nvSpPr>
        <p:spPr>
          <a:xfrm>
            <a:off x="1434465" y="1255395"/>
            <a:ext cx="248793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常见思维</a:t>
            </a:r>
            <a:endParaRPr lang="zh-CN" altLang="en-US" sz="11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318000" y="3621405"/>
            <a:ext cx="3384550" cy="667385"/>
          </a:xfrm>
          <a:custGeom>
            <a:avLst/>
            <a:gdLst/>
            <a:ahLst/>
            <a:cxnLst/>
            <a:rect l="l" t="t" r="r" b="b"/>
            <a:pathLst>
              <a:path w="1689871" h="66711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7117"/>
                </a:lnTo>
                <a:lnTo>
                  <a:pt x="0" y="667117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</p:spPr>
      </p:sp>
      <p:sp>
        <p:nvSpPr>
          <p:cNvPr id="15" name="Shape 12"/>
          <p:cNvSpPr/>
          <p:nvPr/>
        </p:nvSpPr>
        <p:spPr>
          <a:xfrm>
            <a:off x="4318000" y="2969895"/>
            <a:ext cx="3384550" cy="659765"/>
          </a:xfrm>
          <a:custGeom>
            <a:avLst/>
            <a:gdLst/>
            <a:ahLst/>
            <a:cxnLst/>
            <a:rect l="l" t="t" r="r" b="b"/>
            <a:pathLst>
              <a:path w="1689871" h="660080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0080"/>
                </a:lnTo>
                <a:lnTo>
                  <a:pt x="0" y="660080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</p:spPr>
      </p:sp>
      <p:sp>
        <p:nvSpPr>
          <p:cNvPr id="16" name="Shape 13"/>
          <p:cNvSpPr/>
          <p:nvPr/>
        </p:nvSpPr>
        <p:spPr>
          <a:xfrm>
            <a:off x="4318000" y="2306320"/>
            <a:ext cx="3384550" cy="667385"/>
          </a:xfrm>
          <a:custGeom>
            <a:avLst/>
            <a:gdLst/>
            <a:ahLst/>
            <a:cxnLst/>
            <a:rect l="l" t="t" r="r" b="b"/>
            <a:pathLst>
              <a:path w="1689871" h="66711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7117"/>
                </a:lnTo>
                <a:lnTo>
                  <a:pt x="0" y="667117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</p:spPr>
      </p:sp>
      <p:sp>
        <p:nvSpPr>
          <p:cNvPr id="17" name="Shape 14"/>
          <p:cNvSpPr/>
          <p:nvPr/>
        </p:nvSpPr>
        <p:spPr>
          <a:xfrm>
            <a:off x="4318000" y="1290955"/>
            <a:ext cx="3384550" cy="1015365"/>
          </a:xfrm>
          <a:custGeom>
            <a:avLst/>
            <a:gdLst/>
            <a:ahLst/>
            <a:cxnLst/>
            <a:rect l="l" t="t" r="r" b="b"/>
            <a:pathLst>
              <a:path w="1689871" h="101533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1015337"/>
                </a:lnTo>
                <a:lnTo>
                  <a:pt x="0" y="1015337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</p:spPr>
      </p:sp>
      <p:sp>
        <p:nvSpPr>
          <p:cNvPr id="18" name="Text 15"/>
          <p:cNvSpPr/>
          <p:nvPr/>
        </p:nvSpPr>
        <p:spPr>
          <a:xfrm>
            <a:off x="4318000" y="1776730"/>
            <a:ext cx="338455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习惯于按照固定的方式去思考问题，缺乏创新和变通。</a:t>
            </a:r>
            <a:endParaRPr 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4318000" y="2442845"/>
            <a:ext cx="338455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认为事物的发展是直线式的，忽视了事物发展的多样性和复杂性。</a:t>
            </a:r>
            <a:endParaRPr 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4318000" y="3103245"/>
            <a:ext cx="338455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倾向于将事物分为非黑即白，忽视了中间状态和灰色地带。</a:t>
            </a:r>
            <a:endParaRPr 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4318000" y="3758565"/>
            <a:ext cx="338455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从单一的角度看待问题，缺乏全面和多元的视角。</a:t>
            </a:r>
            <a:endParaRPr 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4318000" y="1290955"/>
            <a:ext cx="3384550" cy="372110"/>
          </a:xfrm>
          <a:custGeom>
            <a:avLst/>
            <a:gdLst/>
            <a:ahLst/>
            <a:cxnLst/>
            <a:rect l="l" t="t" r="r" b="b"/>
            <a:pathLst>
              <a:path w="1689871" h="371912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371912"/>
                </a:lnTo>
                <a:lnTo>
                  <a:pt x="0" y="371912"/>
                </a:lnTo>
                <a:close/>
              </a:path>
            </a:pathLst>
          </a:custGeom>
          <a:solidFill>
            <a:srgbClr val="000000"/>
          </a:solidFill>
        </p:spPr>
      </p:sp>
      <p:sp>
        <p:nvSpPr>
          <p:cNvPr id="23" name="Text 20"/>
          <p:cNvSpPr/>
          <p:nvPr/>
        </p:nvSpPr>
        <p:spPr>
          <a:xfrm>
            <a:off x="4318000" y="1272540"/>
            <a:ext cx="338455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缺陷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29475" y="217031"/>
            <a:ext cx="8859402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F5FE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概念解释</a:t>
            </a:r>
            <a:endParaRPr lang="en-US" sz="1440" dirty="0"/>
          </a:p>
        </p:txBody>
      </p:sp>
      <p:sp>
        <p:nvSpPr>
          <p:cNvPr id="4" name="Shape 1"/>
          <p:cNvSpPr/>
          <p:nvPr/>
        </p:nvSpPr>
        <p:spPr>
          <a:xfrm>
            <a:off x="3762286" y="1694828"/>
            <a:ext cx="1619428" cy="1619428"/>
          </a:xfrm>
          <a:custGeom>
            <a:avLst/>
            <a:gdLst/>
            <a:ahLst/>
            <a:cxnLst/>
            <a:rect l="l" t="t" r="r" b="b"/>
            <a:pathLst>
              <a:path w="1619428" h="1619428">
                <a:moveTo>
                  <a:pt x="809714" y="0"/>
                </a:moveTo>
                <a:moveTo>
                  <a:pt x="809714" y="0"/>
                </a:moveTo>
                <a:cubicBezTo>
                  <a:pt x="1256607" y="0"/>
                  <a:pt x="1619428" y="362821"/>
                  <a:pt x="1619428" y="809714"/>
                </a:cubicBezTo>
                <a:cubicBezTo>
                  <a:pt x="1619428" y="1256607"/>
                  <a:pt x="1256607" y="1619428"/>
                  <a:pt x="809714" y="1619428"/>
                </a:cubicBezTo>
                <a:cubicBezTo>
                  <a:pt x="362821" y="1619428"/>
                  <a:pt x="0" y="1256607"/>
                  <a:pt x="0" y="809714"/>
                </a:cubicBezTo>
                <a:cubicBezTo>
                  <a:pt x="0" y="362821"/>
                  <a:pt x="362821" y="0"/>
                  <a:pt x="809714" y="0"/>
                </a:cubicBezTo>
                <a:close/>
              </a:path>
            </a:pathLst>
          </a:custGeom>
          <a:solidFill>
            <a:srgbClr val="0F5FEA">
              <a:alpha val="20000"/>
            </a:srgbClr>
          </a:solidFill>
        </p:spPr>
      </p:sp>
      <p:sp>
        <p:nvSpPr>
          <p:cNvPr id="5" name="Text 2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F5FE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思维模式的定义</a:t>
            </a:r>
            <a:endParaRPr lang="en-US" sz="1440" dirty="0"/>
          </a:p>
        </p:txBody>
      </p:sp>
      <p:sp>
        <p:nvSpPr>
          <p:cNvPr id="6" name="Text 3"/>
          <p:cNvSpPr/>
          <p:nvPr/>
        </p:nvSpPr>
        <p:spPr>
          <a:xfrm>
            <a:off x="642434" y="1443838"/>
            <a:ext cx="2971800" cy="105219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思维模式是我们在解决问题或思考问题时所采用的一种固定方式，它决定了我们如何看待世界和处理信息。</a:t>
            </a:r>
            <a:endParaRPr lang="en-US" sz="14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F5FE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传统思维模式的局限性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5535727" y="1443838"/>
            <a:ext cx="2971800" cy="83629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传统的思维模式往往局限于已有的知识和经验，这可能导致我们忽视新的可能性和创新的解决方案。</a:t>
            </a:r>
            <a:endParaRPr lang="en-US" sz="14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F5FE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革新思维模式的重要性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642434" y="3202229"/>
            <a:ext cx="2971800" cy="105219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在快速变化的世界中，我们需要打破旧的思维模式，以开放的心态接受新的观念和方法，从而推动个人和社会的进步。</a:t>
            </a:r>
            <a:endParaRPr lang="en-US" sz="14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F5FE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如何培养革新思维模式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5535727" y="3202229"/>
            <a:ext cx="2971800" cy="83629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通过持续学习、批判性思考和勇于尝试新事物，我们可以逐步培养出更加灵活和创新的思维模式。</a:t>
            </a:r>
            <a:endParaRPr lang="en-US" sz="14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38831" y="1782652"/>
            <a:ext cx="1466338" cy="14437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</a:t>
            </a:r>
            <a:r>
              <a:rPr lang="zh-CN" alt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转变</a:t>
            </a:r>
            <a:endParaRPr lang="zh-CN" altLang="en-US" sz="2590" b="1" dirty="0">
              <a:solidFill>
                <a:srgbClr val="71171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434465" y="3604260"/>
            <a:ext cx="2487930" cy="667385"/>
          </a:xfrm>
          <a:custGeom>
            <a:avLst/>
            <a:gdLst/>
            <a:ahLst/>
            <a:cxnLst/>
            <a:rect l="l" t="t" r="r" b="b"/>
            <a:pathLst>
              <a:path w="1689871" h="66711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7117"/>
                </a:lnTo>
                <a:lnTo>
                  <a:pt x="0" y="667117"/>
                </a:lnTo>
                <a:close/>
              </a:path>
            </a:pathLst>
          </a:cu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</p:sp>
      <p:sp>
        <p:nvSpPr>
          <p:cNvPr id="5" name="Shape 2"/>
          <p:cNvSpPr/>
          <p:nvPr/>
        </p:nvSpPr>
        <p:spPr>
          <a:xfrm>
            <a:off x="1434465" y="2952750"/>
            <a:ext cx="2487930" cy="659765"/>
          </a:xfrm>
          <a:custGeom>
            <a:avLst/>
            <a:gdLst/>
            <a:ahLst/>
            <a:cxnLst/>
            <a:rect l="l" t="t" r="r" b="b"/>
            <a:pathLst>
              <a:path w="1689871" h="660080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0080"/>
                </a:lnTo>
                <a:lnTo>
                  <a:pt x="0" y="660080"/>
                </a:lnTo>
                <a:close/>
              </a:path>
            </a:pathLst>
          </a:cu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</p:sp>
      <p:sp>
        <p:nvSpPr>
          <p:cNvPr id="6" name="Shape 3"/>
          <p:cNvSpPr/>
          <p:nvPr/>
        </p:nvSpPr>
        <p:spPr>
          <a:xfrm>
            <a:off x="1434465" y="2289175"/>
            <a:ext cx="2487930" cy="667385"/>
          </a:xfrm>
          <a:custGeom>
            <a:avLst/>
            <a:gdLst/>
            <a:ahLst/>
            <a:cxnLst/>
            <a:rect l="l" t="t" r="r" b="b"/>
            <a:pathLst>
              <a:path w="1689871" h="66711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7117"/>
                </a:lnTo>
                <a:lnTo>
                  <a:pt x="0" y="667117"/>
                </a:lnTo>
                <a:close/>
              </a:path>
            </a:pathLst>
          </a:cu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</p:sp>
      <p:sp>
        <p:nvSpPr>
          <p:cNvPr id="7" name="Shape 4"/>
          <p:cNvSpPr/>
          <p:nvPr/>
        </p:nvSpPr>
        <p:spPr>
          <a:xfrm>
            <a:off x="1434465" y="1273810"/>
            <a:ext cx="2487930" cy="1015365"/>
          </a:xfrm>
          <a:custGeom>
            <a:avLst/>
            <a:gdLst/>
            <a:ahLst/>
            <a:cxnLst/>
            <a:rect l="l" t="t" r="r" b="b"/>
            <a:pathLst>
              <a:path w="1689871" h="101533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1015337"/>
                </a:lnTo>
                <a:lnTo>
                  <a:pt x="0" y="1015337"/>
                </a:lnTo>
                <a:close/>
              </a:path>
            </a:pathLst>
          </a:cu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</p:sp>
      <p:sp>
        <p:nvSpPr>
          <p:cNvPr id="8" name="Text 5"/>
          <p:cNvSpPr/>
          <p:nvPr/>
        </p:nvSpPr>
        <p:spPr>
          <a:xfrm>
            <a:off x="1434465" y="1759585"/>
            <a:ext cx="248793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zh-CN" alt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批判性</a:t>
            </a: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</a:t>
            </a:r>
            <a:endParaRPr 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434465" y="2425700"/>
            <a:ext cx="248793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zh-CN" alt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创新</a:t>
            </a: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性思维</a:t>
            </a:r>
            <a:endParaRPr 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434465" y="3086100"/>
            <a:ext cx="248793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zh-CN" alt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系统思维</a:t>
            </a:r>
            <a:endParaRPr lang="zh-CN" alt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434465" y="3741420"/>
            <a:ext cx="248793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noAutofit/>
          </a:bodyPr>
          <a:lstStyle/>
          <a:p>
            <a:pPr lvl="0" algn="ctr">
              <a:spcBef>
                <a:spcPts val="375"/>
              </a:spcBef>
              <a:buClrTx/>
              <a:buSzTx/>
              <a:buFontTx/>
            </a:pPr>
            <a:r>
              <a:rPr lang="zh-CN" alt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逻辑思维</a:t>
            </a:r>
            <a:endParaRPr lang="zh-CN" alt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  <a:sym typeface="+mn-ea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434465" y="1273810"/>
            <a:ext cx="2487930" cy="372110"/>
          </a:xfrm>
          <a:custGeom>
            <a:avLst/>
            <a:gdLst/>
            <a:ahLst/>
            <a:cxnLst/>
            <a:rect l="l" t="t" r="r" b="b"/>
            <a:pathLst>
              <a:path w="1689871" h="371912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371912"/>
                </a:lnTo>
                <a:lnTo>
                  <a:pt x="0" y="371912"/>
                </a:lnTo>
                <a:close/>
              </a:path>
            </a:pathLst>
          </a:custGeom>
        </p:spPr>
        <p:style>
          <a:lnRef idx="0">
            <a:srgbClr val="FFFFFF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sp>
      <p:sp>
        <p:nvSpPr>
          <p:cNvPr id="13" name="Text 10"/>
          <p:cNvSpPr/>
          <p:nvPr/>
        </p:nvSpPr>
        <p:spPr>
          <a:xfrm>
            <a:off x="1434465" y="1255395"/>
            <a:ext cx="248793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</a:t>
            </a:r>
            <a:endParaRPr lang="zh-CN" altLang="en-US" sz="11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318000" y="3621405"/>
            <a:ext cx="3384550" cy="667385"/>
          </a:xfrm>
          <a:custGeom>
            <a:avLst/>
            <a:gdLst/>
            <a:ahLst/>
            <a:cxnLst/>
            <a:rect l="l" t="t" r="r" b="b"/>
            <a:pathLst>
              <a:path w="1689871" h="66711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7117"/>
                </a:lnTo>
                <a:lnTo>
                  <a:pt x="0" y="667117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</p:spPr>
      </p:sp>
      <p:sp>
        <p:nvSpPr>
          <p:cNvPr id="15" name="Shape 12"/>
          <p:cNvSpPr/>
          <p:nvPr/>
        </p:nvSpPr>
        <p:spPr>
          <a:xfrm>
            <a:off x="4318000" y="2969895"/>
            <a:ext cx="3384550" cy="659765"/>
          </a:xfrm>
          <a:custGeom>
            <a:avLst/>
            <a:gdLst/>
            <a:ahLst/>
            <a:cxnLst/>
            <a:rect l="l" t="t" r="r" b="b"/>
            <a:pathLst>
              <a:path w="1689871" h="660080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0080"/>
                </a:lnTo>
                <a:lnTo>
                  <a:pt x="0" y="660080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</p:spPr>
      </p:sp>
      <p:sp>
        <p:nvSpPr>
          <p:cNvPr id="16" name="Shape 13"/>
          <p:cNvSpPr/>
          <p:nvPr/>
        </p:nvSpPr>
        <p:spPr>
          <a:xfrm>
            <a:off x="4318000" y="2306320"/>
            <a:ext cx="3384550" cy="667385"/>
          </a:xfrm>
          <a:custGeom>
            <a:avLst/>
            <a:gdLst/>
            <a:ahLst/>
            <a:cxnLst/>
            <a:rect l="l" t="t" r="r" b="b"/>
            <a:pathLst>
              <a:path w="1689871" h="66711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667117"/>
                </a:lnTo>
                <a:lnTo>
                  <a:pt x="0" y="667117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</p:spPr>
      </p:sp>
      <p:sp>
        <p:nvSpPr>
          <p:cNvPr id="17" name="Shape 14"/>
          <p:cNvSpPr/>
          <p:nvPr/>
        </p:nvSpPr>
        <p:spPr>
          <a:xfrm>
            <a:off x="4318000" y="1290955"/>
            <a:ext cx="3384550" cy="1015365"/>
          </a:xfrm>
          <a:custGeom>
            <a:avLst/>
            <a:gdLst/>
            <a:ahLst/>
            <a:cxnLst/>
            <a:rect l="l" t="t" r="r" b="b"/>
            <a:pathLst>
              <a:path w="1689871" h="1015337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1015337"/>
                </a:lnTo>
                <a:lnTo>
                  <a:pt x="0" y="1015337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</p:spPr>
      </p:sp>
      <p:sp>
        <p:nvSpPr>
          <p:cNvPr id="18" name="Text 15"/>
          <p:cNvSpPr/>
          <p:nvPr/>
        </p:nvSpPr>
        <p:spPr>
          <a:xfrm>
            <a:off x="4318000" y="1776730"/>
            <a:ext cx="338455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能够客观分析和评估信息，识别假设和偏见，做出更合理的判断和决策。</a:t>
            </a:r>
            <a:endParaRPr 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4318000" y="2442845"/>
            <a:ext cx="338455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鼓励创新和想象力，有助于发现新的解决方案和视角，促进个人和组织的成长。</a:t>
            </a:r>
            <a:endParaRPr 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4318000" y="3103245"/>
            <a:ext cx="338455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理解事物之间的相互联系和影响，有助于解决复杂问题，促进长期规划和可持续性。</a:t>
            </a:r>
            <a:endParaRPr lang="en-US" sz="11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4318000" y="3758565"/>
            <a:ext cx="338455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dirty="0"/>
              <a:t>基于事实和证据进行推理，确保决策和论证的合理性。</a:t>
            </a:r>
            <a:endParaRPr lang="en-US" sz="1440" dirty="0"/>
          </a:p>
        </p:txBody>
      </p:sp>
      <p:sp>
        <p:nvSpPr>
          <p:cNvPr id="22" name="Shape 19"/>
          <p:cNvSpPr/>
          <p:nvPr/>
        </p:nvSpPr>
        <p:spPr>
          <a:xfrm>
            <a:off x="4318000" y="1290955"/>
            <a:ext cx="3384550" cy="372110"/>
          </a:xfrm>
          <a:custGeom>
            <a:avLst/>
            <a:gdLst/>
            <a:ahLst/>
            <a:cxnLst/>
            <a:rect l="l" t="t" r="r" b="b"/>
            <a:pathLst>
              <a:path w="1689871" h="371912">
                <a:moveTo>
                  <a:pt x="0" y="0"/>
                </a:moveTo>
                <a:moveTo>
                  <a:pt x="0" y="0"/>
                </a:moveTo>
                <a:lnTo>
                  <a:pt x="1689871" y="0"/>
                </a:lnTo>
                <a:lnTo>
                  <a:pt x="1689871" y="371912"/>
                </a:lnTo>
                <a:lnTo>
                  <a:pt x="0" y="371912"/>
                </a:lnTo>
                <a:close/>
              </a:path>
            </a:pathLst>
          </a:custGeom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sp>
      <p:sp>
        <p:nvSpPr>
          <p:cNvPr id="23" name="Text 20"/>
          <p:cNvSpPr/>
          <p:nvPr/>
        </p:nvSpPr>
        <p:spPr>
          <a:xfrm>
            <a:off x="4318000" y="1272540"/>
            <a:ext cx="338455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优点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批判性思维</a:t>
            </a:r>
            <a:endParaRPr lang="en-US" sz="1440" dirty="0"/>
          </a:p>
        </p:txBody>
      </p:sp>
      <p:sp>
        <p:nvSpPr>
          <p:cNvPr id="24" name="Shape 21"/>
          <p:cNvSpPr/>
          <p:nvPr/>
        </p:nvSpPr>
        <p:spPr>
          <a:xfrm>
            <a:off x="1495409" y="173556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25" name="Text 22"/>
          <p:cNvSpPr/>
          <p:nvPr/>
        </p:nvSpPr>
        <p:spPr>
          <a:xfrm>
            <a:off x="1341162" y="1625833"/>
            <a:ext cx="582815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150" b="1" dirty="0">
                <a:solidFill>
                  <a:srgbClr val="F4F7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26" name="Shape 23"/>
          <p:cNvSpPr/>
          <p:nvPr/>
        </p:nvSpPr>
        <p:spPr>
          <a:xfrm>
            <a:off x="1495409" y="262673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000000"/>
          </a:solidFill>
        </p:spPr>
      </p:sp>
      <p:sp>
        <p:nvSpPr>
          <p:cNvPr id="27" name="Text 24"/>
          <p:cNvSpPr/>
          <p:nvPr/>
        </p:nvSpPr>
        <p:spPr>
          <a:xfrm>
            <a:off x="1341162" y="2526147"/>
            <a:ext cx="582815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150" b="1" dirty="0">
                <a:solidFill>
                  <a:srgbClr val="F4F7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28" name="Shape 25"/>
          <p:cNvSpPr/>
          <p:nvPr/>
        </p:nvSpPr>
        <p:spPr>
          <a:xfrm>
            <a:off x="1495409" y="353840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29" name="Text 26"/>
          <p:cNvSpPr/>
          <p:nvPr/>
        </p:nvSpPr>
        <p:spPr>
          <a:xfrm>
            <a:off x="1341162" y="3437824"/>
            <a:ext cx="582815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150" b="1" dirty="0">
                <a:solidFill>
                  <a:srgbClr val="F4F7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31" name="Text 28"/>
          <p:cNvSpPr/>
          <p:nvPr/>
        </p:nvSpPr>
        <p:spPr>
          <a:xfrm>
            <a:off x="2406663" y="1593956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批判性思维的重要性</a:t>
            </a:r>
            <a:endParaRPr lang="en-US" sz="1440" dirty="0"/>
          </a:p>
        </p:txBody>
      </p:sp>
      <p:sp>
        <p:nvSpPr>
          <p:cNvPr id="32" name="Text 29"/>
          <p:cNvSpPr/>
          <p:nvPr/>
        </p:nvSpPr>
        <p:spPr>
          <a:xfrm>
            <a:off x="2406650" y="1959610"/>
            <a:ext cx="4609465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批判性思维是决策的关键，它帮助我们深入分析问题，挑战假设，从而做出更明智的选择。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33" name="Text 30"/>
          <p:cNvSpPr/>
          <p:nvPr/>
        </p:nvSpPr>
        <p:spPr>
          <a:xfrm>
            <a:off x="2406663" y="2485126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培养批判性思维的方法</a:t>
            </a:r>
            <a:endParaRPr lang="en-US" sz="1440" dirty="0"/>
          </a:p>
        </p:txBody>
      </p:sp>
      <p:sp>
        <p:nvSpPr>
          <p:cNvPr id="34" name="Text 31"/>
          <p:cNvSpPr/>
          <p:nvPr/>
        </p:nvSpPr>
        <p:spPr>
          <a:xfrm>
            <a:off x="2406650" y="2851150"/>
            <a:ext cx="435229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通过提问、反思和持续学习，我们可以锻炼自己的批判性思维能力，提升解决问题的能力。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35" name="Text 32"/>
          <p:cNvSpPr/>
          <p:nvPr/>
        </p:nvSpPr>
        <p:spPr>
          <a:xfrm>
            <a:off x="2406650" y="3396615"/>
            <a:ext cx="2673350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批判性思维在工作中的应用</a:t>
            </a:r>
            <a:endParaRPr lang="en-US" sz="1440" dirty="0"/>
          </a:p>
        </p:txBody>
      </p:sp>
      <p:sp>
        <p:nvSpPr>
          <p:cNvPr id="36" name="Text 33"/>
          <p:cNvSpPr/>
          <p:nvPr/>
        </p:nvSpPr>
        <p:spPr>
          <a:xfrm>
            <a:off x="2406650" y="3762375"/>
            <a:ext cx="4352290" cy="39306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在职场中运用批判性思维，可以帮助我们更好地理解复杂情况，提出创新解决方案，推动团队进步。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创造性思维</a:t>
            </a:r>
            <a:endParaRPr lang="en-US" sz="1440" dirty="0"/>
          </a:p>
        </p:txBody>
      </p:sp>
      <p:pic>
        <p:nvPicPr>
          <p:cNvPr id="4" name="Image 0" descr="https://sgw-dx.xf-yun.com/api/v1/sparkdesk/_19052329831_R6qA7N1732470592826-09801603400943235.png?authorization=c2ltcGxlLWp3dCBhaz1zcGFya2Rlc2s4MDAwMDAwMDAwMDE7ZXhwPTMzMDkyNzA1OTM7YWxnbz1obWFjLXNoYTI1NjtzaWc9emZqcHdFT2FrMy9PNndKS1ZVeEJoeTJ5d3F4Slp1dTN6M0RmYUZBRElQYz0=&amp;x_location=7YfmxI7B7uKO7jlRxIftd60XeLD="/>
          <p:cNvPicPr>
            <a:picLocks noChangeAspect="1"/>
          </p:cNvPicPr>
          <p:nvPr/>
        </p:nvPicPr>
        <p:blipFill>
          <a:blip r:embed="rId2"/>
          <a:srcRect b="13793"/>
          <a:stretch>
            <a:fillRect/>
          </a:stretch>
        </p:blipFill>
        <p:spPr>
          <a:xfrm>
            <a:off x="2111195" y="1822810"/>
            <a:ext cx="4561979" cy="332069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87413" y="987081"/>
            <a:ext cx="2437689" cy="413806"/>
          </a:xfrm>
          <a:custGeom>
            <a:avLst/>
            <a:gdLst/>
            <a:ahLst/>
            <a:cxnLst/>
            <a:rect l="l" t="t" r="r" b="b"/>
            <a:pathLst>
              <a:path w="2437689" h="413806">
                <a:moveTo>
                  <a:pt x="103452" y="0"/>
                </a:moveTo>
                <a:moveTo>
                  <a:pt x="103452" y="0"/>
                </a:moveTo>
                <a:lnTo>
                  <a:pt x="2334237" y="0"/>
                </a:lnTo>
                <a:quadBezTo>
                  <a:pt x="2437689" y="0"/>
                  <a:pt x="2437689" y="103452"/>
                </a:quadBezTo>
                <a:lnTo>
                  <a:pt x="2437689" y="310355"/>
                </a:lnTo>
                <a:quadBezTo>
                  <a:pt x="2437689" y="413806"/>
                  <a:pt x="2334237" y="413806"/>
                </a:quadBezTo>
                <a:lnTo>
                  <a:pt x="103452" y="413806"/>
                </a:lnTo>
                <a:quadBezTo>
                  <a:pt x="0" y="413806"/>
                  <a:pt x="0" y="310355"/>
                </a:quadBezTo>
                <a:lnTo>
                  <a:pt x="0" y="103452"/>
                </a:lnTo>
                <a:quadBezTo>
                  <a:pt x="0" y="0"/>
                  <a:pt x="103452" y="0"/>
                </a:quadBezTo>
                <a:close/>
              </a:path>
            </a:pathLst>
          </a:custGeom>
          <a:solidFill>
            <a:srgbClr val="0084FF"/>
          </a:solidFill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</p:sp>
      <p:sp>
        <p:nvSpPr>
          <p:cNvPr id="6" name="Shape 2"/>
          <p:cNvSpPr/>
          <p:nvPr/>
        </p:nvSpPr>
        <p:spPr>
          <a:xfrm>
            <a:off x="3313430" y="1008778"/>
            <a:ext cx="2437689" cy="413806"/>
          </a:xfrm>
          <a:custGeom>
            <a:avLst/>
            <a:gdLst/>
            <a:ahLst/>
            <a:cxnLst/>
            <a:rect l="l" t="t" r="r" b="b"/>
            <a:pathLst>
              <a:path w="2437689" h="413806">
                <a:moveTo>
                  <a:pt x="103452" y="0"/>
                </a:moveTo>
                <a:moveTo>
                  <a:pt x="103452" y="0"/>
                </a:moveTo>
                <a:lnTo>
                  <a:pt x="2334237" y="0"/>
                </a:lnTo>
                <a:quadBezTo>
                  <a:pt x="2437689" y="0"/>
                  <a:pt x="2437689" y="103452"/>
                </a:quadBezTo>
                <a:lnTo>
                  <a:pt x="2437689" y="310355"/>
                </a:lnTo>
                <a:quadBezTo>
                  <a:pt x="2437689" y="413806"/>
                  <a:pt x="2334237" y="413806"/>
                </a:quadBezTo>
                <a:lnTo>
                  <a:pt x="103452" y="413806"/>
                </a:lnTo>
                <a:quadBezTo>
                  <a:pt x="0" y="413806"/>
                  <a:pt x="0" y="310355"/>
                </a:quadBezTo>
                <a:lnTo>
                  <a:pt x="0" y="103452"/>
                </a:lnTo>
                <a:quadBezTo>
                  <a:pt x="0" y="0"/>
                  <a:pt x="103452" y="0"/>
                </a:quadBezTo>
                <a:close/>
              </a:path>
            </a:pathLst>
          </a:custGeom>
          <a:solidFill>
            <a:srgbClr val="0084FF"/>
          </a:solidFill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6117736" y="1008778"/>
            <a:ext cx="2437689" cy="413806"/>
          </a:xfrm>
          <a:custGeom>
            <a:avLst/>
            <a:gdLst/>
            <a:ahLst/>
            <a:cxnLst/>
            <a:rect l="l" t="t" r="r" b="b"/>
            <a:pathLst>
              <a:path w="2437689" h="413806">
                <a:moveTo>
                  <a:pt x="103452" y="0"/>
                </a:moveTo>
                <a:moveTo>
                  <a:pt x="103452" y="0"/>
                </a:moveTo>
                <a:lnTo>
                  <a:pt x="2334237" y="0"/>
                </a:lnTo>
                <a:quadBezTo>
                  <a:pt x="2437689" y="0"/>
                  <a:pt x="2437689" y="103452"/>
                </a:quadBezTo>
                <a:lnTo>
                  <a:pt x="2437689" y="310355"/>
                </a:lnTo>
                <a:quadBezTo>
                  <a:pt x="2437689" y="413806"/>
                  <a:pt x="2334237" y="413806"/>
                </a:quadBezTo>
                <a:lnTo>
                  <a:pt x="103452" y="413806"/>
                </a:lnTo>
                <a:quadBezTo>
                  <a:pt x="0" y="413806"/>
                  <a:pt x="0" y="310355"/>
                </a:quadBezTo>
                <a:lnTo>
                  <a:pt x="0" y="103452"/>
                </a:lnTo>
                <a:quadBezTo>
                  <a:pt x="0" y="0"/>
                  <a:pt x="103452" y="0"/>
                </a:quadBezTo>
                <a:close/>
              </a:path>
            </a:pathLst>
          </a:custGeom>
          <a:solidFill>
            <a:srgbClr val="0084FF"/>
          </a:solidFill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</p:sp>
      <p:sp>
        <p:nvSpPr>
          <p:cNvPr id="8" name="Text 4"/>
          <p:cNvSpPr/>
          <p:nvPr/>
        </p:nvSpPr>
        <p:spPr>
          <a:xfrm>
            <a:off x="487413" y="965384"/>
            <a:ext cx="2437689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创造性思维的力量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487413" y="1447108"/>
            <a:ext cx="2560320" cy="12801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创造性思维是推动创新和解决问题的关键，它鼓励我们跳出常规，寻找新的方法和视角，为组织带来前所未有的价值。</a:t>
            </a:r>
            <a:endParaRPr 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3313430" y="987081"/>
            <a:ext cx="2437689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培养创新文化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3313430" y="1468805"/>
            <a:ext cx="2560320" cy="12801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通过培养一个支持创新和实验的工作环境，我们可以激发员工的创造力，促进团队协作，共同探索新的可能性。</a:t>
            </a:r>
            <a:endParaRPr 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6117736" y="987081"/>
            <a:ext cx="2437689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实践创造性思维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6117736" y="1468805"/>
            <a:ext cx="2560320" cy="12801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将创造性思维应用于日常工作中，意味着不断寻求改进，勇于尝试新方法，即使面临挑战也不放弃，以实现持续的进步和发展。</a:t>
            </a:r>
            <a:endParaRPr 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系统思维</a:t>
            </a:r>
            <a:endParaRPr lang="en-US" sz="1440" dirty="0"/>
          </a:p>
        </p:txBody>
      </p:sp>
      <p:sp>
        <p:nvSpPr>
          <p:cNvPr id="4" name="Shape 1"/>
          <p:cNvSpPr/>
          <p:nvPr/>
        </p:nvSpPr>
        <p:spPr>
          <a:xfrm>
            <a:off x="2790786" y="1224532"/>
            <a:ext cx="0" cy="3133348"/>
          </a:xfrm>
          <a:custGeom>
            <a:avLst/>
            <a:gdLst/>
            <a:ahLst/>
            <a:cxnLst/>
            <a:rect l="l" t="t" r="r" b="b"/>
            <a:pathLst>
              <a:path h="3133348">
                <a:moveTo>
                  <a:pt x="0" y="0"/>
                </a:moveTo>
                <a:moveTo>
                  <a:pt x="0" y="0"/>
                </a:moveTo>
                <a:lnTo>
                  <a:pt x="0" y="3133348"/>
                </a:lnTo>
              </a:path>
            </a:pathLst>
          </a:custGeom>
          <a:noFill/>
          <a:ln w="19050">
            <a:solidFill>
              <a:srgbClr val="A63C37"/>
            </a:solidFill>
            <a:prstDash val="solid"/>
            <a:headEnd type="none"/>
            <a:tailEnd type="none"/>
          </a:ln>
        </p:spPr>
      </p:sp>
      <p:sp>
        <p:nvSpPr>
          <p:cNvPr id="5" name="Text 2"/>
          <p:cNvSpPr/>
          <p:nvPr/>
        </p:nvSpPr>
        <p:spPr>
          <a:xfrm>
            <a:off x="886681" y="2151126"/>
            <a:ext cx="1507176" cy="12801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zh-CN" altLang="en-US" sz="144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系统思考</a:t>
            </a:r>
            <a:endParaRPr lang="zh-CN" altLang="en-US" sz="1440" b="1" dirty="0">
              <a:solidFill>
                <a:srgbClr val="A63C3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2603011" y="10111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0084FF">
              <a:alpha val="0"/>
            </a:srgbClr>
          </a:solidFill>
          <a:ln w="19050">
            <a:solidFill>
              <a:srgbClr val="A63C37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648731" y="10568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8" name="Text 5"/>
          <p:cNvSpPr/>
          <p:nvPr/>
        </p:nvSpPr>
        <p:spPr>
          <a:xfrm>
            <a:off x="2499379" y="947106"/>
            <a:ext cx="582815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150" b="1" dirty="0">
                <a:solidFill>
                  <a:srgbClr val="F4F7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9" name="Shape 6"/>
          <p:cNvSpPr/>
          <p:nvPr/>
        </p:nvSpPr>
        <p:spPr>
          <a:xfrm>
            <a:off x="2607906" y="260832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0084FF">
              <a:alpha val="0"/>
            </a:srgbClr>
          </a:solidFill>
          <a:ln w="19050">
            <a:solidFill>
              <a:srgbClr val="FF6A6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653626" y="265404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5196FF"/>
          </a:solidFill>
        </p:spPr>
      </p:sp>
      <p:sp>
        <p:nvSpPr>
          <p:cNvPr id="11" name="Text 8"/>
          <p:cNvSpPr/>
          <p:nvPr/>
        </p:nvSpPr>
        <p:spPr>
          <a:xfrm>
            <a:off x="2499379" y="2562606"/>
            <a:ext cx="582815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150" b="1" dirty="0">
                <a:solidFill>
                  <a:srgbClr val="F4F7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12" name="Shape 9"/>
          <p:cNvSpPr/>
          <p:nvPr/>
        </p:nvSpPr>
        <p:spPr>
          <a:xfrm>
            <a:off x="2603011" y="4181308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0084FF">
              <a:alpha val="0"/>
            </a:srgbClr>
          </a:solidFill>
          <a:ln w="19050">
            <a:solidFill>
              <a:srgbClr val="A63C37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648731" y="422702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4" name="Text 11"/>
          <p:cNvSpPr/>
          <p:nvPr/>
        </p:nvSpPr>
        <p:spPr>
          <a:xfrm>
            <a:off x="2494483" y="4135588"/>
            <a:ext cx="582815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150" b="1" dirty="0">
                <a:solidFill>
                  <a:srgbClr val="F4F7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5" name="Shape 12"/>
          <p:cNvSpPr/>
          <p:nvPr/>
        </p:nvSpPr>
        <p:spPr>
          <a:xfrm>
            <a:off x="3165612" y="937016"/>
            <a:ext cx="4843634" cy="1076372"/>
          </a:xfrm>
          <a:custGeom>
            <a:avLst/>
            <a:gdLst/>
            <a:ahLst/>
            <a:cxnLst/>
            <a:rect l="l" t="t" r="r" b="b"/>
            <a:pathLst>
              <a:path w="4843634" h="1076372">
                <a:moveTo>
                  <a:pt x="153308" y="0"/>
                </a:moveTo>
                <a:moveTo>
                  <a:pt x="153308" y="0"/>
                </a:moveTo>
                <a:lnTo>
                  <a:pt x="4690326" y="0"/>
                </a:lnTo>
                <a:quadBezTo>
                  <a:pt x="4843634" y="0"/>
                  <a:pt x="4843634" y="134547"/>
                </a:quadBezTo>
                <a:lnTo>
                  <a:pt x="4843634" y="941826"/>
                </a:lnTo>
                <a:quadBezTo>
                  <a:pt x="4843634" y="1076372"/>
                  <a:pt x="4690326" y="1076372"/>
                </a:quadBezTo>
                <a:lnTo>
                  <a:pt x="153308" y="1076372"/>
                </a:lnTo>
                <a:quadBezTo>
                  <a:pt x="0" y="1076372"/>
                  <a:pt x="0" y="941826"/>
                </a:quadBezTo>
                <a:lnTo>
                  <a:pt x="0" y="134547"/>
                </a:lnTo>
                <a:quadBezTo>
                  <a:pt x="0" y="0"/>
                  <a:pt x="153308" y="0"/>
                </a:quadBezTo>
                <a:close/>
              </a:path>
            </a:pathLst>
          </a:custGeom>
          <a:solidFill>
            <a:srgbClr val="0084FF">
              <a:alpha val="0"/>
            </a:srgbClr>
          </a:solidFill>
          <a:ln w="19050">
            <a:solidFill>
              <a:srgbClr val="A63C37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861830" y="1304735"/>
            <a:ext cx="294833" cy="361841"/>
          </a:xfrm>
          <a:custGeom>
            <a:avLst/>
            <a:gdLst/>
            <a:ahLst/>
            <a:cxnLst/>
            <a:rect l="l" t="t" r="r" b="b"/>
            <a:pathLst>
              <a:path w="294833" h="361841">
                <a:moveTo>
                  <a:pt x="291021" y="22663"/>
                </a:moveTo>
                <a:moveTo>
                  <a:pt x="291021" y="22663"/>
                </a:moveTo>
                <a:lnTo>
                  <a:pt x="3812" y="22663"/>
                </a:lnTo>
                <a:cubicBezTo>
                  <a:pt x="2201" y="22663"/>
                  <a:pt x="882" y="24281"/>
                  <a:pt x="882" y="26260"/>
                </a:cubicBezTo>
                <a:lnTo>
                  <a:pt x="882" y="55034"/>
                </a:lnTo>
                <a:cubicBezTo>
                  <a:pt x="882" y="57012"/>
                  <a:pt x="2201" y="58630"/>
                  <a:pt x="3812" y="58630"/>
                </a:cubicBezTo>
                <a:lnTo>
                  <a:pt x="291021" y="58630"/>
                </a:lnTo>
                <a:cubicBezTo>
                  <a:pt x="292633" y="58630"/>
                  <a:pt x="293951" y="57012"/>
                  <a:pt x="293951" y="55034"/>
                </a:cubicBezTo>
                <a:lnTo>
                  <a:pt x="293951" y="26260"/>
                </a:lnTo>
                <a:cubicBezTo>
                  <a:pt x="293951" y="24281"/>
                  <a:pt x="292633" y="22663"/>
                  <a:pt x="291021" y="22663"/>
                </a:cubicBezTo>
                <a:close/>
                <a:moveTo>
                  <a:pt x="291021" y="303210"/>
                </a:moveTo>
                <a:lnTo>
                  <a:pt x="3812" y="303210"/>
                </a:lnTo>
                <a:cubicBezTo>
                  <a:pt x="2201" y="303210"/>
                  <a:pt x="882" y="304829"/>
                  <a:pt x="882" y="306807"/>
                </a:cubicBezTo>
                <a:lnTo>
                  <a:pt x="882" y="335581"/>
                </a:lnTo>
                <a:cubicBezTo>
                  <a:pt x="882" y="337559"/>
                  <a:pt x="2201" y="339178"/>
                  <a:pt x="3812" y="339178"/>
                </a:cubicBezTo>
                <a:lnTo>
                  <a:pt x="291021" y="339178"/>
                </a:lnTo>
                <a:cubicBezTo>
                  <a:pt x="292633" y="339178"/>
                  <a:pt x="293951" y="337559"/>
                  <a:pt x="293951" y="335581"/>
                </a:cubicBezTo>
                <a:lnTo>
                  <a:pt x="293951" y="306807"/>
                </a:lnTo>
                <a:cubicBezTo>
                  <a:pt x="293951" y="304829"/>
                  <a:pt x="292633" y="303210"/>
                  <a:pt x="291021" y="303210"/>
                </a:cubicBezTo>
                <a:close/>
                <a:moveTo>
                  <a:pt x="291021" y="162937"/>
                </a:moveTo>
                <a:lnTo>
                  <a:pt x="3812" y="162937"/>
                </a:lnTo>
                <a:cubicBezTo>
                  <a:pt x="2201" y="162937"/>
                  <a:pt x="882" y="164555"/>
                  <a:pt x="882" y="166533"/>
                </a:cubicBezTo>
                <a:lnTo>
                  <a:pt x="882" y="195307"/>
                </a:lnTo>
                <a:cubicBezTo>
                  <a:pt x="882" y="197286"/>
                  <a:pt x="2201" y="198904"/>
                  <a:pt x="3812" y="198904"/>
                </a:cubicBezTo>
                <a:lnTo>
                  <a:pt x="291021" y="198904"/>
                </a:lnTo>
                <a:cubicBezTo>
                  <a:pt x="292633" y="198904"/>
                  <a:pt x="293951" y="197286"/>
                  <a:pt x="293951" y="195307"/>
                </a:cubicBezTo>
                <a:lnTo>
                  <a:pt x="293951" y="166533"/>
                </a:lnTo>
                <a:cubicBezTo>
                  <a:pt x="293951" y="164555"/>
                  <a:pt x="292633" y="162937"/>
                  <a:pt x="291021" y="162937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7" name="Text 14"/>
          <p:cNvSpPr/>
          <p:nvPr/>
        </p:nvSpPr>
        <p:spPr>
          <a:xfrm>
            <a:off x="3305721" y="982736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系统思维的定义</a:t>
            </a:r>
            <a:endParaRPr lang="en-US" sz="1440" dirty="0"/>
          </a:p>
        </p:txBody>
      </p:sp>
      <p:sp>
        <p:nvSpPr>
          <p:cNvPr id="18" name="Text 15"/>
          <p:cNvSpPr/>
          <p:nvPr/>
        </p:nvSpPr>
        <p:spPr>
          <a:xfrm>
            <a:off x="3305721" y="1241586"/>
            <a:ext cx="4404284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系统思维是一种整体性、动态性的思维方式，它强调从全局出发，关注事物之间的相互关系和相互作用，以实现最优的整体效果。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3165612" y="2253020"/>
            <a:ext cx="4843634" cy="1076372"/>
          </a:xfrm>
          <a:custGeom>
            <a:avLst/>
            <a:gdLst/>
            <a:ahLst/>
            <a:cxnLst/>
            <a:rect l="l" t="t" r="r" b="b"/>
            <a:pathLst>
              <a:path w="4843634" h="1076372">
                <a:moveTo>
                  <a:pt x="153308" y="0"/>
                </a:moveTo>
                <a:moveTo>
                  <a:pt x="153308" y="0"/>
                </a:moveTo>
                <a:lnTo>
                  <a:pt x="4690326" y="0"/>
                </a:lnTo>
                <a:quadBezTo>
                  <a:pt x="4843634" y="0"/>
                  <a:pt x="4843634" y="134547"/>
                </a:quadBezTo>
                <a:lnTo>
                  <a:pt x="4843634" y="941826"/>
                </a:lnTo>
                <a:quadBezTo>
                  <a:pt x="4843634" y="1076372"/>
                  <a:pt x="4690326" y="1076372"/>
                </a:quadBezTo>
                <a:lnTo>
                  <a:pt x="153308" y="1076372"/>
                </a:lnTo>
                <a:quadBezTo>
                  <a:pt x="0" y="1076372"/>
                  <a:pt x="0" y="941826"/>
                </a:quadBezTo>
                <a:lnTo>
                  <a:pt x="0" y="134547"/>
                </a:lnTo>
                <a:quadBezTo>
                  <a:pt x="0" y="0"/>
                  <a:pt x="153308" y="0"/>
                </a:quadBezTo>
                <a:close/>
              </a:path>
            </a:pathLst>
          </a:custGeom>
          <a:solidFill>
            <a:srgbClr val="0084FF">
              <a:alpha val="0"/>
            </a:srgbClr>
          </a:solidFill>
          <a:ln w="19050">
            <a:solidFill>
              <a:srgbClr val="A63C37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861830" y="2610286"/>
            <a:ext cx="294833" cy="361841"/>
          </a:xfrm>
          <a:custGeom>
            <a:avLst/>
            <a:gdLst/>
            <a:ahLst/>
            <a:cxnLst/>
            <a:rect l="l" t="t" r="r" b="b"/>
            <a:pathLst>
              <a:path w="294833" h="361841">
                <a:moveTo>
                  <a:pt x="291021" y="22663"/>
                </a:moveTo>
                <a:moveTo>
                  <a:pt x="291021" y="22663"/>
                </a:moveTo>
                <a:lnTo>
                  <a:pt x="3812" y="22663"/>
                </a:lnTo>
                <a:cubicBezTo>
                  <a:pt x="2201" y="22663"/>
                  <a:pt x="882" y="24281"/>
                  <a:pt x="882" y="26260"/>
                </a:cubicBezTo>
                <a:lnTo>
                  <a:pt x="882" y="55034"/>
                </a:lnTo>
                <a:cubicBezTo>
                  <a:pt x="882" y="57012"/>
                  <a:pt x="2201" y="58630"/>
                  <a:pt x="3812" y="58630"/>
                </a:cubicBezTo>
                <a:lnTo>
                  <a:pt x="291021" y="58630"/>
                </a:lnTo>
                <a:cubicBezTo>
                  <a:pt x="292633" y="58630"/>
                  <a:pt x="293951" y="57012"/>
                  <a:pt x="293951" y="55034"/>
                </a:cubicBezTo>
                <a:lnTo>
                  <a:pt x="293951" y="26260"/>
                </a:lnTo>
                <a:cubicBezTo>
                  <a:pt x="293951" y="24281"/>
                  <a:pt x="292633" y="22663"/>
                  <a:pt x="291021" y="22663"/>
                </a:cubicBezTo>
                <a:close/>
                <a:moveTo>
                  <a:pt x="291021" y="303210"/>
                </a:moveTo>
                <a:lnTo>
                  <a:pt x="3812" y="303210"/>
                </a:lnTo>
                <a:cubicBezTo>
                  <a:pt x="2201" y="303210"/>
                  <a:pt x="882" y="304829"/>
                  <a:pt x="882" y="306807"/>
                </a:cubicBezTo>
                <a:lnTo>
                  <a:pt x="882" y="335581"/>
                </a:lnTo>
                <a:cubicBezTo>
                  <a:pt x="882" y="337559"/>
                  <a:pt x="2201" y="339178"/>
                  <a:pt x="3812" y="339178"/>
                </a:cubicBezTo>
                <a:lnTo>
                  <a:pt x="291021" y="339178"/>
                </a:lnTo>
                <a:cubicBezTo>
                  <a:pt x="292633" y="339178"/>
                  <a:pt x="293951" y="337559"/>
                  <a:pt x="293951" y="335581"/>
                </a:cubicBezTo>
                <a:lnTo>
                  <a:pt x="293951" y="306807"/>
                </a:lnTo>
                <a:cubicBezTo>
                  <a:pt x="293951" y="304829"/>
                  <a:pt x="292633" y="303210"/>
                  <a:pt x="291021" y="303210"/>
                </a:cubicBezTo>
                <a:close/>
                <a:moveTo>
                  <a:pt x="291021" y="162937"/>
                </a:moveTo>
                <a:lnTo>
                  <a:pt x="3812" y="162937"/>
                </a:lnTo>
                <a:cubicBezTo>
                  <a:pt x="2201" y="162937"/>
                  <a:pt x="882" y="164555"/>
                  <a:pt x="882" y="166533"/>
                </a:cubicBezTo>
                <a:lnTo>
                  <a:pt x="882" y="195307"/>
                </a:lnTo>
                <a:cubicBezTo>
                  <a:pt x="882" y="197286"/>
                  <a:pt x="2201" y="198904"/>
                  <a:pt x="3812" y="198904"/>
                </a:cubicBezTo>
                <a:lnTo>
                  <a:pt x="291021" y="198904"/>
                </a:lnTo>
                <a:cubicBezTo>
                  <a:pt x="292633" y="198904"/>
                  <a:pt x="293951" y="197286"/>
                  <a:pt x="293951" y="195307"/>
                </a:cubicBezTo>
                <a:lnTo>
                  <a:pt x="293951" y="166533"/>
                </a:lnTo>
                <a:cubicBezTo>
                  <a:pt x="293951" y="164555"/>
                  <a:pt x="292633" y="162937"/>
                  <a:pt x="291021" y="162937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21" name="Text 18"/>
          <p:cNvSpPr/>
          <p:nvPr/>
        </p:nvSpPr>
        <p:spPr>
          <a:xfrm>
            <a:off x="3305721" y="2298740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系统思维的重要性</a:t>
            </a:r>
            <a:endParaRPr lang="en-US" sz="1440" dirty="0"/>
          </a:p>
        </p:txBody>
      </p:sp>
      <p:sp>
        <p:nvSpPr>
          <p:cNvPr id="22" name="Text 19"/>
          <p:cNvSpPr/>
          <p:nvPr/>
        </p:nvSpPr>
        <p:spPr>
          <a:xfrm>
            <a:off x="3305721" y="2557590"/>
            <a:ext cx="4404284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在复杂多变的现代社会中，我们需要运用系统思维来解决问题，因为它能帮助我们更好地理解问题的本质，找到更有效的解决方案。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3165612" y="3569024"/>
            <a:ext cx="4843634" cy="1076372"/>
          </a:xfrm>
          <a:custGeom>
            <a:avLst/>
            <a:gdLst/>
            <a:ahLst/>
            <a:cxnLst/>
            <a:rect l="l" t="t" r="r" b="b"/>
            <a:pathLst>
              <a:path w="4843634" h="1076372">
                <a:moveTo>
                  <a:pt x="153308" y="0"/>
                </a:moveTo>
                <a:moveTo>
                  <a:pt x="153308" y="0"/>
                </a:moveTo>
                <a:lnTo>
                  <a:pt x="4690326" y="0"/>
                </a:lnTo>
                <a:quadBezTo>
                  <a:pt x="4843634" y="0"/>
                  <a:pt x="4843634" y="134547"/>
                </a:quadBezTo>
                <a:lnTo>
                  <a:pt x="4843634" y="941826"/>
                </a:lnTo>
                <a:quadBezTo>
                  <a:pt x="4843634" y="1076372"/>
                  <a:pt x="4690326" y="1076372"/>
                </a:quadBezTo>
                <a:lnTo>
                  <a:pt x="153308" y="1076372"/>
                </a:lnTo>
                <a:quadBezTo>
                  <a:pt x="0" y="1076372"/>
                  <a:pt x="0" y="941826"/>
                </a:quadBezTo>
                <a:lnTo>
                  <a:pt x="0" y="134547"/>
                </a:lnTo>
                <a:quadBezTo>
                  <a:pt x="0" y="0"/>
                  <a:pt x="153308" y="0"/>
                </a:quadBezTo>
                <a:close/>
              </a:path>
            </a:pathLst>
          </a:custGeom>
          <a:solidFill>
            <a:srgbClr val="0084FF">
              <a:alpha val="0"/>
            </a:srgbClr>
          </a:solidFill>
          <a:ln w="19050">
            <a:solidFill>
              <a:srgbClr val="A63C37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861830" y="3926290"/>
            <a:ext cx="294833" cy="361841"/>
          </a:xfrm>
          <a:custGeom>
            <a:avLst/>
            <a:gdLst/>
            <a:ahLst/>
            <a:cxnLst/>
            <a:rect l="l" t="t" r="r" b="b"/>
            <a:pathLst>
              <a:path w="294833" h="361841">
                <a:moveTo>
                  <a:pt x="291021" y="22663"/>
                </a:moveTo>
                <a:moveTo>
                  <a:pt x="291021" y="22663"/>
                </a:moveTo>
                <a:lnTo>
                  <a:pt x="3812" y="22663"/>
                </a:lnTo>
                <a:cubicBezTo>
                  <a:pt x="2201" y="22663"/>
                  <a:pt x="882" y="24281"/>
                  <a:pt x="882" y="26260"/>
                </a:cubicBezTo>
                <a:lnTo>
                  <a:pt x="882" y="55034"/>
                </a:lnTo>
                <a:cubicBezTo>
                  <a:pt x="882" y="57012"/>
                  <a:pt x="2201" y="58630"/>
                  <a:pt x="3812" y="58630"/>
                </a:cubicBezTo>
                <a:lnTo>
                  <a:pt x="291021" y="58630"/>
                </a:lnTo>
                <a:cubicBezTo>
                  <a:pt x="292633" y="58630"/>
                  <a:pt x="293951" y="57012"/>
                  <a:pt x="293951" y="55034"/>
                </a:cubicBezTo>
                <a:lnTo>
                  <a:pt x="293951" y="26260"/>
                </a:lnTo>
                <a:cubicBezTo>
                  <a:pt x="293951" y="24281"/>
                  <a:pt x="292633" y="22663"/>
                  <a:pt x="291021" y="22663"/>
                </a:cubicBezTo>
                <a:close/>
                <a:moveTo>
                  <a:pt x="291021" y="303210"/>
                </a:moveTo>
                <a:lnTo>
                  <a:pt x="3812" y="303210"/>
                </a:lnTo>
                <a:cubicBezTo>
                  <a:pt x="2201" y="303210"/>
                  <a:pt x="882" y="304829"/>
                  <a:pt x="882" y="306807"/>
                </a:cubicBezTo>
                <a:lnTo>
                  <a:pt x="882" y="335581"/>
                </a:lnTo>
                <a:cubicBezTo>
                  <a:pt x="882" y="337559"/>
                  <a:pt x="2201" y="339178"/>
                  <a:pt x="3812" y="339178"/>
                </a:cubicBezTo>
                <a:lnTo>
                  <a:pt x="291021" y="339178"/>
                </a:lnTo>
                <a:cubicBezTo>
                  <a:pt x="292633" y="339178"/>
                  <a:pt x="293951" y="337559"/>
                  <a:pt x="293951" y="335581"/>
                </a:cubicBezTo>
                <a:lnTo>
                  <a:pt x="293951" y="306807"/>
                </a:lnTo>
                <a:cubicBezTo>
                  <a:pt x="293951" y="304829"/>
                  <a:pt x="292633" y="303210"/>
                  <a:pt x="291021" y="303210"/>
                </a:cubicBezTo>
                <a:close/>
                <a:moveTo>
                  <a:pt x="291021" y="162937"/>
                </a:moveTo>
                <a:lnTo>
                  <a:pt x="3812" y="162937"/>
                </a:lnTo>
                <a:cubicBezTo>
                  <a:pt x="2201" y="162937"/>
                  <a:pt x="882" y="164555"/>
                  <a:pt x="882" y="166533"/>
                </a:cubicBezTo>
                <a:lnTo>
                  <a:pt x="882" y="195307"/>
                </a:lnTo>
                <a:cubicBezTo>
                  <a:pt x="882" y="197286"/>
                  <a:pt x="2201" y="198904"/>
                  <a:pt x="3812" y="198904"/>
                </a:cubicBezTo>
                <a:lnTo>
                  <a:pt x="291021" y="198904"/>
                </a:lnTo>
                <a:cubicBezTo>
                  <a:pt x="292633" y="198904"/>
                  <a:pt x="293951" y="197286"/>
                  <a:pt x="293951" y="195307"/>
                </a:cubicBezTo>
                <a:lnTo>
                  <a:pt x="293951" y="166533"/>
                </a:lnTo>
                <a:cubicBezTo>
                  <a:pt x="293951" y="164555"/>
                  <a:pt x="292633" y="162937"/>
                  <a:pt x="291021" y="162937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25" name="Text 22"/>
          <p:cNvSpPr/>
          <p:nvPr/>
        </p:nvSpPr>
        <p:spPr>
          <a:xfrm>
            <a:off x="3305721" y="3614744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系统思维的应用实例</a:t>
            </a:r>
            <a:endParaRPr lang="en-US" sz="1440" dirty="0"/>
          </a:p>
        </p:txBody>
      </p:sp>
      <p:sp>
        <p:nvSpPr>
          <p:cNvPr id="26" name="Text 23"/>
          <p:cNvSpPr/>
          <p:nvPr/>
        </p:nvSpPr>
        <p:spPr>
          <a:xfrm>
            <a:off x="3305721" y="3873594"/>
            <a:ext cx="4404284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许多成功的企业和组织都运用了系统思维，如苹果公司通过整合硬件、软件和服务，构建了一个无缝连接的生态系统，实现了商业成功。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786318" y="1385974"/>
            <a:ext cx="585216" cy="585216"/>
          </a:xfrm>
          <a:custGeom>
            <a:avLst/>
            <a:gdLst/>
            <a:ahLst/>
            <a:cxnLst/>
            <a:rect l="l" t="t" r="r" b="b"/>
            <a:pathLst>
              <a:path w="585216" h="585216">
                <a:moveTo>
                  <a:pt x="73152" y="0"/>
                </a:moveTo>
                <a:moveTo>
                  <a:pt x="73152" y="0"/>
                </a:moveTo>
                <a:lnTo>
                  <a:pt x="512064" y="0"/>
                </a:lnTo>
                <a:quadBezTo>
                  <a:pt x="585216" y="0"/>
                  <a:pt x="585216" y="73152"/>
                </a:quadBezTo>
                <a:lnTo>
                  <a:pt x="585216" y="512064"/>
                </a:lnTo>
                <a:quadBezTo>
                  <a:pt x="585216" y="585216"/>
                  <a:pt x="512064" y="585216"/>
                </a:quadBezTo>
                <a:lnTo>
                  <a:pt x="73152" y="585216"/>
                </a:lnTo>
                <a:quadBezTo>
                  <a:pt x="0" y="585216"/>
                  <a:pt x="0" y="512064"/>
                </a:quadBezTo>
                <a:lnTo>
                  <a:pt x="0" y="73152"/>
                </a:lnTo>
                <a:quadBezTo>
                  <a:pt x="0" y="0"/>
                  <a:pt x="73152" y="0"/>
                </a:quadBezTo>
                <a:close/>
              </a:path>
            </a:pathLst>
          </a:custGeom>
          <a:solidFill>
            <a:srgbClr val="A63C37"/>
          </a:solidFill>
        </p:spPr>
      </p:sp>
      <p:sp>
        <p:nvSpPr>
          <p:cNvPr id="4" name="Text 1"/>
          <p:cNvSpPr/>
          <p:nvPr/>
        </p:nvSpPr>
        <p:spPr>
          <a:xfrm>
            <a:off x="640014" y="1404262"/>
            <a:ext cx="84124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658302" y="2205990"/>
            <a:ext cx="498405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思维模式应用案例</a:t>
            </a:r>
            <a:endParaRPr lang="en-US" sz="14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企业创新案例</a:t>
            </a:r>
            <a:endParaRPr lang="en-US" sz="1440" dirty="0"/>
          </a:p>
        </p:txBody>
      </p:sp>
      <p:sp>
        <p:nvSpPr>
          <p:cNvPr id="4" name="Shape 1"/>
          <p:cNvSpPr/>
          <p:nvPr/>
        </p:nvSpPr>
        <p:spPr>
          <a:xfrm>
            <a:off x="822594" y="1188720"/>
            <a:ext cx="516835" cy="516835"/>
          </a:xfrm>
          <a:custGeom>
            <a:avLst/>
            <a:gdLst/>
            <a:ahLst/>
            <a:cxnLst/>
            <a:rect l="l" t="t" r="r" b="b"/>
            <a:pathLst>
              <a:path w="516835" h="516835">
                <a:moveTo>
                  <a:pt x="258417" y="0"/>
                </a:moveTo>
                <a:moveTo>
                  <a:pt x="258417" y="0"/>
                </a:moveTo>
                <a:cubicBezTo>
                  <a:pt x="401042" y="0"/>
                  <a:pt x="516835" y="115793"/>
                  <a:pt x="516835" y="258417"/>
                </a:cubicBezTo>
                <a:cubicBezTo>
                  <a:pt x="516835" y="401042"/>
                  <a:pt x="401042" y="516835"/>
                  <a:pt x="258417" y="516835"/>
                </a:cubicBezTo>
                <a:cubicBezTo>
                  <a:pt x="115793" y="516835"/>
                  <a:pt x="0" y="401042"/>
                  <a:pt x="0" y="258417"/>
                </a:cubicBezTo>
                <a:cubicBezTo>
                  <a:pt x="0" y="115793"/>
                  <a:pt x="115793" y="0"/>
                  <a:pt x="258417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5" name="Shape 2"/>
          <p:cNvSpPr/>
          <p:nvPr/>
        </p:nvSpPr>
        <p:spPr>
          <a:xfrm>
            <a:off x="4723932" y="1188720"/>
            <a:ext cx="516835" cy="516835"/>
          </a:xfrm>
          <a:custGeom>
            <a:avLst/>
            <a:gdLst/>
            <a:ahLst/>
            <a:cxnLst/>
            <a:rect l="l" t="t" r="r" b="b"/>
            <a:pathLst>
              <a:path w="516835" h="516835">
                <a:moveTo>
                  <a:pt x="258417" y="0"/>
                </a:moveTo>
                <a:moveTo>
                  <a:pt x="258417" y="0"/>
                </a:moveTo>
                <a:cubicBezTo>
                  <a:pt x="401042" y="0"/>
                  <a:pt x="516835" y="115793"/>
                  <a:pt x="516835" y="258417"/>
                </a:cubicBezTo>
                <a:cubicBezTo>
                  <a:pt x="516835" y="401042"/>
                  <a:pt x="401042" y="516835"/>
                  <a:pt x="258417" y="516835"/>
                </a:cubicBezTo>
                <a:cubicBezTo>
                  <a:pt x="115793" y="516835"/>
                  <a:pt x="0" y="401042"/>
                  <a:pt x="0" y="258417"/>
                </a:cubicBezTo>
                <a:cubicBezTo>
                  <a:pt x="0" y="115793"/>
                  <a:pt x="115793" y="0"/>
                  <a:pt x="258417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6" name="Shape 3"/>
          <p:cNvSpPr/>
          <p:nvPr/>
        </p:nvSpPr>
        <p:spPr>
          <a:xfrm>
            <a:off x="822594" y="2852928"/>
            <a:ext cx="516835" cy="516835"/>
          </a:xfrm>
          <a:custGeom>
            <a:avLst/>
            <a:gdLst/>
            <a:ahLst/>
            <a:cxnLst/>
            <a:rect l="l" t="t" r="r" b="b"/>
            <a:pathLst>
              <a:path w="516835" h="516835">
                <a:moveTo>
                  <a:pt x="258417" y="0"/>
                </a:moveTo>
                <a:moveTo>
                  <a:pt x="258417" y="0"/>
                </a:moveTo>
                <a:cubicBezTo>
                  <a:pt x="401042" y="0"/>
                  <a:pt x="516835" y="115793"/>
                  <a:pt x="516835" y="258417"/>
                </a:cubicBezTo>
                <a:cubicBezTo>
                  <a:pt x="516835" y="401042"/>
                  <a:pt x="401042" y="516835"/>
                  <a:pt x="258417" y="516835"/>
                </a:cubicBezTo>
                <a:cubicBezTo>
                  <a:pt x="115793" y="516835"/>
                  <a:pt x="0" y="401042"/>
                  <a:pt x="0" y="258417"/>
                </a:cubicBezTo>
                <a:cubicBezTo>
                  <a:pt x="0" y="115793"/>
                  <a:pt x="115793" y="0"/>
                  <a:pt x="258417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7" name="Shape 4"/>
          <p:cNvSpPr/>
          <p:nvPr/>
        </p:nvSpPr>
        <p:spPr>
          <a:xfrm>
            <a:off x="4723932" y="2852928"/>
            <a:ext cx="516835" cy="516835"/>
          </a:xfrm>
          <a:custGeom>
            <a:avLst/>
            <a:gdLst/>
            <a:ahLst/>
            <a:cxnLst/>
            <a:rect l="l" t="t" r="r" b="b"/>
            <a:pathLst>
              <a:path w="516835" h="516835">
                <a:moveTo>
                  <a:pt x="258417" y="0"/>
                </a:moveTo>
                <a:moveTo>
                  <a:pt x="258417" y="0"/>
                </a:moveTo>
                <a:cubicBezTo>
                  <a:pt x="401042" y="0"/>
                  <a:pt x="516835" y="115793"/>
                  <a:pt x="516835" y="258417"/>
                </a:cubicBezTo>
                <a:cubicBezTo>
                  <a:pt x="516835" y="401042"/>
                  <a:pt x="401042" y="516835"/>
                  <a:pt x="258417" y="516835"/>
                </a:cubicBezTo>
                <a:cubicBezTo>
                  <a:pt x="115793" y="516835"/>
                  <a:pt x="0" y="401042"/>
                  <a:pt x="0" y="258417"/>
                </a:cubicBezTo>
                <a:cubicBezTo>
                  <a:pt x="0" y="115793"/>
                  <a:pt x="115793" y="0"/>
                  <a:pt x="258417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8" name="Text 5"/>
          <p:cNvSpPr/>
          <p:nvPr/>
        </p:nvSpPr>
        <p:spPr>
          <a:xfrm>
            <a:off x="1404884" y="1189634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创新驱动发展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1405226" y="1569110"/>
            <a:ext cx="2840094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企业通过持续的创新，不断推出新产品、新服务，满足市场需求，提升竞争力，实现可持续发展。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322174" y="1188720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案例分享：苹果公司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5322174" y="1569110"/>
            <a:ext cx="2924138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苹果公司以创新为核心，从iPod到iPhone，再到iPad，每一次产品的推出都引领了行业潮流，改变了人们的生活方式。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404884" y="2834640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案例分享：特斯拉</a:t>
            </a:r>
            <a:endParaRPr lang="en-US" sz="1440" dirty="0"/>
          </a:p>
        </p:txBody>
      </p:sp>
      <p:sp>
        <p:nvSpPr>
          <p:cNvPr id="13" name="Text 10"/>
          <p:cNvSpPr/>
          <p:nvPr/>
        </p:nvSpPr>
        <p:spPr>
          <a:xfrm>
            <a:off x="1404884" y="3198571"/>
            <a:ext cx="2840436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特斯拉以电动汽车为切入点，颠覆了传统汽车行业，其自动驾驶技术更是引领了未来出行的新趋势。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5322174" y="2834640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创新思维的重要性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5322174" y="3198571"/>
            <a:ext cx="2849432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在快速变化的市场环境中，只有具备创新思维的企业才能抓住机遇，应对挑战，实现长期发展。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13450" y="1143000"/>
            <a:ext cx="544267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4687356" y="1143000"/>
            <a:ext cx="598226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18" name="Text 15"/>
          <p:cNvSpPr/>
          <p:nvPr/>
        </p:nvSpPr>
        <p:spPr>
          <a:xfrm>
            <a:off x="804306" y="2807208"/>
            <a:ext cx="582632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4696500" y="2807208"/>
            <a:ext cx="570794" cy="5943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4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个人成长故事</a:t>
            </a:r>
            <a:endParaRPr lang="en-US" sz="1440" dirty="0"/>
          </a:p>
        </p:txBody>
      </p:sp>
      <p:pic>
        <p:nvPicPr>
          <p:cNvPr id="4" name="Image 0" descr="https://sgw-dx.xf-yun.com/api/v1/sparkdesk/_19052329831_R6qA7N1732470592826-09801603400943235.png?authorization=c2ltcGxlLWp3dCBhaz1zcGFya2Rlc2s4MDAwMDAwMDAwMDE7ZXhwPTMzMDkyNzA1OTM7YWxnbz1obWFjLXNoYTI1NjtzaWc9emZqcHdFT2FrMy9PNndKS1ZVeEJoeTJ5d3F4Slp1dTN6M0RmYUZBRElQYz0=&amp;x_location=7YfmxI7B7uKO7jlRxIftd60XeLD="/>
          <p:cNvPicPr>
            <a:picLocks noChangeAspect="1"/>
          </p:cNvPicPr>
          <p:nvPr/>
        </p:nvPicPr>
        <p:blipFill>
          <a:blip r:embed="rId2"/>
          <a:srcRect b="13793"/>
          <a:stretch>
            <a:fillRect/>
          </a:stretch>
        </p:blipFill>
        <p:spPr>
          <a:xfrm>
            <a:off x="2111195" y="1822810"/>
            <a:ext cx="4561979" cy="332069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65823" y="901356"/>
            <a:ext cx="2437689" cy="413806"/>
          </a:xfrm>
          <a:custGeom>
            <a:avLst/>
            <a:gdLst/>
            <a:ahLst/>
            <a:cxnLst/>
            <a:rect l="l" t="t" r="r" b="b"/>
            <a:pathLst>
              <a:path w="2437689" h="413806">
                <a:moveTo>
                  <a:pt x="103452" y="0"/>
                </a:moveTo>
                <a:moveTo>
                  <a:pt x="103452" y="0"/>
                </a:moveTo>
                <a:lnTo>
                  <a:pt x="2334237" y="0"/>
                </a:lnTo>
                <a:quadBezTo>
                  <a:pt x="2437689" y="0"/>
                  <a:pt x="2437689" y="103452"/>
                </a:quadBezTo>
                <a:lnTo>
                  <a:pt x="2437689" y="310355"/>
                </a:lnTo>
                <a:quadBezTo>
                  <a:pt x="2437689" y="413806"/>
                  <a:pt x="2334237" y="413806"/>
                </a:quadBezTo>
                <a:lnTo>
                  <a:pt x="103452" y="413806"/>
                </a:lnTo>
                <a:quadBezTo>
                  <a:pt x="0" y="413806"/>
                  <a:pt x="0" y="310355"/>
                </a:quadBezTo>
                <a:lnTo>
                  <a:pt x="0" y="103452"/>
                </a:lnTo>
                <a:quadBezTo>
                  <a:pt x="0" y="0"/>
                  <a:pt x="103452" y="0"/>
                </a:quadBezTo>
                <a:close/>
              </a:path>
            </a:pathLst>
          </a:custGeom>
          <a:solidFill>
            <a:srgbClr val="0084FF"/>
          </a:solidFill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</p:sp>
      <p:sp>
        <p:nvSpPr>
          <p:cNvPr id="6" name="Shape 2"/>
          <p:cNvSpPr/>
          <p:nvPr/>
        </p:nvSpPr>
        <p:spPr>
          <a:xfrm>
            <a:off x="3291840" y="923053"/>
            <a:ext cx="2437689" cy="413806"/>
          </a:xfrm>
          <a:custGeom>
            <a:avLst/>
            <a:gdLst/>
            <a:ahLst/>
            <a:cxnLst/>
            <a:rect l="l" t="t" r="r" b="b"/>
            <a:pathLst>
              <a:path w="2437689" h="413806">
                <a:moveTo>
                  <a:pt x="103452" y="0"/>
                </a:moveTo>
                <a:moveTo>
                  <a:pt x="103452" y="0"/>
                </a:moveTo>
                <a:lnTo>
                  <a:pt x="2334237" y="0"/>
                </a:lnTo>
                <a:quadBezTo>
                  <a:pt x="2437689" y="0"/>
                  <a:pt x="2437689" y="103452"/>
                </a:quadBezTo>
                <a:lnTo>
                  <a:pt x="2437689" y="310355"/>
                </a:lnTo>
                <a:quadBezTo>
                  <a:pt x="2437689" y="413806"/>
                  <a:pt x="2334237" y="413806"/>
                </a:quadBezTo>
                <a:lnTo>
                  <a:pt x="103452" y="413806"/>
                </a:lnTo>
                <a:quadBezTo>
                  <a:pt x="0" y="413806"/>
                  <a:pt x="0" y="310355"/>
                </a:quadBezTo>
                <a:lnTo>
                  <a:pt x="0" y="103452"/>
                </a:lnTo>
                <a:quadBezTo>
                  <a:pt x="0" y="0"/>
                  <a:pt x="103452" y="0"/>
                </a:quadBezTo>
                <a:close/>
              </a:path>
            </a:pathLst>
          </a:custGeom>
          <a:solidFill>
            <a:srgbClr val="0084FF"/>
          </a:solidFill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6096146" y="923053"/>
            <a:ext cx="2437689" cy="413806"/>
          </a:xfrm>
          <a:custGeom>
            <a:avLst/>
            <a:gdLst/>
            <a:ahLst/>
            <a:cxnLst/>
            <a:rect l="l" t="t" r="r" b="b"/>
            <a:pathLst>
              <a:path w="2437689" h="413806">
                <a:moveTo>
                  <a:pt x="103452" y="0"/>
                </a:moveTo>
                <a:moveTo>
                  <a:pt x="103452" y="0"/>
                </a:moveTo>
                <a:lnTo>
                  <a:pt x="2334237" y="0"/>
                </a:lnTo>
                <a:quadBezTo>
                  <a:pt x="2437689" y="0"/>
                  <a:pt x="2437689" y="103452"/>
                </a:quadBezTo>
                <a:lnTo>
                  <a:pt x="2437689" y="310355"/>
                </a:lnTo>
                <a:quadBezTo>
                  <a:pt x="2437689" y="413806"/>
                  <a:pt x="2334237" y="413806"/>
                </a:quadBezTo>
                <a:lnTo>
                  <a:pt x="103452" y="413806"/>
                </a:lnTo>
                <a:quadBezTo>
                  <a:pt x="0" y="413806"/>
                  <a:pt x="0" y="310355"/>
                </a:quadBezTo>
                <a:lnTo>
                  <a:pt x="0" y="103452"/>
                </a:lnTo>
                <a:quadBezTo>
                  <a:pt x="0" y="0"/>
                  <a:pt x="103452" y="0"/>
                </a:quadBezTo>
                <a:close/>
              </a:path>
            </a:pathLst>
          </a:custGeom>
          <a:solidFill>
            <a:srgbClr val="0084FF"/>
          </a:solidFill>
          <a:effectLst>
            <a:outerShdw blurRad="47625" dist="101600" dir="2700000" algn="bl" rotWithShape="0">
              <a:srgbClr val="808080">
                <a:alpha val="27843"/>
              </a:srgbClr>
            </a:outerShdw>
          </a:effectLst>
        </p:spPr>
      </p:sp>
      <p:sp>
        <p:nvSpPr>
          <p:cNvPr id="8" name="Text 4"/>
          <p:cNvSpPr/>
          <p:nvPr/>
        </p:nvSpPr>
        <p:spPr>
          <a:xfrm>
            <a:off x="465823" y="879659"/>
            <a:ext cx="2437689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思维模式的转变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465823" y="1361383"/>
            <a:ext cx="2560320" cy="12801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在个人成长的道路上，经历从固定思维到成长思维的转变，这一转变让我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们</a:t>
            </a: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在面对挑战时更加坚韧不拔。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3291840" y="901356"/>
            <a:ext cx="2437689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实践中的应用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3291840" y="1383080"/>
            <a:ext cx="2560320" cy="12801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将新的思维模式应用于工作中，通过不断学习和实践，提高了解决问题的能力，为团队带来了积极的影响。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6096146" y="901356"/>
            <a:ext cx="2437689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持续的成长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6096146" y="1383080"/>
            <a:ext cx="2560320" cy="12801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意识到思维模式的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转变</a:t>
            </a: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是一个持续的过程，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持</a:t>
            </a: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续学习和实践，以保持个人和职业上的持续成长。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786318" y="1385974"/>
            <a:ext cx="585216" cy="585216"/>
          </a:xfrm>
          <a:custGeom>
            <a:avLst/>
            <a:gdLst/>
            <a:ahLst/>
            <a:cxnLst/>
            <a:rect l="l" t="t" r="r" b="b"/>
            <a:pathLst>
              <a:path w="585216" h="585216">
                <a:moveTo>
                  <a:pt x="73152" y="0"/>
                </a:moveTo>
                <a:moveTo>
                  <a:pt x="73152" y="0"/>
                </a:moveTo>
                <a:lnTo>
                  <a:pt x="512064" y="0"/>
                </a:lnTo>
                <a:quadBezTo>
                  <a:pt x="585216" y="0"/>
                  <a:pt x="585216" y="73152"/>
                </a:quadBezTo>
                <a:lnTo>
                  <a:pt x="585216" y="512064"/>
                </a:lnTo>
                <a:quadBezTo>
                  <a:pt x="585216" y="585216"/>
                  <a:pt x="512064" y="585216"/>
                </a:quadBezTo>
                <a:lnTo>
                  <a:pt x="73152" y="585216"/>
                </a:lnTo>
                <a:quadBezTo>
                  <a:pt x="0" y="585216"/>
                  <a:pt x="0" y="512064"/>
                </a:quadBezTo>
                <a:lnTo>
                  <a:pt x="0" y="73152"/>
                </a:lnTo>
                <a:quadBezTo>
                  <a:pt x="0" y="0"/>
                  <a:pt x="73152" y="0"/>
                </a:quadBezTo>
                <a:close/>
              </a:path>
            </a:pathLst>
          </a:custGeom>
          <a:solidFill>
            <a:srgbClr val="A63C37"/>
          </a:solidFill>
        </p:spPr>
      </p:sp>
      <p:sp>
        <p:nvSpPr>
          <p:cNvPr id="4" name="Text 1"/>
          <p:cNvSpPr/>
          <p:nvPr/>
        </p:nvSpPr>
        <p:spPr>
          <a:xfrm>
            <a:off x="640014" y="1404262"/>
            <a:ext cx="84124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05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658302" y="2205990"/>
            <a:ext cx="498405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培养思维模式方法</a:t>
            </a:r>
            <a:endParaRPr lang="en-US" sz="14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55267" y="2740357"/>
            <a:ext cx="914400" cy="9144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539750" y="2859229"/>
            <a:ext cx="74543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16A2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44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611" y="2159826"/>
            <a:ext cx="914400" cy="914400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7955" y="1579295"/>
            <a:ext cx="914400" cy="914400"/>
          </a:xfrm>
          <a:prstGeom prst="rect">
            <a:avLst/>
          </a:prstGeom>
        </p:spPr>
      </p:pic>
      <p:sp>
        <p:nvSpPr>
          <p:cNvPr id="8" name="Shape 2"/>
          <p:cNvSpPr/>
          <p:nvPr/>
        </p:nvSpPr>
        <p:spPr>
          <a:xfrm>
            <a:off x="4181697" y="3412780"/>
            <a:ext cx="785191" cy="0"/>
          </a:xfrm>
          <a:custGeom>
            <a:avLst/>
            <a:gdLst/>
            <a:ahLst/>
            <a:cxnLst/>
            <a:rect l="l" t="t" r="r" b="b"/>
            <a:pathLst>
              <a:path w="785191">
                <a:moveTo>
                  <a:pt x="0" y="0"/>
                </a:moveTo>
                <a:moveTo>
                  <a:pt x="0" y="0"/>
                </a:moveTo>
                <a:lnTo>
                  <a:pt x="785191" y="0"/>
                </a:lnTo>
              </a:path>
            </a:pathLst>
          </a:custGeom>
          <a:noFill/>
          <a:ln w="19050">
            <a:solidFill>
              <a:srgbClr val="16A2FF"/>
            </a:solidFill>
            <a:prstDash val="solid"/>
            <a:headEnd type="none"/>
            <a:tailEnd type="arrow"/>
          </a:ln>
        </p:spPr>
      </p:sp>
      <p:sp>
        <p:nvSpPr>
          <p:cNvPr id="9" name="Shape 3"/>
          <p:cNvSpPr/>
          <p:nvPr/>
        </p:nvSpPr>
        <p:spPr>
          <a:xfrm>
            <a:off x="4127032" y="1198645"/>
            <a:ext cx="894522" cy="0"/>
          </a:xfrm>
          <a:custGeom>
            <a:avLst/>
            <a:gdLst/>
            <a:ahLst/>
            <a:cxnLst/>
            <a:rect l="l" t="t" r="r" b="b"/>
            <a:pathLst>
              <a:path w="894522">
                <a:moveTo>
                  <a:pt x="894522" y="0"/>
                </a:moveTo>
                <a:moveTo>
                  <a:pt x="894522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F5FEA"/>
            </a:solidFill>
            <a:prstDash val="solid"/>
            <a:headEnd type="none"/>
            <a:tailEnd type="arrow"/>
          </a:ln>
        </p:spPr>
      </p:sp>
      <p:sp>
        <p:nvSpPr>
          <p:cNvPr id="10" name="Shape 4"/>
          <p:cNvSpPr/>
          <p:nvPr/>
        </p:nvSpPr>
        <p:spPr>
          <a:xfrm>
            <a:off x="5257354" y="2027868"/>
            <a:ext cx="785191" cy="0"/>
          </a:xfrm>
          <a:custGeom>
            <a:avLst/>
            <a:gdLst/>
            <a:ahLst/>
            <a:cxnLst/>
            <a:rect l="l" t="t" r="r" b="b"/>
            <a:pathLst>
              <a:path w="785191">
                <a:moveTo>
                  <a:pt x="0" y="0"/>
                </a:moveTo>
                <a:moveTo>
                  <a:pt x="0" y="0"/>
                </a:moveTo>
                <a:lnTo>
                  <a:pt x="785191" y="0"/>
                </a:lnTo>
              </a:path>
            </a:pathLst>
          </a:custGeom>
          <a:noFill/>
          <a:ln w="19050">
            <a:solidFill>
              <a:srgbClr val="16A2FF"/>
            </a:solidFill>
            <a:prstDash val="solid"/>
            <a:headEnd type="none"/>
            <a:tailEnd type="arrow"/>
          </a:ln>
        </p:spPr>
      </p:sp>
      <p:sp>
        <p:nvSpPr>
          <p:cNvPr id="11" name="Shape 5"/>
          <p:cNvSpPr/>
          <p:nvPr/>
        </p:nvSpPr>
        <p:spPr>
          <a:xfrm>
            <a:off x="3101455" y="2603568"/>
            <a:ext cx="894522" cy="0"/>
          </a:xfrm>
          <a:custGeom>
            <a:avLst/>
            <a:gdLst/>
            <a:ahLst/>
            <a:cxnLst/>
            <a:rect l="l" t="t" r="r" b="b"/>
            <a:pathLst>
              <a:path w="894522">
                <a:moveTo>
                  <a:pt x="894522" y="0"/>
                </a:moveTo>
                <a:moveTo>
                  <a:pt x="894522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F5FEA"/>
            </a:solidFill>
            <a:prstDash val="solid"/>
            <a:headEnd type="none"/>
            <a:tailEnd type="arrow"/>
          </a:ln>
        </p:spPr>
      </p:sp>
      <p:sp>
        <p:nvSpPr>
          <p:cNvPr id="12" name="Text 6"/>
          <p:cNvSpPr/>
          <p:nvPr/>
        </p:nvSpPr>
        <p:spPr>
          <a:xfrm>
            <a:off x="4938782" y="1103920"/>
            <a:ext cx="745435" cy="704088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735" b="1" dirty="0">
                <a:solidFill>
                  <a:srgbClr val="0F5FE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13" name="Text 7"/>
          <p:cNvSpPr/>
          <p:nvPr/>
        </p:nvSpPr>
        <p:spPr>
          <a:xfrm>
            <a:off x="4006094" y="2283270"/>
            <a:ext cx="74543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0F5FE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4" name="Text 8"/>
          <p:cNvSpPr/>
          <p:nvPr/>
        </p:nvSpPr>
        <p:spPr>
          <a:xfrm>
            <a:off x="4472438" y="1707311"/>
            <a:ext cx="745435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16A2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15" name="Text 9"/>
          <p:cNvSpPr/>
          <p:nvPr/>
        </p:nvSpPr>
        <p:spPr>
          <a:xfrm>
            <a:off x="1074420" y="929945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F5FE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思维模式的力量</a:t>
            </a:r>
            <a:endParaRPr lang="en-US" sz="1440" dirty="0"/>
          </a:p>
        </p:txBody>
      </p:sp>
      <p:sp>
        <p:nvSpPr>
          <p:cNvPr id="16" name="Text 10"/>
          <p:cNvSpPr/>
          <p:nvPr/>
        </p:nvSpPr>
        <p:spPr>
          <a:xfrm>
            <a:off x="1258464" y="1307592"/>
            <a:ext cx="2844211" cy="105219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思维模式是决定我们行动和决策的关键，它塑造了我们对世界的理解。通过革新思维模式，我们可以打破常规，实现自我超越。</a:t>
            </a:r>
            <a:endParaRPr lang="en-US" sz="14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6074359" y="1762049"/>
            <a:ext cx="2716024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16A2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创新思维的重要性</a:t>
            </a:r>
            <a:endParaRPr lang="en-US" sz="1440" dirty="0"/>
          </a:p>
        </p:txBody>
      </p:sp>
      <p:sp>
        <p:nvSpPr>
          <p:cNvPr id="18" name="Text 12"/>
          <p:cNvSpPr/>
          <p:nvPr/>
        </p:nvSpPr>
        <p:spPr>
          <a:xfrm>
            <a:off x="6074359" y="2136953"/>
            <a:ext cx="2716024" cy="105219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在快速变化的世界中，创新思维是我们适应和引领变革的关键。它使我们能够看到别人看不到的机会，创造出独特的解决方案。</a:t>
            </a:r>
            <a:endParaRPr lang="en-US" sz="14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555669" y="2331381"/>
            <a:ext cx="2538506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F5FE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持续学习的价值</a:t>
            </a:r>
            <a:endParaRPr lang="en-US" sz="1440" dirty="0"/>
          </a:p>
        </p:txBody>
      </p:sp>
      <p:sp>
        <p:nvSpPr>
          <p:cNvPr id="20" name="Text 14"/>
          <p:cNvSpPr/>
          <p:nvPr/>
        </p:nvSpPr>
        <p:spPr>
          <a:xfrm>
            <a:off x="555669" y="2702052"/>
            <a:ext cx="2523744" cy="105219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持续学习是保持思维活力和竞争力的重要途径。它使我们能够不断更新知识，提升技能，以适应不断变化的环境。</a:t>
            </a:r>
            <a:endParaRPr lang="en-US" sz="14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1" name="Text 15"/>
          <p:cNvSpPr/>
          <p:nvPr/>
        </p:nvSpPr>
        <p:spPr>
          <a:xfrm>
            <a:off x="5011826" y="3170225"/>
            <a:ext cx="279080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16A2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开放心态的力量</a:t>
            </a:r>
            <a:endParaRPr lang="en-US" sz="1440" dirty="0"/>
          </a:p>
        </p:txBody>
      </p:sp>
      <p:sp>
        <p:nvSpPr>
          <p:cNvPr id="22" name="Text 16"/>
          <p:cNvSpPr/>
          <p:nvPr/>
        </p:nvSpPr>
        <p:spPr>
          <a:xfrm>
            <a:off x="5011826" y="3531413"/>
            <a:ext cx="2790800" cy="105219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开放心态让我们愿意接受新的观点和想法，这是推动思维革新的重要因素。它能帮助我们跳出舒适区，探索未知的可能性。</a:t>
            </a:r>
            <a:endParaRPr lang="en-US" sz="14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299" y="998764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219200" y="1343025"/>
            <a:ext cx="461645" cy="279336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noAutofit/>
          </a:bodyPr>
          <a:lstStyle/>
          <a:p>
            <a:pPr marL="0" indent="0" algn="dist">
              <a:lnSpc>
                <a:spcPct val="12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0F5FE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个人发展需求</a:t>
            </a:r>
            <a:endParaRPr lang="en-US" sz="1440" dirty="0"/>
          </a:p>
        </p:txBody>
      </p:sp>
      <p:sp>
        <p:nvSpPr>
          <p:cNvPr id="4" name="Shape 1"/>
          <p:cNvSpPr/>
          <p:nvPr/>
        </p:nvSpPr>
        <p:spPr>
          <a:xfrm>
            <a:off x="2201434" y="1253100"/>
            <a:ext cx="0" cy="3133348"/>
          </a:xfrm>
          <a:custGeom>
            <a:avLst/>
            <a:gdLst/>
            <a:ahLst/>
            <a:cxnLst/>
            <a:rect l="l" t="t" r="r" b="b"/>
            <a:pathLst>
              <a:path h="3133348">
                <a:moveTo>
                  <a:pt x="0" y="0"/>
                </a:moveTo>
                <a:moveTo>
                  <a:pt x="0" y="0"/>
                </a:moveTo>
                <a:lnTo>
                  <a:pt x="0" y="3133348"/>
                </a:lnTo>
              </a:path>
            </a:pathLst>
          </a:custGeom>
          <a:noFill/>
          <a:ln w="19050">
            <a:solidFill>
              <a:srgbClr val="0F5FEA"/>
            </a:solidFill>
            <a:prstDash val="solid"/>
            <a:headEnd type="none"/>
            <a:tailEnd type="none"/>
          </a:ln>
        </p:spPr>
      </p:sp>
      <p:sp>
        <p:nvSpPr>
          <p:cNvPr id="6" name="Shape 3"/>
          <p:cNvSpPr/>
          <p:nvPr/>
        </p:nvSpPr>
        <p:spPr>
          <a:xfrm>
            <a:off x="2722245" y="887095"/>
            <a:ext cx="5102860" cy="934720"/>
          </a:xfrm>
          <a:custGeom>
            <a:avLst/>
            <a:gdLst/>
            <a:ahLst/>
            <a:cxnLst/>
            <a:rect l="l" t="t" r="r" b="b"/>
            <a:pathLst>
              <a:path w="4250885" h="707302">
                <a:moveTo>
                  <a:pt x="88413" y="0"/>
                </a:moveTo>
                <a:moveTo>
                  <a:pt x="88413" y="0"/>
                </a:moveTo>
                <a:lnTo>
                  <a:pt x="4162472" y="0"/>
                </a:lnTo>
                <a:quadBezTo>
                  <a:pt x="4250885" y="0"/>
                  <a:pt x="4250885" y="88413"/>
                </a:quadBezTo>
                <a:lnTo>
                  <a:pt x="4250885" y="618889"/>
                </a:lnTo>
                <a:quadBezTo>
                  <a:pt x="4250885" y="707302"/>
                  <a:pt x="4162472" y="707302"/>
                </a:quadBezTo>
                <a:lnTo>
                  <a:pt x="88413" y="707302"/>
                </a:lnTo>
                <a:quadBezTo>
                  <a:pt x="0" y="707302"/>
                  <a:pt x="0" y="618889"/>
                </a:quadBezTo>
                <a:lnTo>
                  <a:pt x="0" y="88413"/>
                </a:lnTo>
                <a:quadBezTo>
                  <a:pt x="0" y="0"/>
                  <a:pt x="88413" y="0"/>
                </a:quadBezTo>
                <a:close/>
              </a:path>
            </a:pathLst>
          </a:custGeom>
          <a:solidFill>
            <a:srgbClr val="0F5FEA">
              <a:alpha val="0"/>
            </a:srgbClr>
          </a:solidFill>
          <a:ln w="19050">
            <a:solidFill>
              <a:srgbClr val="0F5FE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018554" y="1062129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0F5FEA">
              <a:alpha val="0"/>
            </a:srgbClr>
          </a:solidFill>
          <a:ln w="19050">
            <a:solidFill>
              <a:srgbClr val="0F5FE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2064274" y="110784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0F5FEA"/>
          </a:solidFill>
        </p:spPr>
      </p:sp>
      <p:sp>
        <p:nvSpPr>
          <p:cNvPr id="9" name="Text 6"/>
          <p:cNvSpPr/>
          <p:nvPr/>
        </p:nvSpPr>
        <p:spPr>
          <a:xfrm>
            <a:off x="1914922" y="998121"/>
            <a:ext cx="582815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15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10" name="Shape 7"/>
          <p:cNvSpPr/>
          <p:nvPr/>
        </p:nvSpPr>
        <p:spPr>
          <a:xfrm>
            <a:off x="2018554" y="216495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0F5FEA">
              <a:alpha val="0"/>
            </a:srgbClr>
          </a:solidFill>
          <a:ln w="19050">
            <a:solidFill>
              <a:srgbClr val="16A2F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064274" y="221067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16A2FF"/>
          </a:solidFill>
        </p:spPr>
      </p:sp>
      <p:sp>
        <p:nvSpPr>
          <p:cNvPr id="12" name="Text 9"/>
          <p:cNvSpPr/>
          <p:nvPr/>
        </p:nvSpPr>
        <p:spPr>
          <a:xfrm>
            <a:off x="1910027" y="2119230"/>
            <a:ext cx="582815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15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13" name="Shape 10"/>
          <p:cNvSpPr/>
          <p:nvPr/>
        </p:nvSpPr>
        <p:spPr>
          <a:xfrm>
            <a:off x="2722245" y="1954530"/>
            <a:ext cx="5102860" cy="879475"/>
          </a:xfrm>
          <a:custGeom>
            <a:avLst/>
            <a:gdLst/>
            <a:ahLst/>
            <a:cxnLst/>
            <a:rect l="l" t="t" r="r" b="b"/>
            <a:pathLst>
              <a:path w="4250885" h="707302">
                <a:moveTo>
                  <a:pt x="88413" y="0"/>
                </a:moveTo>
                <a:moveTo>
                  <a:pt x="88413" y="0"/>
                </a:moveTo>
                <a:lnTo>
                  <a:pt x="4162472" y="0"/>
                </a:lnTo>
                <a:quadBezTo>
                  <a:pt x="4250885" y="0"/>
                  <a:pt x="4250885" y="88413"/>
                </a:quadBezTo>
                <a:lnTo>
                  <a:pt x="4250885" y="618889"/>
                </a:lnTo>
                <a:quadBezTo>
                  <a:pt x="4250885" y="707302"/>
                  <a:pt x="4162472" y="707302"/>
                </a:quadBezTo>
                <a:lnTo>
                  <a:pt x="88413" y="707302"/>
                </a:lnTo>
                <a:quadBezTo>
                  <a:pt x="0" y="707302"/>
                  <a:pt x="0" y="618889"/>
                </a:quadBezTo>
                <a:lnTo>
                  <a:pt x="0" y="88413"/>
                </a:lnTo>
                <a:quadBezTo>
                  <a:pt x="0" y="0"/>
                  <a:pt x="88413" y="0"/>
                </a:quadBezTo>
                <a:close/>
              </a:path>
            </a:pathLst>
          </a:custGeom>
          <a:solidFill>
            <a:srgbClr val="0F5FEA">
              <a:alpha val="0"/>
            </a:srgbClr>
          </a:solidFill>
          <a:ln w="19050">
            <a:solidFill>
              <a:srgbClr val="0F5FE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22245" y="2966085"/>
            <a:ext cx="5102860" cy="913765"/>
          </a:xfrm>
          <a:custGeom>
            <a:avLst/>
            <a:gdLst/>
            <a:ahLst/>
            <a:cxnLst/>
            <a:rect l="l" t="t" r="r" b="b"/>
            <a:pathLst>
              <a:path w="4250885" h="707302">
                <a:moveTo>
                  <a:pt x="88413" y="0"/>
                </a:moveTo>
                <a:moveTo>
                  <a:pt x="88413" y="0"/>
                </a:moveTo>
                <a:lnTo>
                  <a:pt x="4162472" y="0"/>
                </a:lnTo>
                <a:quadBezTo>
                  <a:pt x="4250885" y="0"/>
                  <a:pt x="4250885" y="88413"/>
                </a:quadBezTo>
                <a:lnTo>
                  <a:pt x="4250885" y="618889"/>
                </a:lnTo>
                <a:quadBezTo>
                  <a:pt x="4250885" y="707302"/>
                  <a:pt x="4162472" y="707302"/>
                </a:quadBezTo>
                <a:lnTo>
                  <a:pt x="88413" y="707302"/>
                </a:lnTo>
                <a:quadBezTo>
                  <a:pt x="0" y="707302"/>
                  <a:pt x="0" y="618889"/>
                </a:quadBezTo>
                <a:lnTo>
                  <a:pt x="0" y="88413"/>
                </a:lnTo>
                <a:quadBezTo>
                  <a:pt x="0" y="0"/>
                  <a:pt x="88413" y="0"/>
                </a:quadBezTo>
                <a:close/>
              </a:path>
            </a:pathLst>
          </a:custGeom>
          <a:solidFill>
            <a:srgbClr val="0F5FEA">
              <a:alpha val="0"/>
            </a:srgbClr>
          </a:solidFill>
          <a:ln w="19050">
            <a:solidFill>
              <a:srgbClr val="0F5FE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018554" y="314108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0F5FEA">
              <a:alpha val="0"/>
            </a:srgbClr>
          </a:solidFill>
          <a:ln w="19050">
            <a:solidFill>
              <a:srgbClr val="0F5FE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064274" y="3186807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0F5FEA"/>
          </a:solidFill>
        </p:spPr>
      </p:sp>
      <p:sp>
        <p:nvSpPr>
          <p:cNvPr id="17" name="Text 14"/>
          <p:cNvSpPr/>
          <p:nvPr/>
        </p:nvSpPr>
        <p:spPr>
          <a:xfrm>
            <a:off x="1914922" y="3077079"/>
            <a:ext cx="582815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15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8" name="Shape 15"/>
          <p:cNvSpPr/>
          <p:nvPr/>
        </p:nvSpPr>
        <p:spPr>
          <a:xfrm>
            <a:off x="2018554" y="418025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0"/>
                </a:moveTo>
                <a:moveTo>
                  <a:pt x="182880" y="0"/>
                </a:moveTo>
                <a:cubicBezTo>
                  <a:pt x="283814" y="0"/>
                  <a:pt x="365760" y="81946"/>
                  <a:pt x="365760" y="182880"/>
                </a:cubicBezTo>
                <a:cubicBezTo>
                  <a:pt x="365760" y="283814"/>
                  <a:pt x="283814" y="365760"/>
                  <a:pt x="182880" y="365760"/>
                </a:cubicBezTo>
                <a:cubicBezTo>
                  <a:pt x="81946" y="365760"/>
                  <a:pt x="0" y="283814"/>
                  <a:pt x="0" y="182880"/>
                </a:cubicBezTo>
                <a:cubicBezTo>
                  <a:pt x="0" y="81946"/>
                  <a:pt x="81946" y="0"/>
                  <a:pt x="182880" y="0"/>
                </a:cubicBezTo>
                <a:close/>
              </a:path>
            </a:pathLst>
          </a:custGeom>
          <a:solidFill>
            <a:srgbClr val="0F5FEA">
              <a:alpha val="0"/>
            </a:srgbClr>
          </a:solidFill>
          <a:ln w="19050">
            <a:solidFill>
              <a:srgbClr val="16A2F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2064274" y="422597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0"/>
                </a:moveTo>
                <a:moveTo>
                  <a:pt x="137160" y="0"/>
                </a:moveTo>
                <a:cubicBezTo>
                  <a:pt x="212861" y="0"/>
                  <a:pt x="274320" y="61459"/>
                  <a:pt x="274320" y="137160"/>
                </a:cubicBezTo>
                <a:cubicBezTo>
                  <a:pt x="274320" y="212861"/>
                  <a:pt x="212861" y="274320"/>
                  <a:pt x="137160" y="274320"/>
                </a:cubicBezTo>
                <a:cubicBezTo>
                  <a:pt x="61459" y="274320"/>
                  <a:pt x="0" y="212861"/>
                  <a:pt x="0" y="137160"/>
                </a:cubicBezTo>
                <a:cubicBezTo>
                  <a:pt x="0" y="61459"/>
                  <a:pt x="61459" y="0"/>
                  <a:pt x="137160" y="0"/>
                </a:cubicBezTo>
                <a:close/>
              </a:path>
            </a:pathLst>
          </a:custGeom>
          <a:solidFill>
            <a:srgbClr val="16A2FF"/>
          </a:solidFill>
        </p:spPr>
      </p:sp>
      <p:sp>
        <p:nvSpPr>
          <p:cNvPr id="20" name="Text 17"/>
          <p:cNvSpPr/>
          <p:nvPr/>
        </p:nvSpPr>
        <p:spPr>
          <a:xfrm>
            <a:off x="1910027" y="4134531"/>
            <a:ext cx="582815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15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440" dirty="0"/>
          </a:p>
        </p:txBody>
      </p:sp>
      <p:sp>
        <p:nvSpPr>
          <p:cNvPr id="21" name="Shape 18"/>
          <p:cNvSpPr/>
          <p:nvPr/>
        </p:nvSpPr>
        <p:spPr>
          <a:xfrm>
            <a:off x="2722245" y="3970020"/>
            <a:ext cx="5102860" cy="950595"/>
          </a:xfrm>
          <a:custGeom>
            <a:avLst/>
            <a:gdLst/>
            <a:ahLst/>
            <a:cxnLst/>
            <a:rect l="l" t="t" r="r" b="b"/>
            <a:pathLst>
              <a:path w="4250885" h="707302">
                <a:moveTo>
                  <a:pt x="88413" y="0"/>
                </a:moveTo>
                <a:moveTo>
                  <a:pt x="88413" y="0"/>
                </a:moveTo>
                <a:lnTo>
                  <a:pt x="4162472" y="0"/>
                </a:lnTo>
                <a:quadBezTo>
                  <a:pt x="4250885" y="0"/>
                  <a:pt x="4250885" y="88413"/>
                </a:quadBezTo>
                <a:lnTo>
                  <a:pt x="4250885" y="618889"/>
                </a:lnTo>
                <a:quadBezTo>
                  <a:pt x="4250885" y="707302"/>
                  <a:pt x="4162472" y="707302"/>
                </a:quadBezTo>
                <a:lnTo>
                  <a:pt x="88413" y="707302"/>
                </a:lnTo>
                <a:quadBezTo>
                  <a:pt x="0" y="707302"/>
                  <a:pt x="0" y="618889"/>
                </a:quadBezTo>
                <a:lnTo>
                  <a:pt x="0" y="88413"/>
                </a:lnTo>
                <a:quadBezTo>
                  <a:pt x="0" y="0"/>
                  <a:pt x="88413" y="0"/>
                </a:quadBezTo>
                <a:close/>
              </a:path>
            </a:pathLst>
          </a:custGeom>
          <a:solidFill>
            <a:srgbClr val="0F5FEA">
              <a:alpha val="0"/>
            </a:srgbClr>
          </a:solidFill>
          <a:ln w="19050">
            <a:solidFill>
              <a:srgbClr val="0F5FEA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714813" y="887353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自我认知的提升</a:t>
            </a:r>
            <a:endParaRPr lang="en-US" sz="1440" dirty="0"/>
          </a:p>
        </p:txBody>
      </p:sp>
      <p:sp>
        <p:nvSpPr>
          <p:cNvPr id="23" name="Text 20"/>
          <p:cNvSpPr/>
          <p:nvPr/>
        </p:nvSpPr>
        <p:spPr>
          <a:xfrm>
            <a:off x="2957830" y="1191895"/>
            <a:ext cx="4501515" cy="62103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通过不断学习和实践，提升自我认知，明确个人优势与不足，为未来职业规划打下坚实基础。</a:t>
            </a:r>
            <a:endParaRPr lang="en-US" sz="14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3714813" y="1954809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技能多元化发展</a:t>
            </a:r>
            <a:endParaRPr lang="en-US" sz="1440" dirty="0"/>
          </a:p>
        </p:txBody>
      </p:sp>
      <p:sp>
        <p:nvSpPr>
          <p:cNvPr id="25" name="Text 22"/>
          <p:cNvSpPr/>
          <p:nvPr/>
        </p:nvSpPr>
        <p:spPr>
          <a:xfrm>
            <a:off x="2744470" y="2259330"/>
            <a:ext cx="4714875" cy="62103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在快速变化的社会中，大学生需掌握多种技能，如编程、外语等，以适应不同岗位的需求，增强就业竞争力。</a:t>
            </a:r>
            <a:endParaRPr lang="en-US" sz="14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3714813" y="2966311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创新思维的培养</a:t>
            </a:r>
            <a:endParaRPr lang="en-US" sz="1440" dirty="0"/>
          </a:p>
        </p:txBody>
      </p:sp>
      <p:sp>
        <p:nvSpPr>
          <p:cNvPr id="27" name="Text 24"/>
          <p:cNvSpPr/>
          <p:nvPr/>
        </p:nvSpPr>
        <p:spPr>
          <a:xfrm>
            <a:off x="2762885" y="3270885"/>
            <a:ext cx="4696460" cy="62103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培养创新思维对于大学生至关重要，它能帮助解决复杂问题，推动个人和社会的进步，是未来发展的关键。</a:t>
            </a:r>
            <a:endParaRPr lang="en-US" sz="14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3714813" y="3970110"/>
            <a:ext cx="2342457" cy="36576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终身学习的态度</a:t>
            </a:r>
            <a:endParaRPr lang="en-US" sz="1440" dirty="0"/>
          </a:p>
        </p:txBody>
      </p:sp>
      <p:sp>
        <p:nvSpPr>
          <p:cNvPr id="29" name="Text 26"/>
          <p:cNvSpPr/>
          <p:nvPr/>
        </p:nvSpPr>
        <p:spPr>
          <a:xfrm>
            <a:off x="2803525" y="4274820"/>
            <a:ext cx="4655820" cy="62103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70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树立终身学习的观念，对大学生而言是持续成长的动力源泉，有助于跟上时代步伐，实现个人价值。</a:t>
            </a:r>
            <a:endParaRPr lang="en-US" sz="1400" dirty="0">
              <a:solidFill>
                <a:srgbClr val="00070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7678172" y="1060083"/>
            <a:ext cx="294833" cy="361841"/>
          </a:xfrm>
          <a:custGeom>
            <a:avLst/>
            <a:gdLst/>
            <a:ahLst/>
            <a:cxnLst/>
            <a:rect l="l" t="t" r="r" b="b"/>
            <a:pathLst>
              <a:path w="294833" h="361841">
                <a:moveTo>
                  <a:pt x="291021" y="22663"/>
                </a:moveTo>
                <a:moveTo>
                  <a:pt x="291021" y="22663"/>
                </a:moveTo>
                <a:lnTo>
                  <a:pt x="3812" y="22663"/>
                </a:lnTo>
                <a:cubicBezTo>
                  <a:pt x="2201" y="22663"/>
                  <a:pt x="882" y="24281"/>
                  <a:pt x="882" y="26260"/>
                </a:cubicBezTo>
                <a:lnTo>
                  <a:pt x="882" y="55034"/>
                </a:lnTo>
                <a:cubicBezTo>
                  <a:pt x="882" y="57012"/>
                  <a:pt x="2201" y="58630"/>
                  <a:pt x="3812" y="58630"/>
                </a:cubicBezTo>
                <a:lnTo>
                  <a:pt x="291021" y="58630"/>
                </a:lnTo>
                <a:cubicBezTo>
                  <a:pt x="292633" y="58630"/>
                  <a:pt x="293951" y="57012"/>
                  <a:pt x="293951" y="55034"/>
                </a:cubicBezTo>
                <a:lnTo>
                  <a:pt x="293951" y="26260"/>
                </a:lnTo>
                <a:cubicBezTo>
                  <a:pt x="293951" y="24281"/>
                  <a:pt x="292633" y="22663"/>
                  <a:pt x="291021" y="22663"/>
                </a:cubicBezTo>
                <a:close/>
                <a:moveTo>
                  <a:pt x="291021" y="303210"/>
                </a:moveTo>
                <a:lnTo>
                  <a:pt x="3812" y="303210"/>
                </a:lnTo>
                <a:cubicBezTo>
                  <a:pt x="2201" y="303210"/>
                  <a:pt x="882" y="304829"/>
                  <a:pt x="882" y="306807"/>
                </a:cubicBezTo>
                <a:lnTo>
                  <a:pt x="882" y="335581"/>
                </a:lnTo>
                <a:cubicBezTo>
                  <a:pt x="882" y="337559"/>
                  <a:pt x="2201" y="339178"/>
                  <a:pt x="3812" y="339178"/>
                </a:cubicBezTo>
                <a:lnTo>
                  <a:pt x="291021" y="339178"/>
                </a:lnTo>
                <a:cubicBezTo>
                  <a:pt x="292633" y="339178"/>
                  <a:pt x="293951" y="337559"/>
                  <a:pt x="293951" y="335581"/>
                </a:cubicBezTo>
                <a:lnTo>
                  <a:pt x="293951" y="306807"/>
                </a:lnTo>
                <a:cubicBezTo>
                  <a:pt x="293951" y="304829"/>
                  <a:pt x="292633" y="303210"/>
                  <a:pt x="291021" y="303210"/>
                </a:cubicBezTo>
                <a:close/>
                <a:moveTo>
                  <a:pt x="291021" y="162937"/>
                </a:moveTo>
                <a:lnTo>
                  <a:pt x="3812" y="162937"/>
                </a:lnTo>
                <a:cubicBezTo>
                  <a:pt x="2201" y="162937"/>
                  <a:pt x="882" y="164555"/>
                  <a:pt x="882" y="166533"/>
                </a:cubicBezTo>
                <a:lnTo>
                  <a:pt x="882" y="195307"/>
                </a:lnTo>
                <a:cubicBezTo>
                  <a:pt x="882" y="197286"/>
                  <a:pt x="2201" y="198904"/>
                  <a:pt x="3812" y="198904"/>
                </a:cubicBezTo>
                <a:lnTo>
                  <a:pt x="291021" y="198904"/>
                </a:lnTo>
                <a:cubicBezTo>
                  <a:pt x="292633" y="198904"/>
                  <a:pt x="293951" y="197286"/>
                  <a:pt x="293951" y="195307"/>
                </a:cubicBezTo>
                <a:lnTo>
                  <a:pt x="293951" y="166533"/>
                </a:lnTo>
                <a:cubicBezTo>
                  <a:pt x="293951" y="164555"/>
                  <a:pt x="292633" y="162937"/>
                  <a:pt x="291021" y="162937"/>
                </a:cubicBezTo>
                <a:close/>
              </a:path>
            </a:pathLst>
          </a:custGeom>
          <a:solidFill>
            <a:srgbClr val="0F5FEA"/>
          </a:solidFill>
        </p:spPr>
      </p:sp>
      <p:sp>
        <p:nvSpPr>
          <p:cNvPr id="31" name="Shape 28"/>
          <p:cNvSpPr/>
          <p:nvPr/>
        </p:nvSpPr>
        <p:spPr>
          <a:xfrm>
            <a:off x="7678172" y="2125580"/>
            <a:ext cx="294833" cy="361841"/>
          </a:xfrm>
          <a:custGeom>
            <a:avLst/>
            <a:gdLst/>
            <a:ahLst/>
            <a:cxnLst/>
            <a:rect l="l" t="t" r="r" b="b"/>
            <a:pathLst>
              <a:path w="294833" h="361841">
                <a:moveTo>
                  <a:pt x="291021" y="22663"/>
                </a:moveTo>
                <a:moveTo>
                  <a:pt x="291021" y="22663"/>
                </a:moveTo>
                <a:lnTo>
                  <a:pt x="3812" y="22663"/>
                </a:lnTo>
                <a:cubicBezTo>
                  <a:pt x="2201" y="22663"/>
                  <a:pt x="882" y="24281"/>
                  <a:pt x="882" y="26260"/>
                </a:cubicBezTo>
                <a:lnTo>
                  <a:pt x="882" y="55034"/>
                </a:lnTo>
                <a:cubicBezTo>
                  <a:pt x="882" y="57012"/>
                  <a:pt x="2201" y="58630"/>
                  <a:pt x="3812" y="58630"/>
                </a:cubicBezTo>
                <a:lnTo>
                  <a:pt x="291021" y="58630"/>
                </a:lnTo>
                <a:cubicBezTo>
                  <a:pt x="292633" y="58630"/>
                  <a:pt x="293951" y="57012"/>
                  <a:pt x="293951" y="55034"/>
                </a:cubicBezTo>
                <a:lnTo>
                  <a:pt x="293951" y="26260"/>
                </a:lnTo>
                <a:cubicBezTo>
                  <a:pt x="293951" y="24281"/>
                  <a:pt x="292633" y="22663"/>
                  <a:pt x="291021" y="22663"/>
                </a:cubicBezTo>
                <a:close/>
                <a:moveTo>
                  <a:pt x="291021" y="303210"/>
                </a:moveTo>
                <a:lnTo>
                  <a:pt x="3812" y="303210"/>
                </a:lnTo>
                <a:cubicBezTo>
                  <a:pt x="2201" y="303210"/>
                  <a:pt x="882" y="304829"/>
                  <a:pt x="882" y="306807"/>
                </a:cubicBezTo>
                <a:lnTo>
                  <a:pt x="882" y="335581"/>
                </a:lnTo>
                <a:cubicBezTo>
                  <a:pt x="882" y="337559"/>
                  <a:pt x="2201" y="339178"/>
                  <a:pt x="3812" y="339178"/>
                </a:cubicBezTo>
                <a:lnTo>
                  <a:pt x="291021" y="339178"/>
                </a:lnTo>
                <a:cubicBezTo>
                  <a:pt x="292633" y="339178"/>
                  <a:pt x="293951" y="337559"/>
                  <a:pt x="293951" y="335581"/>
                </a:cubicBezTo>
                <a:lnTo>
                  <a:pt x="293951" y="306807"/>
                </a:lnTo>
                <a:cubicBezTo>
                  <a:pt x="293951" y="304829"/>
                  <a:pt x="292633" y="303210"/>
                  <a:pt x="291021" y="303210"/>
                </a:cubicBezTo>
                <a:close/>
                <a:moveTo>
                  <a:pt x="291021" y="162937"/>
                </a:moveTo>
                <a:lnTo>
                  <a:pt x="3812" y="162937"/>
                </a:lnTo>
                <a:cubicBezTo>
                  <a:pt x="2201" y="162937"/>
                  <a:pt x="882" y="164555"/>
                  <a:pt x="882" y="166533"/>
                </a:cubicBezTo>
                <a:lnTo>
                  <a:pt x="882" y="195307"/>
                </a:lnTo>
                <a:cubicBezTo>
                  <a:pt x="882" y="197286"/>
                  <a:pt x="2201" y="198904"/>
                  <a:pt x="3812" y="198904"/>
                </a:cubicBezTo>
                <a:lnTo>
                  <a:pt x="291021" y="198904"/>
                </a:lnTo>
                <a:cubicBezTo>
                  <a:pt x="292633" y="198904"/>
                  <a:pt x="293951" y="197286"/>
                  <a:pt x="293951" y="195307"/>
                </a:cubicBezTo>
                <a:lnTo>
                  <a:pt x="293951" y="166533"/>
                </a:lnTo>
                <a:cubicBezTo>
                  <a:pt x="293951" y="164555"/>
                  <a:pt x="292633" y="162937"/>
                  <a:pt x="291021" y="162937"/>
                </a:cubicBezTo>
                <a:close/>
              </a:path>
            </a:pathLst>
          </a:custGeom>
          <a:solidFill>
            <a:srgbClr val="16A2FF"/>
          </a:solidFill>
        </p:spPr>
      </p:sp>
      <p:sp>
        <p:nvSpPr>
          <p:cNvPr id="32" name="Shape 29"/>
          <p:cNvSpPr/>
          <p:nvPr/>
        </p:nvSpPr>
        <p:spPr>
          <a:xfrm>
            <a:off x="7678172" y="3139042"/>
            <a:ext cx="294833" cy="361841"/>
          </a:xfrm>
          <a:custGeom>
            <a:avLst/>
            <a:gdLst/>
            <a:ahLst/>
            <a:cxnLst/>
            <a:rect l="l" t="t" r="r" b="b"/>
            <a:pathLst>
              <a:path w="294833" h="361841">
                <a:moveTo>
                  <a:pt x="291021" y="22663"/>
                </a:moveTo>
                <a:moveTo>
                  <a:pt x="291021" y="22663"/>
                </a:moveTo>
                <a:lnTo>
                  <a:pt x="3812" y="22663"/>
                </a:lnTo>
                <a:cubicBezTo>
                  <a:pt x="2201" y="22663"/>
                  <a:pt x="882" y="24281"/>
                  <a:pt x="882" y="26260"/>
                </a:cubicBezTo>
                <a:lnTo>
                  <a:pt x="882" y="55034"/>
                </a:lnTo>
                <a:cubicBezTo>
                  <a:pt x="882" y="57012"/>
                  <a:pt x="2201" y="58630"/>
                  <a:pt x="3812" y="58630"/>
                </a:cubicBezTo>
                <a:lnTo>
                  <a:pt x="291021" y="58630"/>
                </a:lnTo>
                <a:cubicBezTo>
                  <a:pt x="292633" y="58630"/>
                  <a:pt x="293951" y="57012"/>
                  <a:pt x="293951" y="55034"/>
                </a:cubicBezTo>
                <a:lnTo>
                  <a:pt x="293951" y="26260"/>
                </a:lnTo>
                <a:cubicBezTo>
                  <a:pt x="293951" y="24281"/>
                  <a:pt x="292633" y="22663"/>
                  <a:pt x="291021" y="22663"/>
                </a:cubicBezTo>
                <a:close/>
                <a:moveTo>
                  <a:pt x="291021" y="303210"/>
                </a:moveTo>
                <a:lnTo>
                  <a:pt x="3812" y="303210"/>
                </a:lnTo>
                <a:cubicBezTo>
                  <a:pt x="2201" y="303210"/>
                  <a:pt x="882" y="304829"/>
                  <a:pt x="882" y="306807"/>
                </a:cubicBezTo>
                <a:lnTo>
                  <a:pt x="882" y="335581"/>
                </a:lnTo>
                <a:cubicBezTo>
                  <a:pt x="882" y="337559"/>
                  <a:pt x="2201" y="339178"/>
                  <a:pt x="3812" y="339178"/>
                </a:cubicBezTo>
                <a:lnTo>
                  <a:pt x="291021" y="339178"/>
                </a:lnTo>
                <a:cubicBezTo>
                  <a:pt x="292633" y="339178"/>
                  <a:pt x="293951" y="337559"/>
                  <a:pt x="293951" y="335581"/>
                </a:cubicBezTo>
                <a:lnTo>
                  <a:pt x="293951" y="306807"/>
                </a:lnTo>
                <a:cubicBezTo>
                  <a:pt x="293951" y="304829"/>
                  <a:pt x="292633" y="303210"/>
                  <a:pt x="291021" y="303210"/>
                </a:cubicBezTo>
                <a:close/>
                <a:moveTo>
                  <a:pt x="291021" y="162937"/>
                </a:moveTo>
                <a:lnTo>
                  <a:pt x="3812" y="162937"/>
                </a:lnTo>
                <a:cubicBezTo>
                  <a:pt x="2201" y="162937"/>
                  <a:pt x="882" y="164555"/>
                  <a:pt x="882" y="166533"/>
                </a:cubicBezTo>
                <a:lnTo>
                  <a:pt x="882" y="195307"/>
                </a:lnTo>
                <a:cubicBezTo>
                  <a:pt x="882" y="197286"/>
                  <a:pt x="2201" y="198904"/>
                  <a:pt x="3812" y="198904"/>
                </a:cubicBezTo>
                <a:lnTo>
                  <a:pt x="291021" y="198904"/>
                </a:lnTo>
                <a:cubicBezTo>
                  <a:pt x="292633" y="198904"/>
                  <a:pt x="293951" y="197286"/>
                  <a:pt x="293951" y="195307"/>
                </a:cubicBezTo>
                <a:lnTo>
                  <a:pt x="293951" y="166533"/>
                </a:lnTo>
                <a:cubicBezTo>
                  <a:pt x="293951" y="164555"/>
                  <a:pt x="292633" y="162937"/>
                  <a:pt x="291021" y="162937"/>
                </a:cubicBezTo>
                <a:close/>
              </a:path>
            </a:pathLst>
          </a:custGeom>
          <a:solidFill>
            <a:srgbClr val="0F5FEA"/>
          </a:solidFill>
        </p:spPr>
      </p:sp>
      <p:sp>
        <p:nvSpPr>
          <p:cNvPr id="33" name="Shape 30"/>
          <p:cNvSpPr/>
          <p:nvPr/>
        </p:nvSpPr>
        <p:spPr>
          <a:xfrm>
            <a:off x="7678172" y="4140881"/>
            <a:ext cx="294833" cy="361841"/>
          </a:xfrm>
          <a:custGeom>
            <a:avLst/>
            <a:gdLst/>
            <a:ahLst/>
            <a:cxnLst/>
            <a:rect l="l" t="t" r="r" b="b"/>
            <a:pathLst>
              <a:path w="294833" h="361841">
                <a:moveTo>
                  <a:pt x="291021" y="22663"/>
                </a:moveTo>
                <a:moveTo>
                  <a:pt x="291021" y="22663"/>
                </a:moveTo>
                <a:lnTo>
                  <a:pt x="3812" y="22663"/>
                </a:lnTo>
                <a:cubicBezTo>
                  <a:pt x="2201" y="22663"/>
                  <a:pt x="882" y="24281"/>
                  <a:pt x="882" y="26260"/>
                </a:cubicBezTo>
                <a:lnTo>
                  <a:pt x="882" y="55034"/>
                </a:lnTo>
                <a:cubicBezTo>
                  <a:pt x="882" y="57012"/>
                  <a:pt x="2201" y="58630"/>
                  <a:pt x="3812" y="58630"/>
                </a:cubicBezTo>
                <a:lnTo>
                  <a:pt x="291021" y="58630"/>
                </a:lnTo>
                <a:cubicBezTo>
                  <a:pt x="292633" y="58630"/>
                  <a:pt x="293951" y="57012"/>
                  <a:pt x="293951" y="55034"/>
                </a:cubicBezTo>
                <a:lnTo>
                  <a:pt x="293951" y="26260"/>
                </a:lnTo>
                <a:cubicBezTo>
                  <a:pt x="293951" y="24281"/>
                  <a:pt x="292633" y="22663"/>
                  <a:pt x="291021" y="22663"/>
                </a:cubicBezTo>
                <a:close/>
                <a:moveTo>
                  <a:pt x="291021" y="303210"/>
                </a:moveTo>
                <a:lnTo>
                  <a:pt x="3812" y="303210"/>
                </a:lnTo>
                <a:cubicBezTo>
                  <a:pt x="2201" y="303210"/>
                  <a:pt x="882" y="304829"/>
                  <a:pt x="882" y="306807"/>
                </a:cubicBezTo>
                <a:lnTo>
                  <a:pt x="882" y="335581"/>
                </a:lnTo>
                <a:cubicBezTo>
                  <a:pt x="882" y="337559"/>
                  <a:pt x="2201" y="339178"/>
                  <a:pt x="3812" y="339178"/>
                </a:cubicBezTo>
                <a:lnTo>
                  <a:pt x="291021" y="339178"/>
                </a:lnTo>
                <a:cubicBezTo>
                  <a:pt x="292633" y="339178"/>
                  <a:pt x="293951" y="337559"/>
                  <a:pt x="293951" y="335581"/>
                </a:cubicBezTo>
                <a:lnTo>
                  <a:pt x="293951" y="306807"/>
                </a:lnTo>
                <a:cubicBezTo>
                  <a:pt x="293951" y="304829"/>
                  <a:pt x="292633" y="303210"/>
                  <a:pt x="291021" y="303210"/>
                </a:cubicBezTo>
                <a:close/>
                <a:moveTo>
                  <a:pt x="291021" y="162937"/>
                </a:moveTo>
                <a:lnTo>
                  <a:pt x="3812" y="162937"/>
                </a:lnTo>
                <a:cubicBezTo>
                  <a:pt x="2201" y="162937"/>
                  <a:pt x="882" y="164555"/>
                  <a:pt x="882" y="166533"/>
                </a:cubicBezTo>
                <a:lnTo>
                  <a:pt x="882" y="195307"/>
                </a:lnTo>
                <a:cubicBezTo>
                  <a:pt x="882" y="197286"/>
                  <a:pt x="2201" y="198904"/>
                  <a:pt x="3812" y="198904"/>
                </a:cubicBezTo>
                <a:lnTo>
                  <a:pt x="291021" y="198904"/>
                </a:lnTo>
                <a:cubicBezTo>
                  <a:pt x="292633" y="198904"/>
                  <a:pt x="293951" y="197286"/>
                  <a:pt x="293951" y="195307"/>
                </a:cubicBezTo>
                <a:lnTo>
                  <a:pt x="293951" y="166533"/>
                </a:lnTo>
                <a:cubicBezTo>
                  <a:pt x="293951" y="164555"/>
                  <a:pt x="292633" y="162937"/>
                  <a:pt x="291021" y="162937"/>
                </a:cubicBezTo>
                <a:close/>
              </a:path>
            </a:pathLst>
          </a:custGeom>
          <a:solidFill>
            <a:srgbClr val="16A2FF"/>
          </a:solidFill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日常练习技巧</a:t>
            </a:r>
            <a:endParaRPr lang="en-US" sz="1440" dirty="0"/>
          </a:p>
        </p:txBody>
      </p:sp>
      <p:sp>
        <p:nvSpPr>
          <p:cNvPr id="4" name="Shape 1"/>
          <p:cNvSpPr/>
          <p:nvPr/>
        </p:nvSpPr>
        <p:spPr>
          <a:xfrm>
            <a:off x="4789880" y="2970019"/>
            <a:ext cx="3387852" cy="1572768"/>
          </a:xfrm>
          <a:custGeom>
            <a:avLst/>
            <a:gdLst/>
            <a:ahLst/>
            <a:cxnLst/>
            <a:rect l="l" t="t" r="r" b="b"/>
            <a:pathLst>
              <a:path w="3387852" h="1572768">
                <a:moveTo>
                  <a:pt x="196596" y="0"/>
                </a:moveTo>
                <a:moveTo>
                  <a:pt x="196596" y="0"/>
                </a:moveTo>
                <a:lnTo>
                  <a:pt x="3191256" y="0"/>
                </a:lnTo>
                <a:quadBezTo>
                  <a:pt x="3387852" y="0"/>
                  <a:pt x="3387852" y="196596"/>
                </a:quadBezTo>
                <a:lnTo>
                  <a:pt x="3387852" y="1376172"/>
                </a:lnTo>
                <a:quadBezTo>
                  <a:pt x="3387852" y="1572768"/>
                  <a:pt x="3191256" y="1572768"/>
                </a:quadBezTo>
                <a:lnTo>
                  <a:pt x="196596" y="1572768"/>
                </a:lnTo>
                <a:quadBezTo>
                  <a:pt x="0" y="1572768"/>
                  <a:pt x="0" y="1376172"/>
                </a:quadBezTo>
                <a:lnTo>
                  <a:pt x="0" y="196596"/>
                </a:lnTo>
                <a:quadBezTo>
                  <a:pt x="0" y="0"/>
                  <a:pt x="196596" y="0"/>
                </a:quadBezTo>
                <a:close/>
              </a:path>
            </a:pathLst>
          </a:custGeom>
          <a:solidFill>
            <a:srgbClr val="0084FF">
              <a:alpha val="10000"/>
            </a:srgbClr>
          </a:solidFill>
        </p:spPr>
      </p:sp>
      <p:sp>
        <p:nvSpPr>
          <p:cNvPr id="5" name="Shape 2"/>
          <p:cNvSpPr/>
          <p:nvPr/>
        </p:nvSpPr>
        <p:spPr>
          <a:xfrm>
            <a:off x="4789880" y="1152144"/>
            <a:ext cx="3387852" cy="1579823"/>
          </a:xfrm>
          <a:custGeom>
            <a:avLst/>
            <a:gdLst/>
            <a:ahLst/>
            <a:cxnLst/>
            <a:rect l="l" t="t" r="r" b="b"/>
            <a:pathLst>
              <a:path w="3387852" h="1579823">
                <a:moveTo>
                  <a:pt x="197478" y="0"/>
                </a:moveTo>
                <a:moveTo>
                  <a:pt x="197478" y="0"/>
                </a:moveTo>
                <a:lnTo>
                  <a:pt x="3190374" y="0"/>
                </a:lnTo>
                <a:quadBezTo>
                  <a:pt x="3387852" y="0"/>
                  <a:pt x="3387852" y="197478"/>
                </a:quadBezTo>
                <a:lnTo>
                  <a:pt x="3387852" y="1382345"/>
                </a:lnTo>
                <a:quadBezTo>
                  <a:pt x="3387852" y="1579823"/>
                  <a:pt x="3190374" y="1579823"/>
                </a:quadBezTo>
                <a:lnTo>
                  <a:pt x="197478" y="1579823"/>
                </a:lnTo>
                <a:quadBezTo>
                  <a:pt x="0" y="1579823"/>
                  <a:pt x="0" y="1382345"/>
                </a:quadBezTo>
                <a:lnTo>
                  <a:pt x="0" y="197478"/>
                </a:lnTo>
                <a:quadBezTo>
                  <a:pt x="0" y="0"/>
                  <a:pt x="197478" y="0"/>
                </a:quadBezTo>
                <a:close/>
              </a:path>
            </a:pathLst>
          </a:custGeom>
          <a:solidFill>
            <a:srgbClr val="0084FF">
              <a:alpha val="10000"/>
            </a:srgbClr>
          </a:solidFill>
        </p:spPr>
      </p:sp>
      <p:sp>
        <p:nvSpPr>
          <p:cNvPr id="6" name="Shape 3"/>
          <p:cNvSpPr/>
          <p:nvPr/>
        </p:nvSpPr>
        <p:spPr>
          <a:xfrm>
            <a:off x="992124" y="1152144"/>
            <a:ext cx="3387852" cy="1579823"/>
          </a:xfrm>
          <a:custGeom>
            <a:avLst/>
            <a:gdLst/>
            <a:ahLst/>
            <a:cxnLst/>
            <a:rect l="l" t="t" r="r" b="b"/>
            <a:pathLst>
              <a:path w="3387852" h="1579823">
                <a:moveTo>
                  <a:pt x="197478" y="0"/>
                </a:moveTo>
                <a:moveTo>
                  <a:pt x="197478" y="0"/>
                </a:moveTo>
                <a:lnTo>
                  <a:pt x="3190374" y="0"/>
                </a:lnTo>
                <a:quadBezTo>
                  <a:pt x="3387852" y="0"/>
                  <a:pt x="3387852" y="197478"/>
                </a:quadBezTo>
                <a:lnTo>
                  <a:pt x="3387852" y="1382345"/>
                </a:lnTo>
                <a:quadBezTo>
                  <a:pt x="3387852" y="1579823"/>
                  <a:pt x="3190374" y="1579823"/>
                </a:quadBezTo>
                <a:lnTo>
                  <a:pt x="197478" y="1579823"/>
                </a:lnTo>
                <a:quadBezTo>
                  <a:pt x="0" y="1579823"/>
                  <a:pt x="0" y="1382345"/>
                </a:quadBezTo>
                <a:lnTo>
                  <a:pt x="0" y="197478"/>
                </a:lnTo>
                <a:quadBezTo>
                  <a:pt x="0" y="0"/>
                  <a:pt x="197478" y="0"/>
                </a:quadBezTo>
                <a:close/>
              </a:path>
            </a:pathLst>
          </a:custGeom>
          <a:solidFill>
            <a:srgbClr val="0084FF">
              <a:alpha val="10000"/>
            </a:srgbClr>
          </a:solidFill>
        </p:spPr>
      </p:sp>
      <p:sp>
        <p:nvSpPr>
          <p:cNvPr id="7" name="Shape 4"/>
          <p:cNvSpPr/>
          <p:nvPr/>
        </p:nvSpPr>
        <p:spPr>
          <a:xfrm>
            <a:off x="826389" y="1708426"/>
            <a:ext cx="467258" cy="467258"/>
          </a:xfrm>
          <a:custGeom>
            <a:avLst/>
            <a:gdLst/>
            <a:ahLst/>
            <a:cxnLst/>
            <a:rect l="l" t="t" r="r" b="b"/>
            <a:pathLst>
              <a:path w="467258" h="467258">
                <a:moveTo>
                  <a:pt x="233629" y="0"/>
                </a:moveTo>
                <a:moveTo>
                  <a:pt x="233629" y="0"/>
                </a:moveTo>
                <a:cubicBezTo>
                  <a:pt x="362573" y="0"/>
                  <a:pt x="467258" y="104686"/>
                  <a:pt x="467258" y="233629"/>
                </a:cubicBezTo>
                <a:cubicBezTo>
                  <a:pt x="467258" y="362573"/>
                  <a:pt x="362573" y="467258"/>
                  <a:pt x="233629" y="467258"/>
                </a:cubicBezTo>
                <a:cubicBezTo>
                  <a:pt x="104686" y="467258"/>
                  <a:pt x="0" y="362573"/>
                  <a:pt x="0" y="233629"/>
                </a:cubicBezTo>
                <a:cubicBezTo>
                  <a:pt x="0" y="104686"/>
                  <a:pt x="104686" y="0"/>
                  <a:pt x="233629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8" name="Shape 5"/>
          <p:cNvSpPr/>
          <p:nvPr/>
        </p:nvSpPr>
        <p:spPr>
          <a:xfrm>
            <a:off x="992124" y="2970019"/>
            <a:ext cx="3387852" cy="1572768"/>
          </a:xfrm>
          <a:custGeom>
            <a:avLst/>
            <a:gdLst/>
            <a:ahLst/>
            <a:cxnLst/>
            <a:rect l="l" t="t" r="r" b="b"/>
            <a:pathLst>
              <a:path w="3387852" h="1572768">
                <a:moveTo>
                  <a:pt x="196596" y="0"/>
                </a:moveTo>
                <a:moveTo>
                  <a:pt x="196596" y="0"/>
                </a:moveTo>
                <a:lnTo>
                  <a:pt x="3191256" y="0"/>
                </a:lnTo>
                <a:quadBezTo>
                  <a:pt x="3387852" y="0"/>
                  <a:pt x="3387852" y="196596"/>
                </a:quadBezTo>
                <a:lnTo>
                  <a:pt x="3387852" y="1376172"/>
                </a:lnTo>
                <a:quadBezTo>
                  <a:pt x="3387852" y="1572768"/>
                  <a:pt x="3191256" y="1572768"/>
                </a:quadBezTo>
                <a:lnTo>
                  <a:pt x="196596" y="1572768"/>
                </a:lnTo>
                <a:quadBezTo>
                  <a:pt x="0" y="1572768"/>
                  <a:pt x="0" y="1376172"/>
                </a:quadBezTo>
                <a:lnTo>
                  <a:pt x="0" y="196596"/>
                </a:lnTo>
                <a:quadBezTo>
                  <a:pt x="0" y="0"/>
                  <a:pt x="196596" y="0"/>
                </a:quadBezTo>
                <a:close/>
              </a:path>
            </a:pathLst>
          </a:custGeom>
          <a:solidFill>
            <a:srgbClr val="0084FF">
              <a:alpha val="10000"/>
            </a:srgbClr>
          </a:solidFill>
        </p:spPr>
      </p:sp>
      <p:sp>
        <p:nvSpPr>
          <p:cNvPr id="9" name="Shape 6"/>
          <p:cNvSpPr/>
          <p:nvPr/>
        </p:nvSpPr>
        <p:spPr>
          <a:xfrm>
            <a:off x="827785" y="3376530"/>
            <a:ext cx="467139" cy="467139"/>
          </a:xfrm>
          <a:custGeom>
            <a:avLst/>
            <a:gdLst/>
            <a:ahLst/>
            <a:cxnLst/>
            <a:rect l="l" t="t" r="r" b="b"/>
            <a:pathLst>
              <a:path w="467139" h="467139">
                <a:moveTo>
                  <a:pt x="233570" y="0"/>
                </a:moveTo>
                <a:moveTo>
                  <a:pt x="233570" y="0"/>
                </a:moveTo>
                <a:cubicBezTo>
                  <a:pt x="362480" y="0"/>
                  <a:pt x="467139" y="104659"/>
                  <a:pt x="467139" y="233570"/>
                </a:cubicBezTo>
                <a:cubicBezTo>
                  <a:pt x="467139" y="362480"/>
                  <a:pt x="362480" y="467139"/>
                  <a:pt x="233570" y="467139"/>
                </a:cubicBezTo>
                <a:cubicBezTo>
                  <a:pt x="104659" y="467139"/>
                  <a:pt x="0" y="362480"/>
                  <a:pt x="0" y="233570"/>
                </a:cubicBezTo>
                <a:cubicBezTo>
                  <a:pt x="0" y="104659"/>
                  <a:pt x="104659" y="0"/>
                  <a:pt x="23357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0" name="Shape 7"/>
          <p:cNvSpPr/>
          <p:nvPr/>
        </p:nvSpPr>
        <p:spPr>
          <a:xfrm>
            <a:off x="4623718" y="1708426"/>
            <a:ext cx="467258" cy="467258"/>
          </a:xfrm>
          <a:custGeom>
            <a:avLst/>
            <a:gdLst/>
            <a:ahLst/>
            <a:cxnLst/>
            <a:rect l="l" t="t" r="r" b="b"/>
            <a:pathLst>
              <a:path w="467258" h="467258">
                <a:moveTo>
                  <a:pt x="233629" y="0"/>
                </a:moveTo>
                <a:moveTo>
                  <a:pt x="233629" y="0"/>
                </a:moveTo>
                <a:cubicBezTo>
                  <a:pt x="362573" y="0"/>
                  <a:pt x="467258" y="104686"/>
                  <a:pt x="467258" y="233629"/>
                </a:cubicBezTo>
                <a:cubicBezTo>
                  <a:pt x="467258" y="362573"/>
                  <a:pt x="362573" y="467258"/>
                  <a:pt x="233629" y="467258"/>
                </a:cubicBezTo>
                <a:cubicBezTo>
                  <a:pt x="104686" y="467258"/>
                  <a:pt x="0" y="362573"/>
                  <a:pt x="0" y="233629"/>
                </a:cubicBezTo>
                <a:cubicBezTo>
                  <a:pt x="0" y="104686"/>
                  <a:pt x="104686" y="0"/>
                  <a:pt x="233629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1" name="Shape 8"/>
          <p:cNvSpPr/>
          <p:nvPr/>
        </p:nvSpPr>
        <p:spPr>
          <a:xfrm>
            <a:off x="4580308" y="3376470"/>
            <a:ext cx="467258" cy="467258"/>
          </a:xfrm>
          <a:custGeom>
            <a:avLst/>
            <a:gdLst/>
            <a:ahLst/>
            <a:cxnLst/>
            <a:rect l="l" t="t" r="r" b="b"/>
            <a:pathLst>
              <a:path w="467258" h="467258">
                <a:moveTo>
                  <a:pt x="233629" y="0"/>
                </a:moveTo>
                <a:moveTo>
                  <a:pt x="233629" y="0"/>
                </a:moveTo>
                <a:cubicBezTo>
                  <a:pt x="362573" y="0"/>
                  <a:pt x="467258" y="104686"/>
                  <a:pt x="467258" y="233629"/>
                </a:cubicBezTo>
                <a:cubicBezTo>
                  <a:pt x="467258" y="362573"/>
                  <a:pt x="362573" y="467258"/>
                  <a:pt x="233629" y="467258"/>
                </a:cubicBezTo>
                <a:cubicBezTo>
                  <a:pt x="104686" y="467258"/>
                  <a:pt x="0" y="362573"/>
                  <a:pt x="0" y="233629"/>
                </a:cubicBezTo>
                <a:cubicBezTo>
                  <a:pt x="0" y="104686"/>
                  <a:pt x="104686" y="0"/>
                  <a:pt x="233629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2" name="Text 9"/>
          <p:cNvSpPr/>
          <p:nvPr/>
        </p:nvSpPr>
        <p:spPr>
          <a:xfrm>
            <a:off x="1401775" y="1238057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日常练习的重要性</a:t>
            </a:r>
            <a:endParaRPr lang="en-US" sz="1440" dirty="0"/>
          </a:p>
        </p:txBody>
      </p:sp>
      <p:sp>
        <p:nvSpPr>
          <p:cNvPr id="13" name="Text 10"/>
          <p:cNvSpPr/>
          <p:nvPr/>
        </p:nvSpPr>
        <p:spPr>
          <a:xfrm>
            <a:off x="1401846" y="1585570"/>
            <a:ext cx="2798064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日常练习是提升思维模式的关键，通过持续的练习，我们可以锻炼大脑，提高解决问题的能力，从而在工作和生活中取得更好的成果。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5201107" y="1238098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有效的日常练习方法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5201107" y="1585570"/>
            <a:ext cx="2798064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有效的日常练习方法包括定期进行思维训练，如解谜游戏、阅读和写作等，这些活动可以帮助我们锻炼逻辑思维和创造力。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401775" y="3049524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日常练习的挑战与应对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1401846" y="3402482"/>
            <a:ext cx="2798064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在日常练习中，我们可能会遇到各种挑战，如时间管理、动力不足等。通过设定明确的目标和奖励机制，我们可以更好地应对这些挑战。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5138928" y="3050438"/>
            <a:ext cx="301752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日常练习的成果展示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5138928" y="3402482"/>
            <a:ext cx="2798064" cy="106070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通过日常练习，我们可以显著提高自己的思维能力，这不仅在工作中有所体现，也会在生活中带来积极的影响。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790042" y="1672307"/>
            <a:ext cx="530352" cy="539496"/>
          </a:xfrm>
          <a:prstGeom prst="rect">
            <a:avLst/>
          </a:prstGeom>
          <a:noFill/>
        </p:spPr>
        <p:txBody>
          <a:bodyPr wrap="square" lIns="95250" tIns="95250" rIns="95250" bIns="95250" rtlCol="0" anchor="ctr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7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4585716" y="1672307"/>
            <a:ext cx="530352" cy="53949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7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22" name="Text 19"/>
          <p:cNvSpPr/>
          <p:nvPr/>
        </p:nvSpPr>
        <p:spPr>
          <a:xfrm>
            <a:off x="790956" y="3335731"/>
            <a:ext cx="530352" cy="53949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7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23" name="Text 20"/>
          <p:cNvSpPr/>
          <p:nvPr/>
        </p:nvSpPr>
        <p:spPr>
          <a:xfrm>
            <a:off x="4542739" y="3338474"/>
            <a:ext cx="530352" cy="53949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87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44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学习资源推荐</a:t>
            </a:r>
            <a:endParaRPr lang="en-US" sz="1440" dirty="0"/>
          </a:p>
        </p:txBody>
      </p:sp>
      <p:sp>
        <p:nvSpPr>
          <p:cNvPr id="4" name="Shape 1"/>
          <p:cNvSpPr/>
          <p:nvPr/>
        </p:nvSpPr>
        <p:spPr>
          <a:xfrm>
            <a:off x="1434465" y="1764665"/>
            <a:ext cx="1554480" cy="3138805"/>
          </a:xfrm>
          <a:custGeom>
            <a:avLst/>
            <a:gdLst/>
            <a:ahLst/>
            <a:cxnLst/>
            <a:rect l="l" t="t" r="r" b="b"/>
            <a:pathLst>
              <a:path w="1554569" h="2370998">
                <a:moveTo>
                  <a:pt x="194321" y="0"/>
                </a:moveTo>
                <a:moveTo>
                  <a:pt x="194321" y="0"/>
                </a:moveTo>
                <a:lnTo>
                  <a:pt x="1360248" y="0"/>
                </a:lnTo>
                <a:quadBezTo>
                  <a:pt x="1554569" y="0"/>
                  <a:pt x="1554569" y="194321"/>
                </a:quadBezTo>
                <a:lnTo>
                  <a:pt x="1554569" y="2176677"/>
                </a:lnTo>
                <a:quadBezTo>
                  <a:pt x="1554569" y="2370998"/>
                  <a:pt x="1360248" y="2370998"/>
                </a:quadBezTo>
                <a:lnTo>
                  <a:pt x="194321" y="2370998"/>
                </a:lnTo>
                <a:quadBezTo>
                  <a:pt x="0" y="2370998"/>
                  <a:pt x="0" y="2176677"/>
                </a:quadBezTo>
                <a:lnTo>
                  <a:pt x="0" y="194321"/>
                </a:lnTo>
                <a:quadBezTo>
                  <a:pt x="0" y="0"/>
                  <a:pt x="194321" y="0"/>
                </a:quadBezTo>
                <a:close/>
              </a:path>
            </a:pathLst>
          </a:custGeom>
          <a:solidFill>
            <a:srgbClr val="0084FF">
              <a:alpha val="20000"/>
            </a:srgbClr>
          </a:solidFill>
        </p:spPr>
      </p:sp>
      <p:sp>
        <p:nvSpPr>
          <p:cNvPr id="5" name="Shape 2"/>
          <p:cNvSpPr/>
          <p:nvPr/>
        </p:nvSpPr>
        <p:spPr>
          <a:xfrm>
            <a:off x="4597400" y="1764665"/>
            <a:ext cx="1554480" cy="3138805"/>
          </a:xfrm>
          <a:custGeom>
            <a:avLst/>
            <a:gdLst/>
            <a:ahLst/>
            <a:cxnLst/>
            <a:rect l="l" t="t" r="r" b="b"/>
            <a:pathLst>
              <a:path w="1554569" h="2370998">
                <a:moveTo>
                  <a:pt x="194321" y="0"/>
                </a:moveTo>
                <a:moveTo>
                  <a:pt x="194321" y="0"/>
                </a:moveTo>
                <a:lnTo>
                  <a:pt x="1360248" y="0"/>
                </a:lnTo>
                <a:quadBezTo>
                  <a:pt x="1554569" y="0"/>
                  <a:pt x="1554569" y="194321"/>
                </a:quadBezTo>
                <a:lnTo>
                  <a:pt x="1554569" y="2176677"/>
                </a:lnTo>
                <a:quadBezTo>
                  <a:pt x="1554569" y="2370998"/>
                  <a:pt x="1360248" y="2370998"/>
                </a:quadBezTo>
                <a:lnTo>
                  <a:pt x="194321" y="2370998"/>
                </a:lnTo>
                <a:quadBezTo>
                  <a:pt x="0" y="2370998"/>
                  <a:pt x="0" y="2176677"/>
                </a:quadBezTo>
                <a:lnTo>
                  <a:pt x="0" y="194321"/>
                </a:lnTo>
                <a:quadBezTo>
                  <a:pt x="0" y="0"/>
                  <a:pt x="194321" y="0"/>
                </a:quadBezTo>
                <a:close/>
              </a:path>
            </a:pathLst>
          </a:custGeom>
          <a:solidFill>
            <a:srgbClr val="0084FF">
              <a:alpha val="20000"/>
            </a:srgbClr>
          </a:solidFill>
        </p:spPr>
      </p:sp>
      <p:sp>
        <p:nvSpPr>
          <p:cNvPr id="6" name="Shape 3"/>
          <p:cNvSpPr/>
          <p:nvPr/>
        </p:nvSpPr>
        <p:spPr>
          <a:xfrm>
            <a:off x="3016250" y="1764665"/>
            <a:ext cx="1554480" cy="3138805"/>
          </a:xfrm>
          <a:custGeom>
            <a:avLst/>
            <a:gdLst/>
            <a:ahLst/>
            <a:cxnLst/>
            <a:rect l="l" t="t" r="r" b="b"/>
            <a:pathLst>
              <a:path w="1554569" h="2370998">
                <a:moveTo>
                  <a:pt x="194321" y="0"/>
                </a:moveTo>
                <a:moveTo>
                  <a:pt x="194321" y="0"/>
                </a:moveTo>
                <a:lnTo>
                  <a:pt x="1360248" y="0"/>
                </a:lnTo>
                <a:quadBezTo>
                  <a:pt x="1554569" y="0"/>
                  <a:pt x="1554569" y="194321"/>
                </a:quadBezTo>
                <a:lnTo>
                  <a:pt x="1554569" y="2176677"/>
                </a:lnTo>
                <a:quadBezTo>
                  <a:pt x="1554569" y="2370998"/>
                  <a:pt x="1360248" y="2370998"/>
                </a:quadBezTo>
                <a:lnTo>
                  <a:pt x="194321" y="2370998"/>
                </a:lnTo>
                <a:quadBezTo>
                  <a:pt x="0" y="2370998"/>
                  <a:pt x="0" y="2176677"/>
                </a:quadBezTo>
                <a:lnTo>
                  <a:pt x="0" y="194321"/>
                </a:lnTo>
                <a:quadBezTo>
                  <a:pt x="0" y="0"/>
                  <a:pt x="194321" y="0"/>
                </a:quadBezTo>
                <a:close/>
              </a:path>
            </a:pathLst>
          </a:custGeom>
          <a:solidFill>
            <a:srgbClr val="5196FF">
              <a:alpha val="20000"/>
            </a:srgbClr>
          </a:solidFill>
        </p:spPr>
      </p:sp>
      <p:sp>
        <p:nvSpPr>
          <p:cNvPr id="7" name="Shape 4"/>
          <p:cNvSpPr/>
          <p:nvPr/>
        </p:nvSpPr>
        <p:spPr>
          <a:xfrm>
            <a:off x="6178550" y="1764665"/>
            <a:ext cx="1554480" cy="3138805"/>
          </a:xfrm>
          <a:custGeom>
            <a:avLst/>
            <a:gdLst/>
            <a:ahLst/>
            <a:cxnLst/>
            <a:rect l="l" t="t" r="r" b="b"/>
            <a:pathLst>
              <a:path w="1554569" h="2370998">
                <a:moveTo>
                  <a:pt x="194321" y="0"/>
                </a:moveTo>
                <a:moveTo>
                  <a:pt x="194321" y="0"/>
                </a:moveTo>
                <a:lnTo>
                  <a:pt x="1360248" y="0"/>
                </a:lnTo>
                <a:quadBezTo>
                  <a:pt x="1554569" y="0"/>
                  <a:pt x="1554569" y="194321"/>
                </a:quadBezTo>
                <a:lnTo>
                  <a:pt x="1554569" y="2176677"/>
                </a:lnTo>
                <a:quadBezTo>
                  <a:pt x="1554569" y="2370998"/>
                  <a:pt x="1360248" y="2370998"/>
                </a:quadBezTo>
                <a:lnTo>
                  <a:pt x="194321" y="2370998"/>
                </a:lnTo>
                <a:quadBezTo>
                  <a:pt x="0" y="2370998"/>
                  <a:pt x="0" y="2176677"/>
                </a:quadBezTo>
                <a:lnTo>
                  <a:pt x="0" y="194321"/>
                </a:lnTo>
                <a:quadBezTo>
                  <a:pt x="0" y="0"/>
                  <a:pt x="194321" y="0"/>
                </a:quadBezTo>
                <a:close/>
              </a:path>
            </a:pathLst>
          </a:custGeom>
          <a:solidFill>
            <a:srgbClr val="5196FF">
              <a:alpha val="20000"/>
            </a:srgbClr>
          </a:solidFill>
        </p:spPr>
      </p:sp>
      <p:sp>
        <p:nvSpPr>
          <p:cNvPr id="8" name="Shape 5"/>
          <p:cNvSpPr/>
          <p:nvPr/>
        </p:nvSpPr>
        <p:spPr>
          <a:xfrm>
            <a:off x="1442755" y="1429089"/>
            <a:ext cx="1538554" cy="715773"/>
          </a:xfrm>
          <a:custGeom>
            <a:avLst/>
            <a:gdLst/>
            <a:ahLst/>
            <a:cxnLst/>
            <a:rect l="l" t="t" r="r" b="b"/>
            <a:pathLst>
              <a:path w="1538554" h="715773">
                <a:moveTo>
                  <a:pt x="0" y="0"/>
                </a:moveTo>
                <a:moveTo>
                  <a:pt x="0" y="0"/>
                </a:moveTo>
                <a:lnTo>
                  <a:pt x="1538554" y="0"/>
                </a:lnTo>
                <a:lnTo>
                  <a:pt x="1538554" y="715773"/>
                </a:lnTo>
                <a:lnTo>
                  <a:pt x="0" y="715773"/>
                </a:lnTo>
                <a:close/>
              </a:path>
            </a:pathLst>
          </a:custGeom>
          <a:solidFill>
            <a:srgbClr val="0084FF"/>
          </a:solidFill>
        </p:spPr>
      </p:sp>
      <p:sp>
        <p:nvSpPr>
          <p:cNvPr id="9" name="Shape 6"/>
          <p:cNvSpPr/>
          <p:nvPr/>
        </p:nvSpPr>
        <p:spPr>
          <a:xfrm>
            <a:off x="3024096" y="1429089"/>
            <a:ext cx="1538554" cy="715773"/>
          </a:xfrm>
          <a:custGeom>
            <a:avLst/>
            <a:gdLst/>
            <a:ahLst/>
            <a:cxnLst/>
            <a:rect l="l" t="t" r="r" b="b"/>
            <a:pathLst>
              <a:path w="1538554" h="715773">
                <a:moveTo>
                  <a:pt x="0" y="0"/>
                </a:moveTo>
                <a:moveTo>
                  <a:pt x="0" y="0"/>
                </a:moveTo>
                <a:lnTo>
                  <a:pt x="1538554" y="0"/>
                </a:lnTo>
                <a:lnTo>
                  <a:pt x="1538554" y="715773"/>
                </a:lnTo>
                <a:lnTo>
                  <a:pt x="0" y="715773"/>
                </a:lnTo>
                <a:close/>
              </a:path>
            </a:pathLst>
          </a:custGeom>
          <a:solidFill>
            <a:srgbClr val="0084FF"/>
          </a:solidFill>
        </p:spPr>
      </p:sp>
      <p:sp>
        <p:nvSpPr>
          <p:cNvPr id="10" name="Shape 7"/>
          <p:cNvSpPr/>
          <p:nvPr/>
        </p:nvSpPr>
        <p:spPr>
          <a:xfrm>
            <a:off x="4605436" y="1429089"/>
            <a:ext cx="1538554" cy="715773"/>
          </a:xfrm>
          <a:custGeom>
            <a:avLst/>
            <a:gdLst/>
            <a:ahLst/>
            <a:cxnLst/>
            <a:rect l="l" t="t" r="r" b="b"/>
            <a:pathLst>
              <a:path w="1538554" h="715773">
                <a:moveTo>
                  <a:pt x="0" y="0"/>
                </a:moveTo>
                <a:moveTo>
                  <a:pt x="0" y="0"/>
                </a:moveTo>
                <a:lnTo>
                  <a:pt x="1538554" y="0"/>
                </a:lnTo>
                <a:lnTo>
                  <a:pt x="1538554" y="715773"/>
                </a:lnTo>
                <a:lnTo>
                  <a:pt x="0" y="715773"/>
                </a:lnTo>
                <a:close/>
              </a:path>
            </a:pathLst>
          </a:custGeom>
          <a:solidFill>
            <a:srgbClr val="0084FF"/>
          </a:solidFill>
        </p:spPr>
      </p:sp>
      <p:sp>
        <p:nvSpPr>
          <p:cNvPr id="11" name="Shape 8"/>
          <p:cNvSpPr/>
          <p:nvPr/>
        </p:nvSpPr>
        <p:spPr>
          <a:xfrm>
            <a:off x="6186777" y="1429089"/>
            <a:ext cx="1538554" cy="715773"/>
          </a:xfrm>
          <a:custGeom>
            <a:avLst/>
            <a:gdLst/>
            <a:ahLst/>
            <a:cxnLst/>
            <a:rect l="l" t="t" r="r" b="b"/>
            <a:pathLst>
              <a:path w="1538554" h="715773">
                <a:moveTo>
                  <a:pt x="0" y="0"/>
                </a:moveTo>
                <a:moveTo>
                  <a:pt x="0" y="0"/>
                </a:moveTo>
                <a:lnTo>
                  <a:pt x="1538554" y="0"/>
                </a:lnTo>
                <a:lnTo>
                  <a:pt x="1538554" y="715773"/>
                </a:lnTo>
                <a:lnTo>
                  <a:pt x="0" y="715773"/>
                </a:lnTo>
                <a:close/>
              </a:path>
            </a:pathLst>
          </a:custGeom>
          <a:solidFill>
            <a:srgbClr val="0084FF"/>
          </a:solidFill>
        </p:spPr>
      </p:sp>
      <p:sp>
        <p:nvSpPr>
          <p:cNvPr id="12" name="Shape 9"/>
          <p:cNvSpPr/>
          <p:nvPr/>
        </p:nvSpPr>
        <p:spPr>
          <a:xfrm rot="5400000">
            <a:off x="7231676" y="1385628"/>
            <a:ext cx="955153" cy="757960"/>
          </a:xfrm>
          <a:custGeom>
            <a:avLst/>
            <a:gdLst/>
            <a:ahLst/>
            <a:cxnLst/>
            <a:rect l="l" t="t" r="r" b="b"/>
            <a:pathLst>
              <a:path w="955153" h="757960">
                <a:moveTo>
                  <a:pt x="0" y="0"/>
                </a:moveTo>
                <a:moveTo>
                  <a:pt x="0" y="0"/>
                </a:moveTo>
                <a:cubicBezTo>
                  <a:pt x="382061" y="75796"/>
                  <a:pt x="573092" y="75796"/>
                  <a:pt x="955153" y="0"/>
                </a:cubicBezTo>
                <a:cubicBezTo>
                  <a:pt x="859638" y="303184"/>
                  <a:pt x="859638" y="454776"/>
                  <a:pt x="955153" y="757960"/>
                </a:cubicBezTo>
                <a:cubicBezTo>
                  <a:pt x="382061" y="682164"/>
                  <a:pt x="573092" y="682164"/>
                  <a:pt x="0" y="757960"/>
                </a:cubicBezTo>
                <a:cubicBezTo>
                  <a:pt x="95515" y="454776"/>
                  <a:pt x="95515" y="303184"/>
                  <a:pt x="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3" name="Shape 10"/>
          <p:cNvSpPr/>
          <p:nvPr/>
        </p:nvSpPr>
        <p:spPr>
          <a:xfrm rot="5400000">
            <a:off x="957171" y="1385628"/>
            <a:ext cx="955153" cy="757960"/>
          </a:xfrm>
          <a:custGeom>
            <a:avLst/>
            <a:gdLst/>
            <a:ahLst/>
            <a:cxnLst/>
            <a:rect l="l" t="t" r="r" b="b"/>
            <a:pathLst>
              <a:path w="955153" h="757960">
                <a:moveTo>
                  <a:pt x="0" y="0"/>
                </a:moveTo>
                <a:moveTo>
                  <a:pt x="0" y="0"/>
                </a:moveTo>
                <a:cubicBezTo>
                  <a:pt x="382061" y="75796"/>
                  <a:pt x="573092" y="75796"/>
                  <a:pt x="955153" y="0"/>
                </a:cubicBezTo>
                <a:cubicBezTo>
                  <a:pt x="859638" y="303184"/>
                  <a:pt x="859638" y="454776"/>
                  <a:pt x="955153" y="757960"/>
                </a:cubicBezTo>
                <a:cubicBezTo>
                  <a:pt x="382061" y="682164"/>
                  <a:pt x="573092" y="682164"/>
                  <a:pt x="0" y="757960"/>
                </a:cubicBezTo>
                <a:cubicBezTo>
                  <a:pt x="95515" y="454776"/>
                  <a:pt x="95515" y="303184"/>
                  <a:pt x="0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4" name="Text 11"/>
          <p:cNvSpPr/>
          <p:nvPr/>
        </p:nvSpPr>
        <p:spPr>
          <a:xfrm>
            <a:off x="1457621" y="2144862"/>
            <a:ext cx="1522476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高效学习工具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1434500" y="2601951"/>
            <a:ext cx="1522476" cy="212915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推荐使用专业在线课程和应用程序，这些工具专为提升思维能力设计，帮助领导层快速掌握关键技能，实现个人与团队的高效成长。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3038961" y="2144862"/>
            <a:ext cx="1522476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经典书籍精选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3015841" y="2601951"/>
            <a:ext cx="1522476" cy="191389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精选一系列关于创新思维和决策制定的经典书籍，这些读物不仅提供理论框架，还包含丰富的实践案例，助力领导深化理解和应用。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4620302" y="2144862"/>
            <a:ext cx="1522476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实战研讨会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4597181" y="2601951"/>
            <a:ext cx="1522476" cy="191389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定期参加由行业专家主持的实战研讨会，通过互动式学习和现场案例分析，使领导能够即时吸收知识，并在实际工作中迅速应用。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201642" y="2144862"/>
            <a:ext cx="1522476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网络交流平台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6178522" y="2601951"/>
            <a:ext cx="1522476" cy="191389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加入专业的网络交流平台，与全球的思维领袖进行交流和讨论，获取最新的思维模式培训资讯，拓宽视野，激发创新灵感。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1466841" y="1558376"/>
            <a:ext cx="1522476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4F7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23" name="Text 20"/>
          <p:cNvSpPr/>
          <p:nvPr/>
        </p:nvSpPr>
        <p:spPr>
          <a:xfrm>
            <a:off x="3024096" y="1558376"/>
            <a:ext cx="1546543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4F7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24" name="Text 21"/>
          <p:cNvSpPr/>
          <p:nvPr/>
        </p:nvSpPr>
        <p:spPr>
          <a:xfrm>
            <a:off x="4597390" y="1558376"/>
            <a:ext cx="1546543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4F7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25" name="Text 22"/>
          <p:cNvSpPr/>
          <p:nvPr/>
        </p:nvSpPr>
        <p:spPr>
          <a:xfrm>
            <a:off x="6151960" y="1536008"/>
            <a:ext cx="1546543" cy="45720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F4F7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04</a:t>
            </a:r>
            <a:endParaRPr lang="en-US" sz="144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786318" y="1385974"/>
            <a:ext cx="585216" cy="585216"/>
          </a:xfrm>
          <a:custGeom>
            <a:avLst/>
            <a:gdLst/>
            <a:ahLst/>
            <a:cxnLst/>
            <a:rect l="l" t="t" r="r" b="b"/>
            <a:pathLst>
              <a:path w="585216" h="585216">
                <a:moveTo>
                  <a:pt x="73152" y="0"/>
                </a:moveTo>
                <a:moveTo>
                  <a:pt x="73152" y="0"/>
                </a:moveTo>
                <a:lnTo>
                  <a:pt x="512064" y="0"/>
                </a:lnTo>
                <a:quadBezTo>
                  <a:pt x="585216" y="0"/>
                  <a:pt x="585216" y="73152"/>
                </a:quadBezTo>
                <a:lnTo>
                  <a:pt x="585216" y="512064"/>
                </a:lnTo>
                <a:quadBezTo>
                  <a:pt x="585216" y="585216"/>
                  <a:pt x="512064" y="585216"/>
                </a:quadBezTo>
                <a:lnTo>
                  <a:pt x="73152" y="585216"/>
                </a:lnTo>
                <a:quadBezTo>
                  <a:pt x="0" y="585216"/>
                  <a:pt x="0" y="512064"/>
                </a:quadBezTo>
                <a:lnTo>
                  <a:pt x="0" y="73152"/>
                </a:lnTo>
                <a:quadBezTo>
                  <a:pt x="0" y="0"/>
                  <a:pt x="73152" y="0"/>
                </a:quadBezTo>
                <a:close/>
              </a:path>
            </a:pathLst>
          </a:custGeom>
          <a:solidFill>
            <a:srgbClr val="A63C37"/>
          </a:solidFill>
        </p:spPr>
      </p:sp>
      <p:sp>
        <p:nvSpPr>
          <p:cNvPr id="4" name="Text 1"/>
          <p:cNvSpPr/>
          <p:nvPr/>
        </p:nvSpPr>
        <p:spPr>
          <a:xfrm>
            <a:off x="640014" y="1404262"/>
            <a:ext cx="841248" cy="54864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06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658302" y="2205990"/>
            <a:ext cx="498405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总结与展望</a:t>
            </a:r>
            <a:endParaRPr lang="en-US" sz="144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今日重点回顾</a:t>
            </a:r>
            <a:endParaRPr lang="en-US" sz="1440" dirty="0"/>
          </a:p>
        </p:txBody>
      </p:sp>
      <p:sp>
        <p:nvSpPr>
          <p:cNvPr id="4" name="Shape 1"/>
          <p:cNvSpPr/>
          <p:nvPr/>
        </p:nvSpPr>
        <p:spPr>
          <a:xfrm rot="-366000">
            <a:off x="677545" y="1355090"/>
            <a:ext cx="2450465" cy="3251200"/>
          </a:xfrm>
          <a:custGeom>
            <a:avLst/>
            <a:gdLst/>
            <a:ahLst/>
            <a:cxnLst/>
            <a:rect l="l" t="t" r="r" b="b"/>
            <a:pathLst>
              <a:path w="2450592" h="2542032">
                <a:moveTo>
                  <a:pt x="216394" y="0"/>
                </a:moveTo>
                <a:moveTo>
                  <a:pt x="216394" y="0"/>
                </a:moveTo>
                <a:lnTo>
                  <a:pt x="2234198" y="0"/>
                </a:lnTo>
                <a:quadBezTo>
                  <a:pt x="2450592" y="0"/>
                  <a:pt x="2450592" y="216394"/>
                </a:quadBezTo>
                <a:lnTo>
                  <a:pt x="2450592" y="2325638"/>
                </a:lnTo>
                <a:quadBezTo>
                  <a:pt x="2450592" y="2542032"/>
                  <a:pt x="2234198" y="2542032"/>
                </a:quadBezTo>
                <a:lnTo>
                  <a:pt x="216394" y="2542032"/>
                </a:lnTo>
                <a:quadBezTo>
                  <a:pt x="0" y="2542032"/>
                  <a:pt x="0" y="2325638"/>
                </a:quadBezTo>
                <a:lnTo>
                  <a:pt x="0" y="216394"/>
                </a:lnTo>
                <a:quadBezTo>
                  <a:pt x="0" y="0"/>
                  <a:pt x="216394" y="0"/>
                </a:quadBezTo>
                <a:close/>
              </a:path>
            </a:pathLst>
          </a:custGeom>
          <a:solidFill>
            <a:srgbClr val="0084FF">
              <a:alpha val="0"/>
            </a:srgbClr>
          </a:solidFill>
          <a:ln w="19050">
            <a:solidFill>
              <a:srgbClr val="A63C37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79450" y="1343025"/>
            <a:ext cx="2450465" cy="3251200"/>
          </a:xfrm>
          <a:custGeom>
            <a:avLst/>
            <a:gdLst/>
            <a:ahLst/>
            <a:cxnLst/>
            <a:rect l="l" t="t" r="r" b="b"/>
            <a:pathLst>
              <a:path w="2450592" h="2542032">
                <a:moveTo>
                  <a:pt x="216394" y="0"/>
                </a:moveTo>
                <a:moveTo>
                  <a:pt x="216394" y="0"/>
                </a:moveTo>
                <a:lnTo>
                  <a:pt x="2234198" y="0"/>
                </a:lnTo>
                <a:quadBezTo>
                  <a:pt x="2450592" y="0"/>
                  <a:pt x="2450592" y="216394"/>
                </a:quadBezTo>
                <a:lnTo>
                  <a:pt x="2450592" y="2325638"/>
                </a:lnTo>
                <a:quadBezTo>
                  <a:pt x="2450592" y="2542032"/>
                  <a:pt x="2234198" y="2542032"/>
                </a:quadBezTo>
                <a:lnTo>
                  <a:pt x="216394" y="2542032"/>
                </a:lnTo>
                <a:quadBezTo>
                  <a:pt x="0" y="2542032"/>
                  <a:pt x="0" y="2325638"/>
                </a:quadBezTo>
                <a:lnTo>
                  <a:pt x="0" y="216394"/>
                </a:lnTo>
                <a:quadBezTo>
                  <a:pt x="0" y="0"/>
                  <a:pt x="216394" y="0"/>
                </a:quadBezTo>
                <a:close/>
              </a:path>
            </a:pathLst>
          </a:custGeom>
          <a:solidFill>
            <a:srgbClr val="A2E5B9">
              <a:alpha val="0"/>
            </a:srgbClr>
          </a:solidFill>
          <a:ln w="19050">
            <a:solidFill>
              <a:srgbClr val="A63C37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916789" y="1153595"/>
            <a:ext cx="512064" cy="512064"/>
          </a:xfrm>
          <a:custGeom>
            <a:avLst/>
            <a:gdLst/>
            <a:ahLst/>
            <a:cxnLst/>
            <a:rect l="l" t="t" r="r" b="b"/>
            <a:pathLst>
              <a:path w="512064" h="512064">
                <a:moveTo>
                  <a:pt x="256032" y="0"/>
                </a:moveTo>
                <a:moveTo>
                  <a:pt x="256032" y="0"/>
                </a:moveTo>
                <a:cubicBezTo>
                  <a:pt x="397340" y="0"/>
                  <a:pt x="512064" y="114724"/>
                  <a:pt x="512064" y="256032"/>
                </a:cubicBezTo>
                <a:cubicBezTo>
                  <a:pt x="512064" y="397340"/>
                  <a:pt x="397340" y="512064"/>
                  <a:pt x="256032" y="512064"/>
                </a:cubicBezTo>
                <a:cubicBezTo>
                  <a:pt x="114724" y="512064"/>
                  <a:pt x="0" y="397340"/>
                  <a:pt x="0" y="256032"/>
                </a:cubicBezTo>
                <a:cubicBezTo>
                  <a:pt x="0" y="114724"/>
                  <a:pt x="114724" y="0"/>
                  <a:pt x="256032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7" name="Text 4"/>
          <p:cNvSpPr/>
          <p:nvPr/>
        </p:nvSpPr>
        <p:spPr>
          <a:xfrm>
            <a:off x="756803" y="1121591"/>
            <a:ext cx="813748" cy="566928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01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8" name="Shape 5"/>
          <p:cNvSpPr/>
          <p:nvPr/>
        </p:nvSpPr>
        <p:spPr>
          <a:xfrm rot="-366000">
            <a:off x="3377565" y="1355090"/>
            <a:ext cx="2450465" cy="3117850"/>
          </a:xfrm>
          <a:custGeom>
            <a:avLst/>
            <a:gdLst/>
            <a:ahLst/>
            <a:cxnLst/>
            <a:rect l="l" t="t" r="r" b="b"/>
            <a:pathLst>
              <a:path w="2450592" h="2542032">
                <a:moveTo>
                  <a:pt x="216394" y="0"/>
                </a:moveTo>
                <a:moveTo>
                  <a:pt x="216394" y="0"/>
                </a:moveTo>
                <a:lnTo>
                  <a:pt x="2234198" y="0"/>
                </a:lnTo>
                <a:quadBezTo>
                  <a:pt x="2450592" y="0"/>
                  <a:pt x="2450592" y="216394"/>
                </a:quadBezTo>
                <a:lnTo>
                  <a:pt x="2450592" y="2325638"/>
                </a:lnTo>
                <a:quadBezTo>
                  <a:pt x="2450592" y="2542032"/>
                  <a:pt x="2234198" y="2542032"/>
                </a:quadBezTo>
                <a:lnTo>
                  <a:pt x="216394" y="2542032"/>
                </a:lnTo>
                <a:quadBezTo>
                  <a:pt x="0" y="2542032"/>
                  <a:pt x="0" y="2325638"/>
                </a:quadBezTo>
                <a:lnTo>
                  <a:pt x="0" y="216394"/>
                </a:lnTo>
                <a:quadBezTo>
                  <a:pt x="0" y="0"/>
                  <a:pt x="216394" y="0"/>
                </a:quadBezTo>
                <a:close/>
              </a:path>
            </a:pathLst>
          </a:custGeom>
          <a:solidFill>
            <a:srgbClr val="5196FF">
              <a:alpha val="0"/>
            </a:srgbClr>
          </a:solidFill>
          <a:ln w="19050">
            <a:solidFill>
              <a:srgbClr val="A63C3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386455" y="1343025"/>
            <a:ext cx="2450465" cy="3117850"/>
          </a:xfrm>
          <a:custGeom>
            <a:avLst/>
            <a:gdLst/>
            <a:ahLst/>
            <a:cxnLst/>
            <a:rect l="l" t="t" r="r" b="b"/>
            <a:pathLst>
              <a:path w="2450592" h="2542032">
                <a:moveTo>
                  <a:pt x="216394" y="0"/>
                </a:moveTo>
                <a:moveTo>
                  <a:pt x="216394" y="0"/>
                </a:moveTo>
                <a:lnTo>
                  <a:pt x="2234198" y="0"/>
                </a:lnTo>
                <a:quadBezTo>
                  <a:pt x="2450592" y="0"/>
                  <a:pt x="2450592" y="216394"/>
                </a:quadBezTo>
                <a:lnTo>
                  <a:pt x="2450592" y="2325638"/>
                </a:lnTo>
                <a:quadBezTo>
                  <a:pt x="2450592" y="2542032"/>
                  <a:pt x="2234198" y="2542032"/>
                </a:quadBezTo>
                <a:lnTo>
                  <a:pt x="216394" y="2542032"/>
                </a:lnTo>
                <a:quadBezTo>
                  <a:pt x="0" y="2542032"/>
                  <a:pt x="0" y="2325638"/>
                </a:quadBezTo>
                <a:lnTo>
                  <a:pt x="0" y="216394"/>
                </a:lnTo>
                <a:quadBezTo>
                  <a:pt x="0" y="0"/>
                  <a:pt x="216394" y="0"/>
                </a:quadBezTo>
                <a:close/>
              </a:path>
            </a:pathLst>
          </a:custGeom>
          <a:solidFill>
            <a:srgbClr val="A2E5B9">
              <a:alpha val="0"/>
            </a:srgbClr>
          </a:solidFill>
          <a:ln w="19050">
            <a:solidFill>
              <a:srgbClr val="A63C3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623632" y="1153595"/>
            <a:ext cx="512064" cy="512064"/>
          </a:xfrm>
          <a:custGeom>
            <a:avLst/>
            <a:gdLst/>
            <a:ahLst/>
            <a:cxnLst/>
            <a:rect l="l" t="t" r="r" b="b"/>
            <a:pathLst>
              <a:path w="512064" h="512064">
                <a:moveTo>
                  <a:pt x="256032" y="0"/>
                </a:moveTo>
                <a:moveTo>
                  <a:pt x="256032" y="0"/>
                </a:moveTo>
                <a:cubicBezTo>
                  <a:pt x="397340" y="0"/>
                  <a:pt x="512064" y="114724"/>
                  <a:pt x="512064" y="256032"/>
                </a:cubicBezTo>
                <a:cubicBezTo>
                  <a:pt x="512064" y="397340"/>
                  <a:pt x="397340" y="512064"/>
                  <a:pt x="256032" y="512064"/>
                </a:cubicBezTo>
                <a:cubicBezTo>
                  <a:pt x="114724" y="512064"/>
                  <a:pt x="0" y="397340"/>
                  <a:pt x="0" y="256032"/>
                </a:cubicBezTo>
                <a:cubicBezTo>
                  <a:pt x="0" y="114724"/>
                  <a:pt x="114724" y="0"/>
                  <a:pt x="256032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1" name="Text 8"/>
          <p:cNvSpPr/>
          <p:nvPr/>
        </p:nvSpPr>
        <p:spPr>
          <a:xfrm>
            <a:off x="3472790" y="1126163"/>
            <a:ext cx="813748" cy="566928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01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sp>
        <p:nvSpPr>
          <p:cNvPr id="12" name="Shape 9"/>
          <p:cNvSpPr/>
          <p:nvPr/>
        </p:nvSpPr>
        <p:spPr>
          <a:xfrm rot="-366000">
            <a:off x="6083935" y="1355090"/>
            <a:ext cx="2450465" cy="3117850"/>
          </a:xfrm>
          <a:custGeom>
            <a:avLst/>
            <a:gdLst/>
            <a:ahLst/>
            <a:cxnLst/>
            <a:rect l="l" t="t" r="r" b="b"/>
            <a:pathLst>
              <a:path w="2450592" h="2542032">
                <a:moveTo>
                  <a:pt x="216394" y="0"/>
                </a:moveTo>
                <a:moveTo>
                  <a:pt x="216394" y="0"/>
                </a:moveTo>
                <a:lnTo>
                  <a:pt x="2234198" y="0"/>
                </a:lnTo>
                <a:quadBezTo>
                  <a:pt x="2450592" y="0"/>
                  <a:pt x="2450592" y="216394"/>
                </a:quadBezTo>
                <a:lnTo>
                  <a:pt x="2450592" y="2325638"/>
                </a:lnTo>
                <a:quadBezTo>
                  <a:pt x="2450592" y="2542032"/>
                  <a:pt x="2234198" y="2542032"/>
                </a:quadBezTo>
                <a:lnTo>
                  <a:pt x="216394" y="2542032"/>
                </a:lnTo>
                <a:quadBezTo>
                  <a:pt x="0" y="2542032"/>
                  <a:pt x="0" y="2325638"/>
                </a:quadBezTo>
                <a:lnTo>
                  <a:pt x="0" y="216394"/>
                </a:lnTo>
                <a:quadBezTo>
                  <a:pt x="0" y="0"/>
                  <a:pt x="216394" y="0"/>
                </a:quadBezTo>
                <a:close/>
              </a:path>
            </a:pathLst>
          </a:custGeom>
          <a:solidFill>
            <a:srgbClr val="0084FF">
              <a:alpha val="0"/>
            </a:srgbClr>
          </a:solidFill>
          <a:ln w="19050">
            <a:solidFill>
              <a:srgbClr val="A63C37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093460" y="1343025"/>
            <a:ext cx="2450465" cy="3117850"/>
          </a:xfrm>
          <a:custGeom>
            <a:avLst/>
            <a:gdLst/>
            <a:ahLst/>
            <a:cxnLst/>
            <a:rect l="l" t="t" r="r" b="b"/>
            <a:pathLst>
              <a:path w="2450592" h="2542032">
                <a:moveTo>
                  <a:pt x="216394" y="0"/>
                </a:moveTo>
                <a:moveTo>
                  <a:pt x="216394" y="0"/>
                </a:moveTo>
                <a:lnTo>
                  <a:pt x="2234198" y="0"/>
                </a:lnTo>
                <a:quadBezTo>
                  <a:pt x="2450592" y="0"/>
                  <a:pt x="2450592" y="216394"/>
                </a:quadBezTo>
                <a:lnTo>
                  <a:pt x="2450592" y="2325638"/>
                </a:lnTo>
                <a:quadBezTo>
                  <a:pt x="2450592" y="2542032"/>
                  <a:pt x="2234198" y="2542032"/>
                </a:quadBezTo>
                <a:lnTo>
                  <a:pt x="216394" y="2542032"/>
                </a:lnTo>
                <a:quadBezTo>
                  <a:pt x="0" y="2542032"/>
                  <a:pt x="0" y="2325638"/>
                </a:quadBezTo>
                <a:lnTo>
                  <a:pt x="0" y="216394"/>
                </a:lnTo>
                <a:quadBezTo>
                  <a:pt x="0" y="0"/>
                  <a:pt x="216394" y="0"/>
                </a:quadBezTo>
                <a:close/>
              </a:path>
            </a:pathLst>
          </a:custGeom>
          <a:solidFill>
            <a:srgbClr val="A2E5B9">
              <a:alpha val="0"/>
            </a:srgbClr>
          </a:solidFill>
          <a:ln w="19050">
            <a:solidFill>
              <a:srgbClr val="A63C37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330475" y="1153595"/>
            <a:ext cx="512064" cy="512064"/>
          </a:xfrm>
          <a:custGeom>
            <a:avLst/>
            <a:gdLst/>
            <a:ahLst/>
            <a:cxnLst/>
            <a:rect l="l" t="t" r="r" b="b"/>
            <a:pathLst>
              <a:path w="512064" h="512064">
                <a:moveTo>
                  <a:pt x="256032" y="0"/>
                </a:moveTo>
                <a:moveTo>
                  <a:pt x="256032" y="0"/>
                </a:moveTo>
                <a:cubicBezTo>
                  <a:pt x="397340" y="0"/>
                  <a:pt x="512064" y="114724"/>
                  <a:pt x="512064" y="256032"/>
                </a:cubicBezTo>
                <a:cubicBezTo>
                  <a:pt x="512064" y="397340"/>
                  <a:pt x="397340" y="512064"/>
                  <a:pt x="256032" y="512064"/>
                </a:cubicBezTo>
                <a:cubicBezTo>
                  <a:pt x="114724" y="512064"/>
                  <a:pt x="0" y="397340"/>
                  <a:pt x="0" y="256032"/>
                </a:cubicBezTo>
                <a:cubicBezTo>
                  <a:pt x="0" y="114724"/>
                  <a:pt x="114724" y="0"/>
                  <a:pt x="256032" y="0"/>
                </a:cubicBezTo>
                <a:close/>
              </a:path>
            </a:pathLst>
          </a:custGeom>
          <a:solidFill>
            <a:srgbClr val="0084FF"/>
          </a:solidFill>
        </p:spPr>
      </p:sp>
      <p:sp>
        <p:nvSpPr>
          <p:cNvPr id="15" name="Text 12"/>
          <p:cNvSpPr/>
          <p:nvPr/>
        </p:nvSpPr>
        <p:spPr>
          <a:xfrm>
            <a:off x="6170489" y="1121591"/>
            <a:ext cx="813748" cy="566928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01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03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679450" y="1666875"/>
            <a:ext cx="2449195" cy="573405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思维模式的重要性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789940" y="2240280"/>
            <a:ext cx="2194560" cy="203581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思维模式是决定我们行动和决策的关键，它影响我们的思考方式和解决问题的能力。通过培训，我们可以提升自己的思维模式，更好地应对挑战。</a:t>
            </a:r>
            <a:endParaRPr 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3386341" y="1667126"/>
            <a:ext cx="2449397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实践与应用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3496310" y="2240280"/>
            <a:ext cx="2194560" cy="1773555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理论学习只是第一步，真正的理解和掌握需要通过实践和应用。只有将所学知识运用到实际工作中，才能真正提升自己的能力。</a:t>
            </a:r>
            <a:endParaRPr 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093184" y="1667126"/>
            <a:ext cx="2449397" cy="4480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持续改进与创新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6203315" y="2240280"/>
            <a:ext cx="2194560" cy="2035810"/>
          </a:xfrm>
          <a:prstGeom prst="rect">
            <a:avLst/>
          </a:prstGeom>
          <a:noFill/>
        </p:spPr>
        <p:txBody>
          <a:bodyPr wrap="square" lIns="95250" tIns="95250" rIns="95250" bIns="95250" rtlCol="0" anchor="t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在不断变化的环境中，我们需要不断学习和适应新的思维方式和技术。只有保持开放的心态，勇于尝试新的方法，才能不断创新和进步。</a:t>
            </a:r>
            <a:endParaRPr lang="en-US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64290" y="129994"/>
            <a:ext cx="7829411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590" b="1" dirty="0">
                <a:solidFill>
                  <a:srgbClr val="71171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未来发展预测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1080821" y="2468880"/>
            <a:ext cx="73707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01</a:t>
            </a:r>
            <a:endParaRPr lang="en-US" sz="1440" dirty="0"/>
          </a:p>
        </p:txBody>
      </p:sp>
      <p:sp>
        <p:nvSpPr>
          <p:cNvPr id="5" name="Text 2"/>
          <p:cNvSpPr/>
          <p:nvPr/>
        </p:nvSpPr>
        <p:spPr>
          <a:xfrm>
            <a:off x="4839142" y="2468880"/>
            <a:ext cx="737075" cy="73152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ctr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6A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02</a:t>
            </a:r>
            <a:endParaRPr lang="en-US" sz="1440" dirty="0"/>
          </a:p>
        </p:txBody>
      </p:sp>
      <p:pic>
        <p:nvPicPr>
          <p:cNvPr id="6" name="Image 0" descr="https://sgw-dx.xf-yun.com/api/v1/sparkdesk/_1742949703675b93ceaa9f9e64f2491f92bbb5c3a3739.jpg?authorization=c2ltcGxlLWp3dCBhaz1zcGFya2Rlc2s4MDAwMDAwMDAwMDE7ZXhwPTMzMTk3NDk3MDM7YWxnbz1obWFjLXNoYTI1NjtzaWc9SUlLVU9kYk1WN2dzMkhPWGpQdUdXVUIzdys3cG0rVEJUWndLTEhxTy9JND0=&amp;x_location=7YfmxI7B7uKO7jlRxIftd60wfLD="/>
          <p:cNvPicPr>
            <a:picLocks noChangeAspect="1"/>
          </p:cNvPicPr>
          <p:nvPr/>
        </p:nvPicPr>
        <p:blipFill>
          <a:blip r:embed="rId2"/>
          <a:srcRect t="3008" b="3008"/>
          <a:stretch>
            <a:fillRect/>
          </a:stretch>
        </p:blipFill>
        <p:spPr>
          <a:xfrm>
            <a:off x="1836184" y="1124712"/>
            <a:ext cx="2286000" cy="13716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836184" y="2578608"/>
            <a:ext cx="246888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预测未来趋势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1836420" y="3042285"/>
            <a:ext cx="2286000" cy="16103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通过深入分析行业动态和市场变化，我们可以预见未来的发展趋势，为公司制定长远战略提供有力支持。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pic>
        <p:nvPicPr>
          <p:cNvPr id="9" name="Image 1" descr="https://sgw-dx.xf-yun.com/api/v1/sparkdesk/_1742949706952fe4244c5037544e292f41b0919a3e0dd.jpg?authorization=c2ltcGxlLWp3dCBhaz1zcGFya2Rlc2s4MDAwMDAwMDAwMDE7ZXhwPTMzMTk3NDk3MDY7YWxnbz1obWFjLXNoYTI1NjtzaWc9NHMxaFAvYi8vakZyN2tBLy9iRzA1Ty9ZN3BHNG5MSTNBd3RXcmMvNXFxOD0=&amp;x_location=7YfmxI7B7uKO7jlRxIftd60wfLD="/>
          <p:cNvPicPr>
            <a:picLocks noChangeAspect="1"/>
          </p:cNvPicPr>
          <p:nvPr/>
        </p:nvPicPr>
        <p:blipFill>
          <a:blip r:embed="rId3"/>
          <a:srcRect l="3184" r="3184"/>
          <a:stretch>
            <a:fillRect/>
          </a:stretch>
        </p:blipFill>
        <p:spPr>
          <a:xfrm>
            <a:off x="5594299" y="1124712"/>
            <a:ext cx="2286000" cy="13716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594299" y="2578608"/>
            <a:ext cx="2468880" cy="512064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1730" b="1" dirty="0">
                <a:solidFill>
                  <a:srgbClr val="FF6A6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创新思维引领变革</a:t>
            </a:r>
            <a:endParaRPr lang="en-US" sz="1440" dirty="0"/>
          </a:p>
        </p:txBody>
      </p:sp>
      <p:sp>
        <p:nvSpPr>
          <p:cNvPr id="11" name="Text 6"/>
          <p:cNvSpPr/>
          <p:nvPr/>
        </p:nvSpPr>
        <p:spPr>
          <a:xfrm>
            <a:off x="5594350" y="3042285"/>
            <a:ext cx="2286000" cy="1610360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在快速变化的商业环境中，我们需要培养创新思维，勇于尝试新方法，以引领行业变革并保持竞争优势。</a:t>
            </a:r>
            <a:endParaRPr 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8792" y="2311996"/>
            <a:ext cx="4313208" cy="108813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13000"/>
              </a:lnSpc>
              <a:spcBef>
                <a:spcPts val="375"/>
              </a:spcBef>
              <a:buNone/>
            </a:pPr>
            <a:r>
              <a:rPr lang="en-US" sz="4750" b="1" dirty="0">
                <a:solidFill>
                  <a:srgbClr val="A63C37">
                    <a:alpha val="1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THANKS！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738792" y="2179408"/>
            <a:ext cx="3275888" cy="676656"/>
          </a:xfrm>
          <a:prstGeom prst="rect">
            <a:avLst/>
          </a:prstGeom>
          <a:noFill/>
        </p:spPr>
        <p:txBody>
          <a:bodyPr wrap="square" lIns="95250" tIns="95250" rIns="95250" bIns="95250" rtlCol="0" anchor="t"/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3890" b="1" dirty="0">
                <a:solidFill>
                  <a:srgbClr val="A63C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感谢观看！</a:t>
            </a:r>
            <a:endParaRPr lang="en-US" sz="14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3789</Words>
  <Application>WPS 演示</Application>
  <PresentationFormat>On-screen Show (16:9)</PresentationFormat>
  <Paragraphs>432</Paragraphs>
  <Slides>27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微软雅黑</vt:lpstr>
      <vt:lpstr>Calibri</vt:lpstr>
      <vt:lpstr>Arial Unicode MS</vt:lpstr>
      <vt:lpstr>等线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wps</cp:lastModifiedBy>
  <cp:revision>2</cp:revision>
  <dcterms:created xsi:type="dcterms:W3CDTF">2025-03-26T00:44:00Z</dcterms:created>
  <dcterms:modified xsi:type="dcterms:W3CDTF">2025-03-26T02:35:49Z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7ECB7C1492794F51A873DF35F63FE8E8_12</vt:lpwstr>
  </property>
  <property fmtid="{D5CDD505-2E9C-101B-9397-08002B2CF9AE}" pid="3" name="KSOProductBuildVer">
    <vt:lpwstr>2052-12.8.2.15091</vt:lpwstr>
  </property>
</Properties>
</file>