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9" d="100"/>
          <a:sy n="99" d="100"/>
        </p:scale>
        <p:origin x="54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808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PTIST_MASTER">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png"/><Relationship Id="rId7"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4.png"/><Relationship Id="rId7"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474671" y="1645985"/>
            <a:ext cx="3758614" cy="1444752"/>
          </a:xfrm>
          <a:prstGeom prst="rect">
            <a:avLst/>
          </a:prstGeom>
          <a:noFill/>
          <a:ln/>
        </p:spPr>
        <p:txBody>
          <a:bodyPr wrap="square" lIns="95250" tIns="95250" rIns="95250" bIns="95250" rtlCol="0" anchor="t"/>
          <a:lstStyle/>
          <a:p>
            <a:pPr marL="0" indent="0">
              <a:lnSpc>
                <a:spcPct val="100000"/>
              </a:lnSpc>
              <a:spcBef>
                <a:spcPts val="375"/>
              </a:spcBef>
              <a:buNone/>
            </a:pPr>
            <a:r>
              <a:rPr lang="en-US" sz="4320" b="1" kern="0" spc="144" dirty="0">
                <a:solidFill>
                  <a:srgbClr val="FFFFFF"/>
                </a:solidFill>
                <a:latin typeface="Microsoft Yahei" pitchFamily="34" charset="0"/>
                <a:ea typeface="Microsoft Yahei" pitchFamily="34" charset="-122"/>
                <a:cs typeface="Microsoft Yahei" pitchFamily="34" charset="-120"/>
              </a:rPr>
              <a:t>思维模式的构建与应用</a:t>
            </a:r>
            <a:endParaRPr lang="en-US" sz="1440" dirty="0"/>
          </a:p>
        </p:txBody>
      </p:sp>
      <p:sp>
        <p:nvSpPr>
          <p:cNvPr id="3" name="Text 1"/>
          <p:cNvSpPr/>
          <p:nvPr/>
        </p:nvSpPr>
        <p:spPr>
          <a:xfrm>
            <a:off x="474671" y="2997622"/>
            <a:ext cx="4726339"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440" kern="0" spc="72" dirty="0">
                <a:solidFill>
                  <a:srgbClr val="FFFFFF"/>
                </a:solidFill>
                <a:latin typeface="Microsoft Yahei" pitchFamily="34" charset="0"/>
                <a:ea typeface="Microsoft Yahei" pitchFamily="34" charset="-122"/>
                <a:cs typeface="Microsoft Yahei" pitchFamily="34" charset="-120"/>
              </a:rPr>
              <a:t>提升决策效率与创新能力</a:t>
            </a:r>
            <a:endParaRPr lang="en-US" sz="1440" dirty="0"/>
          </a:p>
        </p:txBody>
      </p:sp>
      <p:sp>
        <p:nvSpPr>
          <p:cNvPr id="5" name="Text 3"/>
          <p:cNvSpPr/>
          <p:nvPr/>
        </p:nvSpPr>
        <p:spPr>
          <a:xfrm>
            <a:off x="474671" y="571772"/>
            <a:ext cx="2977286"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152" kern="0" spc="72" dirty="0">
                <a:solidFill>
                  <a:srgbClr val="FFFFFF">
                    <a:alpha val="40000"/>
                  </a:srgbClr>
                </a:solidFill>
                <a:latin typeface="Microsoft Yahei" pitchFamily="34" charset="0"/>
                <a:ea typeface="Microsoft Yahei" pitchFamily="34" charset="-122"/>
                <a:cs typeface="Microsoft Yahei" pitchFamily="34" charset="-120"/>
              </a:rPr>
              <a:t>ZHIWEN.XFYUN.CN</a:t>
            </a:r>
            <a:endParaRPr lang="en-US" sz="144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84615" y="1155230"/>
            <a:ext cx="2076092" cy="704088"/>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736" b="1" dirty="0">
                <a:solidFill>
                  <a:srgbClr val="FFCF97"/>
                </a:solidFill>
                <a:latin typeface="Microsoft Yahei" pitchFamily="34" charset="0"/>
                <a:ea typeface="Microsoft Yahei" pitchFamily="34" charset="-122"/>
                <a:cs typeface="Microsoft Yahei" pitchFamily="34" charset="-120"/>
              </a:rPr>
              <a:t>目录</a:t>
            </a:r>
            <a:endParaRPr lang="en-US" sz="1440" dirty="0"/>
          </a:p>
        </p:txBody>
      </p:sp>
      <p:sp>
        <p:nvSpPr>
          <p:cNvPr id="3" name="Text 1"/>
          <p:cNvSpPr/>
          <p:nvPr/>
        </p:nvSpPr>
        <p:spPr>
          <a:xfrm>
            <a:off x="1875996" y="2193530"/>
            <a:ext cx="3017520"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296" dirty="0">
                <a:solidFill>
                  <a:srgbClr val="FFFFFF"/>
                </a:solidFill>
                <a:latin typeface="Microsoft Yahei" pitchFamily="34" charset="0"/>
                <a:ea typeface="Microsoft Yahei" pitchFamily="34" charset="-122"/>
                <a:cs typeface="Microsoft Yahei" pitchFamily="34" charset="-120"/>
              </a:rPr>
              <a:t>思维模式概述</a:t>
            </a:r>
            <a:endParaRPr lang="en-US" sz="1440" dirty="0"/>
          </a:p>
        </p:txBody>
      </p:sp>
      <p:sp>
        <p:nvSpPr>
          <p:cNvPr id="4" name="Text 2"/>
          <p:cNvSpPr/>
          <p:nvPr/>
        </p:nvSpPr>
        <p:spPr>
          <a:xfrm>
            <a:off x="1263348" y="2111234"/>
            <a:ext cx="713232" cy="59436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160" b="1" dirty="0">
                <a:solidFill>
                  <a:srgbClr val="FFCF97"/>
                </a:solidFill>
                <a:latin typeface="Microsoft Yahei" pitchFamily="34" charset="0"/>
                <a:ea typeface="Microsoft Yahei" pitchFamily="34" charset="-122"/>
                <a:cs typeface="Microsoft Yahei" pitchFamily="34" charset="-120"/>
              </a:rPr>
              <a:t>01</a:t>
            </a:r>
            <a:endParaRPr lang="en-US" sz="1440" dirty="0"/>
          </a:p>
        </p:txBody>
      </p:sp>
      <p:sp>
        <p:nvSpPr>
          <p:cNvPr id="5" name="Text 3"/>
          <p:cNvSpPr/>
          <p:nvPr/>
        </p:nvSpPr>
        <p:spPr>
          <a:xfrm>
            <a:off x="5506164" y="2193530"/>
            <a:ext cx="3017520"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296" dirty="0">
                <a:solidFill>
                  <a:srgbClr val="FFFFFF"/>
                </a:solidFill>
                <a:latin typeface="Microsoft Yahei" pitchFamily="34" charset="0"/>
                <a:ea typeface="Microsoft Yahei" pitchFamily="34" charset="-122"/>
                <a:cs typeface="Microsoft Yahei" pitchFamily="34" charset="-120"/>
              </a:rPr>
              <a:t>逻辑思维模式</a:t>
            </a:r>
            <a:endParaRPr lang="en-US" sz="1440" dirty="0"/>
          </a:p>
        </p:txBody>
      </p:sp>
      <p:sp>
        <p:nvSpPr>
          <p:cNvPr id="6" name="Text 4"/>
          <p:cNvSpPr/>
          <p:nvPr/>
        </p:nvSpPr>
        <p:spPr>
          <a:xfrm>
            <a:off x="4893516" y="2111234"/>
            <a:ext cx="713232" cy="59436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160" b="1" dirty="0">
                <a:solidFill>
                  <a:srgbClr val="FFCF97"/>
                </a:solidFill>
                <a:latin typeface="Microsoft Yahei" pitchFamily="34" charset="0"/>
                <a:ea typeface="Microsoft Yahei" pitchFamily="34" charset="-122"/>
                <a:cs typeface="Microsoft Yahei" pitchFamily="34" charset="-120"/>
              </a:rPr>
              <a:t>02</a:t>
            </a:r>
            <a:endParaRPr lang="en-US" sz="1440" dirty="0"/>
          </a:p>
        </p:txBody>
      </p:sp>
      <p:sp>
        <p:nvSpPr>
          <p:cNvPr id="7" name="Text 5"/>
          <p:cNvSpPr/>
          <p:nvPr/>
        </p:nvSpPr>
        <p:spPr>
          <a:xfrm>
            <a:off x="1875996" y="2789951"/>
            <a:ext cx="3017520"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296" dirty="0">
                <a:solidFill>
                  <a:srgbClr val="FFFFFF"/>
                </a:solidFill>
                <a:latin typeface="Microsoft Yahei" pitchFamily="34" charset="0"/>
                <a:ea typeface="Microsoft Yahei" pitchFamily="34" charset="-122"/>
                <a:cs typeface="Microsoft Yahei" pitchFamily="34" charset="-120"/>
              </a:rPr>
              <a:t>批判性思维模式</a:t>
            </a:r>
            <a:endParaRPr lang="en-US" sz="1440" dirty="0"/>
          </a:p>
        </p:txBody>
      </p:sp>
      <p:sp>
        <p:nvSpPr>
          <p:cNvPr id="8" name="Text 6"/>
          <p:cNvSpPr/>
          <p:nvPr/>
        </p:nvSpPr>
        <p:spPr>
          <a:xfrm>
            <a:off x="1263348" y="2707655"/>
            <a:ext cx="713232" cy="59436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160" b="1" dirty="0">
                <a:solidFill>
                  <a:srgbClr val="FFCF97"/>
                </a:solidFill>
                <a:latin typeface="Microsoft Yahei" pitchFamily="34" charset="0"/>
                <a:ea typeface="Microsoft Yahei" pitchFamily="34" charset="-122"/>
                <a:cs typeface="Microsoft Yahei" pitchFamily="34" charset="-120"/>
              </a:rPr>
              <a:t>03</a:t>
            </a:r>
            <a:endParaRPr lang="en-US" sz="1440" dirty="0"/>
          </a:p>
        </p:txBody>
      </p:sp>
      <p:sp>
        <p:nvSpPr>
          <p:cNvPr id="9" name="Text 7"/>
          <p:cNvSpPr/>
          <p:nvPr/>
        </p:nvSpPr>
        <p:spPr>
          <a:xfrm>
            <a:off x="5506164" y="2789951"/>
            <a:ext cx="3017520"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296" dirty="0">
                <a:solidFill>
                  <a:srgbClr val="FFFFFF"/>
                </a:solidFill>
                <a:latin typeface="Microsoft Yahei" pitchFamily="34" charset="0"/>
                <a:ea typeface="Microsoft Yahei" pitchFamily="34" charset="-122"/>
                <a:cs typeface="Microsoft Yahei" pitchFamily="34" charset="-120"/>
              </a:rPr>
              <a:t>创造性思维模式</a:t>
            </a:r>
            <a:endParaRPr lang="en-US" sz="1440" dirty="0"/>
          </a:p>
        </p:txBody>
      </p:sp>
      <p:sp>
        <p:nvSpPr>
          <p:cNvPr id="10" name="Text 8"/>
          <p:cNvSpPr/>
          <p:nvPr/>
        </p:nvSpPr>
        <p:spPr>
          <a:xfrm>
            <a:off x="4893516" y="2707655"/>
            <a:ext cx="713232" cy="59436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160" b="1" dirty="0">
                <a:solidFill>
                  <a:srgbClr val="FFCF97"/>
                </a:solidFill>
                <a:latin typeface="Microsoft Yahei" pitchFamily="34" charset="0"/>
                <a:ea typeface="Microsoft Yahei" pitchFamily="34" charset="-122"/>
                <a:cs typeface="Microsoft Yahei" pitchFamily="34" charset="-120"/>
              </a:rPr>
              <a:t>04</a:t>
            </a:r>
            <a:endParaRPr lang="en-US" sz="1440" dirty="0"/>
          </a:p>
        </p:txBody>
      </p:sp>
      <p:sp>
        <p:nvSpPr>
          <p:cNvPr id="11" name="Text 9"/>
          <p:cNvSpPr/>
          <p:nvPr/>
        </p:nvSpPr>
        <p:spPr>
          <a:xfrm>
            <a:off x="1875996" y="3386373"/>
            <a:ext cx="3017520"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296" dirty="0">
                <a:solidFill>
                  <a:srgbClr val="FFFFFF"/>
                </a:solidFill>
                <a:latin typeface="Microsoft Yahei" pitchFamily="34" charset="0"/>
                <a:ea typeface="Microsoft Yahei" pitchFamily="34" charset="-122"/>
                <a:cs typeface="Microsoft Yahei" pitchFamily="34" charset="-120"/>
              </a:rPr>
              <a:t>系统思维模式</a:t>
            </a:r>
            <a:endParaRPr lang="en-US" sz="1440" dirty="0"/>
          </a:p>
        </p:txBody>
      </p:sp>
      <p:sp>
        <p:nvSpPr>
          <p:cNvPr id="12" name="Text 10"/>
          <p:cNvSpPr/>
          <p:nvPr/>
        </p:nvSpPr>
        <p:spPr>
          <a:xfrm>
            <a:off x="1263348" y="3304077"/>
            <a:ext cx="713232" cy="59436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160" b="1" dirty="0">
                <a:solidFill>
                  <a:srgbClr val="FFCF97"/>
                </a:solidFill>
                <a:latin typeface="Microsoft Yahei" pitchFamily="34" charset="0"/>
                <a:ea typeface="Microsoft Yahei" pitchFamily="34" charset="-122"/>
                <a:cs typeface="Microsoft Yahei" pitchFamily="34" charset="-120"/>
              </a:rPr>
              <a:t>05</a:t>
            </a:r>
            <a:endParaRPr lang="en-US" sz="1440" dirty="0"/>
          </a:p>
        </p:txBody>
      </p:sp>
      <p:sp>
        <p:nvSpPr>
          <p:cNvPr id="13" name="Text 11"/>
          <p:cNvSpPr/>
          <p:nvPr/>
        </p:nvSpPr>
        <p:spPr>
          <a:xfrm>
            <a:off x="5506164" y="3386373"/>
            <a:ext cx="3017520"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296" dirty="0">
                <a:solidFill>
                  <a:srgbClr val="FFFFFF"/>
                </a:solidFill>
                <a:latin typeface="Microsoft Yahei" pitchFamily="34" charset="0"/>
                <a:ea typeface="Microsoft Yahei" pitchFamily="34" charset="-122"/>
                <a:cs typeface="Microsoft Yahei" pitchFamily="34" charset="-120"/>
              </a:rPr>
              <a:t>情感智能思维模式</a:t>
            </a:r>
            <a:endParaRPr lang="en-US" sz="1440" dirty="0"/>
          </a:p>
        </p:txBody>
      </p:sp>
      <p:sp>
        <p:nvSpPr>
          <p:cNvPr id="14" name="Text 12"/>
          <p:cNvSpPr/>
          <p:nvPr/>
        </p:nvSpPr>
        <p:spPr>
          <a:xfrm>
            <a:off x="4893516" y="3304077"/>
            <a:ext cx="713232" cy="59436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160" b="1" dirty="0">
                <a:solidFill>
                  <a:srgbClr val="FFCF97"/>
                </a:solidFill>
                <a:latin typeface="Microsoft Yahei" pitchFamily="34" charset="0"/>
                <a:ea typeface="Microsoft Yahei" pitchFamily="34" charset="-122"/>
                <a:cs typeface="Microsoft Yahei" pitchFamily="34" charset="-120"/>
              </a:rPr>
              <a:t>06</a:t>
            </a:r>
            <a:endParaRPr lang="en-US" sz="144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544235" y="789637"/>
            <a:ext cx="2055531" cy="1883664"/>
          </a:xfrm>
          <a:prstGeom prst="rect">
            <a:avLst/>
          </a:prstGeom>
          <a:noFill/>
          <a:ln/>
        </p:spPr>
        <p:txBody>
          <a:bodyPr wrap="square" lIns="95250" tIns="95250" rIns="95250" bIns="95250" rtlCol="0" anchor="t"/>
          <a:lstStyle/>
          <a:p>
            <a:pPr marL="0" indent="0" algn="ctr">
              <a:lnSpc>
                <a:spcPct val="112500"/>
              </a:lnSpc>
              <a:spcBef>
                <a:spcPts val="375"/>
              </a:spcBef>
              <a:buNone/>
            </a:pPr>
            <a:r>
              <a:rPr lang="en-US" sz="8928" b="1" dirty="0">
                <a:solidFill>
                  <a:srgbClr val="FFCF97"/>
                </a:solidFill>
                <a:latin typeface="Microsoft Yahei" pitchFamily="34" charset="0"/>
                <a:ea typeface="Microsoft Yahei" pitchFamily="34" charset="-122"/>
                <a:cs typeface="Microsoft Yahei" pitchFamily="34" charset="-120"/>
              </a:rPr>
              <a:t>01</a:t>
            </a:r>
            <a:endParaRPr lang="en-US" sz="1440" dirty="0"/>
          </a:p>
        </p:txBody>
      </p:sp>
      <p:sp>
        <p:nvSpPr>
          <p:cNvPr id="3" name="Text 1"/>
          <p:cNvSpPr/>
          <p:nvPr/>
        </p:nvSpPr>
        <p:spPr>
          <a:xfrm>
            <a:off x="1962784" y="2735846"/>
            <a:ext cx="5218432" cy="813816"/>
          </a:xfrm>
          <a:prstGeom prst="rect">
            <a:avLst/>
          </a:prstGeom>
          <a:noFill/>
          <a:ln/>
        </p:spPr>
        <p:txBody>
          <a:bodyPr wrap="square" lIns="95250" tIns="95250" rIns="95250" bIns="95250" rtlCol="0" anchor="t"/>
          <a:lstStyle/>
          <a:p>
            <a:pPr marL="0" indent="0" algn="ctr">
              <a:lnSpc>
                <a:spcPct val="112500"/>
              </a:lnSpc>
              <a:spcBef>
                <a:spcPts val="375"/>
              </a:spcBef>
              <a:buNone/>
            </a:pPr>
            <a:r>
              <a:rPr lang="en-US" sz="3312" b="1" dirty="0">
                <a:solidFill>
                  <a:srgbClr val="FFFFFF"/>
                </a:solidFill>
                <a:latin typeface="Microsoft Yahei" pitchFamily="34" charset="0"/>
                <a:ea typeface="Microsoft Yahei" pitchFamily="34" charset="-122"/>
                <a:cs typeface="Microsoft Yahei" pitchFamily="34" charset="-120"/>
              </a:rPr>
              <a:t>思维模式概述</a:t>
            </a:r>
            <a:endParaRPr lang="en-US" sz="144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83641" y="190697"/>
            <a:ext cx="8088253" cy="566928"/>
          </a:xfrm>
          <a:prstGeom prst="rect">
            <a:avLst/>
          </a:prstGeom>
          <a:noFill/>
          <a:ln/>
        </p:spPr>
        <p:txBody>
          <a:bodyPr wrap="square" lIns="95250" tIns="95250" rIns="95250" bIns="95250" rtlCol="0" anchor="t"/>
          <a:lstStyle/>
          <a:p>
            <a:pPr marL="0" indent="0">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定义与重要性</a:t>
            </a:r>
            <a:endParaRPr lang="en-US" sz="1440" dirty="0"/>
          </a:p>
        </p:txBody>
      </p:sp>
      <p:sp>
        <p:nvSpPr>
          <p:cNvPr id="3" name="Shape 1"/>
          <p:cNvSpPr/>
          <p:nvPr/>
        </p:nvSpPr>
        <p:spPr>
          <a:xfrm>
            <a:off x="1241388" y="1212522"/>
            <a:ext cx="713232" cy="713232"/>
          </a:xfrm>
          <a:custGeom>
            <a:avLst/>
            <a:gdLst/>
            <a:ahLst/>
            <a:cxnLst/>
            <a:rect l="l" t="t" r="r" b="b"/>
            <a:pathLst>
              <a:path w="713232" h="713232">
                <a:moveTo>
                  <a:pt x="244204" y="0"/>
                </a:moveTo>
                <a:moveTo>
                  <a:pt x="244204" y="0"/>
                </a:moveTo>
                <a:lnTo>
                  <a:pt x="469028" y="0"/>
                </a:lnTo>
                <a:quadBezTo>
                  <a:pt x="713232" y="0"/>
                  <a:pt x="713232" y="244204"/>
                </a:quadBezTo>
                <a:lnTo>
                  <a:pt x="713232" y="469028"/>
                </a:lnTo>
                <a:quadBezTo>
                  <a:pt x="713232" y="713232"/>
                  <a:pt x="469028" y="713232"/>
                </a:quadBezTo>
                <a:lnTo>
                  <a:pt x="244204" y="713232"/>
                </a:lnTo>
                <a:quadBezTo>
                  <a:pt x="0" y="713232"/>
                  <a:pt x="0" y="469028"/>
                </a:quadBezTo>
                <a:lnTo>
                  <a:pt x="0" y="244204"/>
                </a:lnTo>
                <a:quadBezTo>
                  <a:pt x="0" y="0"/>
                  <a:pt x="244204" y="0"/>
                </a:quadBezTo>
                <a:close/>
              </a:path>
            </a:pathLst>
          </a:custGeom>
          <a:solidFill>
            <a:srgbClr val="0084FF"/>
          </a:solidFill>
          <a:ln/>
        </p:spPr>
        <p:txBody>
          <a:bodyPr/>
          <a:lstStyle/>
          <a:p>
            <a:endParaRPr lang="zh-CN" altLang="en-US"/>
          </a:p>
        </p:txBody>
      </p:sp>
      <p:sp>
        <p:nvSpPr>
          <p:cNvPr id="4" name="Shape 2"/>
          <p:cNvSpPr/>
          <p:nvPr/>
        </p:nvSpPr>
        <p:spPr>
          <a:xfrm>
            <a:off x="5077460" y="1212522"/>
            <a:ext cx="713232" cy="713232"/>
          </a:xfrm>
          <a:custGeom>
            <a:avLst/>
            <a:gdLst/>
            <a:ahLst/>
            <a:cxnLst/>
            <a:rect l="l" t="t" r="r" b="b"/>
            <a:pathLst>
              <a:path w="713232" h="713232">
                <a:moveTo>
                  <a:pt x="244204" y="0"/>
                </a:moveTo>
                <a:moveTo>
                  <a:pt x="244204" y="0"/>
                </a:moveTo>
                <a:lnTo>
                  <a:pt x="469028" y="0"/>
                </a:lnTo>
                <a:quadBezTo>
                  <a:pt x="713232" y="0"/>
                  <a:pt x="713232" y="244204"/>
                </a:quadBezTo>
                <a:lnTo>
                  <a:pt x="713232" y="469028"/>
                </a:lnTo>
                <a:quadBezTo>
                  <a:pt x="713232" y="713232"/>
                  <a:pt x="469028" y="713232"/>
                </a:quadBezTo>
                <a:lnTo>
                  <a:pt x="244204" y="713232"/>
                </a:lnTo>
                <a:quadBezTo>
                  <a:pt x="0" y="713232"/>
                  <a:pt x="0" y="469028"/>
                </a:quadBezTo>
                <a:lnTo>
                  <a:pt x="0" y="244204"/>
                </a:lnTo>
                <a:quadBezTo>
                  <a:pt x="0" y="0"/>
                  <a:pt x="244204" y="0"/>
                </a:quadBezTo>
                <a:close/>
              </a:path>
            </a:pathLst>
          </a:custGeom>
          <a:solidFill>
            <a:srgbClr val="5196FF"/>
          </a:solidFill>
          <a:ln/>
        </p:spPr>
        <p:txBody>
          <a:bodyPr/>
          <a:lstStyle/>
          <a:p>
            <a:endParaRPr lang="zh-CN" altLang="en-US"/>
          </a:p>
        </p:txBody>
      </p:sp>
      <p:sp>
        <p:nvSpPr>
          <p:cNvPr id="5" name="Text 3"/>
          <p:cNvSpPr/>
          <p:nvPr/>
        </p:nvSpPr>
        <p:spPr>
          <a:xfrm>
            <a:off x="1241388" y="1230810"/>
            <a:ext cx="705028" cy="649224"/>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448"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6" name="Text 4"/>
          <p:cNvSpPr/>
          <p:nvPr/>
        </p:nvSpPr>
        <p:spPr>
          <a:xfrm>
            <a:off x="5077460" y="1230355"/>
            <a:ext cx="713232" cy="649224"/>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448"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7" name="Text 5"/>
          <p:cNvSpPr/>
          <p:nvPr/>
        </p:nvSpPr>
        <p:spPr>
          <a:xfrm>
            <a:off x="1145743" y="2030782"/>
            <a:ext cx="3427171" cy="566928"/>
          </a:xfrm>
          <a:prstGeom prst="rect">
            <a:avLst/>
          </a:prstGeom>
          <a:noFill/>
          <a:ln/>
        </p:spPr>
        <p:txBody>
          <a:bodyPr wrap="square" lIns="95250" tIns="95250" rIns="95250" bIns="95250" rtlCol="0" anchor="t"/>
          <a:lstStyle/>
          <a:p>
            <a:pPr marL="0" indent="0">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思维模式定义</a:t>
            </a:r>
            <a:endParaRPr lang="en-US" sz="1440" dirty="0"/>
          </a:p>
        </p:txBody>
      </p:sp>
      <p:sp>
        <p:nvSpPr>
          <p:cNvPr id="8" name="Text 6"/>
          <p:cNvSpPr/>
          <p:nvPr/>
        </p:nvSpPr>
        <p:spPr>
          <a:xfrm>
            <a:off x="1145286" y="2491268"/>
            <a:ext cx="3017520" cy="1207008"/>
          </a:xfrm>
          <a:prstGeom prst="rect">
            <a:avLst/>
          </a:prstGeom>
          <a:noFill/>
          <a:ln/>
        </p:spPr>
        <p:txBody>
          <a:bodyPr wrap="square" lIns="95250" tIns="95250" rIns="95250" bIns="95250" rtlCol="0" anchor="t"/>
          <a:lstStyle/>
          <a:p>
            <a:pPr marL="0" indent="0" algn="just">
              <a:lnSpc>
                <a:spcPct val="100800"/>
              </a:lnSpc>
              <a:spcBef>
                <a:spcPts val="375"/>
              </a:spcBef>
              <a:buNone/>
            </a:pPr>
            <a:r>
              <a:rPr lang="en-US" sz="1296" dirty="0">
                <a:solidFill>
                  <a:srgbClr val="FFFFFF"/>
                </a:solidFill>
                <a:latin typeface="Microsoft Yahei" pitchFamily="34" charset="0"/>
                <a:ea typeface="Microsoft Yahei" pitchFamily="34" charset="-122"/>
                <a:cs typeface="Microsoft Yahei" pitchFamily="34" charset="-120"/>
              </a:rPr>
              <a:t>思维模式是人们在解决问题或思考问题时采用的固定方式，它影响我们的认知和决策过程。</a:t>
            </a:r>
            <a:endParaRPr lang="en-US" sz="1440" dirty="0"/>
          </a:p>
        </p:txBody>
      </p:sp>
      <p:sp>
        <p:nvSpPr>
          <p:cNvPr id="9" name="Text 7"/>
          <p:cNvSpPr/>
          <p:nvPr/>
        </p:nvSpPr>
        <p:spPr>
          <a:xfrm>
            <a:off x="4981651" y="2030782"/>
            <a:ext cx="3427171" cy="566928"/>
          </a:xfrm>
          <a:prstGeom prst="rect">
            <a:avLst/>
          </a:prstGeom>
          <a:noFill/>
          <a:ln/>
        </p:spPr>
        <p:txBody>
          <a:bodyPr wrap="square" lIns="95250" tIns="95250" rIns="95250" bIns="95250" rtlCol="0" anchor="t"/>
          <a:lstStyle/>
          <a:p>
            <a:pPr marL="0" indent="0">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思维模式重要性</a:t>
            </a:r>
            <a:endParaRPr lang="en-US" sz="1440" dirty="0"/>
          </a:p>
        </p:txBody>
      </p:sp>
      <p:sp>
        <p:nvSpPr>
          <p:cNvPr id="10" name="Text 8"/>
          <p:cNvSpPr/>
          <p:nvPr/>
        </p:nvSpPr>
        <p:spPr>
          <a:xfrm>
            <a:off x="4981651" y="2491268"/>
            <a:ext cx="3017520" cy="1207008"/>
          </a:xfrm>
          <a:prstGeom prst="rect">
            <a:avLst/>
          </a:prstGeom>
          <a:noFill/>
          <a:ln/>
        </p:spPr>
        <p:txBody>
          <a:bodyPr wrap="square" lIns="95250" tIns="95250" rIns="95250" bIns="95250" rtlCol="0" anchor="t"/>
          <a:lstStyle/>
          <a:p>
            <a:pPr marL="0" indent="0" algn="just">
              <a:lnSpc>
                <a:spcPct val="100800"/>
              </a:lnSpc>
              <a:spcBef>
                <a:spcPts val="375"/>
              </a:spcBef>
              <a:buNone/>
            </a:pPr>
            <a:r>
              <a:rPr lang="en-US" sz="1296" dirty="0">
                <a:solidFill>
                  <a:srgbClr val="FFFFFF"/>
                </a:solidFill>
                <a:latin typeface="Microsoft Yahei" pitchFamily="34" charset="0"/>
                <a:ea typeface="Microsoft Yahei" pitchFamily="34" charset="-122"/>
                <a:cs typeface="Microsoft Yahei" pitchFamily="34" charset="-120"/>
              </a:rPr>
              <a:t>构建和应用有效的思维模式对大学生来说至关重要，它能提升学习效率和创新能力。</a:t>
            </a:r>
            <a:endParaRPr lang="en-US" sz="144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83641" y="190697"/>
            <a:ext cx="8088253" cy="566928"/>
          </a:xfrm>
          <a:prstGeom prst="rect">
            <a:avLst/>
          </a:prstGeom>
          <a:noFill/>
          <a:ln/>
        </p:spPr>
        <p:txBody>
          <a:bodyPr wrap="square" lIns="95250" tIns="95250" rIns="95250" bIns="95250" rtlCol="0" anchor="t"/>
          <a:lstStyle/>
          <a:p>
            <a:pPr marL="0" indent="0">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类型与特点</a:t>
            </a:r>
            <a:endParaRPr lang="en-US" sz="1440" dirty="0"/>
          </a:p>
        </p:txBody>
      </p:sp>
      <p:pic>
        <p:nvPicPr>
          <p:cNvPr id="3" name="Image 0" descr="https://sgw-dx.xf-yun.com/api/v1/sparkdesk/_17423606671630542b642c07e43c18bf73e0c8d944a39.jpg?authorization=c2ltcGxlLWp3dCBhaz1zcGFya2Rlc2s4MDAwMDAwMDAwMDE7ZXhwPTMzMTkxNjA2Njc7YWxnbz1obWFjLXNoYTI1NjtzaWc9Q2MyUHNDL1NvNjNpZElaRFhHRWdWYnJFdm8wTnBrNXRrWnB1Zkwzb0RoMD0=&amp;x_location=7YfmxI7B7uKO7jlRxIftd60we5D="/>
          <p:cNvPicPr>
            <a:picLocks noChangeAspect="1"/>
          </p:cNvPicPr>
          <p:nvPr/>
        </p:nvPicPr>
        <p:blipFill>
          <a:blip r:embed="rId4"/>
          <a:srcRect l="21910" r="21910"/>
          <a:stretch/>
        </p:blipFill>
        <p:spPr>
          <a:xfrm>
            <a:off x="3750337" y="1750087"/>
            <a:ext cx="1643325" cy="1643325"/>
          </a:xfrm>
          <a:prstGeom prst="ellipse">
            <a:avLst/>
          </a:prstGeom>
        </p:spPr>
      </p:pic>
      <p:sp>
        <p:nvSpPr>
          <p:cNvPr id="4" name="Text 1"/>
          <p:cNvSpPr/>
          <p:nvPr/>
        </p:nvSpPr>
        <p:spPr>
          <a:xfrm>
            <a:off x="596714" y="1048817"/>
            <a:ext cx="3017520" cy="512064"/>
          </a:xfrm>
          <a:prstGeom prst="rect">
            <a:avLst/>
          </a:prstGeom>
          <a:noFill/>
          <a:ln/>
        </p:spPr>
        <p:txBody>
          <a:bodyPr wrap="square" lIns="95250" tIns="95250" rIns="95250" bIns="95250" rtlCol="0" anchor="t"/>
          <a:lstStyle/>
          <a:p>
            <a:pPr marL="0" indent="0" algn="r">
              <a:lnSpc>
                <a:spcPct val="112500"/>
              </a:lnSpc>
              <a:spcBef>
                <a:spcPts val="375"/>
              </a:spcBef>
              <a:buNone/>
            </a:pPr>
            <a:r>
              <a:rPr lang="en-US" sz="1728" b="1" dirty="0">
                <a:solidFill>
                  <a:srgbClr val="FFCF97"/>
                </a:solidFill>
                <a:latin typeface="Microsoft Yahei" pitchFamily="34" charset="0"/>
                <a:ea typeface="Microsoft Yahei" pitchFamily="34" charset="-122"/>
                <a:cs typeface="Microsoft Yahei" pitchFamily="34" charset="-120"/>
              </a:rPr>
              <a:t>逻辑思维模式</a:t>
            </a:r>
            <a:endParaRPr lang="en-US" sz="1440" dirty="0"/>
          </a:p>
        </p:txBody>
      </p:sp>
      <p:sp>
        <p:nvSpPr>
          <p:cNvPr id="5" name="Text 2"/>
          <p:cNvSpPr/>
          <p:nvPr/>
        </p:nvSpPr>
        <p:spPr>
          <a:xfrm>
            <a:off x="642434" y="1443838"/>
            <a:ext cx="2971800" cy="1060704"/>
          </a:xfrm>
          <a:prstGeom prst="rect">
            <a:avLst/>
          </a:prstGeom>
          <a:noFill/>
          <a:ln/>
        </p:spPr>
        <p:txBody>
          <a:bodyPr wrap="square" lIns="95250" tIns="95250" rIns="95250" bIns="95250" rtlCol="0" anchor="t"/>
          <a:lstStyle/>
          <a:p>
            <a:pPr marL="0" indent="0" algn="r">
              <a:lnSpc>
                <a:spcPct val="100000"/>
              </a:lnSpc>
              <a:buNone/>
            </a:pPr>
            <a:r>
              <a:rPr lang="en-US" sz="1152" dirty="0">
                <a:solidFill>
                  <a:srgbClr val="FFFFFF"/>
                </a:solidFill>
                <a:latin typeface="Microsoft Yahei" pitchFamily="34" charset="0"/>
                <a:ea typeface="Microsoft Yahei" pitchFamily="34" charset="-122"/>
                <a:cs typeface="Microsoft Yahei" pitchFamily="34" charset="-120"/>
              </a:rPr>
              <a:t>逻辑思维模式以理性分析为基础，强调推理和证据，适用于科学研究和问题解决。</a:t>
            </a:r>
            <a:endParaRPr lang="en-US" sz="1440" dirty="0"/>
          </a:p>
        </p:txBody>
      </p:sp>
      <p:sp>
        <p:nvSpPr>
          <p:cNvPr id="6" name="Text 3"/>
          <p:cNvSpPr/>
          <p:nvPr/>
        </p:nvSpPr>
        <p:spPr>
          <a:xfrm>
            <a:off x="5535727" y="1048839"/>
            <a:ext cx="3017520" cy="512064"/>
          </a:xfrm>
          <a:prstGeom prst="rect">
            <a:avLst/>
          </a:prstGeom>
          <a:noFill/>
          <a:ln/>
        </p:spPr>
        <p:txBody>
          <a:bodyPr wrap="square" lIns="95250" tIns="95250" rIns="95250" bIns="95250" rtlCol="0" anchor="t"/>
          <a:lstStyle/>
          <a:p>
            <a:pPr marL="0" indent="0">
              <a:lnSpc>
                <a:spcPct val="112500"/>
              </a:lnSpc>
              <a:spcBef>
                <a:spcPts val="375"/>
              </a:spcBef>
              <a:buNone/>
            </a:pPr>
            <a:r>
              <a:rPr lang="en-US" sz="1728" b="1" dirty="0">
                <a:solidFill>
                  <a:srgbClr val="FFCF97"/>
                </a:solidFill>
                <a:latin typeface="Microsoft Yahei" pitchFamily="34" charset="0"/>
                <a:ea typeface="Microsoft Yahei" pitchFamily="34" charset="-122"/>
                <a:cs typeface="Microsoft Yahei" pitchFamily="34" charset="-120"/>
              </a:rPr>
              <a:t>创造性思维模式</a:t>
            </a:r>
            <a:endParaRPr lang="en-US" sz="1440" dirty="0"/>
          </a:p>
        </p:txBody>
      </p:sp>
      <p:sp>
        <p:nvSpPr>
          <p:cNvPr id="7" name="Text 4"/>
          <p:cNvSpPr/>
          <p:nvPr/>
        </p:nvSpPr>
        <p:spPr>
          <a:xfrm>
            <a:off x="5535727" y="1443838"/>
            <a:ext cx="2971800" cy="1060704"/>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创造性思维模式鼓励创新和想象力，通过非线性思考产生新颖的想法和解决方案。</a:t>
            </a:r>
            <a:endParaRPr lang="en-US" sz="1440" dirty="0"/>
          </a:p>
        </p:txBody>
      </p:sp>
      <p:sp>
        <p:nvSpPr>
          <p:cNvPr id="8" name="Text 5"/>
          <p:cNvSpPr/>
          <p:nvPr/>
        </p:nvSpPr>
        <p:spPr>
          <a:xfrm>
            <a:off x="596714" y="2832811"/>
            <a:ext cx="3017520" cy="512064"/>
          </a:xfrm>
          <a:prstGeom prst="rect">
            <a:avLst/>
          </a:prstGeom>
          <a:noFill/>
          <a:ln/>
        </p:spPr>
        <p:txBody>
          <a:bodyPr wrap="square" lIns="95250" tIns="95250" rIns="95250" bIns="95250" rtlCol="0" anchor="t"/>
          <a:lstStyle/>
          <a:p>
            <a:pPr marL="0" indent="0" algn="r">
              <a:lnSpc>
                <a:spcPct val="112500"/>
              </a:lnSpc>
              <a:spcBef>
                <a:spcPts val="375"/>
              </a:spcBef>
              <a:buNone/>
            </a:pPr>
            <a:r>
              <a:rPr lang="en-US" sz="1728" b="1" dirty="0">
                <a:solidFill>
                  <a:srgbClr val="FFCF97"/>
                </a:solidFill>
                <a:latin typeface="Microsoft Yahei" pitchFamily="34" charset="0"/>
                <a:ea typeface="Microsoft Yahei" pitchFamily="34" charset="-122"/>
                <a:cs typeface="Microsoft Yahei" pitchFamily="34" charset="-120"/>
              </a:rPr>
              <a:t>批判性思维模式</a:t>
            </a:r>
            <a:endParaRPr lang="en-US" sz="1440" dirty="0"/>
          </a:p>
        </p:txBody>
      </p:sp>
      <p:sp>
        <p:nvSpPr>
          <p:cNvPr id="9" name="Text 6"/>
          <p:cNvSpPr/>
          <p:nvPr/>
        </p:nvSpPr>
        <p:spPr>
          <a:xfrm>
            <a:off x="642434" y="3202229"/>
            <a:ext cx="2971800" cy="1060704"/>
          </a:xfrm>
          <a:prstGeom prst="rect">
            <a:avLst/>
          </a:prstGeom>
          <a:noFill/>
          <a:ln/>
        </p:spPr>
        <p:txBody>
          <a:bodyPr wrap="square" lIns="95250" tIns="95250" rIns="95250" bIns="95250" rtlCol="0" anchor="t"/>
          <a:lstStyle/>
          <a:p>
            <a:pPr marL="0" indent="0" algn="r">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批判性思维模式涉及评估信息和论点的有效性，帮助识别偏见和错误，提高决策质量。</a:t>
            </a:r>
            <a:endParaRPr lang="en-US" sz="1440" dirty="0"/>
          </a:p>
        </p:txBody>
      </p:sp>
      <p:sp>
        <p:nvSpPr>
          <p:cNvPr id="10" name="Text 7"/>
          <p:cNvSpPr/>
          <p:nvPr/>
        </p:nvSpPr>
        <p:spPr>
          <a:xfrm>
            <a:off x="5535727" y="2832811"/>
            <a:ext cx="3017520" cy="512064"/>
          </a:xfrm>
          <a:prstGeom prst="rect">
            <a:avLst/>
          </a:prstGeom>
          <a:noFill/>
          <a:ln/>
        </p:spPr>
        <p:txBody>
          <a:bodyPr wrap="square" lIns="95250" tIns="95250" rIns="95250" bIns="95250" rtlCol="0" anchor="t"/>
          <a:lstStyle/>
          <a:p>
            <a:pPr marL="0" indent="0">
              <a:lnSpc>
                <a:spcPct val="112500"/>
              </a:lnSpc>
              <a:spcBef>
                <a:spcPts val="375"/>
              </a:spcBef>
              <a:buNone/>
            </a:pPr>
            <a:r>
              <a:rPr lang="en-US" sz="1728" b="1" dirty="0">
                <a:solidFill>
                  <a:srgbClr val="FFCF97"/>
                </a:solidFill>
                <a:latin typeface="Microsoft Yahei" pitchFamily="34" charset="0"/>
                <a:ea typeface="Microsoft Yahei" pitchFamily="34" charset="-122"/>
                <a:cs typeface="Microsoft Yahei" pitchFamily="34" charset="-120"/>
              </a:rPr>
              <a:t>系统思维模式</a:t>
            </a:r>
            <a:endParaRPr lang="en-US" sz="1440" dirty="0"/>
          </a:p>
        </p:txBody>
      </p:sp>
      <p:sp>
        <p:nvSpPr>
          <p:cNvPr id="11" name="Text 8"/>
          <p:cNvSpPr/>
          <p:nvPr/>
        </p:nvSpPr>
        <p:spPr>
          <a:xfrm>
            <a:off x="5535727" y="3202229"/>
            <a:ext cx="2971800" cy="1060704"/>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系统思维模式考虑问题的多个方面和相互作用，有助于理解复杂系统并制定全面的策略。</a:t>
            </a:r>
            <a:endParaRPr lang="en-US" sz="144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544235" y="789637"/>
            <a:ext cx="2055531" cy="1883664"/>
          </a:xfrm>
          <a:prstGeom prst="rect">
            <a:avLst/>
          </a:prstGeom>
          <a:noFill/>
          <a:ln/>
        </p:spPr>
        <p:txBody>
          <a:bodyPr wrap="square" lIns="95250" tIns="95250" rIns="95250" bIns="95250" rtlCol="0" anchor="t"/>
          <a:lstStyle/>
          <a:p>
            <a:pPr marL="0" indent="0" algn="ctr">
              <a:lnSpc>
                <a:spcPct val="112500"/>
              </a:lnSpc>
              <a:spcBef>
                <a:spcPts val="375"/>
              </a:spcBef>
              <a:buNone/>
            </a:pPr>
            <a:r>
              <a:rPr lang="en-US" sz="8928" b="1" dirty="0">
                <a:solidFill>
                  <a:srgbClr val="FFCF97"/>
                </a:solidFill>
                <a:latin typeface="Microsoft Yahei" pitchFamily="34" charset="0"/>
                <a:ea typeface="Microsoft Yahei" pitchFamily="34" charset="-122"/>
                <a:cs typeface="Microsoft Yahei" pitchFamily="34" charset="-120"/>
              </a:rPr>
              <a:t>02</a:t>
            </a:r>
            <a:endParaRPr lang="en-US" sz="1440" dirty="0"/>
          </a:p>
        </p:txBody>
      </p:sp>
      <p:sp>
        <p:nvSpPr>
          <p:cNvPr id="3" name="Text 1"/>
          <p:cNvSpPr/>
          <p:nvPr/>
        </p:nvSpPr>
        <p:spPr>
          <a:xfrm>
            <a:off x="1962784" y="2735846"/>
            <a:ext cx="5218432" cy="813816"/>
          </a:xfrm>
          <a:prstGeom prst="rect">
            <a:avLst/>
          </a:prstGeom>
          <a:noFill/>
          <a:ln/>
        </p:spPr>
        <p:txBody>
          <a:bodyPr wrap="square" lIns="95250" tIns="95250" rIns="95250" bIns="95250" rtlCol="0" anchor="t"/>
          <a:lstStyle/>
          <a:p>
            <a:pPr marL="0" indent="0" algn="ctr">
              <a:lnSpc>
                <a:spcPct val="112500"/>
              </a:lnSpc>
              <a:spcBef>
                <a:spcPts val="375"/>
              </a:spcBef>
              <a:buNone/>
            </a:pPr>
            <a:r>
              <a:rPr lang="en-US" sz="3312" b="1" dirty="0">
                <a:solidFill>
                  <a:srgbClr val="FFFFFF"/>
                </a:solidFill>
                <a:latin typeface="Microsoft Yahei" pitchFamily="34" charset="0"/>
                <a:ea typeface="Microsoft Yahei" pitchFamily="34" charset="-122"/>
                <a:cs typeface="Microsoft Yahei" pitchFamily="34" charset="-120"/>
              </a:rPr>
              <a:t>逻辑思维模式</a:t>
            </a:r>
            <a:endParaRPr lang="en-US" sz="144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83641" y="190697"/>
            <a:ext cx="8088253" cy="566928"/>
          </a:xfrm>
          <a:prstGeom prst="rect">
            <a:avLst/>
          </a:prstGeom>
          <a:noFill/>
          <a:ln/>
        </p:spPr>
        <p:txBody>
          <a:bodyPr wrap="square" lIns="95250" tIns="95250" rIns="95250" bIns="95250" rtlCol="0" anchor="t"/>
          <a:lstStyle/>
          <a:p>
            <a:pPr marL="0" indent="0">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演绎推理</a:t>
            </a:r>
            <a:endParaRPr lang="en-US" sz="1440" dirty="0"/>
          </a:p>
        </p:txBody>
      </p:sp>
      <p:sp>
        <p:nvSpPr>
          <p:cNvPr id="3" name="Text 1"/>
          <p:cNvSpPr/>
          <p:nvPr/>
        </p:nvSpPr>
        <p:spPr>
          <a:xfrm>
            <a:off x="4130754" y="863984"/>
            <a:ext cx="2111350" cy="484632"/>
          </a:xfrm>
          <a:prstGeom prst="rect">
            <a:avLst/>
          </a:prstGeom>
          <a:noFill/>
          <a:ln/>
        </p:spPr>
        <p:txBody>
          <a:bodyPr wrap="square" lIns="95250" tIns="95250" rIns="95250" bIns="95250" rtlCol="0" anchor="t"/>
          <a:lstStyle/>
          <a:p>
            <a:pPr marL="0" indent="0">
              <a:lnSpc>
                <a:spcPct val="112500"/>
              </a:lnSpc>
              <a:spcBef>
                <a:spcPts val="375"/>
              </a:spcBef>
              <a:buNone/>
            </a:pPr>
            <a:r>
              <a:rPr lang="en-US" sz="1584" b="1" dirty="0">
                <a:solidFill>
                  <a:srgbClr val="FFFFFF"/>
                </a:solidFill>
                <a:latin typeface="Microsoft Yahei" pitchFamily="34" charset="0"/>
                <a:ea typeface="Microsoft Yahei" pitchFamily="34" charset="-122"/>
                <a:cs typeface="Microsoft Yahei" pitchFamily="34" charset="-120"/>
              </a:rPr>
              <a:t>演绎推理的定义</a:t>
            </a:r>
            <a:endParaRPr lang="en-US" sz="1440" dirty="0"/>
          </a:p>
        </p:txBody>
      </p:sp>
      <p:sp>
        <p:nvSpPr>
          <p:cNvPr id="4" name="Text 2"/>
          <p:cNvSpPr/>
          <p:nvPr/>
        </p:nvSpPr>
        <p:spPr>
          <a:xfrm>
            <a:off x="4130754" y="1202615"/>
            <a:ext cx="3988528" cy="841248"/>
          </a:xfrm>
          <a:prstGeom prst="rect">
            <a:avLst/>
          </a:prstGeom>
          <a:noFill/>
          <a:ln/>
        </p:spPr>
        <p:txBody>
          <a:bodyPr wrap="square" lIns="95250" tIns="95250" rIns="95250" bIns="95250" rtlCol="0" anchor="t"/>
          <a:lstStyle/>
          <a:p>
            <a:pPr marL="0" indent="0">
              <a:lnSpc>
                <a:spcPct val="100000"/>
              </a:lnSpc>
              <a:buNone/>
            </a:pPr>
            <a:r>
              <a:rPr lang="en-US" sz="1152" dirty="0">
                <a:solidFill>
                  <a:srgbClr val="C3C3C3"/>
                </a:solidFill>
                <a:latin typeface="Microsoft Yahei" pitchFamily="34" charset="0"/>
                <a:ea typeface="Microsoft Yahei" pitchFamily="34" charset="-122"/>
                <a:cs typeface="Microsoft Yahei" pitchFamily="34" charset="-120"/>
              </a:rPr>
              <a:t>演绎推理是一种从一般到特殊的逻辑推理过程，通过已知的普遍原理推导出具体的结论。</a:t>
            </a:r>
            <a:endParaRPr lang="en-US" sz="1440" dirty="0"/>
          </a:p>
        </p:txBody>
      </p:sp>
      <p:sp>
        <p:nvSpPr>
          <p:cNvPr id="5" name="Text 3"/>
          <p:cNvSpPr/>
          <p:nvPr/>
        </p:nvSpPr>
        <p:spPr>
          <a:xfrm>
            <a:off x="4130754" y="2108602"/>
            <a:ext cx="2111350" cy="484632"/>
          </a:xfrm>
          <a:prstGeom prst="rect">
            <a:avLst/>
          </a:prstGeom>
          <a:noFill/>
          <a:ln/>
        </p:spPr>
        <p:txBody>
          <a:bodyPr wrap="square" lIns="95250" tIns="95250" rIns="95250" bIns="95250" rtlCol="0" anchor="t"/>
          <a:lstStyle/>
          <a:p>
            <a:pPr marL="0" indent="0">
              <a:lnSpc>
                <a:spcPct val="112500"/>
              </a:lnSpc>
              <a:spcBef>
                <a:spcPts val="375"/>
              </a:spcBef>
              <a:buNone/>
            </a:pPr>
            <a:r>
              <a:rPr lang="en-US" sz="1584" b="1" dirty="0">
                <a:solidFill>
                  <a:srgbClr val="FFFFFF"/>
                </a:solidFill>
                <a:latin typeface="Microsoft Yahei" pitchFamily="34" charset="0"/>
                <a:ea typeface="Microsoft Yahei" pitchFamily="34" charset="-122"/>
                <a:cs typeface="Microsoft Yahei" pitchFamily="34" charset="-120"/>
              </a:rPr>
              <a:t>演绎推理的特点</a:t>
            </a:r>
            <a:endParaRPr lang="en-US" sz="1440" dirty="0"/>
          </a:p>
        </p:txBody>
      </p:sp>
      <p:sp>
        <p:nvSpPr>
          <p:cNvPr id="6" name="Text 4"/>
          <p:cNvSpPr/>
          <p:nvPr/>
        </p:nvSpPr>
        <p:spPr>
          <a:xfrm>
            <a:off x="4130754" y="2447116"/>
            <a:ext cx="3988528" cy="841248"/>
          </a:xfrm>
          <a:prstGeom prst="rect">
            <a:avLst/>
          </a:prstGeom>
          <a:noFill/>
          <a:ln/>
        </p:spPr>
        <p:txBody>
          <a:bodyPr wrap="square" lIns="95250" tIns="95250" rIns="95250" bIns="95250" rtlCol="0" anchor="t"/>
          <a:lstStyle/>
          <a:p>
            <a:pPr marL="0" indent="0">
              <a:lnSpc>
                <a:spcPct val="100000"/>
              </a:lnSpc>
              <a:spcBef>
                <a:spcPts val="375"/>
              </a:spcBef>
              <a:buNone/>
            </a:pPr>
            <a:r>
              <a:rPr lang="en-US" sz="1152" dirty="0">
                <a:solidFill>
                  <a:srgbClr val="C3C3C3"/>
                </a:solidFill>
                <a:latin typeface="Microsoft Yahei" pitchFamily="34" charset="0"/>
                <a:ea typeface="Microsoft Yahei" pitchFamily="34" charset="-122"/>
                <a:cs typeface="Microsoft Yahei" pitchFamily="34" charset="-120"/>
              </a:rPr>
              <a:t>演绎推理具有必然性，只要前提正确，结论就一定正确，是科学证明和逻辑推理的重要工具。</a:t>
            </a:r>
            <a:endParaRPr lang="en-US" sz="1440" dirty="0"/>
          </a:p>
        </p:txBody>
      </p:sp>
      <p:sp>
        <p:nvSpPr>
          <p:cNvPr id="7" name="Text 5"/>
          <p:cNvSpPr/>
          <p:nvPr/>
        </p:nvSpPr>
        <p:spPr>
          <a:xfrm>
            <a:off x="4130754" y="3351746"/>
            <a:ext cx="2111350" cy="48463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584" b="1" dirty="0">
                <a:solidFill>
                  <a:srgbClr val="FFFFFF"/>
                </a:solidFill>
                <a:latin typeface="Microsoft Yahei" pitchFamily="34" charset="0"/>
                <a:ea typeface="Microsoft Yahei" pitchFamily="34" charset="-122"/>
                <a:cs typeface="Microsoft Yahei" pitchFamily="34" charset="-120"/>
              </a:rPr>
              <a:t>演绎推理的应用</a:t>
            </a:r>
            <a:endParaRPr lang="en-US" sz="1440" dirty="0"/>
          </a:p>
        </p:txBody>
      </p:sp>
      <p:sp>
        <p:nvSpPr>
          <p:cNvPr id="8" name="Text 6"/>
          <p:cNvSpPr/>
          <p:nvPr/>
        </p:nvSpPr>
        <p:spPr>
          <a:xfrm>
            <a:off x="4130754" y="3677906"/>
            <a:ext cx="3988528" cy="841248"/>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C3C3C3"/>
                </a:solidFill>
                <a:latin typeface="Microsoft Yahei" pitchFamily="34" charset="0"/>
                <a:ea typeface="Microsoft Yahei" pitchFamily="34" charset="-122"/>
                <a:cs typeface="Microsoft Yahei" pitchFamily="34" charset="-120"/>
              </a:rPr>
              <a:t>在学术研究、法律判断、程序设计等领域，演绎推理被广泛应用，帮助人们进行严谨的逻辑分析和决策。</a:t>
            </a:r>
            <a:endParaRPr lang="en-US" sz="1440" dirty="0"/>
          </a:p>
        </p:txBody>
      </p:sp>
      <p:pic>
        <p:nvPicPr>
          <p:cNvPr id="9" name="Image 0" descr="https://sgw-dx.xf-yun.com/api/v1/sparkdesk/_1737624452371-023559424055832223.png?authorization=c2ltcGxlLWp3dCBhaz1zcGFya2Rlc2s4MDAwMDAwMDAwMDE7ZXhwPTMzMTQ0MjQ0NTU7YWxnbz1obWFjLXNoYTI1NjtzaWc9UitISEZRRWludzY1VUdxZ0IzYWdab283bGNuVHBKTzlMUWlFaXVYK0JJQT0=&amp;x_location=7YfmxI7B7uKO7jlRxIftd60be5D="/>
          <p:cNvPicPr>
            <a:picLocks noChangeAspect="1"/>
          </p:cNvPicPr>
          <p:nvPr/>
        </p:nvPicPr>
        <p:blipFill>
          <a:blip r:embed="rId4"/>
          <a:stretch>
            <a:fillRect/>
          </a:stretch>
        </p:blipFill>
        <p:spPr>
          <a:xfrm>
            <a:off x="914766" y="1082773"/>
            <a:ext cx="2097440" cy="325866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83641" y="190697"/>
            <a:ext cx="8088253" cy="566928"/>
          </a:xfrm>
          <a:prstGeom prst="rect">
            <a:avLst/>
          </a:prstGeom>
          <a:noFill/>
          <a:ln/>
        </p:spPr>
        <p:txBody>
          <a:bodyPr wrap="square" lIns="95250" tIns="95250" rIns="95250" bIns="95250" rtlCol="0" anchor="t"/>
          <a:lstStyle/>
          <a:p>
            <a:pPr marL="0" indent="0">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归纳推理</a:t>
            </a:r>
            <a:endParaRPr lang="en-US" sz="1440" dirty="0"/>
          </a:p>
        </p:txBody>
      </p:sp>
      <p:sp>
        <p:nvSpPr>
          <p:cNvPr id="3" name="Shape 1"/>
          <p:cNvSpPr/>
          <p:nvPr/>
        </p:nvSpPr>
        <p:spPr>
          <a:xfrm rot="-366000">
            <a:off x="639861" y="1356868"/>
            <a:ext cx="2450592" cy="2542032"/>
          </a:xfrm>
          <a:custGeom>
            <a:avLst/>
            <a:gdLst/>
            <a:ahLst/>
            <a:cxnLst/>
            <a:rect l="l" t="t" r="r" b="b"/>
            <a:pathLst>
              <a:path w="2450592" h="2542032">
                <a:moveTo>
                  <a:pt x="216394" y="0"/>
                </a:moveTo>
                <a:moveTo>
                  <a:pt x="216394" y="0"/>
                </a:moveTo>
                <a:lnTo>
                  <a:pt x="2234198" y="0"/>
                </a:lnTo>
                <a:quadBezTo>
                  <a:pt x="2450592" y="0"/>
                  <a:pt x="2450592" y="216394"/>
                </a:quadBezTo>
                <a:lnTo>
                  <a:pt x="2450592" y="2325638"/>
                </a:lnTo>
                <a:quadBezTo>
                  <a:pt x="2450592" y="2542032"/>
                  <a:pt x="2234198" y="2542032"/>
                </a:quadBezTo>
                <a:lnTo>
                  <a:pt x="216394" y="2542032"/>
                </a:lnTo>
                <a:quadBezTo>
                  <a:pt x="0" y="2542032"/>
                  <a:pt x="0" y="2325638"/>
                </a:quadBezTo>
                <a:lnTo>
                  <a:pt x="0" y="216394"/>
                </a:lnTo>
                <a:quadBezTo>
                  <a:pt x="0" y="0"/>
                  <a:pt x="216394" y="0"/>
                </a:quadBezTo>
                <a:close/>
              </a:path>
            </a:pathLst>
          </a:custGeom>
          <a:solidFill>
            <a:srgbClr val="0084FF">
              <a:alpha val="0"/>
            </a:srgbClr>
          </a:solidFill>
          <a:ln w="19050">
            <a:solidFill>
              <a:srgbClr val="FFCF97"/>
            </a:solidFill>
            <a:prstDash val="solid"/>
          </a:ln>
        </p:spPr>
        <p:txBody>
          <a:bodyPr/>
          <a:lstStyle/>
          <a:p>
            <a:endParaRPr lang="zh-CN" altLang="en-US"/>
          </a:p>
        </p:txBody>
      </p:sp>
      <p:sp>
        <p:nvSpPr>
          <p:cNvPr id="4" name="Shape 2"/>
          <p:cNvSpPr/>
          <p:nvPr/>
        </p:nvSpPr>
        <p:spPr>
          <a:xfrm>
            <a:off x="679498" y="1343207"/>
            <a:ext cx="2450592" cy="2542032"/>
          </a:xfrm>
          <a:custGeom>
            <a:avLst/>
            <a:gdLst/>
            <a:ahLst/>
            <a:cxnLst/>
            <a:rect l="l" t="t" r="r" b="b"/>
            <a:pathLst>
              <a:path w="2450592" h="2542032">
                <a:moveTo>
                  <a:pt x="216394" y="0"/>
                </a:moveTo>
                <a:moveTo>
                  <a:pt x="216394" y="0"/>
                </a:moveTo>
                <a:lnTo>
                  <a:pt x="2234198" y="0"/>
                </a:lnTo>
                <a:quadBezTo>
                  <a:pt x="2450592" y="0"/>
                  <a:pt x="2450592" y="216394"/>
                </a:quadBezTo>
                <a:lnTo>
                  <a:pt x="2450592" y="2325638"/>
                </a:lnTo>
                <a:quadBezTo>
                  <a:pt x="2450592" y="2542032"/>
                  <a:pt x="2234198" y="2542032"/>
                </a:quadBezTo>
                <a:lnTo>
                  <a:pt x="216394" y="2542032"/>
                </a:lnTo>
                <a:quadBezTo>
                  <a:pt x="0" y="2542032"/>
                  <a:pt x="0" y="2325638"/>
                </a:quadBezTo>
                <a:lnTo>
                  <a:pt x="0" y="216394"/>
                </a:lnTo>
                <a:quadBezTo>
                  <a:pt x="0" y="0"/>
                  <a:pt x="216394" y="0"/>
                </a:quadBezTo>
                <a:close/>
              </a:path>
            </a:pathLst>
          </a:custGeom>
          <a:solidFill>
            <a:srgbClr val="A2E5B9">
              <a:alpha val="0"/>
            </a:srgbClr>
          </a:solidFill>
          <a:ln w="19050">
            <a:solidFill>
              <a:srgbClr val="FFCF97"/>
            </a:solidFill>
            <a:prstDash val="solid"/>
          </a:ln>
        </p:spPr>
        <p:txBody>
          <a:bodyPr/>
          <a:lstStyle/>
          <a:p>
            <a:endParaRPr lang="zh-CN" altLang="en-US"/>
          </a:p>
        </p:txBody>
      </p:sp>
      <p:sp>
        <p:nvSpPr>
          <p:cNvPr id="5" name="Shape 3"/>
          <p:cNvSpPr/>
          <p:nvPr/>
        </p:nvSpPr>
        <p:spPr>
          <a:xfrm>
            <a:off x="916789" y="1153595"/>
            <a:ext cx="512064" cy="512064"/>
          </a:xfrm>
          <a:custGeom>
            <a:avLst/>
            <a:gdLst/>
            <a:ahLst/>
            <a:cxnLst/>
            <a:rect l="l" t="t" r="r" b="b"/>
            <a:pathLst>
              <a:path w="512064" h="512064">
                <a:moveTo>
                  <a:pt x="256032" y="0"/>
                </a:moveTo>
                <a:moveTo>
                  <a:pt x="256032" y="0"/>
                </a:moveTo>
                <a:cubicBezTo>
                  <a:pt x="397340" y="0"/>
                  <a:pt x="512064" y="114724"/>
                  <a:pt x="512064" y="256032"/>
                </a:cubicBezTo>
                <a:cubicBezTo>
                  <a:pt x="512064" y="397340"/>
                  <a:pt x="397340" y="512064"/>
                  <a:pt x="256032" y="512064"/>
                </a:cubicBezTo>
                <a:cubicBezTo>
                  <a:pt x="114724" y="512064"/>
                  <a:pt x="0" y="397340"/>
                  <a:pt x="0" y="256032"/>
                </a:cubicBezTo>
                <a:cubicBezTo>
                  <a:pt x="0" y="114724"/>
                  <a:pt x="114724" y="0"/>
                  <a:pt x="256032" y="0"/>
                </a:cubicBezTo>
                <a:close/>
              </a:path>
            </a:pathLst>
          </a:custGeom>
          <a:solidFill>
            <a:srgbClr val="0084FF"/>
          </a:solidFill>
          <a:ln/>
        </p:spPr>
        <p:txBody>
          <a:bodyPr/>
          <a:lstStyle/>
          <a:p>
            <a:endParaRPr lang="zh-CN" altLang="en-US"/>
          </a:p>
        </p:txBody>
      </p:sp>
      <p:sp>
        <p:nvSpPr>
          <p:cNvPr id="6" name="Text 4"/>
          <p:cNvSpPr/>
          <p:nvPr/>
        </p:nvSpPr>
        <p:spPr>
          <a:xfrm>
            <a:off x="756803" y="1121591"/>
            <a:ext cx="813748" cy="566928"/>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7" name="Shape 5"/>
          <p:cNvSpPr/>
          <p:nvPr/>
        </p:nvSpPr>
        <p:spPr>
          <a:xfrm rot="-366000">
            <a:off x="3346704" y="1356868"/>
            <a:ext cx="2450592" cy="2542032"/>
          </a:xfrm>
          <a:custGeom>
            <a:avLst/>
            <a:gdLst/>
            <a:ahLst/>
            <a:cxnLst/>
            <a:rect l="l" t="t" r="r" b="b"/>
            <a:pathLst>
              <a:path w="2450592" h="2542032">
                <a:moveTo>
                  <a:pt x="216394" y="0"/>
                </a:moveTo>
                <a:moveTo>
                  <a:pt x="216394" y="0"/>
                </a:moveTo>
                <a:lnTo>
                  <a:pt x="2234198" y="0"/>
                </a:lnTo>
                <a:quadBezTo>
                  <a:pt x="2450592" y="0"/>
                  <a:pt x="2450592" y="216394"/>
                </a:quadBezTo>
                <a:lnTo>
                  <a:pt x="2450592" y="2325638"/>
                </a:lnTo>
                <a:quadBezTo>
                  <a:pt x="2450592" y="2542032"/>
                  <a:pt x="2234198" y="2542032"/>
                </a:quadBezTo>
                <a:lnTo>
                  <a:pt x="216394" y="2542032"/>
                </a:lnTo>
                <a:quadBezTo>
                  <a:pt x="0" y="2542032"/>
                  <a:pt x="0" y="2325638"/>
                </a:quadBezTo>
                <a:lnTo>
                  <a:pt x="0" y="216394"/>
                </a:lnTo>
                <a:quadBezTo>
                  <a:pt x="0" y="0"/>
                  <a:pt x="216394" y="0"/>
                </a:quadBezTo>
                <a:close/>
              </a:path>
            </a:pathLst>
          </a:custGeom>
          <a:solidFill>
            <a:srgbClr val="5196FF">
              <a:alpha val="0"/>
            </a:srgbClr>
          </a:solidFill>
          <a:ln w="19050">
            <a:solidFill>
              <a:srgbClr val="FFCF97"/>
            </a:solidFill>
            <a:prstDash val="solid"/>
          </a:ln>
        </p:spPr>
        <p:txBody>
          <a:bodyPr/>
          <a:lstStyle/>
          <a:p>
            <a:endParaRPr lang="zh-CN" altLang="en-US"/>
          </a:p>
        </p:txBody>
      </p:sp>
      <p:sp>
        <p:nvSpPr>
          <p:cNvPr id="8" name="Shape 6"/>
          <p:cNvSpPr/>
          <p:nvPr/>
        </p:nvSpPr>
        <p:spPr>
          <a:xfrm>
            <a:off x="3386341" y="1343207"/>
            <a:ext cx="2450592" cy="2542032"/>
          </a:xfrm>
          <a:custGeom>
            <a:avLst/>
            <a:gdLst/>
            <a:ahLst/>
            <a:cxnLst/>
            <a:rect l="l" t="t" r="r" b="b"/>
            <a:pathLst>
              <a:path w="2450592" h="2542032">
                <a:moveTo>
                  <a:pt x="216394" y="0"/>
                </a:moveTo>
                <a:moveTo>
                  <a:pt x="216394" y="0"/>
                </a:moveTo>
                <a:lnTo>
                  <a:pt x="2234198" y="0"/>
                </a:lnTo>
                <a:quadBezTo>
                  <a:pt x="2450592" y="0"/>
                  <a:pt x="2450592" y="216394"/>
                </a:quadBezTo>
                <a:lnTo>
                  <a:pt x="2450592" y="2325638"/>
                </a:lnTo>
                <a:quadBezTo>
                  <a:pt x="2450592" y="2542032"/>
                  <a:pt x="2234198" y="2542032"/>
                </a:quadBezTo>
                <a:lnTo>
                  <a:pt x="216394" y="2542032"/>
                </a:lnTo>
                <a:quadBezTo>
                  <a:pt x="0" y="2542032"/>
                  <a:pt x="0" y="2325638"/>
                </a:quadBezTo>
                <a:lnTo>
                  <a:pt x="0" y="216394"/>
                </a:lnTo>
                <a:quadBezTo>
                  <a:pt x="0" y="0"/>
                  <a:pt x="216394" y="0"/>
                </a:quadBezTo>
                <a:close/>
              </a:path>
            </a:pathLst>
          </a:custGeom>
          <a:solidFill>
            <a:srgbClr val="A2E5B9">
              <a:alpha val="0"/>
            </a:srgbClr>
          </a:solidFill>
          <a:ln w="19050">
            <a:solidFill>
              <a:srgbClr val="FFCF97"/>
            </a:solidFill>
            <a:prstDash val="solid"/>
          </a:ln>
        </p:spPr>
        <p:txBody>
          <a:bodyPr/>
          <a:lstStyle/>
          <a:p>
            <a:endParaRPr lang="zh-CN" altLang="en-US"/>
          </a:p>
        </p:txBody>
      </p:sp>
      <p:sp>
        <p:nvSpPr>
          <p:cNvPr id="9" name="Shape 7"/>
          <p:cNvSpPr/>
          <p:nvPr/>
        </p:nvSpPr>
        <p:spPr>
          <a:xfrm>
            <a:off x="3623632" y="1153595"/>
            <a:ext cx="512064" cy="512064"/>
          </a:xfrm>
          <a:custGeom>
            <a:avLst/>
            <a:gdLst/>
            <a:ahLst/>
            <a:cxnLst/>
            <a:rect l="l" t="t" r="r" b="b"/>
            <a:pathLst>
              <a:path w="512064" h="512064">
                <a:moveTo>
                  <a:pt x="256032" y="0"/>
                </a:moveTo>
                <a:moveTo>
                  <a:pt x="256032" y="0"/>
                </a:moveTo>
                <a:cubicBezTo>
                  <a:pt x="397340" y="0"/>
                  <a:pt x="512064" y="114724"/>
                  <a:pt x="512064" y="256032"/>
                </a:cubicBezTo>
                <a:cubicBezTo>
                  <a:pt x="512064" y="397340"/>
                  <a:pt x="397340" y="512064"/>
                  <a:pt x="256032" y="512064"/>
                </a:cubicBezTo>
                <a:cubicBezTo>
                  <a:pt x="114724" y="512064"/>
                  <a:pt x="0" y="397340"/>
                  <a:pt x="0" y="256032"/>
                </a:cubicBezTo>
                <a:cubicBezTo>
                  <a:pt x="0" y="114724"/>
                  <a:pt x="114724" y="0"/>
                  <a:pt x="256032" y="0"/>
                </a:cubicBezTo>
                <a:close/>
              </a:path>
            </a:pathLst>
          </a:custGeom>
          <a:solidFill>
            <a:srgbClr val="0084FF"/>
          </a:solidFill>
          <a:ln/>
        </p:spPr>
        <p:txBody>
          <a:bodyPr/>
          <a:lstStyle/>
          <a:p>
            <a:endParaRPr lang="zh-CN" altLang="en-US"/>
          </a:p>
        </p:txBody>
      </p:sp>
      <p:sp>
        <p:nvSpPr>
          <p:cNvPr id="10" name="Text 8"/>
          <p:cNvSpPr/>
          <p:nvPr/>
        </p:nvSpPr>
        <p:spPr>
          <a:xfrm>
            <a:off x="3472790" y="1126163"/>
            <a:ext cx="813748" cy="566928"/>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1" name="Shape 9"/>
          <p:cNvSpPr/>
          <p:nvPr/>
        </p:nvSpPr>
        <p:spPr>
          <a:xfrm rot="-366000">
            <a:off x="6053547" y="1356868"/>
            <a:ext cx="2450592" cy="2542032"/>
          </a:xfrm>
          <a:custGeom>
            <a:avLst/>
            <a:gdLst/>
            <a:ahLst/>
            <a:cxnLst/>
            <a:rect l="l" t="t" r="r" b="b"/>
            <a:pathLst>
              <a:path w="2450592" h="2542032">
                <a:moveTo>
                  <a:pt x="216394" y="0"/>
                </a:moveTo>
                <a:moveTo>
                  <a:pt x="216394" y="0"/>
                </a:moveTo>
                <a:lnTo>
                  <a:pt x="2234198" y="0"/>
                </a:lnTo>
                <a:quadBezTo>
                  <a:pt x="2450592" y="0"/>
                  <a:pt x="2450592" y="216394"/>
                </a:quadBezTo>
                <a:lnTo>
                  <a:pt x="2450592" y="2325638"/>
                </a:lnTo>
                <a:quadBezTo>
                  <a:pt x="2450592" y="2542032"/>
                  <a:pt x="2234198" y="2542032"/>
                </a:quadBezTo>
                <a:lnTo>
                  <a:pt x="216394" y="2542032"/>
                </a:lnTo>
                <a:quadBezTo>
                  <a:pt x="0" y="2542032"/>
                  <a:pt x="0" y="2325638"/>
                </a:quadBezTo>
                <a:lnTo>
                  <a:pt x="0" y="216394"/>
                </a:lnTo>
                <a:quadBezTo>
                  <a:pt x="0" y="0"/>
                  <a:pt x="216394" y="0"/>
                </a:quadBezTo>
                <a:close/>
              </a:path>
            </a:pathLst>
          </a:custGeom>
          <a:solidFill>
            <a:srgbClr val="0084FF">
              <a:alpha val="0"/>
            </a:srgbClr>
          </a:solidFill>
          <a:ln w="19050">
            <a:solidFill>
              <a:srgbClr val="FFCF97"/>
            </a:solidFill>
            <a:prstDash val="solid"/>
          </a:ln>
        </p:spPr>
        <p:txBody>
          <a:bodyPr/>
          <a:lstStyle/>
          <a:p>
            <a:endParaRPr lang="zh-CN" altLang="en-US"/>
          </a:p>
        </p:txBody>
      </p:sp>
      <p:sp>
        <p:nvSpPr>
          <p:cNvPr id="12" name="Shape 10"/>
          <p:cNvSpPr/>
          <p:nvPr/>
        </p:nvSpPr>
        <p:spPr>
          <a:xfrm>
            <a:off x="6093184" y="1343207"/>
            <a:ext cx="2450592" cy="2542032"/>
          </a:xfrm>
          <a:custGeom>
            <a:avLst/>
            <a:gdLst/>
            <a:ahLst/>
            <a:cxnLst/>
            <a:rect l="l" t="t" r="r" b="b"/>
            <a:pathLst>
              <a:path w="2450592" h="2542032">
                <a:moveTo>
                  <a:pt x="216394" y="0"/>
                </a:moveTo>
                <a:moveTo>
                  <a:pt x="216394" y="0"/>
                </a:moveTo>
                <a:lnTo>
                  <a:pt x="2234198" y="0"/>
                </a:lnTo>
                <a:quadBezTo>
                  <a:pt x="2450592" y="0"/>
                  <a:pt x="2450592" y="216394"/>
                </a:quadBezTo>
                <a:lnTo>
                  <a:pt x="2450592" y="2325638"/>
                </a:lnTo>
                <a:quadBezTo>
                  <a:pt x="2450592" y="2542032"/>
                  <a:pt x="2234198" y="2542032"/>
                </a:quadBezTo>
                <a:lnTo>
                  <a:pt x="216394" y="2542032"/>
                </a:lnTo>
                <a:quadBezTo>
                  <a:pt x="0" y="2542032"/>
                  <a:pt x="0" y="2325638"/>
                </a:quadBezTo>
                <a:lnTo>
                  <a:pt x="0" y="216394"/>
                </a:lnTo>
                <a:quadBezTo>
                  <a:pt x="0" y="0"/>
                  <a:pt x="216394" y="0"/>
                </a:quadBezTo>
                <a:close/>
              </a:path>
            </a:pathLst>
          </a:custGeom>
          <a:solidFill>
            <a:srgbClr val="A2E5B9">
              <a:alpha val="0"/>
            </a:srgbClr>
          </a:solidFill>
          <a:ln w="19050">
            <a:solidFill>
              <a:srgbClr val="FFCF97"/>
            </a:solidFill>
            <a:prstDash val="solid"/>
          </a:ln>
        </p:spPr>
        <p:txBody>
          <a:bodyPr/>
          <a:lstStyle/>
          <a:p>
            <a:endParaRPr lang="zh-CN" altLang="en-US"/>
          </a:p>
        </p:txBody>
      </p:sp>
      <p:sp>
        <p:nvSpPr>
          <p:cNvPr id="13" name="Shape 11"/>
          <p:cNvSpPr/>
          <p:nvPr/>
        </p:nvSpPr>
        <p:spPr>
          <a:xfrm>
            <a:off x="6330475" y="1153595"/>
            <a:ext cx="512064" cy="512064"/>
          </a:xfrm>
          <a:custGeom>
            <a:avLst/>
            <a:gdLst/>
            <a:ahLst/>
            <a:cxnLst/>
            <a:rect l="l" t="t" r="r" b="b"/>
            <a:pathLst>
              <a:path w="512064" h="512064">
                <a:moveTo>
                  <a:pt x="256032" y="0"/>
                </a:moveTo>
                <a:moveTo>
                  <a:pt x="256032" y="0"/>
                </a:moveTo>
                <a:cubicBezTo>
                  <a:pt x="397340" y="0"/>
                  <a:pt x="512064" y="114724"/>
                  <a:pt x="512064" y="256032"/>
                </a:cubicBezTo>
                <a:cubicBezTo>
                  <a:pt x="512064" y="397340"/>
                  <a:pt x="397340" y="512064"/>
                  <a:pt x="256032" y="512064"/>
                </a:cubicBezTo>
                <a:cubicBezTo>
                  <a:pt x="114724" y="512064"/>
                  <a:pt x="0" y="397340"/>
                  <a:pt x="0" y="256032"/>
                </a:cubicBezTo>
                <a:cubicBezTo>
                  <a:pt x="0" y="114724"/>
                  <a:pt x="114724" y="0"/>
                  <a:pt x="256032" y="0"/>
                </a:cubicBezTo>
                <a:close/>
              </a:path>
            </a:pathLst>
          </a:custGeom>
          <a:solidFill>
            <a:srgbClr val="0084FF"/>
          </a:solidFill>
          <a:ln/>
        </p:spPr>
        <p:txBody>
          <a:bodyPr/>
          <a:lstStyle/>
          <a:p>
            <a:endParaRPr lang="zh-CN" altLang="en-US"/>
          </a:p>
        </p:txBody>
      </p:sp>
      <p:sp>
        <p:nvSpPr>
          <p:cNvPr id="14" name="Text 12"/>
          <p:cNvSpPr/>
          <p:nvPr/>
        </p:nvSpPr>
        <p:spPr>
          <a:xfrm>
            <a:off x="6170489" y="1121591"/>
            <a:ext cx="813748" cy="566928"/>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15" name="Text 13"/>
          <p:cNvSpPr/>
          <p:nvPr/>
        </p:nvSpPr>
        <p:spPr>
          <a:xfrm>
            <a:off x="679498" y="1667126"/>
            <a:ext cx="2449397" cy="448056"/>
          </a:xfrm>
          <a:prstGeom prst="rect">
            <a:avLst/>
          </a:prstGeom>
          <a:noFill/>
          <a:ln/>
        </p:spPr>
        <p:txBody>
          <a:bodyPr wrap="square" lIns="95250" tIns="95250" rIns="95250" bIns="95250" rtlCol="0" anchor="t"/>
          <a:lstStyle/>
          <a:p>
            <a:pPr marL="0" indent="0" algn="ctr">
              <a:lnSpc>
                <a:spcPct val="100000"/>
              </a:lnSpc>
              <a:buNone/>
            </a:pPr>
            <a:r>
              <a:rPr lang="en-US" sz="1728" b="1" dirty="0">
                <a:solidFill>
                  <a:srgbClr val="FFCF97"/>
                </a:solidFill>
                <a:latin typeface="Microsoft Yahei" pitchFamily="34" charset="0"/>
                <a:ea typeface="Microsoft Yahei" pitchFamily="34" charset="-122"/>
                <a:cs typeface="Microsoft Yahei" pitchFamily="34" charset="-120"/>
              </a:rPr>
              <a:t>归纳推理的定义</a:t>
            </a:r>
            <a:endParaRPr lang="en-US" sz="1440" dirty="0"/>
          </a:p>
        </p:txBody>
      </p:sp>
      <p:sp>
        <p:nvSpPr>
          <p:cNvPr id="16" name="Text 14"/>
          <p:cNvSpPr/>
          <p:nvPr/>
        </p:nvSpPr>
        <p:spPr>
          <a:xfrm>
            <a:off x="807514" y="1988925"/>
            <a:ext cx="2194560" cy="1499616"/>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归纳推理是从特殊到一般的推理过程，通过观察和分析具体事例，得出一般性的结论。</a:t>
            </a:r>
            <a:endParaRPr lang="en-US" sz="1440" dirty="0"/>
          </a:p>
        </p:txBody>
      </p:sp>
      <p:sp>
        <p:nvSpPr>
          <p:cNvPr id="17" name="Text 15"/>
          <p:cNvSpPr/>
          <p:nvPr/>
        </p:nvSpPr>
        <p:spPr>
          <a:xfrm>
            <a:off x="3386341" y="1667126"/>
            <a:ext cx="2449397" cy="448056"/>
          </a:xfrm>
          <a:prstGeom prst="rect">
            <a:avLst/>
          </a:prstGeom>
          <a:noFill/>
          <a:ln/>
        </p:spPr>
        <p:txBody>
          <a:bodyPr wrap="square" lIns="95250" tIns="95250" rIns="95250" bIns="95250" rtlCol="0" anchor="t"/>
          <a:lstStyle/>
          <a:p>
            <a:pPr marL="0" indent="0" algn="ctr">
              <a:lnSpc>
                <a:spcPct val="100000"/>
              </a:lnSpc>
              <a:buNone/>
            </a:pPr>
            <a:r>
              <a:rPr lang="en-US" sz="1728" b="1" dirty="0">
                <a:solidFill>
                  <a:srgbClr val="FFCF97"/>
                </a:solidFill>
                <a:latin typeface="Microsoft Yahei" pitchFamily="34" charset="0"/>
                <a:ea typeface="Microsoft Yahei" pitchFamily="34" charset="-122"/>
                <a:cs typeface="Microsoft Yahei" pitchFamily="34" charset="-120"/>
              </a:rPr>
              <a:t>归纳推理的应用</a:t>
            </a:r>
            <a:endParaRPr lang="en-US" sz="1440" dirty="0"/>
          </a:p>
        </p:txBody>
      </p:sp>
      <p:sp>
        <p:nvSpPr>
          <p:cNvPr id="18" name="Text 16"/>
          <p:cNvSpPr/>
          <p:nvPr/>
        </p:nvSpPr>
        <p:spPr>
          <a:xfrm>
            <a:off x="3514357" y="1988925"/>
            <a:ext cx="2194560" cy="1499616"/>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归纳推理在科学研究、逻辑推理、数据分析等领域有广泛应用，是理解和解释世界的重要工具。</a:t>
            </a:r>
            <a:endParaRPr lang="en-US" sz="1440" dirty="0"/>
          </a:p>
        </p:txBody>
      </p:sp>
      <p:sp>
        <p:nvSpPr>
          <p:cNvPr id="19" name="Text 17"/>
          <p:cNvSpPr/>
          <p:nvPr/>
        </p:nvSpPr>
        <p:spPr>
          <a:xfrm>
            <a:off x="6093184" y="1667126"/>
            <a:ext cx="2449397" cy="448056"/>
          </a:xfrm>
          <a:prstGeom prst="rect">
            <a:avLst/>
          </a:prstGeom>
          <a:noFill/>
          <a:ln/>
        </p:spPr>
        <p:txBody>
          <a:bodyPr wrap="square" lIns="95250" tIns="95250" rIns="95250" bIns="95250" rtlCol="0" anchor="t"/>
          <a:lstStyle/>
          <a:p>
            <a:pPr marL="0" indent="0" algn="ctr">
              <a:lnSpc>
                <a:spcPct val="100000"/>
              </a:lnSpc>
              <a:buNone/>
            </a:pPr>
            <a:r>
              <a:rPr lang="en-US" sz="1728" b="1" dirty="0">
                <a:solidFill>
                  <a:srgbClr val="FFCF97"/>
                </a:solidFill>
                <a:latin typeface="Microsoft Yahei" pitchFamily="34" charset="0"/>
                <a:ea typeface="Microsoft Yahei" pitchFamily="34" charset="-122"/>
                <a:cs typeface="Microsoft Yahei" pitchFamily="34" charset="-120"/>
              </a:rPr>
              <a:t>归纳推理的局限性</a:t>
            </a:r>
            <a:endParaRPr lang="en-US" sz="1440" dirty="0"/>
          </a:p>
        </p:txBody>
      </p:sp>
      <p:sp>
        <p:nvSpPr>
          <p:cNvPr id="20" name="Text 18"/>
          <p:cNvSpPr/>
          <p:nvPr/>
        </p:nvSpPr>
        <p:spPr>
          <a:xfrm>
            <a:off x="6221200" y="1988925"/>
            <a:ext cx="2194560" cy="1499616"/>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归纳推理的结论并非绝对正确，可能存在误差，需要通过多次验证和修正来提高准确性。</a:t>
            </a:r>
            <a:endParaRPr lang="en-US" sz="144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544235" y="789637"/>
            <a:ext cx="2055531" cy="1883664"/>
          </a:xfrm>
          <a:prstGeom prst="rect">
            <a:avLst/>
          </a:prstGeom>
          <a:noFill/>
          <a:ln/>
        </p:spPr>
        <p:txBody>
          <a:bodyPr wrap="square" lIns="95250" tIns="95250" rIns="95250" bIns="95250" rtlCol="0" anchor="t"/>
          <a:lstStyle/>
          <a:p>
            <a:pPr marL="0" indent="0" algn="ctr">
              <a:lnSpc>
                <a:spcPct val="112500"/>
              </a:lnSpc>
              <a:spcBef>
                <a:spcPts val="375"/>
              </a:spcBef>
              <a:buNone/>
            </a:pPr>
            <a:r>
              <a:rPr lang="en-US" sz="8928" b="1" dirty="0">
                <a:solidFill>
                  <a:srgbClr val="FFCF97"/>
                </a:solidFill>
                <a:latin typeface="Microsoft Yahei" pitchFamily="34" charset="0"/>
                <a:ea typeface="Microsoft Yahei" pitchFamily="34" charset="-122"/>
                <a:cs typeface="Microsoft Yahei" pitchFamily="34" charset="-120"/>
              </a:rPr>
              <a:t>03</a:t>
            </a:r>
            <a:endParaRPr lang="en-US" sz="1440" dirty="0"/>
          </a:p>
        </p:txBody>
      </p:sp>
      <p:sp>
        <p:nvSpPr>
          <p:cNvPr id="3" name="Text 1"/>
          <p:cNvSpPr/>
          <p:nvPr/>
        </p:nvSpPr>
        <p:spPr>
          <a:xfrm>
            <a:off x="1962784" y="2735846"/>
            <a:ext cx="5218432" cy="813816"/>
          </a:xfrm>
          <a:prstGeom prst="rect">
            <a:avLst/>
          </a:prstGeom>
          <a:noFill/>
          <a:ln/>
        </p:spPr>
        <p:txBody>
          <a:bodyPr wrap="square" lIns="95250" tIns="95250" rIns="95250" bIns="95250" rtlCol="0" anchor="t"/>
          <a:lstStyle/>
          <a:p>
            <a:pPr marL="0" indent="0" algn="ctr">
              <a:lnSpc>
                <a:spcPct val="112500"/>
              </a:lnSpc>
              <a:spcBef>
                <a:spcPts val="375"/>
              </a:spcBef>
              <a:buNone/>
            </a:pPr>
            <a:r>
              <a:rPr lang="en-US" sz="3312" b="1" dirty="0">
                <a:solidFill>
                  <a:srgbClr val="FFFFFF"/>
                </a:solidFill>
                <a:latin typeface="Microsoft Yahei" pitchFamily="34" charset="0"/>
                <a:ea typeface="Microsoft Yahei" pitchFamily="34" charset="-122"/>
                <a:cs typeface="Microsoft Yahei" pitchFamily="34" charset="-120"/>
              </a:rPr>
              <a:t>批判性思维模式</a:t>
            </a:r>
            <a:endParaRPr lang="en-US" sz="144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83641" y="190697"/>
            <a:ext cx="8088253" cy="566928"/>
          </a:xfrm>
          <a:prstGeom prst="rect">
            <a:avLst/>
          </a:prstGeom>
          <a:noFill/>
          <a:ln/>
        </p:spPr>
        <p:txBody>
          <a:bodyPr wrap="square" lIns="95250" tIns="95250" rIns="95250" bIns="95250" rtlCol="0" anchor="t"/>
          <a:lstStyle/>
          <a:p>
            <a:pPr marL="0" indent="0">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问题分析</a:t>
            </a:r>
            <a:endParaRPr lang="en-US" sz="1440" dirty="0"/>
          </a:p>
        </p:txBody>
      </p:sp>
      <p:sp>
        <p:nvSpPr>
          <p:cNvPr id="3" name="Shape 1"/>
          <p:cNvSpPr/>
          <p:nvPr/>
        </p:nvSpPr>
        <p:spPr>
          <a:xfrm>
            <a:off x="447956" y="1929366"/>
            <a:ext cx="8248087" cy="2346713"/>
          </a:xfrm>
          <a:custGeom>
            <a:avLst/>
            <a:gdLst/>
            <a:ahLst/>
            <a:cxnLst/>
            <a:rect l="l" t="t" r="r" b="b"/>
            <a:pathLst>
              <a:path w="8248087" h="2346713">
                <a:moveTo>
                  <a:pt x="293339" y="0"/>
                </a:moveTo>
                <a:moveTo>
                  <a:pt x="293339" y="0"/>
                </a:moveTo>
                <a:lnTo>
                  <a:pt x="7954748" y="0"/>
                </a:lnTo>
                <a:quadBezTo>
                  <a:pt x="8248087" y="0"/>
                  <a:pt x="8248087" y="293339"/>
                </a:quadBezTo>
                <a:lnTo>
                  <a:pt x="8248087" y="2053374"/>
                </a:lnTo>
                <a:quadBezTo>
                  <a:pt x="8248087" y="2346713"/>
                  <a:pt x="7954748" y="2346713"/>
                </a:quadBezTo>
                <a:lnTo>
                  <a:pt x="293339" y="2346713"/>
                </a:lnTo>
                <a:quadBezTo>
                  <a:pt x="0" y="2346713"/>
                  <a:pt x="0" y="2053374"/>
                </a:quadBezTo>
                <a:lnTo>
                  <a:pt x="0" y="293339"/>
                </a:lnTo>
                <a:quadBezTo>
                  <a:pt x="0" y="0"/>
                  <a:pt x="293339" y="0"/>
                </a:quadBezTo>
                <a:close/>
              </a:path>
            </a:pathLst>
          </a:custGeom>
          <a:solidFill>
            <a:srgbClr val="0084FF">
              <a:alpha val="10000"/>
            </a:srgbClr>
          </a:solidFill>
          <a:ln w="19050">
            <a:solidFill>
              <a:srgbClr val="FFCF97"/>
            </a:solidFill>
            <a:prstDash val="solid"/>
          </a:ln>
        </p:spPr>
        <p:txBody>
          <a:bodyPr/>
          <a:lstStyle/>
          <a:p>
            <a:endParaRPr lang="zh-CN" altLang="en-US"/>
          </a:p>
        </p:txBody>
      </p:sp>
      <p:pic>
        <p:nvPicPr>
          <p:cNvPr id="4" name="Image 0" descr="preencoded.png"/>
          <p:cNvPicPr>
            <a:picLocks noChangeAspect="1"/>
          </p:cNvPicPr>
          <p:nvPr/>
        </p:nvPicPr>
        <p:blipFill>
          <a:blip r:embed="rId4"/>
          <a:stretch>
            <a:fillRect/>
          </a:stretch>
        </p:blipFill>
        <p:spPr>
          <a:xfrm>
            <a:off x="2041139" y="867420"/>
            <a:ext cx="914400" cy="914400"/>
          </a:xfrm>
          <a:prstGeom prst="rect">
            <a:avLst/>
          </a:prstGeom>
        </p:spPr>
      </p:pic>
      <p:pic>
        <p:nvPicPr>
          <p:cNvPr id="5" name="Image 1" descr="preencoded.png"/>
          <p:cNvPicPr>
            <a:picLocks noChangeAspect="1"/>
          </p:cNvPicPr>
          <p:nvPr/>
        </p:nvPicPr>
        <p:blipFill>
          <a:blip r:embed="rId4"/>
          <a:stretch>
            <a:fillRect/>
          </a:stretch>
        </p:blipFill>
        <p:spPr>
          <a:xfrm flipH="1">
            <a:off x="1126739" y="867420"/>
            <a:ext cx="914400" cy="914400"/>
          </a:xfrm>
          <a:prstGeom prst="rect">
            <a:avLst/>
          </a:prstGeom>
        </p:spPr>
      </p:pic>
      <p:sp>
        <p:nvSpPr>
          <p:cNvPr id="6" name="Text 2"/>
          <p:cNvSpPr/>
          <p:nvPr/>
        </p:nvSpPr>
        <p:spPr>
          <a:xfrm>
            <a:off x="1636445" y="995436"/>
            <a:ext cx="784215" cy="58521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3168" b="1" dirty="0">
                <a:solidFill>
                  <a:srgbClr val="FFCF97"/>
                </a:solidFill>
                <a:latin typeface="Microsoft Yahei" pitchFamily="34" charset="0"/>
                <a:ea typeface="Microsoft Yahei" pitchFamily="34" charset="-122"/>
                <a:cs typeface="Microsoft Yahei" pitchFamily="34" charset="-120"/>
              </a:rPr>
              <a:t>01</a:t>
            </a:r>
            <a:endParaRPr lang="en-US" sz="1440" dirty="0"/>
          </a:p>
        </p:txBody>
      </p:sp>
      <p:sp>
        <p:nvSpPr>
          <p:cNvPr id="7" name="Shape 3"/>
          <p:cNvSpPr/>
          <p:nvPr/>
        </p:nvSpPr>
        <p:spPr>
          <a:xfrm>
            <a:off x="1745836"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alpha val="80000"/>
            </a:srgbClr>
          </a:solidFill>
          <a:ln/>
        </p:spPr>
        <p:txBody>
          <a:bodyPr/>
          <a:lstStyle/>
          <a:p>
            <a:endParaRPr lang="zh-CN" altLang="en-US"/>
          </a:p>
        </p:txBody>
      </p:sp>
      <p:sp>
        <p:nvSpPr>
          <p:cNvPr id="8" name="Shape 4"/>
          <p:cNvSpPr/>
          <p:nvPr/>
        </p:nvSpPr>
        <p:spPr>
          <a:xfrm>
            <a:off x="1949699"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solidFill>
          <a:ln/>
        </p:spPr>
        <p:txBody>
          <a:bodyPr/>
          <a:lstStyle/>
          <a:p>
            <a:endParaRPr lang="zh-CN" altLang="en-US"/>
          </a:p>
        </p:txBody>
      </p:sp>
      <p:sp>
        <p:nvSpPr>
          <p:cNvPr id="9" name="Shape 5"/>
          <p:cNvSpPr/>
          <p:nvPr/>
        </p:nvSpPr>
        <p:spPr>
          <a:xfrm>
            <a:off x="2153562"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alpha val="80000"/>
            </a:srgbClr>
          </a:solidFill>
          <a:ln/>
        </p:spPr>
        <p:txBody>
          <a:bodyPr/>
          <a:lstStyle/>
          <a:p>
            <a:endParaRPr lang="zh-CN" altLang="en-US"/>
          </a:p>
        </p:txBody>
      </p:sp>
      <p:sp>
        <p:nvSpPr>
          <p:cNvPr id="10" name="Text 6"/>
          <p:cNvSpPr/>
          <p:nvPr/>
        </p:nvSpPr>
        <p:spPr>
          <a:xfrm>
            <a:off x="825904" y="2045733"/>
            <a:ext cx="2430470" cy="402336"/>
          </a:xfrm>
          <a:prstGeom prst="rect">
            <a:avLst/>
          </a:prstGeom>
          <a:noFill/>
          <a:ln/>
        </p:spPr>
        <p:txBody>
          <a:bodyPr wrap="square" lIns="95250" tIns="95250" rIns="95250" bIns="95250" rtlCol="0" anchor="ctr"/>
          <a:lstStyle/>
          <a:p>
            <a:pPr marL="0" indent="0" algn="ctr">
              <a:lnSpc>
                <a:spcPct val="100000"/>
              </a:lnSpc>
              <a:spcBef>
                <a:spcPts val="375"/>
              </a:spcBef>
              <a:buNone/>
            </a:pPr>
            <a:r>
              <a:rPr lang="en-US" sz="1728" b="1" dirty="0">
                <a:solidFill>
                  <a:srgbClr val="FFCF97"/>
                </a:solidFill>
                <a:latin typeface="Microsoft Yahei" pitchFamily="34" charset="0"/>
                <a:ea typeface="Microsoft Yahei" pitchFamily="34" charset="-122"/>
                <a:cs typeface="Microsoft Yahei" pitchFamily="34" charset="-120"/>
              </a:rPr>
              <a:t>问题分析的重要性</a:t>
            </a:r>
            <a:endParaRPr lang="en-US" sz="1440" dirty="0"/>
          </a:p>
        </p:txBody>
      </p:sp>
      <p:sp>
        <p:nvSpPr>
          <p:cNvPr id="11" name="Text 7"/>
          <p:cNvSpPr/>
          <p:nvPr/>
        </p:nvSpPr>
        <p:spPr>
          <a:xfrm>
            <a:off x="825904" y="2448069"/>
            <a:ext cx="2430470" cy="12801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问题分析是思维模式构建的基础，通过深入理解问题，我们可以更好地应用思维模式解决实际问题。</a:t>
            </a:r>
            <a:endParaRPr lang="en-US" sz="1440" dirty="0"/>
          </a:p>
        </p:txBody>
      </p:sp>
      <p:pic>
        <p:nvPicPr>
          <p:cNvPr id="12" name="Image 2" descr="preencoded.png"/>
          <p:cNvPicPr>
            <a:picLocks noChangeAspect="1"/>
          </p:cNvPicPr>
          <p:nvPr/>
        </p:nvPicPr>
        <p:blipFill>
          <a:blip r:embed="rId4"/>
          <a:stretch>
            <a:fillRect/>
          </a:stretch>
        </p:blipFill>
        <p:spPr>
          <a:xfrm>
            <a:off x="4572000" y="867420"/>
            <a:ext cx="914400" cy="914400"/>
          </a:xfrm>
          <a:prstGeom prst="rect">
            <a:avLst/>
          </a:prstGeom>
        </p:spPr>
      </p:pic>
      <p:pic>
        <p:nvPicPr>
          <p:cNvPr id="13" name="Image 3" descr="preencoded.png"/>
          <p:cNvPicPr>
            <a:picLocks noChangeAspect="1"/>
          </p:cNvPicPr>
          <p:nvPr/>
        </p:nvPicPr>
        <p:blipFill>
          <a:blip r:embed="rId4"/>
          <a:stretch>
            <a:fillRect/>
          </a:stretch>
        </p:blipFill>
        <p:spPr>
          <a:xfrm flipH="1">
            <a:off x="3657600" y="867420"/>
            <a:ext cx="914400" cy="914400"/>
          </a:xfrm>
          <a:prstGeom prst="rect">
            <a:avLst/>
          </a:prstGeom>
        </p:spPr>
      </p:pic>
      <p:sp>
        <p:nvSpPr>
          <p:cNvPr id="14" name="Text 8"/>
          <p:cNvSpPr/>
          <p:nvPr/>
        </p:nvSpPr>
        <p:spPr>
          <a:xfrm>
            <a:off x="4152608" y="995436"/>
            <a:ext cx="849850" cy="58521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3168" b="1" dirty="0">
                <a:solidFill>
                  <a:srgbClr val="FFCF97"/>
                </a:solidFill>
                <a:latin typeface="Microsoft Yahei" pitchFamily="34" charset="0"/>
                <a:ea typeface="Microsoft Yahei" pitchFamily="34" charset="-122"/>
                <a:cs typeface="Microsoft Yahei" pitchFamily="34" charset="-120"/>
              </a:rPr>
              <a:t>02</a:t>
            </a:r>
            <a:endParaRPr lang="en-US" sz="1440" dirty="0"/>
          </a:p>
        </p:txBody>
      </p:sp>
      <p:sp>
        <p:nvSpPr>
          <p:cNvPr id="15" name="Text 9"/>
          <p:cNvSpPr/>
          <p:nvPr/>
        </p:nvSpPr>
        <p:spPr>
          <a:xfrm>
            <a:off x="3356765" y="2045733"/>
            <a:ext cx="2430470" cy="402336"/>
          </a:xfrm>
          <a:prstGeom prst="rect">
            <a:avLst/>
          </a:prstGeom>
          <a:noFill/>
          <a:ln/>
        </p:spPr>
        <p:txBody>
          <a:bodyPr wrap="square" lIns="95250" tIns="95250" rIns="95250" bIns="95250" rtlCol="0" anchor="ctr"/>
          <a:lstStyle/>
          <a:p>
            <a:pPr marL="0" indent="0" algn="ctr">
              <a:lnSpc>
                <a:spcPct val="100000"/>
              </a:lnSpc>
              <a:spcBef>
                <a:spcPts val="375"/>
              </a:spcBef>
              <a:buNone/>
            </a:pPr>
            <a:r>
              <a:rPr lang="en-US" sz="1728" b="1" dirty="0">
                <a:solidFill>
                  <a:srgbClr val="FFCF97"/>
                </a:solidFill>
                <a:latin typeface="Microsoft Yahei" pitchFamily="34" charset="0"/>
                <a:ea typeface="Microsoft Yahei" pitchFamily="34" charset="-122"/>
                <a:cs typeface="Microsoft Yahei" pitchFamily="34" charset="-120"/>
              </a:rPr>
              <a:t>问题分析的步骤</a:t>
            </a:r>
            <a:endParaRPr lang="en-US" sz="1440" dirty="0"/>
          </a:p>
        </p:txBody>
      </p:sp>
      <p:sp>
        <p:nvSpPr>
          <p:cNvPr id="16" name="Text 10"/>
          <p:cNvSpPr/>
          <p:nvPr/>
        </p:nvSpPr>
        <p:spPr>
          <a:xfrm>
            <a:off x="3356765" y="2448069"/>
            <a:ext cx="2430470" cy="12801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问题分析包括识别问题、收集信息、分析原因和提出解决方案等步骤，每一步都对思维模式的应用至关重要。</a:t>
            </a:r>
            <a:endParaRPr lang="en-US" sz="1440" dirty="0"/>
          </a:p>
        </p:txBody>
      </p:sp>
      <p:pic>
        <p:nvPicPr>
          <p:cNvPr id="17" name="Image 4" descr="preencoded.png"/>
          <p:cNvPicPr>
            <a:picLocks noChangeAspect="1"/>
          </p:cNvPicPr>
          <p:nvPr/>
        </p:nvPicPr>
        <p:blipFill>
          <a:blip r:embed="rId4"/>
          <a:stretch>
            <a:fillRect/>
          </a:stretch>
        </p:blipFill>
        <p:spPr>
          <a:xfrm>
            <a:off x="7102861" y="867420"/>
            <a:ext cx="914400" cy="914400"/>
          </a:xfrm>
          <a:prstGeom prst="rect">
            <a:avLst/>
          </a:prstGeom>
        </p:spPr>
      </p:pic>
      <p:pic>
        <p:nvPicPr>
          <p:cNvPr id="18" name="Image 5" descr="preencoded.png"/>
          <p:cNvPicPr>
            <a:picLocks noChangeAspect="1"/>
          </p:cNvPicPr>
          <p:nvPr/>
        </p:nvPicPr>
        <p:blipFill>
          <a:blip r:embed="rId4"/>
          <a:stretch>
            <a:fillRect/>
          </a:stretch>
        </p:blipFill>
        <p:spPr>
          <a:xfrm flipH="1">
            <a:off x="6188461" y="867420"/>
            <a:ext cx="914400" cy="914400"/>
          </a:xfrm>
          <a:prstGeom prst="rect">
            <a:avLst/>
          </a:prstGeom>
        </p:spPr>
      </p:pic>
      <p:sp>
        <p:nvSpPr>
          <p:cNvPr id="19" name="Text 11"/>
          <p:cNvSpPr/>
          <p:nvPr/>
        </p:nvSpPr>
        <p:spPr>
          <a:xfrm>
            <a:off x="6676289" y="995436"/>
            <a:ext cx="817032" cy="58521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3168" b="1" dirty="0">
                <a:solidFill>
                  <a:srgbClr val="FFCF97"/>
                </a:solidFill>
                <a:latin typeface="Microsoft Yahei" pitchFamily="34" charset="0"/>
                <a:ea typeface="Microsoft Yahei" pitchFamily="34" charset="-122"/>
                <a:cs typeface="Microsoft Yahei" pitchFamily="34" charset="-120"/>
              </a:rPr>
              <a:t>03</a:t>
            </a:r>
            <a:endParaRPr lang="en-US" sz="1440" dirty="0"/>
          </a:p>
        </p:txBody>
      </p:sp>
      <p:sp>
        <p:nvSpPr>
          <p:cNvPr id="20" name="Text 12"/>
          <p:cNvSpPr/>
          <p:nvPr/>
        </p:nvSpPr>
        <p:spPr>
          <a:xfrm>
            <a:off x="5887626" y="2045733"/>
            <a:ext cx="2430470" cy="402336"/>
          </a:xfrm>
          <a:prstGeom prst="rect">
            <a:avLst/>
          </a:prstGeom>
          <a:noFill/>
          <a:ln/>
        </p:spPr>
        <p:txBody>
          <a:bodyPr wrap="square" lIns="95250" tIns="95250" rIns="95250" bIns="95250" rtlCol="0" anchor="ctr"/>
          <a:lstStyle/>
          <a:p>
            <a:pPr marL="0" indent="0" algn="ctr">
              <a:lnSpc>
                <a:spcPct val="100000"/>
              </a:lnSpc>
              <a:spcBef>
                <a:spcPts val="375"/>
              </a:spcBef>
              <a:buNone/>
            </a:pPr>
            <a:r>
              <a:rPr lang="en-US" sz="1728" b="1" dirty="0">
                <a:solidFill>
                  <a:srgbClr val="FFCF97"/>
                </a:solidFill>
                <a:latin typeface="Microsoft Yahei" pitchFamily="34" charset="0"/>
                <a:ea typeface="Microsoft Yahei" pitchFamily="34" charset="-122"/>
                <a:cs typeface="Microsoft Yahei" pitchFamily="34" charset="-120"/>
              </a:rPr>
              <a:t>问题分析的挑战</a:t>
            </a:r>
            <a:endParaRPr lang="en-US" sz="1440" dirty="0"/>
          </a:p>
        </p:txBody>
      </p:sp>
      <p:sp>
        <p:nvSpPr>
          <p:cNvPr id="21" name="Text 13"/>
          <p:cNvSpPr/>
          <p:nvPr/>
        </p:nvSpPr>
        <p:spPr>
          <a:xfrm>
            <a:off x="5887626" y="2448069"/>
            <a:ext cx="2430470" cy="12801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在问题分析过程中，我们可能会遇到信息不足、偏见影响等挑战，这需要我们运用批判性思维来克服。</a:t>
            </a:r>
            <a:endParaRPr lang="en-US" sz="1440" dirty="0"/>
          </a:p>
        </p:txBody>
      </p:sp>
      <p:sp>
        <p:nvSpPr>
          <p:cNvPr id="22" name="Shape 14"/>
          <p:cNvSpPr/>
          <p:nvPr/>
        </p:nvSpPr>
        <p:spPr>
          <a:xfrm>
            <a:off x="4276697"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alpha val="80000"/>
            </a:srgbClr>
          </a:solidFill>
          <a:ln/>
        </p:spPr>
        <p:txBody>
          <a:bodyPr/>
          <a:lstStyle/>
          <a:p>
            <a:endParaRPr lang="zh-CN" altLang="en-US"/>
          </a:p>
        </p:txBody>
      </p:sp>
      <p:sp>
        <p:nvSpPr>
          <p:cNvPr id="23" name="Shape 15"/>
          <p:cNvSpPr/>
          <p:nvPr/>
        </p:nvSpPr>
        <p:spPr>
          <a:xfrm>
            <a:off x="4480560"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solidFill>
          <a:ln/>
        </p:spPr>
        <p:txBody>
          <a:bodyPr/>
          <a:lstStyle/>
          <a:p>
            <a:endParaRPr lang="zh-CN" altLang="en-US"/>
          </a:p>
        </p:txBody>
      </p:sp>
      <p:sp>
        <p:nvSpPr>
          <p:cNvPr id="24" name="Shape 16"/>
          <p:cNvSpPr/>
          <p:nvPr/>
        </p:nvSpPr>
        <p:spPr>
          <a:xfrm>
            <a:off x="4684423"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alpha val="80000"/>
            </a:srgbClr>
          </a:solidFill>
          <a:ln/>
        </p:spPr>
        <p:txBody>
          <a:bodyPr/>
          <a:lstStyle/>
          <a:p>
            <a:endParaRPr lang="zh-CN" altLang="en-US"/>
          </a:p>
        </p:txBody>
      </p:sp>
      <p:sp>
        <p:nvSpPr>
          <p:cNvPr id="25" name="Shape 17"/>
          <p:cNvSpPr/>
          <p:nvPr/>
        </p:nvSpPr>
        <p:spPr>
          <a:xfrm>
            <a:off x="6807558"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alpha val="80000"/>
            </a:srgbClr>
          </a:solidFill>
          <a:ln/>
        </p:spPr>
        <p:txBody>
          <a:bodyPr/>
          <a:lstStyle/>
          <a:p>
            <a:endParaRPr lang="zh-CN" altLang="en-US"/>
          </a:p>
        </p:txBody>
      </p:sp>
      <p:sp>
        <p:nvSpPr>
          <p:cNvPr id="26" name="Shape 18"/>
          <p:cNvSpPr/>
          <p:nvPr/>
        </p:nvSpPr>
        <p:spPr>
          <a:xfrm>
            <a:off x="7011421"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solidFill>
          <a:ln/>
        </p:spPr>
        <p:txBody>
          <a:bodyPr/>
          <a:lstStyle/>
          <a:p>
            <a:endParaRPr lang="zh-CN" altLang="en-US"/>
          </a:p>
        </p:txBody>
      </p:sp>
      <p:sp>
        <p:nvSpPr>
          <p:cNvPr id="27" name="Shape 19"/>
          <p:cNvSpPr/>
          <p:nvPr/>
        </p:nvSpPr>
        <p:spPr>
          <a:xfrm>
            <a:off x="7215284"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alpha val="80000"/>
            </a:srgbClr>
          </a:solidFill>
          <a:ln/>
        </p:spPr>
        <p:txBody>
          <a:bodyPr/>
          <a:lstStyle/>
          <a:p>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83641" y="190697"/>
            <a:ext cx="8088253" cy="566928"/>
          </a:xfrm>
          <a:prstGeom prst="rect">
            <a:avLst/>
          </a:prstGeom>
          <a:noFill/>
          <a:ln/>
        </p:spPr>
        <p:txBody>
          <a:bodyPr wrap="square" lIns="95250" tIns="95250" rIns="95250" bIns="95250" rtlCol="0" anchor="t"/>
          <a:lstStyle/>
          <a:p>
            <a:pPr marL="0" indent="0">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证据评估</a:t>
            </a:r>
            <a:endParaRPr lang="en-US" sz="1440" dirty="0"/>
          </a:p>
        </p:txBody>
      </p:sp>
      <p:pic>
        <p:nvPicPr>
          <p:cNvPr id="3" name="Image 0" descr="preencoded.png"/>
          <p:cNvPicPr>
            <a:picLocks noChangeAspect="1"/>
          </p:cNvPicPr>
          <p:nvPr/>
        </p:nvPicPr>
        <p:blipFill>
          <a:blip r:embed="rId4">
            <a:alphaModFix amt="20000"/>
          </a:blip>
          <a:stretch>
            <a:fillRect/>
          </a:stretch>
        </p:blipFill>
        <p:spPr>
          <a:xfrm>
            <a:off x="536725" y="1474353"/>
            <a:ext cx="1455739" cy="1883898"/>
          </a:xfrm>
          <a:prstGeom prst="rect">
            <a:avLst/>
          </a:prstGeom>
        </p:spPr>
      </p:pic>
      <p:pic>
        <p:nvPicPr>
          <p:cNvPr id="4" name="Image 1" descr="preencoded.png"/>
          <p:cNvPicPr>
            <a:picLocks noChangeAspect="1"/>
          </p:cNvPicPr>
          <p:nvPr/>
        </p:nvPicPr>
        <p:blipFill>
          <a:blip r:embed="rId5">
            <a:alphaModFix amt="20000"/>
          </a:blip>
          <a:stretch>
            <a:fillRect/>
          </a:stretch>
        </p:blipFill>
        <p:spPr>
          <a:xfrm rot="-10800000">
            <a:off x="555013" y="2616172"/>
            <a:ext cx="1455739" cy="1883898"/>
          </a:xfrm>
          <a:prstGeom prst="rect">
            <a:avLst/>
          </a:prstGeom>
        </p:spPr>
      </p:pic>
      <p:sp>
        <p:nvSpPr>
          <p:cNvPr id="5" name="Shape 1"/>
          <p:cNvSpPr/>
          <p:nvPr/>
        </p:nvSpPr>
        <p:spPr>
          <a:xfrm>
            <a:off x="870170" y="2031021"/>
            <a:ext cx="770562" cy="770562"/>
          </a:xfrm>
          <a:custGeom>
            <a:avLst/>
            <a:gdLst/>
            <a:ahLst/>
            <a:cxnLst/>
            <a:rect l="l" t="t" r="r" b="b"/>
            <a:pathLst>
              <a:path w="770562" h="770562">
                <a:moveTo>
                  <a:pt x="385281" y="0"/>
                </a:moveTo>
                <a:moveTo>
                  <a:pt x="385281" y="0"/>
                </a:moveTo>
                <a:cubicBezTo>
                  <a:pt x="597923" y="0"/>
                  <a:pt x="770562" y="172639"/>
                  <a:pt x="770562" y="385281"/>
                </a:cubicBezTo>
                <a:cubicBezTo>
                  <a:pt x="770562" y="597923"/>
                  <a:pt x="597923" y="770562"/>
                  <a:pt x="385281" y="770562"/>
                </a:cubicBezTo>
                <a:cubicBezTo>
                  <a:pt x="172639" y="770562"/>
                  <a:pt x="0" y="597923"/>
                  <a:pt x="0" y="385281"/>
                </a:cubicBezTo>
                <a:cubicBezTo>
                  <a:pt x="0" y="172639"/>
                  <a:pt x="172639" y="0"/>
                  <a:pt x="385281" y="0"/>
                </a:cubicBezTo>
                <a:close/>
              </a:path>
            </a:pathLst>
          </a:custGeom>
          <a:solidFill>
            <a:srgbClr val="0084FF"/>
          </a:solidFill>
          <a:ln/>
        </p:spPr>
        <p:txBody>
          <a:bodyPr/>
          <a:lstStyle/>
          <a:p>
            <a:endParaRPr lang="zh-CN" altLang="en-US"/>
          </a:p>
        </p:txBody>
      </p:sp>
      <p:sp>
        <p:nvSpPr>
          <p:cNvPr id="6" name="Shape 2"/>
          <p:cNvSpPr/>
          <p:nvPr/>
        </p:nvSpPr>
        <p:spPr>
          <a:xfrm>
            <a:off x="3819700" y="1609873"/>
            <a:ext cx="1059522" cy="481601"/>
          </a:xfrm>
          <a:custGeom>
            <a:avLst/>
            <a:gdLst/>
            <a:ahLst/>
            <a:cxnLst/>
            <a:rect l="l" t="t" r="r" b="b"/>
            <a:pathLst>
              <a:path w="1059522" h="481601">
                <a:moveTo>
                  <a:pt x="240801" y="0"/>
                </a:moveTo>
                <a:moveTo>
                  <a:pt x="240801" y="0"/>
                </a:moveTo>
                <a:lnTo>
                  <a:pt x="818722" y="0"/>
                </a:lnTo>
                <a:quadBezTo>
                  <a:pt x="1059522" y="0"/>
                  <a:pt x="1059522" y="240801"/>
                </a:quadBezTo>
                <a:lnTo>
                  <a:pt x="1059522" y="240801"/>
                </a:lnTo>
                <a:quadBezTo>
                  <a:pt x="1059522" y="481601"/>
                  <a:pt x="818722" y="481601"/>
                </a:quadBezTo>
                <a:lnTo>
                  <a:pt x="240801" y="481601"/>
                </a:lnTo>
                <a:quadBezTo>
                  <a:pt x="0" y="481601"/>
                  <a:pt x="0" y="240801"/>
                </a:quadBezTo>
                <a:lnTo>
                  <a:pt x="0" y="240801"/>
                </a:lnTo>
                <a:quadBezTo>
                  <a:pt x="0" y="0"/>
                  <a:pt x="240801" y="0"/>
                </a:quadBezTo>
                <a:close/>
              </a:path>
            </a:pathLst>
          </a:custGeom>
          <a:solidFill>
            <a:srgbClr val="0084FF"/>
          </a:solidFill>
          <a:ln/>
        </p:spPr>
        <p:txBody>
          <a:bodyPr/>
          <a:lstStyle/>
          <a:p>
            <a:endParaRPr lang="zh-CN" altLang="en-US"/>
          </a:p>
        </p:txBody>
      </p:sp>
      <p:pic>
        <p:nvPicPr>
          <p:cNvPr id="7" name="Image 2" descr="preencoded.png"/>
          <p:cNvPicPr>
            <a:picLocks noChangeAspect="1"/>
          </p:cNvPicPr>
          <p:nvPr/>
        </p:nvPicPr>
        <p:blipFill>
          <a:blip r:embed="rId6"/>
          <a:stretch>
            <a:fillRect/>
          </a:stretch>
        </p:blipFill>
        <p:spPr>
          <a:xfrm rot="5400000">
            <a:off x="3381697" y="1662615"/>
            <a:ext cx="410571" cy="410571"/>
          </a:xfrm>
          <a:prstGeom prst="rect">
            <a:avLst/>
          </a:prstGeom>
        </p:spPr>
      </p:pic>
      <p:sp>
        <p:nvSpPr>
          <p:cNvPr id="8" name="Text 3"/>
          <p:cNvSpPr/>
          <p:nvPr/>
        </p:nvSpPr>
        <p:spPr>
          <a:xfrm>
            <a:off x="5176162" y="1756150"/>
            <a:ext cx="3402782" cy="402336"/>
          </a:xfrm>
          <a:prstGeom prst="rect">
            <a:avLst/>
          </a:prstGeom>
          <a:noFill/>
          <a:ln/>
        </p:spPr>
        <p:txBody>
          <a:bodyPr wrap="square" lIns="95250" tIns="95250" rIns="95250" bIns="95250" rtlCol="0" anchor="t"/>
          <a:lstStyle/>
          <a:p>
            <a:pPr marL="0" indent="0">
              <a:lnSpc>
                <a:spcPct val="100000"/>
              </a:lnSpc>
              <a:spcBef>
                <a:spcPts val="375"/>
              </a:spcBef>
              <a:buNone/>
            </a:pPr>
            <a:r>
              <a:rPr lang="en-US" sz="864" dirty="0">
                <a:solidFill>
                  <a:srgbClr val="FFFFFF"/>
                </a:solidFill>
                <a:latin typeface="Microsoft Yahei" pitchFamily="34" charset="0"/>
                <a:ea typeface="Microsoft Yahei" pitchFamily="34" charset="-122"/>
                <a:cs typeface="Microsoft Yahei" pitchFamily="34" charset="-120"/>
              </a:rPr>
              <a:t>在学术研究中，证据评估是确保研究结果可靠性和有效性的关键步骤，它帮助研究者筛选、分析和解释数据。</a:t>
            </a:r>
            <a:endParaRPr lang="en-US" sz="1440" dirty="0"/>
          </a:p>
        </p:txBody>
      </p:sp>
      <p:sp>
        <p:nvSpPr>
          <p:cNvPr id="9" name="Text 4"/>
          <p:cNvSpPr/>
          <p:nvPr/>
        </p:nvSpPr>
        <p:spPr>
          <a:xfrm>
            <a:off x="5176162" y="1443159"/>
            <a:ext cx="2699723"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证据评估的重要性</a:t>
            </a:r>
            <a:endParaRPr lang="en-US" sz="1440" dirty="0"/>
          </a:p>
        </p:txBody>
      </p:sp>
      <p:sp>
        <p:nvSpPr>
          <p:cNvPr id="10" name="Shape 5"/>
          <p:cNvSpPr/>
          <p:nvPr/>
        </p:nvSpPr>
        <p:spPr>
          <a:xfrm>
            <a:off x="5320377" y="1850673"/>
            <a:ext cx="3253483" cy="0"/>
          </a:xfrm>
          <a:custGeom>
            <a:avLst/>
            <a:gdLst/>
            <a:ahLst/>
            <a:cxnLst/>
            <a:rect l="l" t="t" r="r" b="b"/>
            <a:pathLst>
              <a:path w="3253483">
                <a:moveTo>
                  <a:pt x="0" y="0"/>
                </a:moveTo>
                <a:moveTo>
                  <a:pt x="0" y="0"/>
                </a:moveTo>
                <a:lnTo>
                  <a:pt x="3253483" y="0"/>
                </a:lnTo>
              </a:path>
            </a:pathLst>
          </a:custGeom>
          <a:noFill/>
          <a:ln w="9525">
            <a:solidFill>
              <a:srgbClr val="E1E1E1"/>
            </a:solidFill>
            <a:prstDash val="solid"/>
            <a:headEnd type="none"/>
            <a:tailEnd type="none"/>
          </a:ln>
        </p:spPr>
        <p:txBody>
          <a:bodyPr/>
          <a:lstStyle/>
          <a:p>
            <a:endParaRPr lang="zh-CN" altLang="en-US"/>
          </a:p>
        </p:txBody>
      </p:sp>
      <p:pic>
        <p:nvPicPr>
          <p:cNvPr id="11" name="Image 3" descr="preencoded.png"/>
          <p:cNvPicPr>
            <a:picLocks noChangeAspect="1"/>
          </p:cNvPicPr>
          <p:nvPr/>
        </p:nvPicPr>
        <p:blipFill>
          <a:blip r:embed="rId7"/>
          <a:stretch>
            <a:fillRect/>
          </a:stretch>
        </p:blipFill>
        <p:spPr>
          <a:xfrm>
            <a:off x="1058855" y="2219706"/>
            <a:ext cx="393192" cy="393192"/>
          </a:xfrm>
          <a:prstGeom prst="rect">
            <a:avLst/>
          </a:prstGeom>
        </p:spPr>
      </p:pic>
      <p:sp>
        <p:nvSpPr>
          <p:cNvPr id="12" name="Shape 6"/>
          <p:cNvSpPr/>
          <p:nvPr/>
        </p:nvSpPr>
        <p:spPr>
          <a:xfrm>
            <a:off x="897602" y="3172840"/>
            <a:ext cx="770562" cy="770562"/>
          </a:xfrm>
          <a:custGeom>
            <a:avLst/>
            <a:gdLst/>
            <a:ahLst/>
            <a:cxnLst/>
            <a:rect l="l" t="t" r="r" b="b"/>
            <a:pathLst>
              <a:path w="770562" h="770562">
                <a:moveTo>
                  <a:pt x="385281" y="0"/>
                </a:moveTo>
                <a:moveTo>
                  <a:pt x="385281" y="0"/>
                </a:moveTo>
                <a:cubicBezTo>
                  <a:pt x="597923" y="0"/>
                  <a:pt x="770562" y="172639"/>
                  <a:pt x="770562" y="385281"/>
                </a:cubicBezTo>
                <a:cubicBezTo>
                  <a:pt x="770562" y="597923"/>
                  <a:pt x="597923" y="770562"/>
                  <a:pt x="385281" y="770562"/>
                </a:cubicBezTo>
                <a:cubicBezTo>
                  <a:pt x="172639" y="770562"/>
                  <a:pt x="0" y="597923"/>
                  <a:pt x="0" y="385281"/>
                </a:cubicBezTo>
                <a:cubicBezTo>
                  <a:pt x="0" y="172639"/>
                  <a:pt x="172639" y="0"/>
                  <a:pt x="385281" y="0"/>
                </a:cubicBezTo>
                <a:close/>
              </a:path>
            </a:pathLst>
          </a:custGeom>
          <a:solidFill>
            <a:srgbClr val="5196FF"/>
          </a:solidFill>
          <a:ln/>
        </p:spPr>
        <p:txBody>
          <a:bodyPr/>
          <a:lstStyle/>
          <a:p>
            <a:endParaRPr lang="zh-CN" altLang="en-US"/>
          </a:p>
        </p:txBody>
      </p:sp>
      <p:pic>
        <p:nvPicPr>
          <p:cNvPr id="13" name="Image 4" descr="preencoded.png"/>
          <p:cNvPicPr>
            <a:picLocks noChangeAspect="1"/>
          </p:cNvPicPr>
          <p:nvPr/>
        </p:nvPicPr>
        <p:blipFill>
          <a:blip r:embed="rId8"/>
          <a:stretch>
            <a:fillRect/>
          </a:stretch>
        </p:blipFill>
        <p:spPr>
          <a:xfrm>
            <a:off x="1075314" y="3361982"/>
            <a:ext cx="415138" cy="392278"/>
          </a:xfrm>
          <a:prstGeom prst="rect">
            <a:avLst/>
          </a:prstGeom>
        </p:spPr>
      </p:pic>
      <p:pic>
        <p:nvPicPr>
          <p:cNvPr id="14" name="Image 5" descr="preencoded.png"/>
          <p:cNvPicPr>
            <a:picLocks noChangeAspect="1"/>
          </p:cNvPicPr>
          <p:nvPr/>
        </p:nvPicPr>
        <p:blipFill>
          <a:blip r:embed="rId5">
            <a:alphaModFix amt="20000"/>
          </a:blip>
          <a:stretch>
            <a:fillRect/>
          </a:stretch>
        </p:blipFill>
        <p:spPr>
          <a:xfrm>
            <a:off x="1955888" y="1492641"/>
            <a:ext cx="1455739" cy="1883898"/>
          </a:xfrm>
          <a:prstGeom prst="rect">
            <a:avLst/>
          </a:prstGeom>
        </p:spPr>
      </p:pic>
      <p:pic>
        <p:nvPicPr>
          <p:cNvPr id="15" name="Image 6" descr="preencoded.png"/>
          <p:cNvPicPr>
            <a:picLocks noChangeAspect="1"/>
          </p:cNvPicPr>
          <p:nvPr/>
        </p:nvPicPr>
        <p:blipFill>
          <a:blip r:embed="rId4">
            <a:alphaModFix amt="20000"/>
          </a:blip>
          <a:stretch>
            <a:fillRect/>
          </a:stretch>
        </p:blipFill>
        <p:spPr>
          <a:xfrm rot="-10800000">
            <a:off x="1974176" y="2634460"/>
            <a:ext cx="1455739" cy="1883898"/>
          </a:xfrm>
          <a:prstGeom prst="rect">
            <a:avLst/>
          </a:prstGeom>
        </p:spPr>
      </p:pic>
      <p:sp>
        <p:nvSpPr>
          <p:cNvPr id="16" name="Shape 7"/>
          <p:cNvSpPr/>
          <p:nvPr/>
        </p:nvSpPr>
        <p:spPr>
          <a:xfrm>
            <a:off x="2316765" y="3191128"/>
            <a:ext cx="770562" cy="770562"/>
          </a:xfrm>
          <a:custGeom>
            <a:avLst/>
            <a:gdLst/>
            <a:ahLst/>
            <a:cxnLst/>
            <a:rect l="l" t="t" r="r" b="b"/>
            <a:pathLst>
              <a:path w="770562" h="770562">
                <a:moveTo>
                  <a:pt x="385281" y="0"/>
                </a:moveTo>
                <a:moveTo>
                  <a:pt x="385281" y="0"/>
                </a:moveTo>
                <a:cubicBezTo>
                  <a:pt x="597923" y="0"/>
                  <a:pt x="770562" y="172639"/>
                  <a:pt x="770562" y="385281"/>
                </a:cubicBezTo>
                <a:cubicBezTo>
                  <a:pt x="770562" y="597923"/>
                  <a:pt x="597923" y="770562"/>
                  <a:pt x="385281" y="770562"/>
                </a:cubicBezTo>
                <a:cubicBezTo>
                  <a:pt x="172639" y="770562"/>
                  <a:pt x="0" y="597923"/>
                  <a:pt x="0" y="385281"/>
                </a:cubicBezTo>
                <a:cubicBezTo>
                  <a:pt x="0" y="172639"/>
                  <a:pt x="172639" y="0"/>
                  <a:pt x="385281" y="0"/>
                </a:cubicBezTo>
                <a:close/>
              </a:path>
            </a:pathLst>
          </a:custGeom>
          <a:solidFill>
            <a:srgbClr val="0084FF"/>
          </a:solidFill>
          <a:ln/>
        </p:spPr>
        <p:txBody>
          <a:bodyPr/>
          <a:lstStyle/>
          <a:p>
            <a:endParaRPr lang="zh-CN" altLang="en-US"/>
          </a:p>
        </p:txBody>
      </p:sp>
      <p:pic>
        <p:nvPicPr>
          <p:cNvPr id="17" name="Image 7" descr="preencoded.png"/>
          <p:cNvPicPr>
            <a:picLocks noChangeAspect="1"/>
          </p:cNvPicPr>
          <p:nvPr/>
        </p:nvPicPr>
        <p:blipFill>
          <a:blip r:embed="rId9"/>
          <a:stretch>
            <a:fillRect/>
          </a:stretch>
        </p:blipFill>
        <p:spPr>
          <a:xfrm>
            <a:off x="2505450" y="3393986"/>
            <a:ext cx="393192" cy="364846"/>
          </a:xfrm>
          <a:prstGeom prst="rect">
            <a:avLst/>
          </a:prstGeom>
        </p:spPr>
      </p:pic>
      <p:sp>
        <p:nvSpPr>
          <p:cNvPr id="18" name="Shape 8"/>
          <p:cNvSpPr/>
          <p:nvPr/>
        </p:nvSpPr>
        <p:spPr>
          <a:xfrm>
            <a:off x="2298477" y="2049309"/>
            <a:ext cx="770562" cy="770562"/>
          </a:xfrm>
          <a:custGeom>
            <a:avLst/>
            <a:gdLst/>
            <a:ahLst/>
            <a:cxnLst/>
            <a:rect l="l" t="t" r="r" b="b"/>
            <a:pathLst>
              <a:path w="770562" h="770562">
                <a:moveTo>
                  <a:pt x="385281" y="0"/>
                </a:moveTo>
                <a:moveTo>
                  <a:pt x="385281" y="0"/>
                </a:moveTo>
                <a:cubicBezTo>
                  <a:pt x="597923" y="0"/>
                  <a:pt x="770562" y="172639"/>
                  <a:pt x="770562" y="385281"/>
                </a:cubicBezTo>
                <a:cubicBezTo>
                  <a:pt x="770562" y="597923"/>
                  <a:pt x="597923" y="770562"/>
                  <a:pt x="385281" y="770562"/>
                </a:cubicBezTo>
                <a:cubicBezTo>
                  <a:pt x="172639" y="770562"/>
                  <a:pt x="0" y="597923"/>
                  <a:pt x="0" y="385281"/>
                </a:cubicBezTo>
                <a:cubicBezTo>
                  <a:pt x="0" y="172639"/>
                  <a:pt x="172639" y="0"/>
                  <a:pt x="385281" y="0"/>
                </a:cubicBezTo>
                <a:close/>
              </a:path>
            </a:pathLst>
          </a:custGeom>
          <a:solidFill>
            <a:srgbClr val="5196FF"/>
          </a:solidFill>
          <a:ln/>
        </p:spPr>
        <p:txBody>
          <a:bodyPr/>
          <a:lstStyle/>
          <a:p>
            <a:endParaRPr lang="zh-CN" altLang="en-US"/>
          </a:p>
        </p:txBody>
      </p:sp>
      <p:pic>
        <p:nvPicPr>
          <p:cNvPr id="19" name="Image 8" descr="preencoded.png"/>
          <p:cNvPicPr>
            <a:picLocks noChangeAspect="1"/>
          </p:cNvPicPr>
          <p:nvPr/>
        </p:nvPicPr>
        <p:blipFill>
          <a:blip r:embed="rId10"/>
          <a:stretch>
            <a:fillRect/>
          </a:stretch>
        </p:blipFill>
        <p:spPr>
          <a:xfrm>
            <a:off x="2455158" y="2205990"/>
            <a:ext cx="457200" cy="457200"/>
          </a:xfrm>
          <a:prstGeom prst="rect">
            <a:avLst/>
          </a:prstGeom>
        </p:spPr>
      </p:pic>
      <p:sp>
        <p:nvSpPr>
          <p:cNvPr id="20" name="Text 9"/>
          <p:cNvSpPr/>
          <p:nvPr/>
        </p:nvSpPr>
        <p:spPr>
          <a:xfrm>
            <a:off x="4007706" y="1538361"/>
            <a:ext cx="683510" cy="621792"/>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304"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21" name="Shape 10"/>
          <p:cNvSpPr/>
          <p:nvPr/>
        </p:nvSpPr>
        <p:spPr>
          <a:xfrm>
            <a:off x="3819700" y="2370261"/>
            <a:ext cx="1059522" cy="481601"/>
          </a:xfrm>
          <a:custGeom>
            <a:avLst/>
            <a:gdLst/>
            <a:ahLst/>
            <a:cxnLst/>
            <a:rect l="l" t="t" r="r" b="b"/>
            <a:pathLst>
              <a:path w="1059522" h="481601">
                <a:moveTo>
                  <a:pt x="240801" y="0"/>
                </a:moveTo>
                <a:moveTo>
                  <a:pt x="240801" y="0"/>
                </a:moveTo>
                <a:lnTo>
                  <a:pt x="818722" y="0"/>
                </a:lnTo>
                <a:quadBezTo>
                  <a:pt x="1059522" y="0"/>
                  <a:pt x="1059522" y="240801"/>
                </a:quadBezTo>
                <a:lnTo>
                  <a:pt x="1059522" y="240801"/>
                </a:lnTo>
                <a:quadBezTo>
                  <a:pt x="1059522" y="481601"/>
                  <a:pt x="818722" y="481601"/>
                </a:quadBezTo>
                <a:lnTo>
                  <a:pt x="240801" y="481601"/>
                </a:lnTo>
                <a:quadBezTo>
                  <a:pt x="0" y="481601"/>
                  <a:pt x="0" y="240801"/>
                </a:quadBezTo>
                <a:lnTo>
                  <a:pt x="0" y="240801"/>
                </a:lnTo>
                <a:quadBezTo>
                  <a:pt x="0" y="0"/>
                  <a:pt x="240801" y="0"/>
                </a:quadBezTo>
                <a:close/>
              </a:path>
            </a:pathLst>
          </a:custGeom>
          <a:solidFill>
            <a:srgbClr val="5196FF"/>
          </a:solidFill>
          <a:ln/>
        </p:spPr>
        <p:txBody>
          <a:bodyPr/>
          <a:lstStyle/>
          <a:p>
            <a:endParaRPr lang="zh-CN" altLang="en-US"/>
          </a:p>
        </p:txBody>
      </p:sp>
      <p:pic>
        <p:nvPicPr>
          <p:cNvPr id="22" name="Image 9" descr="preencoded.png"/>
          <p:cNvPicPr>
            <a:picLocks noChangeAspect="1"/>
          </p:cNvPicPr>
          <p:nvPr/>
        </p:nvPicPr>
        <p:blipFill>
          <a:blip r:embed="rId11"/>
          <a:stretch>
            <a:fillRect/>
          </a:stretch>
        </p:blipFill>
        <p:spPr>
          <a:xfrm rot="5400000">
            <a:off x="3381697" y="2423003"/>
            <a:ext cx="410571" cy="410571"/>
          </a:xfrm>
          <a:prstGeom prst="rect">
            <a:avLst/>
          </a:prstGeom>
        </p:spPr>
      </p:pic>
      <p:sp>
        <p:nvSpPr>
          <p:cNvPr id="23" name="Text 11"/>
          <p:cNvSpPr/>
          <p:nvPr/>
        </p:nvSpPr>
        <p:spPr>
          <a:xfrm>
            <a:off x="5176162" y="2219706"/>
            <a:ext cx="2888311"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证据的类型与来源</a:t>
            </a:r>
            <a:endParaRPr lang="en-US" sz="1440" dirty="0"/>
          </a:p>
        </p:txBody>
      </p:sp>
      <p:sp>
        <p:nvSpPr>
          <p:cNvPr id="24" name="Text 12"/>
          <p:cNvSpPr/>
          <p:nvPr/>
        </p:nvSpPr>
        <p:spPr>
          <a:xfrm>
            <a:off x="5176162" y="2529910"/>
            <a:ext cx="3402782"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864" dirty="0">
                <a:solidFill>
                  <a:srgbClr val="FFFFFF"/>
                </a:solidFill>
                <a:latin typeface="Microsoft Yahei" pitchFamily="34" charset="0"/>
                <a:ea typeface="Microsoft Yahei" pitchFamily="34" charset="-122"/>
                <a:cs typeface="Microsoft Yahei" pitchFamily="34" charset="-120"/>
              </a:rPr>
              <a:t>证据可以分为直接证据和间接证据，来源于实验、观察、文献等多种途径，选择合适的证据类型对研究至关重要。</a:t>
            </a:r>
            <a:endParaRPr lang="en-US" sz="1440" dirty="0"/>
          </a:p>
        </p:txBody>
      </p:sp>
      <p:sp>
        <p:nvSpPr>
          <p:cNvPr id="25" name="Shape 13"/>
          <p:cNvSpPr/>
          <p:nvPr/>
        </p:nvSpPr>
        <p:spPr>
          <a:xfrm>
            <a:off x="5320377" y="2611062"/>
            <a:ext cx="3253483" cy="0"/>
          </a:xfrm>
          <a:custGeom>
            <a:avLst/>
            <a:gdLst/>
            <a:ahLst/>
            <a:cxnLst/>
            <a:rect l="l" t="t" r="r" b="b"/>
            <a:pathLst>
              <a:path w="3253483">
                <a:moveTo>
                  <a:pt x="0" y="0"/>
                </a:moveTo>
                <a:moveTo>
                  <a:pt x="0" y="0"/>
                </a:moveTo>
                <a:lnTo>
                  <a:pt x="3253483" y="0"/>
                </a:lnTo>
              </a:path>
            </a:pathLst>
          </a:custGeom>
          <a:noFill/>
          <a:ln w="9525">
            <a:solidFill>
              <a:srgbClr val="E1E1E1"/>
            </a:solidFill>
            <a:prstDash val="solid"/>
            <a:headEnd type="none"/>
            <a:tailEnd type="none"/>
          </a:ln>
        </p:spPr>
        <p:txBody>
          <a:bodyPr/>
          <a:lstStyle/>
          <a:p>
            <a:endParaRPr lang="zh-CN" altLang="en-US"/>
          </a:p>
        </p:txBody>
      </p:sp>
      <p:sp>
        <p:nvSpPr>
          <p:cNvPr id="26" name="Shape 14"/>
          <p:cNvSpPr/>
          <p:nvPr/>
        </p:nvSpPr>
        <p:spPr>
          <a:xfrm>
            <a:off x="3819700" y="3130649"/>
            <a:ext cx="1059522" cy="481601"/>
          </a:xfrm>
          <a:custGeom>
            <a:avLst/>
            <a:gdLst/>
            <a:ahLst/>
            <a:cxnLst/>
            <a:rect l="l" t="t" r="r" b="b"/>
            <a:pathLst>
              <a:path w="1059522" h="481601">
                <a:moveTo>
                  <a:pt x="240801" y="0"/>
                </a:moveTo>
                <a:moveTo>
                  <a:pt x="240801" y="0"/>
                </a:moveTo>
                <a:lnTo>
                  <a:pt x="818722" y="0"/>
                </a:lnTo>
                <a:quadBezTo>
                  <a:pt x="1059522" y="0"/>
                  <a:pt x="1059522" y="240801"/>
                </a:quadBezTo>
                <a:lnTo>
                  <a:pt x="1059522" y="240801"/>
                </a:lnTo>
                <a:quadBezTo>
                  <a:pt x="1059522" y="481601"/>
                  <a:pt x="818722" y="481601"/>
                </a:quadBezTo>
                <a:lnTo>
                  <a:pt x="240801" y="481601"/>
                </a:lnTo>
                <a:quadBezTo>
                  <a:pt x="0" y="481601"/>
                  <a:pt x="0" y="240801"/>
                </a:quadBezTo>
                <a:lnTo>
                  <a:pt x="0" y="240801"/>
                </a:lnTo>
                <a:quadBezTo>
                  <a:pt x="0" y="0"/>
                  <a:pt x="240801" y="0"/>
                </a:quadBezTo>
                <a:close/>
              </a:path>
            </a:pathLst>
          </a:custGeom>
          <a:solidFill>
            <a:srgbClr val="0084FF"/>
          </a:solidFill>
          <a:ln/>
        </p:spPr>
        <p:txBody>
          <a:bodyPr/>
          <a:lstStyle/>
          <a:p>
            <a:endParaRPr lang="zh-CN" altLang="en-US"/>
          </a:p>
        </p:txBody>
      </p:sp>
      <p:pic>
        <p:nvPicPr>
          <p:cNvPr id="27" name="Image 10" descr="preencoded.png"/>
          <p:cNvPicPr>
            <a:picLocks noChangeAspect="1"/>
          </p:cNvPicPr>
          <p:nvPr/>
        </p:nvPicPr>
        <p:blipFill>
          <a:blip r:embed="rId6"/>
          <a:stretch>
            <a:fillRect/>
          </a:stretch>
        </p:blipFill>
        <p:spPr>
          <a:xfrm rot="5400000">
            <a:off x="3381697" y="3183391"/>
            <a:ext cx="410571" cy="410571"/>
          </a:xfrm>
          <a:prstGeom prst="rect">
            <a:avLst/>
          </a:prstGeom>
        </p:spPr>
      </p:pic>
      <p:sp>
        <p:nvSpPr>
          <p:cNvPr id="28" name="Shape 15"/>
          <p:cNvSpPr/>
          <p:nvPr/>
        </p:nvSpPr>
        <p:spPr>
          <a:xfrm>
            <a:off x="3819700" y="3891037"/>
            <a:ext cx="1059522" cy="481601"/>
          </a:xfrm>
          <a:custGeom>
            <a:avLst/>
            <a:gdLst/>
            <a:ahLst/>
            <a:cxnLst/>
            <a:rect l="l" t="t" r="r" b="b"/>
            <a:pathLst>
              <a:path w="1059522" h="481601">
                <a:moveTo>
                  <a:pt x="240801" y="0"/>
                </a:moveTo>
                <a:moveTo>
                  <a:pt x="240801" y="0"/>
                </a:moveTo>
                <a:lnTo>
                  <a:pt x="818722" y="0"/>
                </a:lnTo>
                <a:quadBezTo>
                  <a:pt x="1059522" y="0"/>
                  <a:pt x="1059522" y="240801"/>
                </a:quadBezTo>
                <a:lnTo>
                  <a:pt x="1059522" y="240801"/>
                </a:lnTo>
                <a:quadBezTo>
                  <a:pt x="1059522" y="481601"/>
                  <a:pt x="818722" y="481601"/>
                </a:quadBezTo>
                <a:lnTo>
                  <a:pt x="240801" y="481601"/>
                </a:lnTo>
                <a:quadBezTo>
                  <a:pt x="0" y="481601"/>
                  <a:pt x="0" y="240801"/>
                </a:quadBezTo>
                <a:lnTo>
                  <a:pt x="0" y="240801"/>
                </a:lnTo>
                <a:quadBezTo>
                  <a:pt x="0" y="0"/>
                  <a:pt x="240801" y="0"/>
                </a:quadBezTo>
                <a:close/>
              </a:path>
            </a:pathLst>
          </a:custGeom>
          <a:solidFill>
            <a:srgbClr val="5196FF"/>
          </a:solidFill>
          <a:ln/>
        </p:spPr>
        <p:txBody>
          <a:bodyPr/>
          <a:lstStyle/>
          <a:p>
            <a:endParaRPr lang="zh-CN" altLang="en-US"/>
          </a:p>
        </p:txBody>
      </p:sp>
      <p:pic>
        <p:nvPicPr>
          <p:cNvPr id="29" name="Image 11" descr="preencoded.png"/>
          <p:cNvPicPr>
            <a:picLocks noChangeAspect="1"/>
          </p:cNvPicPr>
          <p:nvPr/>
        </p:nvPicPr>
        <p:blipFill>
          <a:blip r:embed="rId11"/>
          <a:stretch>
            <a:fillRect/>
          </a:stretch>
        </p:blipFill>
        <p:spPr>
          <a:xfrm rot="5400000">
            <a:off x="3381697" y="3943779"/>
            <a:ext cx="410571" cy="410571"/>
          </a:xfrm>
          <a:prstGeom prst="rect">
            <a:avLst/>
          </a:prstGeom>
        </p:spPr>
      </p:pic>
      <p:sp>
        <p:nvSpPr>
          <p:cNvPr id="30" name="Text 16"/>
          <p:cNvSpPr/>
          <p:nvPr/>
        </p:nvSpPr>
        <p:spPr>
          <a:xfrm>
            <a:off x="4007706" y="2305276"/>
            <a:ext cx="683510" cy="621792"/>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304"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31" name="Text 17"/>
          <p:cNvSpPr/>
          <p:nvPr/>
        </p:nvSpPr>
        <p:spPr>
          <a:xfrm>
            <a:off x="4007706" y="3047355"/>
            <a:ext cx="683510" cy="621792"/>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304"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32" name="Text 18"/>
          <p:cNvSpPr/>
          <p:nvPr/>
        </p:nvSpPr>
        <p:spPr>
          <a:xfrm>
            <a:off x="4007706" y="3820942"/>
            <a:ext cx="683510" cy="621792"/>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304" b="1" dirty="0">
                <a:solidFill>
                  <a:srgbClr val="FFFFFF"/>
                </a:solidFill>
                <a:latin typeface="Microsoft Yahei" pitchFamily="34" charset="0"/>
                <a:ea typeface="Microsoft Yahei" pitchFamily="34" charset="-122"/>
                <a:cs typeface="Microsoft Yahei" pitchFamily="34" charset="-120"/>
              </a:rPr>
              <a:t>04</a:t>
            </a:r>
            <a:endParaRPr lang="en-US" sz="1440" dirty="0"/>
          </a:p>
        </p:txBody>
      </p:sp>
      <p:sp>
        <p:nvSpPr>
          <p:cNvPr id="33" name="Text 19"/>
          <p:cNvSpPr/>
          <p:nvPr/>
        </p:nvSpPr>
        <p:spPr>
          <a:xfrm>
            <a:off x="5176162" y="3285033"/>
            <a:ext cx="3402782"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864" dirty="0">
                <a:solidFill>
                  <a:srgbClr val="FFFFFF"/>
                </a:solidFill>
                <a:latin typeface="Microsoft Yahei" pitchFamily="34" charset="0"/>
                <a:ea typeface="Microsoft Yahei" pitchFamily="34" charset="-122"/>
                <a:cs typeface="Microsoft Yahei" pitchFamily="34" charset="-120"/>
              </a:rPr>
              <a:t>评估证据时需考虑其相关性、可靠性、一致性和可重复性，这些标准有助于判断证据的质量和适用性。</a:t>
            </a:r>
            <a:endParaRPr lang="en-US" sz="1440" dirty="0"/>
          </a:p>
        </p:txBody>
      </p:sp>
      <p:sp>
        <p:nvSpPr>
          <p:cNvPr id="34" name="Text 20"/>
          <p:cNvSpPr/>
          <p:nvPr/>
        </p:nvSpPr>
        <p:spPr>
          <a:xfrm>
            <a:off x="5176162" y="3714801"/>
            <a:ext cx="2888311"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证据评估的方法</a:t>
            </a:r>
            <a:endParaRPr lang="en-US" sz="1440" dirty="0"/>
          </a:p>
        </p:txBody>
      </p:sp>
      <p:sp>
        <p:nvSpPr>
          <p:cNvPr id="35" name="Text 21"/>
          <p:cNvSpPr/>
          <p:nvPr/>
        </p:nvSpPr>
        <p:spPr>
          <a:xfrm>
            <a:off x="5176162" y="4027932"/>
            <a:ext cx="3402782" cy="548640"/>
          </a:xfrm>
          <a:prstGeom prst="rect">
            <a:avLst/>
          </a:prstGeom>
          <a:noFill/>
          <a:ln/>
        </p:spPr>
        <p:txBody>
          <a:bodyPr wrap="square" lIns="95250" tIns="95250" rIns="95250" bIns="95250" rtlCol="0" anchor="t"/>
          <a:lstStyle/>
          <a:p>
            <a:pPr marL="0" indent="0">
              <a:lnSpc>
                <a:spcPct val="100000"/>
              </a:lnSpc>
              <a:spcBef>
                <a:spcPts val="375"/>
              </a:spcBef>
              <a:buNone/>
            </a:pPr>
            <a:r>
              <a:rPr lang="en-US" sz="864" dirty="0">
                <a:solidFill>
                  <a:srgbClr val="FFFFFF"/>
                </a:solidFill>
                <a:latin typeface="Microsoft Yahei" pitchFamily="34" charset="0"/>
                <a:ea typeface="Microsoft Yahei" pitchFamily="34" charset="-122"/>
                <a:cs typeface="Microsoft Yahei" pitchFamily="34" charset="-120"/>
              </a:rPr>
              <a:t>常用的证据评估方法包括定性分析、定量分析和元分析等，每种方法都有其适用范围和局限性。</a:t>
            </a:r>
            <a:endParaRPr lang="en-US" sz="1440" dirty="0"/>
          </a:p>
        </p:txBody>
      </p:sp>
      <p:sp>
        <p:nvSpPr>
          <p:cNvPr id="36" name="Text 22"/>
          <p:cNvSpPr/>
          <p:nvPr/>
        </p:nvSpPr>
        <p:spPr>
          <a:xfrm>
            <a:off x="5176162" y="2980816"/>
            <a:ext cx="2648815"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评估证据的标准</a:t>
            </a:r>
            <a:endParaRPr lang="en-US" sz="1440" dirty="0"/>
          </a:p>
        </p:txBody>
      </p:sp>
      <p:sp>
        <p:nvSpPr>
          <p:cNvPr id="37" name="Shape 23"/>
          <p:cNvSpPr/>
          <p:nvPr/>
        </p:nvSpPr>
        <p:spPr>
          <a:xfrm>
            <a:off x="5320377" y="3371450"/>
            <a:ext cx="3253483" cy="0"/>
          </a:xfrm>
          <a:custGeom>
            <a:avLst/>
            <a:gdLst/>
            <a:ahLst/>
            <a:cxnLst/>
            <a:rect l="l" t="t" r="r" b="b"/>
            <a:pathLst>
              <a:path w="3253483">
                <a:moveTo>
                  <a:pt x="0" y="0"/>
                </a:moveTo>
                <a:moveTo>
                  <a:pt x="0" y="0"/>
                </a:moveTo>
                <a:lnTo>
                  <a:pt x="3253483" y="0"/>
                </a:lnTo>
              </a:path>
            </a:pathLst>
          </a:custGeom>
          <a:noFill/>
          <a:ln w="9525">
            <a:solidFill>
              <a:srgbClr val="E1E1E1"/>
            </a:solidFill>
            <a:prstDash val="solid"/>
            <a:headEnd type="none"/>
            <a:tailEnd type="none"/>
          </a:ln>
        </p:spPr>
        <p:txBody>
          <a:bodyPr/>
          <a:lstStyle/>
          <a:p>
            <a:endParaRPr lang="zh-CN" altLang="en-US"/>
          </a:p>
        </p:txBody>
      </p:sp>
      <p:sp>
        <p:nvSpPr>
          <p:cNvPr id="38" name="Shape 24"/>
          <p:cNvSpPr/>
          <p:nvPr/>
        </p:nvSpPr>
        <p:spPr>
          <a:xfrm>
            <a:off x="5320377" y="4131838"/>
            <a:ext cx="3253483" cy="0"/>
          </a:xfrm>
          <a:custGeom>
            <a:avLst/>
            <a:gdLst/>
            <a:ahLst/>
            <a:cxnLst/>
            <a:rect l="l" t="t" r="r" b="b"/>
            <a:pathLst>
              <a:path w="3253483">
                <a:moveTo>
                  <a:pt x="0" y="0"/>
                </a:moveTo>
                <a:moveTo>
                  <a:pt x="0" y="0"/>
                </a:moveTo>
                <a:lnTo>
                  <a:pt x="3253483" y="0"/>
                </a:lnTo>
              </a:path>
            </a:pathLst>
          </a:custGeom>
          <a:noFill/>
          <a:ln w="9525">
            <a:solidFill>
              <a:srgbClr val="E1E1E1"/>
            </a:solidFill>
            <a:prstDash val="solid"/>
            <a:headEnd type="none"/>
            <a:tailEnd type="none"/>
          </a:ln>
        </p:spPr>
        <p:txBody>
          <a:bodyPr/>
          <a:lstStyle/>
          <a:p>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544235" y="789637"/>
            <a:ext cx="2055531" cy="1883664"/>
          </a:xfrm>
          <a:prstGeom prst="rect">
            <a:avLst/>
          </a:prstGeom>
          <a:noFill/>
          <a:ln/>
        </p:spPr>
        <p:txBody>
          <a:bodyPr wrap="square" lIns="95250" tIns="95250" rIns="95250" bIns="95250" rtlCol="0" anchor="t"/>
          <a:lstStyle/>
          <a:p>
            <a:pPr marL="0" indent="0" algn="ctr">
              <a:lnSpc>
                <a:spcPct val="112500"/>
              </a:lnSpc>
              <a:spcBef>
                <a:spcPts val="375"/>
              </a:spcBef>
              <a:buNone/>
            </a:pPr>
            <a:r>
              <a:rPr lang="en-US" sz="8928" b="1" dirty="0">
                <a:solidFill>
                  <a:srgbClr val="FFCF97"/>
                </a:solidFill>
                <a:latin typeface="Microsoft Yahei" pitchFamily="34" charset="0"/>
                <a:ea typeface="Microsoft Yahei" pitchFamily="34" charset="-122"/>
                <a:cs typeface="Microsoft Yahei" pitchFamily="34" charset="-120"/>
              </a:rPr>
              <a:t>04</a:t>
            </a:r>
            <a:endParaRPr lang="en-US" sz="1440" dirty="0"/>
          </a:p>
        </p:txBody>
      </p:sp>
      <p:sp>
        <p:nvSpPr>
          <p:cNvPr id="3" name="Text 1"/>
          <p:cNvSpPr/>
          <p:nvPr/>
        </p:nvSpPr>
        <p:spPr>
          <a:xfrm>
            <a:off x="1962784" y="2735846"/>
            <a:ext cx="5218432" cy="813816"/>
          </a:xfrm>
          <a:prstGeom prst="rect">
            <a:avLst/>
          </a:prstGeom>
          <a:noFill/>
          <a:ln/>
        </p:spPr>
        <p:txBody>
          <a:bodyPr wrap="square" lIns="95250" tIns="95250" rIns="95250" bIns="95250" rtlCol="0" anchor="t"/>
          <a:lstStyle/>
          <a:p>
            <a:pPr marL="0" indent="0" algn="ctr">
              <a:lnSpc>
                <a:spcPct val="112500"/>
              </a:lnSpc>
              <a:spcBef>
                <a:spcPts val="375"/>
              </a:spcBef>
              <a:buNone/>
            </a:pPr>
            <a:r>
              <a:rPr lang="en-US" sz="3312" b="1" dirty="0">
                <a:solidFill>
                  <a:srgbClr val="FFFFFF"/>
                </a:solidFill>
                <a:latin typeface="Microsoft Yahei" pitchFamily="34" charset="0"/>
                <a:ea typeface="Microsoft Yahei" pitchFamily="34" charset="-122"/>
                <a:cs typeface="Microsoft Yahei" pitchFamily="34" charset="-120"/>
              </a:rPr>
              <a:t>创造性思维模式</a:t>
            </a:r>
            <a:endParaRPr lang="en-US" sz="144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83641" y="190697"/>
            <a:ext cx="8088253" cy="566928"/>
          </a:xfrm>
          <a:prstGeom prst="rect">
            <a:avLst/>
          </a:prstGeom>
          <a:noFill/>
          <a:ln/>
        </p:spPr>
        <p:txBody>
          <a:bodyPr wrap="square" lIns="95250" tIns="95250" rIns="95250" bIns="95250" rtlCol="0" anchor="t"/>
          <a:lstStyle/>
          <a:p>
            <a:pPr marL="0" indent="0">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头脑风暴</a:t>
            </a:r>
            <a:endParaRPr lang="en-US" sz="1440" dirty="0"/>
          </a:p>
        </p:txBody>
      </p:sp>
      <p:pic>
        <p:nvPicPr>
          <p:cNvPr id="3" name="Image 0" descr="preencoded.png"/>
          <p:cNvPicPr>
            <a:picLocks noChangeAspect="1"/>
          </p:cNvPicPr>
          <p:nvPr/>
        </p:nvPicPr>
        <p:blipFill>
          <a:blip r:embed="rId4">
            <a:alphaModFix amt="20000"/>
          </a:blip>
          <a:stretch>
            <a:fillRect/>
          </a:stretch>
        </p:blipFill>
        <p:spPr>
          <a:xfrm>
            <a:off x="536725" y="1474353"/>
            <a:ext cx="1455739" cy="1883898"/>
          </a:xfrm>
          <a:prstGeom prst="rect">
            <a:avLst/>
          </a:prstGeom>
        </p:spPr>
      </p:pic>
      <p:pic>
        <p:nvPicPr>
          <p:cNvPr id="4" name="Image 1" descr="preencoded.png"/>
          <p:cNvPicPr>
            <a:picLocks noChangeAspect="1"/>
          </p:cNvPicPr>
          <p:nvPr/>
        </p:nvPicPr>
        <p:blipFill>
          <a:blip r:embed="rId5">
            <a:alphaModFix amt="20000"/>
          </a:blip>
          <a:stretch>
            <a:fillRect/>
          </a:stretch>
        </p:blipFill>
        <p:spPr>
          <a:xfrm rot="-10800000">
            <a:off x="555013" y="2616172"/>
            <a:ext cx="1455739" cy="1883898"/>
          </a:xfrm>
          <a:prstGeom prst="rect">
            <a:avLst/>
          </a:prstGeom>
        </p:spPr>
      </p:pic>
      <p:sp>
        <p:nvSpPr>
          <p:cNvPr id="5" name="Shape 1"/>
          <p:cNvSpPr/>
          <p:nvPr/>
        </p:nvSpPr>
        <p:spPr>
          <a:xfrm>
            <a:off x="870170" y="2031021"/>
            <a:ext cx="770562" cy="770562"/>
          </a:xfrm>
          <a:custGeom>
            <a:avLst/>
            <a:gdLst/>
            <a:ahLst/>
            <a:cxnLst/>
            <a:rect l="l" t="t" r="r" b="b"/>
            <a:pathLst>
              <a:path w="770562" h="770562">
                <a:moveTo>
                  <a:pt x="385281" y="0"/>
                </a:moveTo>
                <a:moveTo>
                  <a:pt x="385281" y="0"/>
                </a:moveTo>
                <a:cubicBezTo>
                  <a:pt x="597923" y="0"/>
                  <a:pt x="770562" y="172639"/>
                  <a:pt x="770562" y="385281"/>
                </a:cubicBezTo>
                <a:cubicBezTo>
                  <a:pt x="770562" y="597923"/>
                  <a:pt x="597923" y="770562"/>
                  <a:pt x="385281" y="770562"/>
                </a:cubicBezTo>
                <a:cubicBezTo>
                  <a:pt x="172639" y="770562"/>
                  <a:pt x="0" y="597923"/>
                  <a:pt x="0" y="385281"/>
                </a:cubicBezTo>
                <a:cubicBezTo>
                  <a:pt x="0" y="172639"/>
                  <a:pt x="172639" y="0"/>
                  <a:pt x="385281" y="0"/>
                </a:cubicBezTo>
                <a:close/>
              </a:path>
            </a:pathLst>
          </a:custGeom>
          <a:solidFill>
            <a:srgbClr val="0084FF"/>
          </a:solidFill>
          <a:ln/>
        </p:spPr>
        <p:txBody>
          <a:bodyPr/>
          <a:lstStyle/>
          <a:p>
            <a:endParaRPr lang="zh-CN" altLang="en-US"/>
          </a:p>
        </p:txBody>
      </p:sp>
      <p:sp>
        <p:nvSpPr>
          <p:cNvPr id="6" name="Shape 2"/>
          <p:cNvSpPr/>
          <p:nvPr/>
        </p:nvSpPr>
        <p:spPr>
          <a:xfrm>
            <a:off x="3819700" y="1609873"/>
            <a:ext cx="1059522" cy="481601"/>
          </a:xfrm>
          <a:custGeom>
            <a:avLst/>
            <a:gdLst/>
            <a:ahLst/>
            <a:cxnLst/>
            <a:rect l="l" t="t" r="r" b="b"/>
            <a:pathLst>
              <a:path w="1059522" h="481601">
                <a:moveTo>
                  <a:pt x="240801" y="0"/>
                </a:moveTo>
                <a:moveTo>
                  <a:pt x="240801" y="0"/>
                </a:moveTo>
                <a:lnTo>
                  <a:pt x="818722" y="0"/>
                </a:lnTo>
                <a:quadBezTo>
                  <a:pt x="1059522" y="0"/>
                  <a:pt x="1059522" y="240801"/>
                </a:quadBezTo>
                <a:lnTo>
                  <a:pt x="1059522" y="240801"/>
                </a:lnTo>
                <a:quadBezTo>
                  <a:pt x="1059522" y="481601"/>
                  <a:pt x="818722" y="481601"/>
                </a:quadBezTo>
                <a:lnTo>
                  <a:pt x="240801" y="481601"/>
                </a:lnTo>
                <a:quadBezTo>
                  <a:pt x="0" y="481601"/>
                  <a:pt x="0" y="240801"/>
                </a:quadBezTo>
                <a:lnTo>
                  <a:pt x="0" y="240801"/>
                </a:lnTo>
                <a:quadBezTo>
                  <a:pt x="0" y="0"/>
                  <a:pt x="240801" y="0"/>
                </a:quadBezTo>
                <a:close/>
              </a:path>
            </a:pathLst>
          </a:custGeom>
          <a:solidFill>
            <a:srgbClr val="0084FF"/>
          </a:solidFill>
          <a:ln/>
        </p:spPr>
        <p:txBody>
          <a:bodyPr/>
          <a:lstStyle/>
          <a:p>
            <a:endParaRPr lang="zh-CN" altLang="en-US"/>
          </a:p>
        </p:txBody>
      </p:sp>
      <p:pic>
        <p:nvPicPr>
          <p:cNvPr id="7" name="Image 2" descr="preencoded.png"/>
          <p:cNvPicPr>
            <a:picLocks noChangeAspect="1"/>
          </p:cNvPicPr>
          <p:nvPr/>
        </p:nvPicPr>
        <p:blipFill>
          <a:blip r:embed="rId6"/>
          <a:stretch>
            <a:fillRect/>
          </a:stretch>
        </p:blipFill>
        <p:spPr>
          <a:xfrm rot="5400000">
            <a:off x="3381697" y="1662615"/>
            <a:ext cx="410571" cy="410571"/>
          </a:xfrm>
          <a:prstGeom prst="rect">
            <a:avLst/>
          </a:prstGeom>
        </p:spPr>
      </p:pic>
      <p:sp>
        <p:nvSpPr>
          <p:cNvPr id="8" name="Text 3"/>
          <p:cNvSpPr/>
          <p:nvPr/>
        </p:nvSpPr>
        <p:spPr>
          <a:xfrm>
            <a:off x="5176162" y="1756150"/>
            <a:ext cx="3402782" cy="402336"/>
          </a:xfrm>
          <a:prstGeom prst="rect">
            <a:avLst/>
          </a:prstGeom>
          <a:noFill/>
          <a:ln/>
        </p:spPr>
        <p:txBody>
          <a:bodyPr wrap="square" lIns="95250" tIns="95250" rIns="95250" bIns="95250" rtlCol="0" anchor="t"/>
          <a:lstStyle/>
          <a:p>
            <a:pPr marL="0" indent="0">
              <a:lnSpc>
                <a:spcPct val="100000"/>
              </a:lnSpc>
              <a:spcBef>
                <a:spcPts val="375"/>
              </a:spcBef>
              <a:buNone/>
            </a:pPr>
            <a:r>
              <a:rPr lang="en-US" sz="864" dirty="0">
                <a:solidFill>
                  <a:srgbClr val="FFFFFF"/>
                </a:solidFill>
                <a:latin typeface="Microsoft Yahei" pitchFamily="34" charset="0"/>
                <a:ea typeface="Microsoft Yahei" pitchFamily="34" charset="-122"/>
                <a:cs typeface="Microsoft Yahei" pitchFamily="34" charset="-120"/>
              </a:rPr>
              <a:t>头脑风暴是一种集体创新思维方法，通过自由联想和无压力环境激发创意。</a:t>
            </a:r>
            <a:endParaRPr lang="en-US" sz="1440" dirty="0"/>
          </a:p>
        </p:txBody>
      </p:sp>
      <p:sp>
        <p:nvSpPr>
          <p:cNvPr id="9" name="Text 4"/>
          <p:cNvSpPr/>
          <p:nvPr/>
        </p:nvSpPr>
        <p:spPr>
          <a:xfrm>
            <a:off x="5176162" y="1443159"/>
            <a:ext cx="2699723"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头脑风暴的定义</a:t>
            </a:r>
            <a:endParaRPr lang="en-US" sz="1440" dirty="0"/>
          </a:p>
        </p:txBody>
      </p:sp>
      <p:sp>
        <p:nvSpPr>
          <p:cNvPr id="10" name="Shape 5"/>
          <p:cNvSpPr/>
          <p:nvPr/>
        </p:nvSpPr>
        <p:spPr>
          <a:xfrm>
            <a:off x="5320377" y="1850673"/>
            <a:ext cx="3253483" cy="0"/>
          </a:xfrm>
          <a:custGeom>
            <a:avLst/>
            <a:gdLst/>
            <a:ahLst/>
            <a:cxnLst/>
            <a:rect l="l" t="t" r="r" b="b"/>
            <a:pathLst>
              <a:path w="3253483">
                <a:moveTo>
                  <a:pt x="0" y="0"/>
                </a:moveTo>
                <a:moveTo>
                  <a:pt x="0" y="0"/>
                </a:moveTo>
                <a:lnTo>
                  <a:pt x="3253483" y="0"/>
                </a:lnTo>
              </a:path>
            </a:pathLst>
          </a:custGeom>
          <a:noFill/>
          <a:ln w="9525">
            <a:solidFill>
              <a:srgbClr val="E1E1E1"/>
            </a:solidFill>
            <a:prstDash val="solid"/>
            <a:headEnd type="none"/>
            <a:tailEnd type="none"/>
          </a:ln>
        </p:spPr>
        <p:txBody>
          <a:bodyPr/>
          <a:lstStyle/>
          <a:p>
            <a:endParaRPr lang="zh-CN" altLang="en-US"/>
          </a:p>
        </p:txBody>
      </p:sp>
      <p:pic>
        <p:nvPicPr>
          <p:cNvPr id="11" name="Image 3" descr="preencoded.png"/>
          <p:cNvPicPr>
            <a:picLocks noChangeAspect="1"/>
          </p:cNvPicPr>
          <p:nvPr/>
        </p:nvPicPr>
        <p:blipFill>
          <a:blip r:embed="rId7"/>
          <a:stretch>
            <a:fillRect/>
          </a:stretch>
        </p:blipFill>
        <p:spPr>
          <a:xfrm>
            <a:off x="1058855" y="2219706"/>
            <a:ext cx="393192" cy="393192"/>
          </a:xfrm>
          <a:prstGeom prst="rect">
            <a:avLst/>
          </a:prstGeom>
        </p:spPr>
      </p:pic>
      <p:sp>
        <p:nvSpPr>
          <p:cNvPr id="12" name="Shape 6"/>
          <p:cNvSpPr/>
          <p:nvPr/>
        </p:nvSpPr>
        <p:spPr>
          <a:xfrm>
            <a:off x="897602" y="3172840"/>
            <a:ext cx="770562" cy="770562"/>
          </a:xfrm>
          <a:custGeom>
            <a:avLst/>
            <a:gdLst/>
            <a:ahLst/>
            <a:cxnLst/>
            <a:rect l="l" t="t" r="r" b="b"/>
            <a:pathLst>
              <a:path w="770562" h="770562">
                <a:moveTo>
                  <a:pt x="385281" y="0"/>
                </a:moveTo>
                <a:moveTo>
                  <a:pt x="385281" y="0"/>
                </a:moveTo>
                <a:cubicBezTo>
                  <a:pt x="597923" y="0"/>
                  <a:pt x="770562" y="172639"/>
                  <a:pt x="770562" y="385281"/>
                </a:cubicBezTo>
                <a:cubicBezTo>
                  <a:pt x="770562" y="597923"/>
                  <a:pt x="597923" y="770562"/>
                  <a:pt x="385281" y="770562"/>
                </a:cubicBezTo>
                <a:cubicBezTo>
                  <a:pt x="172639" y="770562"/>
                  <a:pt x="0" y="597923"/>
                  <a:pt x="0" y="385281"/>
                </a:cubicBezTo>
                <a:cubicBezTo>
                  <a:pt x="0" y="172639"/>
                  <a:pt x="172639" y="0"/>
                  <a:pt x="385281" y="0"/>
                </a:cubicBezTo>
                <a:close/>
              </a:path>
            </a:pathLst>
          </a:custGeom>
          <a:solidFill>
            <a:srgbClr val="5196FF"/>
          </a:solidFill>
          <a:ln/>
        </p:spPr>
        <p:txBody>
          <a:bodyPr/>
          <a:lstStyle/>
          <a:p>
            <a:endParaRPr lang="zh-CN" altLang="en-US"/>
          </a:p>
        </p:txBody>
      </p:sp>
      <p:pic>
        <p:nvPicPr>
          <p:cNvPr id="13" name="Image 4" descr="preencoded.png"/>
          <p:cNvPicPr>
            <a:picLocks noChangeAspect="1"/>
          </p:cNvPicPr>
          <p:nvPr/>
        </p:nvPicPr>
        <p:blipFill>
          <a:blip r:embed="rId8"/>
          <a:stretch>
            <a:fillRect/>
          </a:stretch>
        </p:blipFill>
        <p:spPr>
          <a:xfrm>
            <a:off x="1075314" y="3361982"/>
            <a:ext cx="415138" cy="392278"/>
          </a:xfrm>
          <a:prstGeom prst="rect">
            <a:avLst/>
          </a:prstGeom>
        </p:spPr>
      </p:pic>
      <p:pic>
        <p:nvPicPr>
          <p:cNvPr id="14" name="Image 5" descr="preencoded.png"/>
          <p:cNvPicPr>
            <a:picLocks noChangeAspect="1"/>
          </p:cNvPicPr>
          <p:nvPr/>
        </p:nvPicPr>
        <p:blipFill>
          <a:blip r:embed="rId5">
            <a:alphaModFix amt="20000"/>
          </a:blip>
          <a:stretch>
            <a:fillRect/>
          </a:stretch>
        </p:blipFill>
        <p:spPr>
          <a:xfrm>
            <a:off x="1955888" y="1492641"/>
            <a:ext cx="1455739" cy="1883898"/>
          </a:xfrm>
          <a:prstGeom prst="rect">
            <a:avLst/>
          </a:prstGeom>
        </p:spPr>
      </p:pic>
      <p:pic>
        <p:nvPicPr>
          <p:cNvPr id="15" name="Image 6" descr="preencoded.png"/>
          <p:cNvPicPr>
            <a:picLocks noChangeAspect="1"/>
          </p:cNvPicPr>
          <p:nvPr/>
        </p:nvPicPr>
        <p:blipFill>
          <a:blip r:embed="rId4">
            <a:alphaModFix amt="20000"/>
          </a:blip>
          <a:stretch>
            <a:fillRect/>
          </a:stretch>
        </p:blipFill>
        <p:spPr>
          <a:xfrm rot="-10800000">
            <a:off x="1974176" y="2634460"/>
            <a:ext cx="1455739" cy="1883898"/>
          </a:xfrm>
          <a:prstGeom prst="rect">
            <a:avLst/>
          </a:prstGeom>
        </p:spPr>
      </p:pic>
      <p:sp>
        <p:nvSpPr>
          <p:cNvPr id="16" name="Shape 7"/>
          <p:cNvSpPr/>
          <p:nvPr/>
        </p:nvSpPr>
        <p:spPr>
          <a:xfrm>
            <a:off x="2316765" y="3191128"/>
            <a:ext cx="770562" cy="770562"/>
          </a:xfrm>
          <a:custGeom>
            <a:avLst/>
            <a:gdLst/>
            <a:ahLst/>
            <a:cxnLst/>
            <a:rect l="l" t="t" r="r" b="b"/>
            <a:pathLst>
              <a:path w="770562" h="770562">
                <a:moveTo>
                  <a:pt x="385281" y="0"/>
                </a:moveTo>
                <a:moveTo>
                  <a:pt x="385281" y="0"/>
                </a:moveTo>
                <a:cubicBezTo>
                  <a:pt x="597923" y="0"/>
                  <a:pt x="770562" y="172639"/>
                  <a:pt x="770562" y="385281"/>
                </a:cubicBezTo>
                <a:cubicBezTo>
                  <a:pt x="770562" y="597923"/>
                  <a:pt x="597923" y="770562"/>
                  <a:pt x="385281" y="770562"/>
                </a:cubicBezTo>
                <a:cubicBezTo>
                  <a:pt x="172639" y="770562"/>
                  <a:pt x="0" y="597923"/>
                  <a:pt x="0" y="385281"/>
                </a:cubicBezTo>
                <a:cubicBezTo>
                  <a:pt x="0" y="172639"/>
                  <a:pt x="172639" y="0"/>
                  <a:pt x="385281" y="0"/>
                </a:cubicBezTo>
                <a:close/>
              </a:path>
            </a:pathLst>
          </a:custGeom>
          <a:solidFill>
            <a:srgbClr val="0084FF"/>
          </a:solidFill>
          <a:ln/>
        </p:spPr>
        <p:txBody>
          <a:bodyPr/>
          <a:lstStyle/>
          <a:p>
            <a:endParaRPr lang="zh-CN" altLang="en-US"/>
          </a:p>
        </p:txBody>
      </p:sp>
      <p:pic>
        <p:nvPicPr>
          <p:cNvPr id="17" name="Image 7" descr="preencoded.png"/>
          <p:cNvPicPr>
            <a:picLocks noChangeAspect="1"/>
          </p:cNvPicPr>
          <p:nvPr/>
        </p:nvPicPr>
        <p:blipFill>
          <a:blip r:embed="rId9"/>
          <a:stretch>
            <a:fillRect/>
          </a:stretch>
        </p:blipFill>
        <p:spPr>
          <a:xfrm>
            <a:off x="2505450" y="3393986"/>
            <a:ext cx="393192" cy="364846"/>
          </a:xfrm>
          <a:prstGeom prst="rect">
            <a:avLst/>
          </a:prstGeom>
        </p:spPr>
      </p:pic>
      <p:sp>
        <p:nvSpPr>
          <p:cNvPr id="18" name="Shape 8"/>
          <p:cNvSpPr/>
          <p:nvPr/>
        </p:nvSpPr>
        <p:spPr>
          <a:xfrm>
            <a:off x="2298477" y="2049309"/>
            <a:ext cx="770562" cy="770562"/>
          </a:xfrm>
          <a:custGeom>
            <a:avLst/>
            <a:gdLst/>
            <a:ahLst/>
            <a:cxnLst/>
            <a:rect l="l" t="t" r="r" b="b"/>
            <a:pathLst>
              <a:path w="770562" h="770562">
                <a:moveTo>
                  <a:pt x="385281" y="0"/>
                </a:moveTo>
                <a:moveTo>
                  <a:pt x="385281" y="0"/>
                </a:moveTo>
                <a:cubicBezTo>
                  <a:pt x="597923" y="0"/>
                  <a:pt x="770562" y="172639"/>
                  <a:pt x="770562" y="385281"/>
                </a:cubicBezTo>
                <a:cubicBezTo>
                  <a:pt x="770562" y="597923"/>
                  <a:pt x="597923" y="770562"/>
                  <a:pt x="385281" y="770562"/>
                </a:cubicBezTo>
                <a:cubicBezTo>
                  <a:pt x="172639" y="770562"/>
                  <a:pt x="0" y="597923"/>
                  <a:pt x="0" y="385281"/>
                </a:cubicBezTo>
                <a:cubicBezTo>
                  <a:pt x="0" y="172639"/>
                  <a:pt x="172639" y="0"/>
                  <a:pt x="385281" y="0"/>
                </a:cubicBezTo>
                <a:close/>
              </a:path>
            </a:pathLst>
          </a:custGeom>
          <a:solidFill>
            <a:srgbClr val="5196FF"/>
          </a:solidFill>
          <a:ln/>
        </p:spPr>
        <p:txBody>
          <a:bodyPr/>
          <a:lstStyle/>
          <a:p>
            <a:endParaRPr lang="zh-CN" altLang="en-US"/>
          </a:p>
        </p:txBody>
      </p:sp>
      <p:pic>
        <p:nvPicPr>
          <p:cNvPr id="19" name="Image 8" descr="preencoded.png"/>
          <p:cNvPicPr>
            <a:picLocks noChangeAspect="1"/>
          </p:cNvPicPr>
          <p:nvPr/>
        </p:nvPicPr>
        <p:blipFill>
          <a:blip r:embed="rId10"/>
          <a:stretch>
            <a:fillRect/>
          </a:stretch>
        </p:blipFill>
        <p:spPr>
          <a:xfrm>
            <a:off x="2455158" y="2205990"/>
            <a:ext cx="457200" cy="457200"/>
          </a:xfrm>
          <a:prstGeom prst="rect">
            <a:avLst/>
          </a:prstGeom>
        </p:spPr>
      </p:pic>
      <p:sp>
        <p:nvSpPr>
          <p:cNvPr id="20" name="Text 9"/>
          <p:cNvSpPr/>
          <p:nvPr/>
        </p:nvSpPr>
        <p:spPr>
          <a:xfrm>
            <a:off x="4007706" y="1538361"/>
            <a:ext cx="683510" cy="621792"/>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304"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21" name="Shape 10"/>
          <p:cNvSpPr/>
          <p:nvPr/>
        </p:nvSpPr>
        <p:spPr>
          <a:xfrm>
            <a:off x="3819700" y="2370261"/>
            <a:ext cx="1059522" cy="481601"/>
          </a:xfrm>
          <a:custGeom>
            <a:avLst/>
            <a:gdLst/>
            <a:ahLst/>
            <a:cxnLst/>
            <a:rect l="l" t="t" r="r" b="b"/>
            <a:pathLst>
              <a:path w="1059522" h="481601">
                <a:moveTo>
                  <a:pt x="240801" y="0"/>
                </a:moveTo>
                <a:moveTo>
                  <a:pt x="240801" y="0"/>
                </a:moveTo>
                <a:lnTo>
                  <a:pt x="818722" y="0"/>
                </a:lnTo>
                <a:quadBezTo>
                  <a:pt x="1059522" y="0"/>
                  <a:pt x="1059522" y="240801"/>
                </a:quadBezTo>
                <a:lnTo>
                  <a:pt x="1059522" y="240801"/>
                </a:lnTo>
                <a:quadBezTo>
                  <a:pt x="1059522" y="481601"/>
                  <a:pt x="818722" y="481601"/>
                </a:quadBezTo>
                <a:lnTo>
                  <a:pt x="240801" y="481601"/>
                </a:lnTo>
                <a:quadBezTo>
                  <a:pt x="0" y="481601"/>
                  <a:pt x="0" y="240801"/>
                </a:quadBezTo>
                <a:lnTo>
                  <a:pt x="0" y="240801"/>
                </a:lnTo>
                <a:quadBezTo>
                  <a:pt x="0" y="0"/>
                  <a:pt x="240801" y="0"/>
                </a:quadBezTo>
                <a:close/>
              </a:path>
            </a:pathLst>
          </a:custGeom>
          <a:solidFill>
            <a:srgbClr val="5196FF"/>
          </a:solidFill>
          <a:ln/>
        </p:spPr>
        <p:txBody>
          <a:bodyPr/>
          <a:lstStyle/>
          <a:p>
            <a:endParaRPr lang="zh-CN" altLang="en-US"/>
          </a:p>
        </p:txBody>
      </p:sp>
      <p:pic>
        <p:nvPicPr>
          <p:cNvPr id="22" name="Image 9" descr="preencoded.png"/>
          <p:cNvPicPr>
            <a:picLocks noChangeAspect="1"/>
          </p:cNvPicPr>
          <p:nvPr/>
        </p:nvPicPr>
        <p:blipFill>
          <a:blip r:embed="rId11"/>
          <a:stretch>
            <a:fillRect/>
          </a:stretch>
        </p:blipFill>
        <p:spPr>
          <a:xfrm rot="5400000">
            <a:off x="3381697" y="2423003"/>
            <a:ext cx="410571" cy="410571"/>
          </a:xfrm>
          <a:prstGeom prst="rect">
            <a:avLst/>
          </a:prstGeom>
        </p:spPr>
      </p:pic>
      <p:sp>
        <p:nvSpPr>
          <p:cNvPr id="23" name="Text 11"/>
          <p:cNvSpPr/>
          <p:nvPr/>
        </p:nvSpPr>
        <p:spPr>
          <a:xfrm>
            <a:off x="5176162" y="2219706"/>
            <a:ext cx="2888311"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头脑风暴的规则</a:t>
            </a:r>
            <a:endParaRPr lang="en-US" sz="1440" dirty="0"/>
          </a:p>
        </p:txBody>
      </p:sp>
      <p:sp>
        <p:nvSpPr>
          <p:cNvPr id="24" name="Text 12"/>
          <p:cNvSpPr/>
          <p:nvPr/>
        </p:nvSpPr>
        <p:spPr>
          <a:xfrm>
            <a:off x="5176162" y="2529910"/>
            <a:ext cx="3402782"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864" dirty="0">
                <a:solidFill>
                  <a:srgbClr val="FFFFFF"/>
                </a:solidFill>
                <a:latin typeface="Microsoft Yahei" pitchFamily="34" charset="0"/>
                <a:ea typeface="Microsoft Yahei" pitchFamily="34" charset="-122"/>
                <a:cs typeface="Microsoft Yahei" pitchFamily="34" charset="-120"/>
              </a:rPr>
              <a:t>头脑风暴遵循不批评、鼓励自由发言等规则，以促进参与者积极贡献想法。</a:t>
            </a:r>
            <a:endParaRPr lang="en-US" sz="1440" dirty="0"/>
          </a:p>
        </p:txBody>
      </p:sp>
      <p:sp>
        <p:nvSpPr>
          <p:cNvPr id="25" name="Shape 13"/>
          <p:cNvSpPr/>
          <p:nvPr/>
        </p:nvSpPr>
        <p:spPr>
          <a:xfrm>
            <a:off x="5320377" y="2611062"/>
            <a:ext cx="3253483" cy="0"/>
          </a:xfrm>
          <a:custGeom>
            <a:avLst/>
            <a:gdLst/>
            <a:ahLst/>
            <a:cxnLst/>
            <a:rect l="l" t="t" r="r" b="b"/>
            <a:pathLst>
              <a:path w="3253483">
                <a:moveTo>
                  <a:pt x="0" y="0"/>
                </a:moveTo>
                <a:moveTo>
                  <a:pt x="0" y="0"/>
                </a:moveTo>
                <a:lnTo>
                  <a:pt x="3253483" y="0"/>
                </a:lnTo>
              </a:path>
            </a:pathLst>
          </a:custGeom>
          <a:noFill/>
          <a:ln w="9525">
            <a:solidFill>
              <a:srgbClr val="E1E1E1"/>
            </a:solidFill>
            <a:prstDash val="solid"/>
            <a:headEnd type="none"/>
            <a:tailEnd type="none"/>
          </a:ln>
        </p:spPr>
        <p:txBody>
          <a:bodyPr/>
          <a:lstStyle/>
          <a:p>
            <a:endParaRPr lang="zh-CN" altLang="en-US"/>
          </a:p>
        </p:txBody>
      </p:sp>
      <p:sp>
        <p:nvSpPr>
          <p:cNvPr id="26" name="Shape 14"/>
          <p:cNvSpPr/>
          <p:nvPr/>
        </p:nvSpPr>
        <p:spPr>
          <a:xfrm>
            <a:off x="3819700" y="3130649"/>
            <a:ext cx="1059522" cy="481601"/>
          </a:xfrm>
          <a:custGeom>
            <a:avLst/>
            <a:gdLst/>
            <a:ahLst/>
            <a:cxnLst/>
            <a:rect l="l" t="t" r="r" b="b"/>
            <a:pathLst>
              <a:path w="1059522" h="481601">
                <a:moveTo>
                  <a:pt x="240801" y="0"/>
                </a:moveTo>
                <a:moveTo>
                  <a:pt x="240801" y="0"/>
                </a:moveTo>
                <a:lnTo>
                  <a:pt x="818722" y="0"/>
                </a:lnTo>
                <a:quadBezTo>
                  <a:pt x="1059522" y="0"/>
                  <a:pt x="1059522" y="240801"/>
                </a:quadBezTo>
                <a:lnTo>
                  <a:pt x="1059522" y="240801"/>
                </a:lnTo>
                <a:quadBezTo>
                  <a:pt x="1059522" y="481601"/>
                  <a:pt x="818722" y="481601"/>
                </a:quadBezTo>
                <a:lnTo>
                  <a:pt x="240801" y="481601"/>
                </a:lnTo>
                <a:quadBezTo>
                  <a:pt x="0" y="481601"/>
                  <a:pt x="0" y="240801"/>
                </a:quadBezTo>
                <a:lnTo>
                  <a:pt x="0" y="240801"/>
                </a:lnTo>
                <a:quadBezTo>
                  <a:pt x="0" y="0"/>
                  <a:pt x="240801" y="0"/>
                </a:quadBezTo>
                <a:close/>
              </a:path>
            </a:pathLst>
          </a:custGeom>
          <a:solidFill>
            <a:srgbClr val="0084FF"/>
          </a:solidFill>
          <a:ln/>
        </p:spPr>
        <p:txBody>
          <a:bodyPr/>
          <a:lstStyle/>
          <a:p>
            <a:endParaRPr lang="zh-CN" altLang="en-US"/>
          </a:p>
        </p:txBody>
      </p:sp>
      <p:pic>
        <p:nvPicPr>
          <p:cNvPr id="27" name="Image 10" descr="preencoded.png"/>
          <p:cNvPicPr>
            <a:picLocks noChangeAspect="1"/>
          </p:cNvPicPr>
          <p:nvPr/>
        </p:nvPicPr>
        <p:blipFill>
          <a:blip r:embed="rId6"/>
          <a:stretch>
            <a:fillRect/>
          </a:stretch>
        </p:blipFill>
        <p:spPr>
          <a:xfrm rot="5400000">
            <a:off x="3381697" y="3183391"/>
            <a:ext cx="410571" cy="410571"/>
          </a:xfrm>
          <a:prstGeom prst="rect">
            <a:avLst/>
          </a:prstGeom>
        </p:spPr>
      </p:pic>
      <p:sp>
        <p:nvSpPr>
          <p:cNvPr id="28" name="Shape 15"/>
          <p:cNvSpPr/>
          <p:nvPr/>
        </p:nvSpPr>
        <p:spPr>
          <a:xfrm>
            <a:off x="3819700" y="3891037"/>
            <a:ext cx="1059522" cy="481601"/>
          </a:xfrm>
          <a:custGeom>
            <a:avLst/>
            <a:gdLst/>
            <a:ahLst/>
            <a:cxnLst/>
            <a:rect l="l" t="t" r="r" b="b"/>
            <a:pathLst>
              <a:path w="1059522" h="481601">
                <a:moveTo>
                  <a:pt x="240801" y="0"/>
                </a:moveTo>
                <a:moveTo>
                  <a:pt x="240801" y="0"/>
                </a:moveTo>
                <a:lnTo>
                  <a:pt x="818722" y="0"/>
                </a:lnTo>
                <a:quadBezTo>
                  <a:pt x="1059522" y="0"/>
                  <a:pt x="1059522" y="240801"/>
                </a:quadBezTo>
                <a:lnTo>
                  <a:pt x="1059522" y="240801"/>
                </a:lnTo>
                <a:quadBezTo>
                  <a:pt x="1059522" y="481601"/>
                  <a:pt x="818722" y="481601"/>
                </a:quadBezTo>
                <a:lnTo>
                  <a:pt x="240801" y="481601"/>
                </a:lnTo>
                <a:quadBezTo>
                  <a:pt x="0" y="481601"/>
                  <a:pt x="0" y="240801"/>
                </a:quadBezTo>
                <a:lnTo>
                  <a:pt x="0" y="240801"/>
                </a:lnTo>
                <a:quadBezTo>
                  <a:pt x="0" y="0"/>
                  <a:pt x="240801" y="0"/>
                </a:quadBezTo>
                <a:close/>
              </a:path>
            </a:pathLst>
          </a:custGeom>
          <a:solidFill>
            <a:srgbClr val="5196FF"/>
          </a:solidFill>
          <a:ln/>
        </p:spPr>
        <p:txBody>
          <a:bodyPr/>
          <a:lstStyle/>
          <a:p>
            <a:endParaRPr lang="zh-CN" altLang="en-US"/>
          </a:p>
        </p:txBody>
      </p:sp>
      <p:pic>
        <p:nvPicPr>
          <p:cNvPr id="29" name="Image 11" descr="preencoded.png"/>
          <p:cNvPicPr>
            <a:picLocks noChangeAspect="1"/>
          </p:cNvPicPr>
          <p:nvPr/>
        </p:nvPicPr>
        <p:blipFill>
          <a:blip r:embed="rId11"/>
          <a:stretch>
            <a:fillRect/>
          </a:stretch>
        </p:blipFill>
        <p:spPr>
          <a:xfrm rot="5400000">
            <a:off x="3381697" y="3943779"/>
            <a:ext cx="410571" cy="410571"/>
          </a:xfrm>
          <a:prstGeom prst="rect">
            <a:avLst/>
          </a:prstGeom>
        </p:spPr>
      </p:pic>
      <p:sp>
        <p:nvSpPr>
          <p:cNvPr id="30" name="Text 16"/>
          <p:cNvSpPr/>
          <p:nvPr/>
        </p:nvSpPr>
        <p:spPr>
          <a:xfrm>
            <a:off x="4007706" y="2305276"/>
            <a:ext cx="683510" cy="621792"/>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304"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31" name="Text 17"/>
          <p:cNvSpPr/>
          <p:nvPr/>
        </p:nvSpPr>
        <p:spPr>
          <a:xfrm>
            <a:off x="4007706" y="3047355"/>
            <a:ext cx="683510" cy="621792"/>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304"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32" name="Text 18"/>
          <p:cNvSpPr/>
          <p:nvPr/>
        </p:nvSpPr>
        <p:spPr>
          <a:xfrm>
            <a:off x="4007706" y="3820942"/>
            <a:ext cx="683510" cy="621792"/>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304" b="1" dirty="0">
                <a:solidFill>
                  <a:srgbClr val="FFFFFF"/>
                </a:solidFill>
                <a:latin typeface="Microsoft Yahei" pitchFamily="34" charset="0"/>
                <a:ea typeface="Microsoft Yahei" pitchFamily="34" charset="-122"/>
                <a:cs typeface="Microsoft Yahei" pitchFamily="34" charset="-120"/>
              </a:rPr>
              <a:t>04</a:t>
            </a:r>
            <a:endParaRPr lang="en-US" sz="1440" dirty="0"/>
          </a:p>
        </p:txBody>
      </p:sp>
      <p:sp>
        <p:nvSpPr>
          <p:cNvPr id="33" name="Text 19"/>
          <p:cNvSpPr/>
          <p:nvPr/>
        </p:nvSpPr>
        <p:spPr>
          <a:xfrm>
            <a:off x="5176162" y="3285033"/>
            <a:ext cx="3402782"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864" dirty="0">
                <a:solidFill>
                  <a:srgbClr val="FFFFFF"/>
                </a:solidFill>
                <a:latin typeface="Microsoft Yahei" pitchFamily="34" charset="0"/>
                <a:ea typeface="Microsoft Yahei" pitchFamily="34" charset="-122"/>
                <a:cs typeface="Microsoft Yahei" pitchFamily="34" charset="-120"/>
              </a:rPr>
              <a:t>头脑风暴包括准备、热身、主题讨论、收集整理等步骤，确保高效产出。</a:t>
            </a:r>
            <a:endParaRPr lang="en-US" sz="1440" dirty="0"/>
          </a:p>
        </p:txBody>
      </p:sp>
      <p:sp>
        <p:nvSpPr>
          <p:cNvPr id="34" name="Text 20"/>
          <p:cNvSpPr/>
          <p:nvPr/>
        </p:nvSpPr>
        <p:spPr>
          <a:xfrm>
            <a:off x="5176162" y="3714801"/>
            <a:ext cx="2888311"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头脑风暴的应用实例</a:t>
            </a:r>
            <a:endParaRPr lang="en-US" sz="1440" dirty="0"/>
          </a:p>
        </p:txBody>
      </p:sp>
      <p:sp>
        <p:nvSpPr>
          <p:cNvPr id="35" name="Text 21"/>
          <p:cNvSpPr/>
          <p:nvPr/>
        </p:nvSpPr>
        <p:spPr>
          <a:xfrm>
            <a:off x="5176162" y="4027932"/>
            <a:ext cx="3402782" cy="548640"/>
          </a:xfrm>
          <a:prstGeom prst="rect">
            <a:avLst/>
          </a:prstGeom>
          <a:noFill/>
          <a:ln/>
        </p:spPr>
        <p:txBody>
          <a:bodyPr wrap="square" lIns="95250" tIns="95250" rIns="95250" bIns="95250" rtlCol="0" anchor="t"/>
          <a:lstStyle/>
          <a:p>
            <a:pPr marL="0" indent="0">
              <a:lnSpc>
                <a:spcPct val="100000"/>
              </a:lnSpc>
              <a:spcBef>
                <a:spcPts val="375"/>
              </a:spcBef>
              <a:buNone/>
            </a:pPr>
            <a:r>
              <a:rPr lang="en-US" sz="864" dirty="0">
                <a:solidFill>
                  <a:srgbClr val="FFFFFF"/>
                </a:solidFill>
                <a:latin typeface="Microsoft Yahei" pitchFamily="34" charset="0"/>
                <a:ea typeface="Microsoft Yahei" pitchFamily="34" charset="-122"/>
                <a:cs typeface="Microsoft Yahei" pitchFamily="34" charset="-120"/>
              </a:rPr>
              <a:t>在产品设计中，团队利用头脑风暴提出多种创新方案，最终选出最优解。</a:t>
            </a:r>
            <a:endParaRPr lang="en-US" sz="1440" dirty="0"/>
          </a:p>
        </p:txBody>
      </p:sp>
      <p:sp>
        <p:nvSpPr>
          <p:cNvPr id="36" name="Text 22"/>
          <p:cNvSpPr/>
          <p:nvPr/>
        </p:nvSpPr>
        <p:spPr>
          <a:xfrm>
            <a:off x="5176162" y="2980816"/>
            <a:ext cx="2648815"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头脑风暴的步骤</a:t>
            </a:r>
            <a:endParaRPr lang="en-US" sz="1440" dirty="0"/>
          </a:p>
        </p:txBody>
      </p:sp>
      <p:sp>
        <p:nvSpPr>
          <p:cNvPr id="37" name="Shape 23"/>
          <p:cNvSpPr/>
          <p:nvPr/>
        </p:nvSpPr>
        <p:spPr>
          <a:xfrm>
            <a:off x="5320377" y="3371450"/>
            <a:ext cx="3253483" cy="0"/>
          </a:xfrm>
          <a:custGeom>
            <a:avLst/>
            <a:gdLst/>
            <a:ahLst/>
            <a:cxnLst/>
            <a:rect l="l" t="t" r="r" b="b"/>
            <a:pathLst>
              <a:path w="3253483">
                <a:moveTo>
                  <a:pt x="0" y="0"/>
                </a:moveTo>
                <a:moveTo>
                  <a:pt x="0" y="0"/>
                </a:moveTo>
                <a:lnTo>
                  <a:pt x="3253483" y="0"/>
                </a:lnTo>
              </a:path>
            </a:pathLst>
          </a:custGeom>
          <a:noFill/>
          <a:ln w="9525">
            <a:solidFill>
              <a:srgbClr val="E1E1E1"/>
            </a:solidFill>
            <a:prstDash val="solid"/>
            <a:headEnd type="none"/>
            <a:tailEnd type="none"/>
          </a:ln>
        </p:spPr>
        <p:txBody>
          <a:bodyPr/>
          <a:lstStyle/>
          <a:p>
            <a:endParaRPr lang="zh-CN" altLang="en-US"/>
          </a:p>
        </p:txBody>
      </p:sp>
      <p:sp>
        <p:nvSpPr>
          <p:cNvPr id="38" name="Shape 24"/>
          <p:cNvSpPr/>
          <p:nvPr/>
        </p:nvSpPr>
        <p:spPr>
          <a:xfrm>
            <a:off x="5320377" y="4131838"/>
            <a:ext cx="3253483" cy="0"/>
          </a:xfrm>
          <a:custGeom>
            <a:avLst/>
            <a:gdLst/>
            <a:ahLst/>
            <a:cxnLst/>
            <a:rect l="l" t="t" r="r" b="b"/>
            <a:pathLst>
              <a:path w="3253483">
                <a:moveTo>
                  <a:pt x="0" y="0"/>
                </a:moveTo>
                <a:moveTo>
                  <a:pt x="0" y="0"/>
                </a:moveTo>
                <a:lnTo>
                  <a:pt x="3253483" y="0"/>
                </a:lnTo>
              </a:path>
            </a:pathLst>
          </a:custGeom>
          <a:noFill/>
          <a:ln w="9525">
            <a:solidFill>
              <a:srgbClr val="E1E1E1"/>
            </a:solidFill>
            <a:prstDash val="solid"/>
            <a:headEnd type="none"/>
            <a:tailEnd type="none"/>
          </a:ln>
        </p:spPr>
        <p:txBody>
          <a:bodyPr/>
          <a:lstStyle/>
          <a:p>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83641" y="190697"/>
            <a:ext cx="8088253" cy="566928"/>
          </a:xfrm>
          <a:prstGeom prst="rect">
            <a:avLst/>
          </a:prstGeom>
          <a:noFill/>
          <a:ln/>
        </p:spPr>
        <p:txBody>
          <a:bodyPr wrap="square" lIns="95250" tIns="95250" rIns="95250" bIns="95250" rtlCol="0" anchor="t"/>
          <a:lstStyle/>
          <a:p>
            <a:pPr marL="0" indent="0">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逆向思考</a:t>
            </a:r>
            <a:endParaRPr lang="en-US" sz="1440" dirty="0"/>
          </a:p>
        </p:txBody>
      </p:sp>
      <p:sp>
        <p:nvSpPr>
          <p:cNvPr id="3" name="Shape 1"/>
          <p:cNvSpPr/>
          <p:nvPr/>
        </p:nvSpPr>
        <p:spPr>
          <a:xfrm rot="2700000">
            <a:off x="844660" y="2788678"/>
            <a:ext cx="566928" cy="566928"/>
          </a:xfrm>
          <a:custGeom>
            <a:avLst/>
            <a:gdLst/>
            <a:ahLst/>
            <a:cxnLst/>
            <a:rect l="l" t="t" r="r" b="b"/>
            <a:pathLst>
              <a:path w="566928" h="566928">
                <a:moveTo>
                  <a:pt x="0" y="0"/>
                </a:moveTo>
                <a:moveTo>
                  <a:pt x="0" y="0"/>
                </a:moveTo>
                <a:lnTo>
                  <a:pt x="566928" y="0"/>
                </a:lnTo>
                <a:lnTo>
                  <a:pt x="566928" y="566928"/>
                </a:lnTo>
                <a:lnTo>
                  <a:pt x="0" y="566928"/>
                </a:lnTo>
                <a:close/>
              </a:path>
            </a:pathLst>
          </a:custGeom>
          <a:solidFill>
            <a:srgbClr val="5196FF">
              <a:alpha val="50000"/>
            </a:srgbClr>
          </a:solidFill>
          <a:ln/>
        </p:spPr>
        <p:txBody>
          <a:bodyPr/>
          <a:lstStyle/>
          <a:p>
            <a:endParaRPr lang="zh-CN" altLang="en-US"/>
          </a:p>
        </p:txBody>
      </p:sp>
      <p:sp>
        <p:nvSpPr>
          <p:cNvPr id="4" name="Shape 2"/>
          <p:cNvSpPr/>
          <p:nvPr/>
        </p:nvSpPr>
        <p:spPr>
          <a:xfrm rot="2700000">
            <a:off x="844660" y="1753483"/>
            <a:ext cx="566928" cy="566928"/>
          </a:xfrm>
          <a:custGeom>
            <a:avLst/>
            <a:gdLst/>
            <a:ahLst/>
            <a:cxnLst/>
            <a:rect l="l" t="t" r="r" b="b"/>
            <a:pathLst>
              <a:path w="566928" h="566928">
                <a:moveTo>
                  <a:pt x="0" y="0"/>
                </a:moveTo>
                <a:moveTo>
                  <a:pt x="0" y="0"/>
                </a:moveTo>
                <a:lnTo>
                  <a:pt x="566928" y="0"/>
                </a:lnTo>
                <a:lnTo>
                  <a:pt x="566928" y="566928"/>
                </a:lnTo>
                <a:lnTo>
                  <a:pt x="0" y="566928"/>
                </a:lnTo>
                <a:close/>
              </a:path>
            </a:pathLst>
          </a:custGeom>
          <a:solidFill>
            <a:srgbClr val="5196FF">
              <a:alpha val="50000"/>
            </a:srgbClr>
          </a:solidFill>
          <a:ln/>
        </p:spPr>
        <p:txBody>
          <a:bodyPr/>
          <a:lstStyle/>
          <a:p>
            <a:endParaRPr lang="zh-CN" altLang="en-US"/>
          </a:p>
        </p:txBody>
      </p:sp>
      <p:sp>
        <p:nvSpPr>
          <p:cNvPr id="5" name="Shape 3"/>
          <p:cNvSpPr/>
          <p:nvPr/>
        </p:nvSpPr>
        <p:spPr>
          <a:xfrm rot="2700000">
            <a:off x="844660" y="2290075"/>
            <a:ext cx="566928" cy="566928"/>
          </a:xfrm>
          <a:custGeom>
            <a:avLst/>
            <a:gdLst/>
            <a:ahLst/>
            <a:cxnLst/>
            <a:rect l="l" t="t" r="r" b="b"/>
            <a:pathLst>
              <a:path w="566928" h="566928">
                <a:moveTo>
                  <a:pt x="0" y="0"/>
                </a:moveTo>
                <a:moveTo>
                  <a:pt x="0" y="0"/>
                </a:moveTo>
                <a:lnTo>
                  <a:pt x="566928" y="0"/>
                </a:lnTo>
                <a:lnTo>
                  <a:pt x="566928" y="566928"/>
                </a:lnTo>
                <a:lnTo>
                  <a:pt x="0" y="566928"/>
                </a:lnTo>
                <a:close/>
              </a:path>
            </a:pathLst>
          </a:custGeom>
          <a:solidFill>
            <a:srgbClr val="0084FF"/>
          </a:solidFill>
          <a:ln/>
        </p:spPr>
        <p:txBody>
          <a:bodyPr/>
          <a:lstStyle/>
          <a:p>
            <a:endParaRPr lang="zh-CN" altLang="en-US"/>
          </a:p>
        </p:txBody>
      </p:sp>
      <p:sp>
        <p:nvSpPr>
          <p:cNvPr id="6" name="Shape 4"/>
          <p:cNvSpPr/>
          <p:nvPr/>
        </p:nvSpPr>
        <p:spPr>
          <a:xfrm rot="2700000">
            <a:off x="844660" y="3319915"/>
            <a:ext cx="566928" cy="566928"/>
          </a:xfrm>
          <a:custGeom>
            <a:avLst/>
            <a:gdLst/>
            <a:ahLst/>
            <a:cxnLst/>
            <a:rect l="l" t="t" r="r" b="b"/>
            <a:pathLst>
              <a:path w="566928" h="566928">
                <a:moveTo>
                  <a:pt x="0" y="0"/>
                </a:moveTo>
                <a:moveTo>
                  <a:pt x="0" y="0"/>
                </a:moveTo>
                <a:lnTo>
                  <a:pt x="566928" y="0"/>
                </a:lnTo>
                <a:lnTo>
                  <a:pt x="566928" y="566928"/>
                </a:lnTo>
                <a:lnTo>
                  <a:pt x="0" y="566928"/>
                </a:lnTo>
                <a:close/>
              </a:path>
            </a:pathLst>
          </a:custGeom>
          <a:solidFill>
            <a:srgbClr val="0084FF"/>
          </a:solidFill>
          <a:ln/>
        </p:spPr>
        <p:txBody>
          <a:bodyPr/>
          <a:lstStyle/>
          <a:p>
            <a:endParaRPr lang="zh-CN" altLang="en-US"/>
          </a:p>
        </p:txBody>
      </p:sp>
      <p:sp>
        <p:nvSpPr>
          <p:cNvPr id="7" name="Shape 5"/>
          <p:cNvSpPr/>
          <p:nvPr/>
        </p:nvSpPr>
        <p:spPr>
          <a:xfrm rot="2700000">
            <a:off x="844660" y="1216795"/>
            <a:ext cx="566928" cy="566928"/>
          </a:xfrm>
          <a:custGeom>
            <a:avLst/>
            <a:gdLst/>
            <a:ahLst/>
            <a:cxnLst/>
            <a:rect l="l" t="t" r="r" b="b"/>
            <a:pathLst>
              <a:path w="566928" h="566928">
                <a:moveTo>
                  <a:pt x="0" y="0"/>
                </a:moveTo>
                <a:moveTo>
                  <a:pt x="0" y="0"/>
                </a:moveTo>
                <a:lnTo>
                  <a:pt x="566928" y="0"/>
                </a:lnTo>
                <a:lnTo>
                  <a:pt x="566928" y="566928"/>
                </a:lnTo>
                <a:lnTo>
                  <a:pt x="0" y="566928"/>
                </a:lnTo>
                <a:close/>
              </a:path>
            </a:pathLst>
          </a:custGeom>
          <a:solidFill>
            <a:srgbClr val="0084FF"/>
          </a:solidFill>
          <a:ln/>
        </p:spPr>
        <p:txBody>
          <a:bodyPr/>
          <a:lstStyle/>
          <a:p>
            <a:endParaRPr lang="zh-CN" altLang="en-US"/>
          </a:p>
        </p:txBody>
      </p:sp>
      <p:sp>
        <p:nvSpPr>
          <p:cNvPr id="8" name="Text 6"/>
          <p:cNvSpPr/>
          <p:nvPr/>
        </p:nvSpPr>
        <p:spPr>
          <a:xfrm>
            <a:off x="786369" y="2290075"/>
            <a:ext cx="683510" cy="566928"/>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9" name="Text 7"/>
          <p:cNvSpPr/>
          <p:nvPr/>
        </p:nvSpPr>
        <p:spPr>
          <a:xfrm>
            <a:off x="786369" y="3319915"/>
            <a:ext cx="683510" cy="566928"/>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10" name="Text 8"/>
          <p:cNvSpPr/>
          <p:nvPr/>
        </p:nvSpPr>
        <p:spPr>
          <a:xfrm>
            <a:off x="786369" y="1216795"/>
            <a:ext cx="683510" cy="566928"/>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11" name="Shape 9"/>
          <p:cNvSpPr/>
          <p:nvPr/>
        </p:nvSpPr>
        <p:spPr>
          <a:xfrm>
            <a:off x="1377951" y="1108896"/>
            <a:ext cx="7030578" cy="822960"/>
          </a:xfrm>
          <a:custGeom>
            <a:avLst/>
            <a:gdLst/>
            <a:ahLst/>
            <a:cxnLst/>
            <a:rect l="l" t="t" r="r" b="b"/>
            <a:pathLst>
              <a:path w="7030578" h="822960">
                <a:moveTo>
                  <a:pt x="102870" y="0"/>
                </a:moveTo>
                <a:moveTo>
                  <a:pt x="102870" y="0"/>
                </a:moveTo>
                <a:lnTo>
                  <a:pt x="6927708" y="0"/>
                </a:lnTo>
                <a:quadBezTo>
                  <a:pt x="7030578" y="0"/>
                  <a:pt x="7030578" y="102870"/>
                </a:quadBezTo>
                <a:lnTo>
                  <a:pt x="7030578" y="720090"/>
                </a:lnTo>
                <a:quadBezTo>
                  <a:pt x="7030578" y="822960"/>
                  <a:pt x="6927708" y="822960"/>
                </a:quadBezTo>
                <a:lnTo>
                  <a:pt x="102870" y="822960"/>
                </a:lnTo>
                <a:quadBezTo>
                  <a:pt x="0" y="822960"/>
                  <a:pt x="0" y="720090"/>
                </a:quadBezTo>
                <a:lnTo>
                  <a:pt x="0" y="102870"/>
                </a:lnTo>
                <a:quadBezTo>
                  <a:pt x="0" y="0"/>
                  <a:pt x="102870" y="0"/>
                </a:quadBezTo>
                <a:close/>
              </a:path>
            </a:pathLst>
          </a:custGeom>
          <a:solidFill>
            <a:srgbClr val="0084FF">
              <a:alpha val="0"/>
            </a:srgbClr>
          </a:solidFill>
          <a:ln w="19050">
            <a:solidFill>
              <a:srgbClr val="FFCF97"/>
            </a:solidFill>
            <a:prstDash val="solid"/>
          </a:ln>
        </p:spPr>
        <p:txBody>
          <a:bodyPr/>
          <a:lstStyle/>
          <a:p>
            <a:endParaRPr lang="zh-CN" altLang="en-US"/>
          </a:p>
        </p:txBody>
      </p:sp>
      <p:sp>
        <p:nvSpPr>
          <p:cNvPr id="12" name="Text 10"/>
          <p:cNvSpPr/>
          <p:nvPr/>
        </p:nvSpPr>
        <p:spPr>
          <a:xfrm>
            <a:off x="1529002" y="1296348"/>
            <a:ext cx="2377440" cy="448056"/>
          </a:xfrm>
          <a:prstGeom prst="rect">
            <a:avLst/>
          </a:prstGeom>
          <a:noFill/>
          <a:ln/>
        </p:spPr>
        <p:txBody>
          <a:bodyPr wrap="square" lIns="95250" tIns="95250" rIns="95250" bIns="95250" rtlCol="0" anchor="t"/>
          <a:lstStyle/>
          <a:p>
            <a:pPr marL="0" indent="0">
              <a:lnSpc>
                <a:spcPct val="100000"/>
              </a:lnSpc>
              <a:spcBef>
                <a:spcPts val="375"/>
              </a:spcBef>
              <a:buNone/>
            </a:pPr>
            <a:r>
              <a:rPr lang="en-US" sz="1728" b="1" dirty="0">
                <a:solidFill>
                  <a:srgbClr val="D2A26A"/>
                </a:solidFill>
                <a:latin typeface="Microsoft Yahei" pitchFamily="34" charset="0"/>
                <a:ea typeface="Microsoft Yahei" pitchFamily="34" charset="-122"/>
                <a:cs typeface="Microsoft Yahei" pitchFamily="34" charset="-120"/>
              </a:rPr>
              <a:t>逆向思考的定义</a:t>
            </a:r>
            <a:endParaRPr lang="en-US" sz="1440" dirty="0"/>
          </a:p>
        </p:txBody>
      </p:sp>
      <p:sp>
        <p:nvSpPr>
          <p:cNvPr id="13" name="Text 11"/>
          <p:cNvSpPr/>
          <p:nvPr/>
        </p:nvSpPr>
        <p:spPr>
          <a:xfrm>
            <a:off x="3906614" y="1099752"/>
            <a:ext cx="4501915" cy="841248"/>
          </a:xfrm>
          <a:prstGeom prst="rect">
            <a:avLst/>
          </a:prstGeom>
          <a:noFill/>
          <a:ln/>
        </p:spPr>
        <p:txBody>
          <a:bodyPr wrap="square" lIns="95250" tIns="95250" rIns="95250" bIns="95250" rtlCol="0" anchor="t"/>
          <a:lstStyle/>
          <a:p>
            <a:pPr marL="0" indent="0">
              <a:lnSpc>
                <a:spcPct val="100000"/>
              </a:lnSpc>
              <a:buNone/>
            </a:pPr>
            <a:r>
              <a:rPr lang="en-US" sz="1152" dirty="0">
                <a:solidFill>
                  <a:srgbClr val="FFFFFF"/>
                </a:solidFill>
                <a:latin typeface="Microsoft Yahei" pitchFamily="34" charset="0"/>
                <a:ea typeface="Microsoft Yahei" pitchFamily="34" charset="-122"/>
                <a:cs typeface="Microsoft Yahei" pitchFamily="34" charset="-120"/>
              </a:rPr>
              <a:t>逆向思考是一种颠覆常规的思维方式，通过从结果出发反推过程，帮助大学生打破思维定势，发现新的解决方案。</a:t>
            </a:r>
            <a:endParaRPr lang="en-US" sz="1440" dirty="0"/>
          </a:p>
        </p:txBody>
      </p:sp>
      <p:sp>
        <p:nvSpPr>
          <p:cNvPr id="14" name="Shape 12"/>
          <p:cNvSpPr/>
          <p:nvPr/>
        </p:nvSpPr>
        <p:spPr>
          <a:xfrm>
            <a:off x="1377951" y="2181487"/>
            <a:ext cx="7038804" cy="822960"/>
          </a:xfrm>
          <a:custGeom>
            <a:avLst/>
            <a:gdLst/>
            <a:ahLst/>
            <a:cxnLst/>
            <a:rect l="l" t="t" r="r" b="b"/>
            <a:pathLst>
              <a:path w="7038804" h="822960">
                <a:moveTo>
                  <a:pt x="102870" y="0"/>
                </a:moveTo>
                <a:moveTo>
                  <a:pt x="102870" y="0"/>
                </a:moveTo>
                <a:lnTo>
                  <a:pt x="6935934" y="0"/>
                </a:lnTo>
                <a:quadBezTo>
                  <a:pt x="7038804" y="0"/>
                  <a:pt x="7038804" y="102870"/>
                </a:quadBezTo>
                <a:lnTo>
                  <a:pt x="7038804" y="720090"/>
                </a:lnTo>
                <a:quadBezTo>
                  <a:pt x="7038804" y="822960"/>
                  <a:pt x="6935934" y="822960"/>
                </a:quadBezTo>
                <a:lnTo>
                  <a:pt x="102870" y="822960"/>
                </a:lnTo>
                <a:quadBezTo>
                  <a:pt x="0" y="822960"/>
                  <a:pt x="0" y="720090"/>
                </a:quadBezTo>
                <a:lnTo>
                  <a:pt x="0" y="102870"/>
                </a:lnTo>
                <a:quadBezTo>
                  <a:pt x="0" y="0"/>
                  <a:pt x="102870" y="0"/>
                </a:quadBezTo>
                <a:close/>
              </a:path>
            </a:pathLst>
          </a:custGeom>
          <a:solidFill>
            <a:srgbClr val="FFFFFF">
              <a:alpha val="0"/>
            </a:srgbClr>
          </a:solidFill>
          <a:ln w="19050">
            <a:solidFill>
              <a:srgbClr val="FFCF97"/>
            </a:solidFill>
            <a:prstDash val="solid"/>
          </a:ln>
        </p:spPr>
        <p:txBody>
          <a:bodyPr/>
          <a:lstStyle/>
          <a:p>
            <a:endParaRPr lang="zh-CN" altLang="en-US"/>
          </a:p>
        </p:txBody>
      </p:sp>
      <p:sp>
        <p:nvSpPr>
          <p:cNvPr id="15" name="Shape 13"/>
          <p:cNvSpPr/>
          <p:nvPr/>
        </p:nvSpPr>
        <p:spPr>
          <a:xfrm>
            <a:off x="1377951" y="3212016"/>
            <a:ext cx="7030578" cy="822960"/>
          </a:xfrm>
          <a:custGeom>
            <a:avLst/>
            <a:gdLst/>
            <a:ahLst/>
            <a:cxnLst/>
            <a:rect l="l" t="t" r="r" b="b"/>
            <a:pathLst>
              <a:path w="7030578" h="822960">
                <a:moveTo>
                  <a:pt x="102870" y="0"/>
                </a:moveTo>
                <a:moveTo>
                  <a:pt x="102870" y="0"/>
                </a:moveTo>
                <a:lnTo>
                  <a:pt x="6927708" y="0"/>
                </a:lnTo>
                <a:quadBezTo>
                  <a:pt x="7030578" y="0"/>
                  <a:pt x="7030578" y="102870"/>
                </a:quadBezTo>
                <a:lnTo>
                  <a:pt x="7030578" y="720090"/>
                </a:lnTo>
                <a:quadBezTo>
                  <a:pt x="7030578" y="822960"/>
                  <a:pt x="6927708" y="822960"/>
                </a:quadBezTo>
                <a:lnTo>
                  <a:pt x="102870" y="822960"/>
                </a:lnTo>
                <a:quadBezTo>
                  <a:pt x="0" y="822960"/>
                  <a:pt x="0" y="720090"/>
                </a:quadBezTo>
                <a:lnTo>
                  <a:pt x="0" y="102870"/>
                </a:lnTo>
                <a:quadBezTo>
                  <a:pt x="0" y="0"/>
                  <a:pt x="102870" y="0"/>
                </a:quadBezTo>
                <a:close/>
              </a:path>
            </a:pathLst>
          </a:custGeom>
          <a:solidFill>
            <a:srgbClr val="FFFFFF">
              <a:alpha val="0"/>
            </a:srgbClr>
          </a:solidFill>
          <a:ln w="19050">
            <a:solidFill>
              <a:srgbClr val="FFCF97"/>
            </a:solidFill>
            <a:prstDash val="solid"/>
          </a:ln>
        </p:spPr>
        <p:txBody>
          <a:bodyPr/>
          <a:lstStyle/>
          <a:p>
            <a:endParaRPr lang="zh-CN" altLang="en-US"/>
          </a:p>
        </p:txBody>
      </p:sp>
      <p:sp>
        <p:nvSpPr>
          <p:cNvPr id="16" name="Text 14"/>
          <p:cNvSpPr/>
          <p:nvPr/>
        </p:nvSpPr>
        <p:spPr>
          <a:xfrm>
            <a:off x="1529002" y="2368939"/>
            <a:ext cx="2377440" cy="448056"/>
          </a:xfrm>
          <a:prstGeom prst="rect">
            <a:avLst/>
          </a:prstGeom>
          <a:noFill/>
          <a:ln/>
        </p:spPr>
        <p:txBody>
          <a:bodyPr wrap="square" lIns="95250" tIns="95250" rIns="95250" bIns="95250" rtlCol="0" anchor="t"/>
          <a:lstStyle/>
          <a:p>
            <a:pPr marL="0" indent="0">
              <a:lnSpc>
                <a:spcPct val="100000"/>
              </a:lnSpc>
              <a:spcBef>
                <a:spcPts val="375"/>
              </a:spcBef>
              <a:buNone/>
            </a:pPr>
            <a:r>
              <a:rPr lang="en-US" sz="1728" b="1" dirty="0">
                <a:solidFill>
                  <a:srgbClr val="D2A26A"/>
                </a:solidFill>
                <a:latin typeface="Microsoft Yahei" pitchFamily="34" charset="0"/>
                <a:ea typeface="Microsoft Yahei" pitchFamily="34" charset="-122"/>
                <a:cs typeface="Microsoft Yahei" pitchFamily="34" charset="-120"/>
              </a:rPr>
              <a:t>逆向思考的应用实例</a:t>
            </a:r>
            <a:endParaRPr lang="en-US" sz="1440" dirty="0"/>
          </a:p>
        </p:txBody>
      </p:sp>
      <p:sp>
        <p:nvSpPr>
          <p:cNvPr id="17" name="Text 15"/>
          <p:cNvSpPr/>
          <p:nvPr/>
        </p:nvSpPr>
        <p:spPr>
          <a:xfrm>
            <a:off x="3906614" y="2172343"/>
            <a:ext cx="4501915" cy="841248"/>
          </a:xfrm>
          <a:prstGeom prst="rect">
            <a:avLst/>
          </a:prstGeom>
          <a:noFill/>
          <a:ln/>
        </p:spPr>
        <p:txBody>
          <a:bodyPr wrap="square" lIns="95250" tIns="95250" rIns="95250" bIns="95250" rtlCol="0" anchor="t"/>
          <a:lstStyle/>
          <a:p>
            <a:pPr marL="0" indent="0">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在学术研究中，逆向思考可助力大学生从问题答案逆推问题本身，挖掘更深层次的研究视角和创新点。</a:t>
            </a:r>
            <a:endParaRPr lang="en-US" sz="1440" dirty="0"/>
          </a:p>
        </p:txBody>
      </p:sp>
      <p:sp>
        <p:nvSpPr>
          <p:cNvPr id="18" name="Text 16"/>
          <p:cNvSpPr/>
          <p:nvPr/>
        </p:nvSpPr>
        <p:spPr>
          <a:xfrm>
            <a:off x="1529174" y="3399468"/>
            <a:ext cx="2377440" cy="448056"/>
          </a:xfrm>
          <a:prstGeom prst="rect">
            <a:avLst/>
          </a:prstGeom>
          <a:noFill/>
          <a:ln/>
        </p:spPr>
        <p:txBody>
          <a:bodyPr wrap="square" lIns="95250" tIns="95250" rIns="95250" bIns="95250" rtlCol="0" anchor="t"/>
          <a:lstStyle/>
          <a:p>
            <a:pPr marL="0" indent="0">
              <a:lnSpc>
                <a:spcPct val="100000"/>
              </a:lnSpc>
              <a:spcBef>
                <a:spcPts val="375"/>
              </a:spcBef>
              <a:buNone/>
            </a:pPr>
            <a:r>
              <a:rPr lang="en-US" sz="1728" b="1" dirty="0">
                <a:solidFill>
                  <a:srgbClr val="D2A26A"/>
                </a:solidFill>
                <a:latin typeface="Microsoft Yahei" pitchFamily="34" charset="0"/>
                <a:ea typeface="Microsoft Yahei" pitchFamily="34" charset="-122"/>
                <a:cs typeface="Microsoft Yahei" pitchFamily="34" charset="-120"/>
              </a:rPr>
              <a:t>培养逆向思考的方法</a:t>
            </a:r>
            <a:endParaRPr lang="en-US" sz="1440" dirty="0"/>
          </a:p>
        </p:txBody>
      </p:sp>
      <p:sp>
        <p:nvSpPr>
          <p:cNvPr id="19" name="Text 17"/>
          <p:cNvSpPr/>
          <p:nvPr/>
        </p:nvSpPr>
        <p:spPr>
          <a:xfrm>
            <a:off x="3908443" y="3202872"/>
            <a:ext cx="4500086" cy="841248"/>
          </a:xfrm>
          <a:prstGeom prst="rect">
            <a:avLst/>
          </a:prstGeom>
          <a:noFill/>
          <a:ln/>
        </p:spPr>
        <p:txBody>
          <a:bodyPr wrap="square" lIns="95250" tIns="95250" rIns="95250" bIns="95250" rtlCol="0" anchor="t"/>
          <a:lstStyle/>
          <a:p>
            <a:pPr marL="0" indent="0">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大学生可通过多角度分析问题、挑战传统观念等方式，逐步培养逆向思考能力，提升解决问题的创新性和有效性。</a:t>
            </a:r>
            <a:endParaRPr lang="en-US" sz="144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544235" y="789637"/>
            <a:ext cx="2055531" cy="1883664"/>
          </a:xfrm>
          <a:prstGeom prst="rect">
            <a:avLst/>
          </a:prstGeom>
          <a:noFill/>
          <a:ln/>
        </p:spPr>
        <p:txBody>
          <a:bodyPr wrap="square" lIns="95250" tIns="95250" rIns="95250" bIns="95250" rtlCol="0" anchor="t"/>
          <a:lstStyle/>
          <a:p>
            <a:pPr marL="0" indent="0" algn="ctr">
              <a:lnSpc>
                <a:spcPct val="112500"/>
              </a:lnSpc>
              <a:spcBef>
                <a:spcPts val="375"/>
              </a:spcBef>
              <a:buNone/>
            </a:pPr>
            <a:r>
              <a:rPr lang="en-US" sz="8928" b="1" dirty="0">
                <a:solidFill>
                  <a:srgbClr val="FFCF97"/>
                </a:solidFill>
                <a:latin typeface="Microsoft Yahei" pitchFamily="34" charset="0"/>
                <a:ea typeface="Microsoft Yahei" pitchFamily="34" charset="-122"/>
                <a:cs typeface="Microsoft Yahei" pitchFamily="34" charset="-120"/>
              </a:rPr>
              <a:t>05</a:t>
            </a:r>
            <a:endParaRPr lang="en-US" sz="1440" dirty="0"/>
          </a:p>
        </p:txBody>
      </p:sp>
      <p:sp>
        <p:nvSpPr>
          <p:cNvPr id="3" name="Text 1"/>
          <p:cNvSpPr/>
          <p:nvPr/>
        </p:nvSpPr>
        <p:spPr>
          <a:xfrm>
            <a:off x="1962784" y="2735846"/>
            <a:ext cx="5218432" cy="813816"/>
          </a:xfrm>
          <a:prstGeom prst="rect">
            <a:avLst/>
          </a:prstGeom>
          <a:noFill/>
          <a:ln/>
        </p:spPr>
        <p:txBody>
          <a:bodyPr wrap="square" lIns="95250" tIns="95250" rIns="95250" bIns="95250" rtlCol="0" anchor="t"/>
          <a:lstStyle/>
          <a:p>
            <a:pPr marL="0" indent="0" algn="ctr">
              <a:lnSpc>
                <a:spcPct val="112500"/>
              </a:lnSpc>
              <a:spcBef>
                <a:spcPts val="375"/>
              </a:spcBef>
              <a:buNone/>
            </a:pPr>
            <a:r>
              <a:rPr lang="en-US" sz="3312" b="1" dirty="0">
                <a:solidFill>
                  <a:srgbClr val="FFFFFF"/>
                </a:solidFill>
                <a:latin typeface="Microsoft Yahei" pitchFamily="34" charset="0"/>
                <a:ea typeface="Microsoft Yahei" pitchFamily="34" charset="-122"/>
                <a:cs typeface="Microsoft Yahei" pitchFamily="34" charset="-120"/>
              </a:rPr>
              <a:t>系统思维模式</a:t>
            </a:r>
            <a:endParaRPr lang="en-US" sz="144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83641" y="190697"/>
            <a:ext cx="8088253" cy="566928"/>
          </a:xfrm>
          <a:prstGeom prst="rect">
            <a:avLst/>
          </a:prstGeom>
          <a:noFill/>
          <a:ln/>
        </p:spPr>
        <p:txBody>
          <a:bodyPr wrap="square" lIns="95250" tIns="95250" rIns="95250" bIns="95250" rtlCol="0" anchor="t"/>
          <a:lstStyle/>
          <a:p>
            <a:pPr marL="0" indent="0">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整体视角</a:t>
            </a:r>
            <a:endParaRPr lang="en-US" sz="1440" dirty="0"/>
          </a:p>
        </p:txBody>
      </p:sp>
      <p:sp>
        <p:nvSpPr>
          <p:cNvPr id="3" name="Text 1"/>
          <p:cNvSpPr/>
          <p:nvPr/>
        </p:nvSpPr>
        <p:spPr>
          <a:xfrm>
            <a:off x="2743200" y="1025863"/>
            <a:ext cx="3657600" cy="448056"/>
          </a:xfrm>
          <a:prstGeom prst="rect">
            <a:avLst/>
          </a:prstGeom>
          <a:noFill/>
          <a:ln/>
        </p:spPr>
        <p:txBody>
          <a:bodyPr wrap="square" lIns="95250" tIns="95250" rIns="95250" bIns="95250" rtlCol="0" anchor="ctr"/>
          <a:lstStyle/>
          <a:p>
            <a:pPr marL="0" indent="0" algn="ctr">
              <a:lnSpc>
                <a:spcPct val="100000"/>
              </a:lnSpc>
              <a:spcBef>
                <a:spcPts val="375"/>
              </a:spcBef>
              <a:buNone/>
            </a:pPr>
            <a:r>
              <a:rPr lang="en-US" sz="1728" b="1" dirty="0">
                <a:solidFill>
                  <a:srgbClr val="FFCF97"/>
                </a:solidFill>
                <a:latin typeface="Microsoft Yahei" pitchFamily="34" charset="0"/>
                <a:ea typeface="Microsoft Yahei" pitchFamily="34" charset="-122"/>
                <a:cs typeface="Microsoft Yahei" pitchFamily="34" charset="-120"/>
              </a:rPr>
              <a:t>整体视角的定义</a:t>
            </a:r>
            <a:endParaRPr lang="en-US" sz="1440" dirty="0"/>
          </a:p>
        </p:txBody>
      </p:sp>
      <p:sp>
        <p:nvSpPr>
          <p:cNvPr id="4" name="Text 2"/>
          <p:cNvSpPr/>
          <p:nvPr/>
        </p:nvSpPr>
        <p:spPr>
          <a:xfrm>
            <a:off x="2743200" y="1368172"/>
            <a:ext cx="3657600" cy="841248"/>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整体视角是一种全面、系统的思维方式，它要求我们从全局出发，把握事物的全貌和内在联系。</a:t>
            </a:r>
            <a:endParaRPr lang="en-US" sz="1440" dirty="0"/>
          </a:p>
        </p:txBody>
      </p:sp>
      <p:sp>
        <p:nvSpPr>
          <p:cNvPr id="5" name="Text 3"/>
          <p:cNvSpPr/>
          <p:nvPr/>
        </p:nvSpPr>
        <p:spPr>
          <a:xfrm>
            <a:off x="522708" y="2567541"/>
            <a:ext cx="3657600" cy="448056"/>
          </a:xfrm>
          <a:prstGeom prst="rect">
            <a:avLst/>
          </a:prstGeom>
          <a:noFill/>
          <a:ln/>
        </p:spPr>
        <p:txBody>
          <a:bodyPr wrap="square" lIns="95250" tIns="95250" rIns="95250" bIns="95250" rtlCol="0" anchor="ctr"/>
          <a:lstStyle/>
          <a:p>
            <a:pPr marL="0" indent="0" algn="ctr">
              <a:lnSpc>
                <a:spcPct val="100000"/>
              </a:lnSpc>
              <a:spcBef>
                <a:spcPts val="375"/>
              </a:spcBef>
              <a:buNone/>
            </a:pPr>
            <a:r>
              <a:rPr lang="en-US" sz="1728" b="1" dirty="0">
                <a:solidFill>
                  <a:srgbClr val="FFCF97"/>
                </a:solidFill>
                <a:latin typeface="Microsoft Yahei" pitchFamily="34" charset="0"/>
                <a:ea typeface="Microsoft Yahei" pitchFamily="34" charset="-122"/>
                <a:cs typeface="Microsoft Yahei" pitchFamily="34" charset="-120"/>
              </a:rPr>
              <a:t>整体视角的重要性</a:t>
            </a:r>
            <a:endParaRPr lang="en-US" sz="1440" dirty="0"/>
          </a:p>
        </p:txBody>
      </p:sp>
      <p:sp>
        <p:nvSpPr>
          <p:cNvPr id="6" name="Text 4"/>
          <p:cNvSpPr/>
          <p:nvPr/>
        </p:nvSpPr>
        <p:spPr>
          <a:xfrm>
            <a:off x="522708" y="2899468"/>
            <a:ext cx="3657600" cy="841248"/>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在复杂问题面前，整体视角能帮助我们避免片面和短视，从而做出更明智的决策。</a:t>
            </a:r>
            <a:endParaRPr lang="en-US" sz="1440" dirty="0"/>
          </a:p>
        </p:txBody>
      </p:sp>
      <p:sp>
        <p:nvSpPr>
          <p:cNvPr id="7" name="Text 5"/>
          <p:cNvSpPr/>
          <p:nvPr/>
        </p:nvSpPr>
        <p:spPr>
          <a:xfrm>
            <a:off x="4963692" y="2567541"/>
            <a:ext cx="3657600" cy="448056"/>
          </a:xfrm>
          <a:prstGeom prst="rect">
            <a:avLst/>
          </a:prstGeom>
          <a:noFill/>
          <a:ln/>
        </p:spPr>
        <p:txBody>
          <a:bodyPr wrap="square" lIns="95250" tIns="95250" rIns="95250" bIns="95250" rtlCol="0" anchor="ctr"/>
          <a:lstStyle/>
          <a:p>
            <a:pPr marL="0" indent="0" algn="ctr">
              <a:lnSpc>
                <a:spcPct val="100000"/>
              </a:lnSpc>
              <a:spcBef>
                <a:spcPts val="375"/>
              </a:spcBef>
              <a:buNone/>
            </a:pPr>
            <a:r>
              <a:rPr lang="en-US" sz="1728" b="1" dirty="0">
                <a:solidFill>
                  <a:srgbClr val="FFCF97"/>
                </a:solidFill>
                <a:latin typeface="Microsoft Yahei" pitchFamily="34" charset="0"/>
                <a:ea typeface="Microsoft Yahei" pitchFamily="34" charset="-122"/>
                <a:cs typeface="Microsoft Yahei" pitchFamily="34" charset="-120"/>
              </a:rPr>
              <a:t>培养整体视角的方法</a:t>
            </a:r>
            <a:endParaRPr lang="en-US" sz="1440" dirty="0"/>
          </a:p>
        </p:txBody>
      </p:sp>
      <p:sp>
        <p:nvSpPr>
          <p:cNvPr id="8" name="Text 6"/>
          <p:cNvSpPr/>
          <p:nvPr/>
        </p:nvSpPr>
        <p:spPr>
          <a:xfrm>
            <a:off x="4963692" y="2899468"/>
            <a:ext cx="3657600" cy="841248"/>
          </a:xfrm>
          <a:prstGeom prst="rect">
            <a:avLst/>
          </a:prstGeom>
          <a:noFill/>
          <a:ln/>
        </p:spPr>
        <p:txBody>
          <a:bodyPr wrap="square" lIns="95250" tIns="95250" rIns="95250" bIns="95250" rtlCol="0" anchor="t"/>
          <a:lstStyle/>
          <a:p>
            <a:pPr marL="0" indent="0" algn="just">
              <a:lnSpc>
                <a:spcPct val="100000"/>
              </a:lnSpc>
              <a:buNone/>
            </a:pPr>
            <a:r>
              <a:rPr lang="en-US" sz="1152" dirty="0">
                <a:solidFill>
                  <a:srgbClr val="FFFFFF"/>
                </a:solidFill>
                <a:latin typeface="Microsoft Yahei" pitchFamily="34" charset="0"/>
                <a:ea typeface="Microsoft Yahei" pitchFamily="34" charset="-122"/>
                <a:cs typeface="Microsoft Yahei" pitchFamily="34" charset="-120"/>
              </a:rPr>
              <a:t>通过跨学科学习、多角度思考和实践锻炼，我们可以逐步培养并提升自己的整体视角思维能力。</a:t>
            </a:r>
            <a:endParaRPr lang="en-US" sz="144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83641" y="190697"/>
            <a:ext cx="8088253" cy="566928"/>
          </a:xfrm>
          <a:prstGeom prst="rect">
            <a:avLst/>
          </a:prstGeom>
          <a:noFill/>
          <a:ln/>
        </p:spPr>
        <p:txBody>
          <a:bodyPr wrap="square" lIns="95250" tIns="95250" rIns="95250" bIns="95250" rtlCol="0" anchor="t"/>
          <a:lstStyle/>
          <a:p>
            <a:pPr marL="0" indent="0">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关联分析</a:t>
            </a:r>
            <a:endParaRPr lang="en-US" sz="1440" dirty="0"/>
          </a:p>
        </p:txBody>
      </p:sp>
      <p:pic>
        <p:nvPicPr>
          <p:cNvPr id="3" name="Image 0" descr="https://sgw-dx.xf-yun.com/api/v1/sparkdesk/_1737302174677-07881364841054819.png?authorization=c2ltcGxlLWp3dCBhaz1zcGFya2Rlc2s4MDAwMDAwMDAwMDE7ZXhwPTMzMTQxMDIxNzQ7YWxnbz1obWFjLXNoYTI1NjtzaWc9MGdSVG5NUENjajI2N0w5WTlrRjRZTktoRVFSL0t5YVVzZkEvYUZlRTFsYz0=&amp;x_location=7YfmxI7B7uKO7jlRxIftd60beLD="/>
          <p:cNvPicPr>
            <a:picLocks noChangeAspect="1"/>
          </p:cNvPicPr>
          <p:nvPr/>
        </p:nvPicPr>
        <p:blipFill>
          <a:blip r:embed="rId4"/>
          <a:stretch>
            <a:fillRect/>
          </a:stretch>
        </p:blipFill>
        <p:spPr>
          <a:xfrm>
            <a:off x="1457042" y="3689988"/>
            <a:ext cx="6448661" cy="889278"/>
          </a:xfrm>
          <a:prstGeom prst="rect">
            <a:avLst/>
          </a:prstGeom>
        </p:spPr>
      </p:pic>
      <p:pic>
        <p:nvPicPr>
          <p:cNvPr id="4" name="Image 1" descr="https://sgw-dx.xf-yun.com/api/v1/sparkdesk/_1737301850209-06173214142791998.png?authorization=c2ltcGxlLWp3dCBhaz1zcGFya2Rlc2s4MDAwMDAwMDAwMDE7ZXhwPTMzMTQxMDE4NTA7YWxnbz1obWFjLXNoYTI1NjtzaWc9RndERnZPYlNhYUxtYmZHSmZQSzFQRjZXMlVGV0lIVEZ2UmZxOG5jaG9Pdz0=&amp;x_location=7YfmxI7B7uKO7jlRxIftd60beLD="/>
          <p:cNvPicPr>
            <a:picLocks noChangeAspect="1"/>
          </p:cNvPicPr>
          <p:nvPr/>
        </p:nvPicPr>
        <p:blipFill>
          <a:blip r:embed="rId5"/>
          <a:stretch>
            <a:fillRect/>
          </a:stretch>
        </p:blipFill>
        <p:spPr>
          <a:xfrm>
            <a:off x="1645486" y="951262"/>
            <a:ext cx="5853028" cy="3785030"/>
          </a:xfrm>
          <a:prstGeom prst="rect">
            <a:avLst/>
          </a:prstGeom>
        </p:spPr>
      </p:pic>
      <p:pic>
        <p:nvPicPr>
          <p:cNvPr id="5" name="Image 2" descr="https://sgw-dx.xf-yun.com/api/v1/sparkdesk/_1737301904106-09859262550048595.png?authorization=c2ltcGxlLWp3dCBhaz1zcGFya2Rlc2s4MDAwMDAwMDAwMDE7ZXhwPTMzMTQxMDE5MDQ7YWxnbz1obWFjLXNoYTI1NjtzaWc9YjFIenRHQlBzd29qQURFRUcwMkFUQ3VxYk1FdDVhOEpEYnZsbHhHQUU3Yz0=&amp;x_location=7YfmxI7B7uKO7jlRxIftd60beLD="/>
          <p:cNvPicPr>
            <a:picLocks noChangeAspect="1"/>
          </p:cNvPicPr>
          <p:nvPr/>
        </p:nvPicPr>
        <p:blipFill>
          <a:blip r:embed="rId6"/>
          <a:stretch>
            <a:fillRect/>
          </a:stretch>
        </p:blipFill>
        <p:spPr>
          <a:xfrm>
            <a:off x="3149005" y="1695815"/>
            <a:ext cx="2845991" cy="2295925"/>
          </a:xfrm>
          <a:prstGeom prst="rect">
            <a:avLst/>
          </a:prstGeom>
        </p:spPr>
      </p:pic>
      <p:pic>
        <p:nvPicPr>
          <p:cNvPr id="6" name="Image 3" descr="preencoded.png"/>
          <p:cNvPicPr>
            <a:picLocks noChangeAspect="1"/>
          </p:cNvPicPr>
          <p:nvPr/>
        </p:nvPicPr>
        <p:blipFill>
          <a:blip r:embed="rId7"/>
          <a:stretch>
            <a:fillRect/>
          </a:stretch>
        </p:blipFill>
        <p:spPr>
          <a:xfrm>
            <a:off x="2750511" y="1063509"/>
            <a:ext cx="365760" cy="365760"/>
          </a:xfrm>
          <a:prstGeom prst="rect">
            <a:avLst/>
          </a:prstGeom>
        </p:spPr>
      </p:pic>
      <p:pic>
        <p:nvPicPr>
          <p:cNvPr id="7" name="Image 4" descr="preencoded.png"/>
          <p:cNvPicPr>
            <a:picLocks noChangeAspect="1"/>
          </p:cNvPicPr>
          <p:nvPr/>
        </p:nvPicPr>
        <p:blipFill>
          <a:blip r:embed="rId8"/>
          <a:stretch>
            <a:fillRect/>
          </a:stretch>
        </p:blipFill>
        <p:spPr>
          <a:xfrm>
            <a:off x="2384751" y="2571750"/>
            <a:ext cx="365760" cy="365760"/>
          </a:xfrm>
          <a:prstGeom prst="rect">
            <a:avLst/>
          </a:prstGeom>
        </p:spPr>
      </p:pic>
      <p:pic>
        <p:nvPicPr>
          <p:cNvPr id="8" name="Image 5" descr="preencoded.png"/>
          <p:cNvPicPr>
            <a:picLocks noChangeAspect="1"/>
          </p:cNvPicPr>
          <p:nvPr/>
        </p:nvPicPr>
        <p:blipFill>
          <a:blip r:embed="rId9"/>
          <a:stretch>
            <a:fillRect/>
          </a:stretch>
        </p:blipFill>
        <p:spPr>
          <a:xfrm>
            <a:off x="6082901" y="1695815"/>
            <a:ext cx="365760" cy="365760"/>
          </a:xfrm>
          <a:prstGeom prst="rect">
            <a:avLst/>
          </a:prstGeom>
        </p:spPr>
      </p:pic>
      <p:pic>
        <p:nvPicPr>
          <p:cNvPr id="9" name="Image 6" descr="preencoded.png"/>
          <p:cNvPicPr>
            <a:picLocks noChangeAspect="1"/>
          </p:cNvPicPr>
          <p:nvPr/>
        </p:nvPicPr>
        <p:blipFill>
          <a:blip r:embed="rId10"/>
          <a:stretch>
            <a:fillRect/>
          </a:stretch>
        </p:blipFill>
        <p:spPr>
          <a:xfrm>
            <a:off x="6407751" y="2952255"/>
            <a:ext cx="365760" cy="365760"/>
          </a:xfrm>
          <a:prstGeom prst="rect">
            <a:avLst/>
          </a:prstGeom>
        </p:spPr>
      </p:pic>
      <p:sp>
        <p:nvSpPr>
          <p:cNvPr id="10" name="Text 1"/>
          <p:cNvSpPr/>
          <p:nvPr/>
        </p:nvSpPr>
        <p:spPr>
          <a:xfrm>
            <a:off x="1115356" y="1063509"/>
            <a:ext cx="1635155" cy="365760"/>
          </a:xfrm>
          <a:prstGeom prst="rect">
            <a:avLst/>
          </a:prstGeom>
          <a:noFill/>
          <a:ln/>
        </p:spPr>
        <p:txBody>
          <a:bodyPr wrap="square" lIns="95250" tIns="95250" rIns="95250" bIns="95250" rtlCol="0" anchor="t"/>
          <a:lstStyle/>
          <a:p>
            <a:pPr marL="0" indent="0" algn="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关联分析的定义</a:t>
            </a:r>
            <a:endParaRPr lang="en-US" sz="1440" dirty="0"/>
          </a:p>
        </p:txBody>
      </p:sp>
      <p:sp>
        <p:nvSpPr>
          <p:cNvPr id="11" name="Text 2"/>
          <p:cNvSpPr/>
          <p:nvPr/>
        </p:nvSpPr>
        <p:spPr>
          <a:xfrm>
            <a:off x="500337" y="1528292"/>
            <a:ext cx="2648667" cy="603504"/>
          </a:xfrm>
          <a:prstGeom prst="rect">
            <a:avLst/>
          </a:prstGeom>
          <a:noFill/>
          <a:ln/>
        </p:spPr>
        <p:txBody>
          <a:bodyPr wrap="square" lIns="95250" tIns="95250" rIns="95250" bIns="95250" rtlCol="0" anchor="t"/>
          <a:lstStyle/>
          <a:p>
            <a:pPr marL="0" indent="0" algn="r">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关联分析是一种数据挖掘技术，用于发现大量数据集中项集之间有趣的关联和相关性。</a:t>
            </a:r>
            <a:endParaRPr lang="en-US" sz="1440" dirty="0"/>
          </a:p>
        </p:txBody>
      </p:sp>
      <p:sp>
        <p:nvSpPr>
          <p:cNvPr id="12" name="Text 3"/>
          <p:cNvSpPr/>
          <p:nvPr/>
        </p:nvSpPr>
        <p:spPr>
          <a:xfrm>
            <a:off x="2713550" y="1063509"/>
            <a:ext cx="417166"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关联分析的应用</a:t>
            </a:r>
            <a:endParaRPr lang="en-US" sz="1440" dirty="0"/>
          </a:p>
        </p:txBody>
      </p:sp>
      <p:sp>
        <p:nvSpPr>
          <p:cNvPr id="13" name="Text 4"/>
          <p:cNvSpPr/>
          <p:nvPr/>
        </p:nvSpPr>
        <p:spPr>
          <a:xfrm>
            <a:off x="749596" y="2571750"/>
            <a:ext cx="1635155" cy="365760"/>
          </a:xfrm>
          <a:prstGeom prst="rect">
            <a:avLst/>
          </a:prstGeom>
          <a:noFill/>
          <a:ln/>
        </p:spPr>
        <p:txBody>
          <a:bodyPr wrap="square" lIns="95250" tIns="95250" rIns="95250" bIns="95250" rtlCol="0" anchor="t"/>
          <a:lstStyle/>
          <a:p>
            <a:pPr marL="0" indent="0" algn="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关联规则挖掘</a:t>
            </a:r>
            <a:endParaRPr lang="en-US" sz="1440" dirty="0"/>
          </a:p>
        </p:txBody>
      </p:sp>
      <p:sp>
        <p:nvSpPr>
          <p:cNvPr id="14" name="Text 5"/>
          <p:cNvSpPr/>
          <p:nvPr/>
        </p:nvSpPr>
        <p:spPr>
          <a:xfrm>
            <a:off x="605683" y="3036532"/>
            <a:ext cx="2196234" cy="603504"/>
          </a:xfrm>
          <a:prstGeom prst="rect">
            <a:avLst/>
          </a:prstGeom>
          <a:noFill/>
          <a:ln/>
        </p:spPr>
        <p:txBody>
          <a:bodyPr wrap="square" lIns="95250" tIns="95250" rIns="95250" bIns="95250" rtlCol="0" anchor="t"/>
          <a:lstStyle/>
          <a:p>
            <a:pPr marL="0" indent="0" algn="r">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通过关联规则挖掘，可以找出数据集中频繁出现的项集及其关联关系，为决策提供依据。</a:t>
            </a:r>
            <a:endParaRPr lang="en-US" sz="1440" dirty="0"/>
          </a:p>
        </p:txBody>
      </p:sp>
      <p:sp>
        <p:nvSpPr>
          <p:cNvPr id="15" name="Text 6"/>
          <p:cNvSpPr/>
          <p:nvPr/>
        </p:nvSpPr>
        <p:spPr>
          <a:xfrm>
            <a:off x="2357319" y="2562606"/>
            <a:ext cx="417166"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支持度与置信度</a:t>
            </a:r>
            <a:endParaRPr lang="en-US" sz="1440" dirty="0"/>
          </a:p>
        </p:txBody>
      </p:sp>
      <p:sp>
        <p:nvSpPr>
          <p:cNvPr id="16" name="Text 7"/>
          <p:cNvSpPr/>
          <p:nvPr/>
        </p:nvSpPr>
        <p:spPr>
          <a:xfrm>
            <a:off x="6448661" y="1695815"/>
            <a:ext cx="1635155"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输入标题文案</a:t>
            </a:r>
            <a:endParaRPr lang="en-US" sz="1440" dirty="0"/>
          </a:p>
        </p:txBody>
      </p:sp>
      <p:sp>
        <p:nvSpPr>
          <p:cNvPr id="17" name="Text 8"/>
          <p:cNvSpPr/>
          <p:nvPr/>
        </p:nvSpPr>
        <p:spPr>
          <a:xfrm>
            <a:off x="5994995" y="2131796"/>
            <a:ext cx="2601847" cy="603504"/>
          </a:xfrm>
          <a:prstGeom prst="rect">
            <a:avLst/>
          </a:prstGeom>
          <a:noFill/>
          <a:ln/>
        </p:spPr>
        <p:txBody>
          <a:bodyPr wrap="square" lIns="95250" tIns="95250" rIns="95250" bIns="95250" rtlCol="0" anchor="t"/>
          <a:lstStyle/>
          <a:p>
            <a:pPr marL="0" indent="0">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单击此处输入文本单击此处输入文本单击此处输入文本</a:t>
            </a:r>
            <a:endParaRPr lang="en-US" sz="1440" dirty="0"/>
          </a:p>
        </p:txBody>
      </p:sp>
      <p:sp>
        <p:nvSpPr>
          <p:cNvPr id="18" name="Text 9"/>
          <p:cNvSpPr/>
          <p:nvPr/>
        </p:nvSpPr>
        <p:spPr>
          <a:xfrm>
            <a:off x="6064613" y="1677527"/>
            <a:ext cx="417166"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9" name="Text 10"/>
          <p:cNvSpPr/>
          <p:nvPr/>
        </p:nvSpPr>
        <p:spPr>
          <a:xfrm>
            <a:off x="6773511" y="2952255"/>
            <a:ext cx="1635155"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输入标题文案</a:t>
            </a:r>
            <a:endParaRPr lang="en-US" sz="1440" dirty="0"/>
          </a:p>
        </p:txBody>
      </p:sp>
      <p:sp>
        <p:nvSpPr>
          <p:cNvPr id="20" name="Text 11"/>
          <p:cNvSpPr/>
          <p:nvPr/>
        </p:nvSpPr>
        <p:spPr>
          <a:xfrm>
            <a:off x="6319845" y="3388236"/>
            <a:ext cx="2660372" cy="603504"/>
          </a:xfrm>
          <a:prstGeom prst="rect">
            <a:avLst/>
          </a:prstGeom>
          <a:noFill/>
          <a:ln/>
        </p:spPr>
        <p:txBody>
          <a:bodyPr wrap="square" lIns="95250" tIns="95250" rIns="95250" bIns="95250" rtlCol="0" anchor="t"/>
          <a:lstStyle/>
          <a:p>
            <a:pPr marL="0" indent="0">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单击此处输入文本单击此处输入文本单击此处输入文本</a:t>
            </a:r>
            <a:endParaRPr lang="en-US" sz="1440" dirty="0"/>
          </a:p>
        </p:txBody>
      </p:sp>
      <p:sp>
        <p:nvSpPr>
          <p:cNvPr id="21" name="Text 12"/>
          <p:cNvSpPr/>
          <p:nvPr/>
        </p:nvSpPr>
        <p:spPr>
          <a:xfrm>
            <a:off x="6383777" y="2928366"/>
            <a:ext cx="417166"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04</a:t>
            </a:r>
            <a:endParaRPr lang="en-US" sz="1440" dirty="0"/>
          </a:p>
        </p:txBody>
      </p:sp>
      <p:sp>
        <p:nvSpPr>
          <p:cNvPr id="22" name="Text 13"/>
          <p:cNvSpPr/>
          <p:nvPr/>
        </p:nvSpPr>
        <p:spPr>
          <a:xfrm>
            <a:off x="4369024" y="1614954"/>
            <a:ext cx="417166"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1440" b="1" dirty="0">
                <a:solidFill>
                  <a:srgbClr val="FFCF97"/>
                </a:solidFill>
                <a:latin typeface="Microsoft Yahei" pitchFamily="34" charset="0"/>
                <a:ea typeface="Microsoft Yahei" pitchFamily="34" charset="-122"/>
                <a:cs typeface="Microsoft Yahei" pitchFamily="34" charset="-120"/>
              </a:rPr>
              <a:t>01</a:t>
            </a:r>
            <a:endParaRPr lang="en-US" sz="1440" dirty="0"/>
          </a:p>
        </p:txBody>
      </p:sp>
      <p:sp>
        <p:nvSpPr>
          <p:cNvPr id="23" name="Text 14"/>
          <p:cNvSpPr/>
          <p:nvPr/>
        </p:nvSpPr>
        <p:spPr>
          <a:xfrm>
            <a:off x="4359880" y="2245890"/>
            <a:ext cx="417166"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1440" b="1" dirty="0">
                <a:solidFill>
                  <a:srgbClr val="FFCF97"/>
                </a:solidFill>
                <a:latin typeface="Microsoft Yahei" pitchFamily="34" charset="0"/>
                <a:ea typeface="Microsoft Yahei" pitchFamily="34" charset="-122"/>
                <a:cs typeface="Microsoft Yahei" pitchFamily="34" charset="-120"/>
              </a:rPr>
              <a:t>02</a:t>
            </a:r>
            <a:endParaRPr lang="en-US" sz="1440" dirty="0"/>
          </a:p>
        </p:txBody>
      </p:sp>
      <p:sp>
        <p:nvSpPr>
          <p:cNvPr id="24" name="Text 15"/>
          <p:cNvSpPr/>
          <p:nvPr/>
        </p:nvSpPr>
        <p:spPr>
          <a:xfrm>
            <a:off x="4359880" y="2937510"/>
            <a:ext cx="417166"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1440" b="1" dirty="0">
                <a:solidFill>
                  <a:srgbClr val="FFCF97"/>
                </a:solidFill>
                <a:latin typeface="Microsoft Yahei" pitchFamily="34" charset="0"/>
                <a:ea typeface="Microsoft Yahei" pitchFamily="34" charset="-122"/>
                <a:cs typeface="Microsoft Yahei" pitchFamily="34" charset="-120"/>
              </a:rPr>
              <a:t>03</a:t>
            </a:r>
            <a:endParaRPr lang="en-US" sz="1440" dirty="0"/>
          </a:p>
        </p:txBody>
      </p:sp>
      <p:sp>
        <p:nvSpPr>
          <p:cNvPr id="25" name="Text 16"/>
          <p:cNvSpPr/>
          <p:nvPr/>
        </p:nvSpPr>
        <p:spPr>
          <a:xfrm>
            <a:off x="4359880" y="3566500"/>
            <a:ext cx="417166"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1440" b="1" dirty="0">
                <a:solidFill>
                  <a:srgbClr val="FFCF97"/>
                </a:solidFill>
                <a:latin typeface="Microsoft Yahei" pitchFamily="34" charset="0"/>
                <a:ea typeface="Microsoft Yahei" pitchFamily="34" charset="-122"/>
                <a:cs typeface="Microsoft Yahei" pitchFamily="34" charset="-120"/>
              </a:rPr>
              <a:t>04</a:t>
            </a:r>
            <a:endParaRPr lang="en-US" sz="144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544235" y="789637"/>
            <a:ext cx="2055531" cy="1883664"/>
          </a:xfrm>
          <a:prstGeom prst="rect">
            <a:avLst/>
          </a:prstGeom>
          <a:noFill/>
          <a:ln/>
        </p:spPr>
        <p:txBody>
          <a:bodyPr wrap="square" lIns="95250" tIns="95250" rIns="95250" bIns="95250" rtlCol="0" anchor="t"/>
          <a:lstStyle/>
          <a:p>
            <a:pPr marL="0" indent="0" algn="ctr">
              <a:lnSpc>
                <a:spcPct val="112500"/>
              </a:lnSpc>
              <a:spcBef>
                <a:spcPts val="375"/>
              </a:spcBef>
              <a:buNone/>
            </a:pPr>
            <a:r>
              <a:rPr lang="en-US" sz="8928" b="1" dirty="0">
                <a:solidFill>
                  <a:srgbClr val="FFCF97"/>
                </a:solidFill>
                <a:latin typeface="Microsoft Yahei" pitchFamily="34" charset="0"/>
                <a:ea typeface="Microsoft Yahei" pitchFamily="34" charset="-122"/>
                <a:cs typeface="Microsoft Yahei" pitchFamily="34" charset="-120"/>
              </a:rPr>
              <a:t>06</a:t>
            </a:r>
            <a:endParaRPr lang="en-US" sz="1440" dirty="0"/>
          </a:p>
        </p:txBody>
      </p:sp>
      <p:sp>
        <p:nvSpPr>
          <p:cNvPr id="3" name="Text 1"/>
          <p:cNvSpPr/>
          <p:nvPr/>
        </p:nvSpPr>
        <p:spPr>
          <a:xfrm>
            <a:off x="1962784" y="2735846"/>
            <a:ext cx="5218432" cy="813816"/>
          </a:xfrm>
          <a:prstGeom prst="rect">
            <a:avLst/>
          </a:prstGeom>
          <a:noFill/>
          <a:ln/>
        </p:spPr>
        <p:txBody>
          <a:bodyPr wrap="square" lIns="95250" tIns="95250" rIns="95250" bIns="95250" rtlCol="0" anchor="t"/>
          <a:lstStyle/>
          <a:p>
            <a:pPr marL="0" indent="0" algn="ctr">
              <a:lnSpc>
                <a:spcPct val="112500"/>
              </a:lnSpc>
              <a:spcBef>
                <a:spcPts val="375"/>
              </a:spcBef>
              <a:buNone/>
            </a:pPr>
            <a:r>
              <a:rPr lang="en-US" sz="3312" b="1" dirty="0">
                <a:solidFill>
                  <a:srgbClr val="FFFFFF"/>
                </a:solidFill>
                <a:latin typeface="Microsoft Yahei" pitchFamily="34" charset="0"/>
                <a:ea typeface="Microsoft Yahei" pitchFamily="34" charset="-122"/>
                <a:cs typeface="Microsoft Yahei" pitchFamily="34" charset="-120"/>
              </a:rPr>
              <a:t>情感智能思维模式</a:t>
            </a:r>
            <a:endParaRPr lang="en-US" sz="144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83641" y="190697"/>
            <a:ext cx="8088253" cy="566928"/>
          </a:xfrm>
          <a:prstGeom prst="rect">
            <a:avLst/>
          </a:prstGeom>
          <a:noFill/>
          <a:ln/>
        </p:spPr>
        <p:txBody>
          <a:bodyPr wrap="square" lIns="95250" tIns="95250" rIns="95250" bIns="95250" rtlCol="0" anchor="t"/>
          <a:lstStyle/>
          <a:p>
            <a:pPr marL="0" indent="0">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自我认知</a:t>
            </a:r>
            <a:endParaRPr lang="en-US" sz="1440" dirty="0"/>
          </a:p>
        </p:txBody>
      </p:sp>
      <p:sp>
        <p:nvSpPr>
          <p:cNvPr id="3" name="Shape 1"/>
          <p:cNvSpPr/>
          <p:nvPr/>
        </p:nvSpPr>
        <p:spPr>
          <a:xfrm>
            <a:off x="640994" y="1792041"/>
            <a:ext cx="2487168" cy="2332625"/>
          </a:xfrm>
          <a:custGeom>
            <a:avLst/>
            <a:gdLst/>
            <a:ahLst/>
            <a:cxnLst/>
            <a:rect l="l" t="t" r="r" b="b"/>
            <a:pathLst>
              <a:path w="2487168" h="2332625">
                <a:moveTo>
                  <a:pt x="260604" y="0"/>
                </a:moveTo>
                <a:moveTo>
                  <a:pt x="260604" y="0"/>
                </a:moveTo>
                <a:lnTo>
                  <a:pt x="2226564" y="0"/>
                </a:lnTo>
                <a:quadBezTo>
                  <a:pt x="2487168" y="0"/>
                  <a:pt x="2487168" y="291578"/>
                </a:quadBezTo>
                <a:lnTo>
                  <a:pt x="2487168" y="2041047"/>
                </a:lnTo>
                <a:quadBezTo>
                  <a:pt x="2487168" y="2332625"/>
                  <a:pt x="2226564" y="2332625"/>
                </a:quadBezTo>
                <a:lnTo>
                  <a:pt x="260604" y="2332625"/>
                </a:lnTo>
                <a:quadBezTo>
                  <a:pt x="0" y="2332625"/>
                  <a:pt x="0" y="2041047"/>
                </a:quadBezTo>
                <a:lnTo>
                  <a:pt x="0" y="291578"/>
                </a:lnTo>
                <a:quadBezTo>
                  <a:pt x="0" y="0"/>
                  <a:pt x="260604" y="0"/>
                </a:quadBezTo>
                <a:close/>
              </a:path>
            </a:pathLst>
          </a:custGeom>
          <a:solidFill>
            <a:srgbClr val="0084FF">
              <a:alpha val="10000"/>
            </a:srgbClr>
          </a:solidFill>
          <a:ln/>
        </p:spPr>
        <p:txBody>
          <a:bodyPr/>
          <a:lstStyle/>
          <a:p>
            <a:endParaRPr lang="zh-CN" altLang="en-US"/>
          </a:p>
        </p:txBody>
      </p:sp>
      <p:sp>
        <p:nvSpPr>
          <p:cNvPr id="4" name="Shape 2"/>
          <p:cNvSpPr/>
          <p:nvPr/>
        </p:nvSpPr>
        <p:spPr>
          <a:xfrm>
            <a:off x="1066906" y="1534826"/>
            <a:ext cx="530506" cy="257215"/>
          </a:xfrm>
          <a:custGeom>
            <a:avLst/>
            <a:gdLst/>
            <a:ahLst/>
            <a:cxnLst/>
            <a:rect l="l" t="t" r="r" b="b"/>
            <a:pathLst>
              <a:path w="530506" h="257215">
                <a:moveTo>
                  <a:pt x="265253" y="0"/>
                </a:moveTo>
                <a:moveTo>
                  <a:pt x="265253" y="0"/>
                </a:moveTo>
                <a:lnTo>
                  <a:pt x="0" y="257215"/>
                </a:lnTo>
                <a:lnTo>
                  <a:pt x="530506" y="257215"/>
                </a:lnTo>
                <a:close/>
              </a:path>
            </a:pathLst>
          </a:custGeom>
          <a:solidFill>
            <a:srgbClr val="0084FF">
              <a:alpha val="10000"/>
            </a:srgbClr>
          </a:solidFill>
          <a:ln/>
        </p:spPr>
        <p:txBody>
          <a:bodyPr/>
          <a:lstStyle/>
          <a:p>
            <a:endParaRPr lang="zh-CN" altLang="en-US"/>
          </a:p>
        </p:txBody>
      </p:sp>
      <p:sp>
        <p:nvSpPr>
          <p:cNvPr id="5" name="Shape 3"/>
          <p:cNvSpPr/>
          <p:nvPr/>
        </p:nvSpPr>
        <p:spPr>
          <a:xfrm>
            <a:off x="640994" y="1018720"/>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0084FF"/>
          </a:solidFill>
          <a:ln/>
        </p:spPr>
        <p:txBody>
          <a:bodyPr/>
          <a:lstStyle/>
          <a:p>
            <a:endParaRPr lang="zh-CN" altLang="en-US"/>
          </a:p>
        </p:txBody>
      </p:sp>
      <p:sp>
        <p:nvSpPr>
          <p:cNvPr id="6" name="Shape 4"/>
          <p:cNvSpPr/>
          <p:nvPr/>
        </p:nvSpPr>
        <p:spPr>
          <a:xfrm>
            <a:off x="1589475" y="1289285"/>
            <a:ext cx="1334304" cy="0"/>
          </a:xfrm>
          <a:custGeom>
            <a:avLst/>
            <a:gdLst/>
            <a:ahLst/>
            <a:cxnLst/>
            <a:rect l="l" t="t" r="r" b="b"/>
            <a:pathLst>
              <a:path w="1334304">
                <a:moveTo>
                  <a:pt x="0" y="0"/>
                </a:moveTo>
                <a:moveTo>
                  <a:pt x="0" y="0"/>
                </a:moveTo>
                <a:lnTo>
                  <a:pt x="1334304" y="0"/>
                </a:lnTo>
              </a:path>
            </a:pathLst>
          </a:custGeom>
          <a:noFill/>
          <a:ln w="19050">
            <a:solidFill>
              <a:srgbClr val="FFCF97"/>
            </a:solidFill>
            <a:prstDash val="solid"/>
            <a:headEnd type="none"/>
            <a:tailEnd type="arrow"/>
          </a:ln>
        </p:spPr>
        <p:txBody>
          <a:bodyPr/>
          <a:lstStyle/>
          <a:p>
            <a:endParaRPr lang="zh-CN" altLang="en-US"/>
          </a:p>
        </p:txBody>
      </p:sp>
      <p:sp>
        <p:nvSpPr>
          <p:cNvPr id="7" name="Text 5"/>
          <p:cNvSpPr/>
          <p:nvPr/>
        </p:nvSpPr>
        <p:spPr>
          <a:xfrm>
            <a:off x="686714" y="1938345"/>
            <a:ext cx="2395728" cy="40233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728" b="1" dirty="0">
                <a:solidFill>
                  <a:srgbClr val="FFCF97"/>
                </a:solidFill>
                <a:latin typeface="Microsoft Yahei" pitchFamily="34" charset="0"/>
                <a:ea typeface="Microsoft Yahei" pitchFamily="34" charset="-122"/>
                <a:cs typeface="Microsoft Yahei" pitchFamily="34" charset="-120"/>
              </a:rPr>
              <a:t>自我认知的定义</a:t>
            </a:r>
            <a:endParaRPr lang="en-US" sz="1440" dirty="0"/>
          </a:p>
        </p:txBody>
      </p:sp>
      <p:sp>
        <p:nvSpPr>
          <p:cNvPr id="8" name="Shape 6"/>
          <p:cNvSpPr/>
          <p:nvPr/>
        </p:nvSpPr>
        <p:spPr>
          <a:xfrm>
            <a:off x="3339389" y="1792041"/>
            <a:ext cx="2487168" cy="2332625"/>
          </a:xfrm>
          <a:custGeom>
            <a:avLst/>
            <a:gdLst/>
            <a:ahLst/>
            <a:cxnLst/>
            <a:rect l="l" t="t" r="r" b="b"/>
            <a:pathLst>
              <a:path w="2487168" h="2332625">
                <a:moveTo>
                  <a:pt x="260604" y="0"/>
                </a:moveTo>
                <a:moveTo>
                  <a:pt x="260604" y="0"/>
                </a:moveTo>
                <a:lnTo>
                  <a:pt x="2226564" y="0"/>
                </a:lnTo>
                <a:quadBezTo>
                  <a:pt x="2487168" y="0"/>
                  <a:pt x="2487168" y="291578"/>
                </a:quadBezTo>
                <a:lnTo>
                  <a:pt x="2487168" y="2041047"/>
                </a:lnTo>
                <a:quadBezTo>
                  <a:pt x="2487168" y="2332625"/>
                  <a:pt x="2226564" y="2332625"/>
                </a:quadBezTo>
                <a:lnTo>
                  <a:pt x="260604" y="2332625"/>
                </a:lnTo>
                <a:quadBezTo>
                  <a:pt x="0" y="2332625"/>
                  <a:pt x="0" y="2041047"/>
                </a:quadBezTo>
                <a:lnTo>
                  <a:pt x="0" y="291578"/>
                </a:lnTo>
                <a:quadBezTo>
                  <a:pt x="0" y="0"/>
                  <a:pt x="260604" y="0"/>
                </a:quadBezTo>
                <a:close/>
              </a:path>
            </a:pathLst>
          </a:custGeom>
          <a:solidFill>
            <a:srgbClr val="0084FF">
              <a:alpha val="10000"/>
            </a:srgbClr>
          </a:solidFill>
          <a:ln/>
        </p:spPr>
        <p:txBody>
          <a:bodyPr/>
          <a:lstStyle/>
          <a:p>
            <a:endParaRPr lang="zh-CN" altLang="en-US"/>
          </a:p>
        </p:txBody>
      </p:sp>
      <p:sp>
        <p:nvSpPr>
          <p:cNvPr id="9" name="Shape 7"/>
          <p:cNvSpPr/>
          <p:nvPr/>
        </p:nvSpPr>
        <p:spPr>
          <a:xfrm>
            <a:off x="6015838" y="1792155"/>
            <a:ext cx="2487168" cy="2332625"/>
          </a:xfrm>
          <a:custGeom>
            <a:avLst/>
            <a:gdLst/>
            <a:ahLst/>
            <a:cxnLst/>
            <a:rect l="l" t="t" r="r" b="b"/>
            <a:pathLst>
              <a:path w="2487168" h="2332625">
                <a:moveTo>
                  <a:pt x="260604" y="0"/>
                </a:moveTo>
                <a:moveTo>
                  <a:pt x="260604" y="0"/>
                </a:moveTo>
                <a:lnTo>
                  <a:pt x="2226564" y="0"/>
                </a:lnTo>
                <a:quadBezTo>
                  <a:pt x="2487168" y="0"/>
                  <a:pt x="2487168" y="291578"/>
                </a:quadBezTo>
                <a:lnTo>
                  <a:pt x="2487168" y="2041047"/>
                </a:lnTo>
                <a:quadBezTo>
                  <a:pt x="2487168" y="2332625"/>
                  <a:pt x="2226564" y="2332625"/>
                </a:quadBezTo>
                <a:lnTo>
                  <a:pt x="260604" y="2332625"/>
                </a:lnTo>
                <a:quadBezTo>
                  <a:pt x="0" y="2332625"/>
                  <a:pt x="0" y="2041047"/>
                </a:quadBezTo>
                <a:lnTo>
                  <a:pt x="0" y="291578"/>
                </a:lnTo>
                <a:quadBezTo>
                  <a:pt x="0" y="0"/>
                  <a:pt x="260604" y="0"/>
                </a:quadBezTo>
                <a:close/>
              </a:path>
            </a:pathLst>
          </a:custGeom>
          <a:solidFill>
            <a:srgbClr val="0084FF">
              <a:alpha val="10000"/>
            </a:srgbClr>
          </a:solidFill>
          <a:ln/>
        </p:spPr>
        <p:txBody>
          <a:bodyPr/>
          <a:lstStyle/>
          <a:p>
            <a:endParaRPr lang="zh-CN" altLang="en-US"/>
          </a:p>
        </p:txBody>
      </p:sp>
      <p:sp>
        <p:nvSpPr>
          <p:cNvPr id="10" name="Text 8"/>
          <p:cNvSpPr/>
          <p:nvPr/>
        </p:nvSpPr>
        <p:spPr>
          <a:xfrm>
            <a:off x="750722" y="2340681"/>
            <a:ext cx="2267712" cy="12801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自我认知是个体对自己的认识和理解，包括对自身能力、性格、价值观等方面的了解。</a:t>
            </a:r>
            <a:endParaRPr lang="en-US" sz="1440" dirty="0"/>
          </a:p>
        </p:txBody>
      </p:sp>
      <p:sp>
        <p:nvSpPr>
          <p:cNvPr id="11" name="Text 9"/>
          <p:cNvSpPr/>
          <p:nvPr/>
        </p:nvSpPr>
        <p:spPr>
          <a:xfrm>
            <a:off x="3385109" y="1938345"/>
            <a:ext cx="2395728" cy="40233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728" b="1" dirty="0">
                <a:solidFill>
                  <a:srgbClr val="FFCF97"/>
                </a:solidFill>
                <a:latin typeface="Microsoft Yahei" pitchFamily="34" charset="0"/>
                <a:ea typeface="Microsoft Yahei" pitchFamily="34" charset="-122"/>
                <a:cs typeface="Microsoft Yahei" pitchFamily="34" charset="-120"/>
              </a:rPr>
              <a:t>自我认知的重要性</a:t>
            </a:r>
            <a:endParaRPr lang="en-US" sz="1440" dirty="0"/>
          </a:p>
        </p:txBody>
      </p:sp>
      <p:sp>
        <p:nvSpPr>
          <p:cNvPr id="12" name="Text 10"/>
          <p:cNvSpPr/>
          <p:nvPr/>
        </p:nvSpPr>
        <p:spPr>
          <a:xfrm>
            <a:off x="6061558" y="1938345"/>
            <a:ext cx="2395728" cy="40233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728" b="1" dirty="0">
                <a:solidFill>
                  <a:srgbClr val="FFCF97"/>
                </a:solidFill>
                <a:latin typeface="Microsoft Yahei" pitchFamily="34" charset="0"/>
                <a:ea typeface="Microsoft Yahei" pitchFamily="34" charset="-122"/>
                <a:cs typeface="Microsoft Yahei" pitchFamily="34" charset="-120"/>
              </a:rPr>
              <a:t>提升自我认知的方法</a:t>
            </a:r>
            <a:endParaRPr lang="en-US" sz="1440" dirty="0"/>
          </a:p>
        </p:txBody>
      </p:sp>
      <p:sp>
        <p:nvSpPr>
          <p:cNvPr id="13" name="Text 11"/>
          <p:cNvSpPr/>
          <p:nvPr/>
        </p:nvSpPr>
        <p:spPr>
          <a:xfrm>
            <a:off x="3449117" y="2340681"/>
            <a:ext cx="2267712" cy="12801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自我认知对于个人成长和发展至关重要，它有助于我们更好地理解自己，做出适合自己的决策。</a:t>
            </a:r>
            <a:endParaRPr lang="en-US" sz="1440" dirty="0"/>
          </a:p>
        </p:txBody>
      </p:sp>
      <p:sp>
        <p:nvSpPr>
          <p:cNvPr id="14" name="Text 12"/>
          <p:cNvSpPr/>
          <p:nvPr/>
        </p:nvSpPr>
        <p:spPr>
          <a:xfrm>
            <a:off x="6125566" y="2340681"/>
            <a:ext cx="2267712" cy="12801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通过反思、接受反馈、学习新知识等方式，我们可以不断提升自我认知，更好地了解自己。</a:t>
            </a:r>
            <a:endParaRPr lang="en-US" sz="1440" dirty="0"/>
          </a:p>
        </p:txBody>
      </p:sp>
      <p:sp>
        <p:nvSpPr>
          <p:cNvPr id="15" name="Text 13"/>
          <p:cNvSpPr/>
          <p:nvPr/>
        </p:nvSpPr>
        <p:spPr>
          <a:xfrm>
            <a:off x="640994" y="1048069"/>
            <a:ext cx="679728"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16" name="Shape 14"/>
          <p:cNvSpPr/>
          <p:nvPr/>
        </p:nvSpPr>
        <p:spPr>
          <a:xfrm>
            <a:off x="3339835" y="1018720"/>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0084FF"/>
          </a:solidFill>
          <a:ln/>
        </p:spPr>
        <p:txBody>
          <a:bodyPr/>
          <a:lstStyle/>
          <a:p>
            <a:endParaRPr lang="zh-CN" altLang="en-US"/>
          </a:p>
        </p:txBody>
      </p:sp>
      <p:sp>
        <p:nvSpPr>
          <p:cNvPr id="17" name="Text 15"/>
          <p:cNvSpPr/>
          <p:nvPr/>
        </p:nvSpPr>
        <p:spPr>
          <a:xfrm>
            <a:off x="3349080" y="1048069"/>
            <a:ext cx="709960"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8" name="Shape 16"/>
          <p:cNvSpPr/>
          <p:nvPr/>
        </p:nvSpPr>
        <p:spPr>
          <a:xfrm>
            <a:off x="6015819" y="1018720"/>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0084FF"/>
          </a:solidFill>
          <a:ln/>
        </p:spPr>
        <p:txBody>
          <a:bodyPr/>
          <a:lstStyle/>
          <a:p>
            <a:endParaRPr lang="zh-CN" altLang="en-US"/>
          </a:p>
        </p:txBody>
      </p:sp>
      <p:sp>
        <p:nvSpPr>
          <p:cNvPr id="19" name="Text 17"/>
          <p:cNvSpPr/>
          <p:nvPr/>
        </p:nvSpPr>
        <p:spPr>
          <a:xfrm>
            <a:off x="6016304" y="1048069"/>
            <a:ext cx="723664" cy="365760"/>
          </a:xfrm>
          <a:prstGeom prst="rect">
            <a:avLst/>
          </a:prstGeom>
          <a:noFill/>
          <a:ln/>
        </p:spPr>
        <p:txBody>
          <a:bodyPr wrap="square" lIns="95250" tIns="95250" rIns="95250" bIns="95250" rtlCol="0" anchor="t"/>
          <a:lstStyle/>
          <a:p>
            <a:pPr marL="0" indent="0">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20" name="Shape 18"/>
          <p:cNvSpPr/>
          <p:nvPr/>
        </p:nvSpPr>
        <p:spPr>
          <a:xfrm>
            <a:off x="4228093" y="1289285"/>
            <a:ext cx="1334304" cy="0"/>
          </a:xfrm>
          <a:custGeom>
            <a:avLst/>
            <a:gdLst/>
            <a:ahLst/>
            <a:cxnLst/>
            <a:rect l="l" t="t" r="r" b="b"/>
            <a:pathLst>
              <a:path w="1334304">
                <a:moveTo>
                  <a:pt x="0" y="0"/>
                </a:moveTo>
                <a:moveTo>
                  <a:pt x="0" y="0"/>
                </a:moveTo>
                <a:lnTo>
                  <a:pt x="1334304" y="0"/>
                </a:lnTo>
              </a:path>
            </a:pathLst>
          </a:custGeom>
          <a:noFill/>
          <a:ln w="19050">
            <a:solidFill>
              <a:srgbClr val="FFCF97"/>
            </a:solidFill>
            <a:prstDash val="solid"/>
            <a:headEnd type="none"/>
            <a:tailEnd type="arrow"/>
          </a:ln>
        </p:spPr>
        <p:txBody>
          <a:bodyPr/>
          <a:lstStyle/>
          <a:p>
            <a:endParaRPr lang="zh-CN" altLang="en-US"/>
          </a:p>
        </p:txBody>
      </p:sp>
      <p:sp>
        <p:nvSpPr>
          <p:cNvPr id="21" name="Shape 19"/>
          <p:cNvSpPr/>
          <p:nvPr/>
        </p:nvSpPr>
        <p:spPr>
          <a:xfrm>
            <a:off x="6913035" y="1289285"/>
            <a:ext cx="1334304" cy="0"/>
          </a:xfrm>
          <a:custGeom>
            <a:avLst/>
            <a:gdLst/>
            <a:ahLst/>
            <a:cxnLst/>
            <a:rect l="l" t="t" r="r" b="b"/>
            <a:pathLst>
              <a:path w="1334304">
                <a:moveTo>
                  <a:pt x="0" y="0"/>
                </a:moveTo>
                <a:moveTo>
                  <a:pt x="0" y="0"/>
                </a:moveTo>
                <a:lnTo>
                  <a:pt x="1334304" y="0"/>
                </a:lnTo>
              </a:path>
            </a:pathLst>
          </a:custGeom>
          <a:noFill/>
          <a:ln w="19050">
            <a:solidFill>
              <a:srgbClr val="FFCF97"/>
            </a:solidFill>
            <a:prstDash val="solid"/>
            <a:headEnd type="none"/>
            <a:tailEnd type="arrow"/>
          </a:ln>
        </p:spPr>
        <p:txBody>
          <a:bodyPr/>
          <a:lstStyle/>
          <a:p>
            <a:endParaRPr lang="zh-CN" altLang="en-US"/>
          </a:p>
        </p:txBody>
      </p:sp>
      <p:sp>
        <p:nvSpPr>
          <p:cNvPr id="22" name="Shape 20"/>
          <p:cNvSpPr/>
          <p:nvPr/>
        </p:nvSpPr>
        <p:spPr>
          <a:xfrm>
            <a:off x="3765747" y="1534826"/>
            <a:ext cx="530506" cy="257215"/>
          </a:xfrm>
          <a:custGeom>
            <a:avLst/>
            <a:gdLst/>
            <a:ahLst/>
            <a:cxnLst/>
            <a:rect l="l" t="t" r="r" b="b"/>
            <a:pathLst>
              <a:path w="530506" h="257215">
                <a:moveTo>
                  <a:pt x="265253" y="0"/>
                </a:moveTo>
                <a:moveTo>
                  <a:pt x="265253" y="0"/>
                </a:moveTo>
                <a:lnTo>
                  <a:pt x="0" y="257215"/>
                </a:lnTo>
                <a:lnTo>
                  <a:pt x="530506" y="257215"/>
                </a:lnTo>
                <a:close/>
              </a:path>
            </a:pathLst>
          </a:custGeom>
          <a:solidFill>
            <a:srgbClr val="0084FF">
              <a:alpha val="10000"/>
            </a:srgbClr>
          </a:solidFill>
          <a:ln/>
        </p:spPr>
        <p:txBody>
          <a:bodyPr/>
          <a:lstStyle/>
          <a:p>
            <a:endParaRPr lang="zh-CN" altLang="en-US"/>
          </a:p>
        </p:txBody>
      </p:sp>
      <p:sp>
        <p:nvSpPr>
          <p:cNvPr id="23" name="Shape 21"/>
          <p:cNvSpPr/>
          <p:nvPr/>
        </p:nvSpPr>
        <p:spPr>
          <a:xfrm>
            <a:off x="6441731" y="1534826"/>
            <a:ext cx="530506" cy="257215"/>
          </a:xfrm>
          <a:custGeom>
            <a:avLst/>
            <a:gdLst/>
            <a:ahLst/>
            <a:cxnLst/>
            <a:rect l="l" t="t" r="r" b="b"/>
            <a:pathLst>
              <a:path w="530506" h="257215">
                <a:moveTo>
                  <a:pt x="265253" y="0"/>
                </a:moveTo>
                <a:moveTo>
                  <a:pt x="265253" y="0"/>
                </a:moveTo>
                <a:lnTo>
                  <a:pt x="0" y="257215"/>
                </a:lnTo>
                <a:lnTo>
                  <a:pt x="530506" y="257215"/>
                </a:lnTo>
                <a:close/>
              </a:path>
            </a:pathLst>
          </a:custGeom>
          <a:solidFill>
            <a:srgbClr val="0084FF">
              <a:alpha val="10000"/>
            </a:srgbClr>
          </a:solidFill>
          <a:ln/>
        </p:spPr>
        <p:txBody>
          <a:bodyPr/>
          <a:lstStyle/>
          <a:p>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83641" y="190697"/>
            <a:ext cx="8088253" cy="566928"/>
          </a:xfrm>
          <a:prstGeom prst="rect">
            <a:avLst/>
          </a:prstGeom>
          <a:noFill/>
          <a:ln/>
        </p:spPr>
        <p:txBody>
          <a:bodyPr wrap="square" lIns="95250" tIns="95250" rIns="95250" bIns="95250" rtlCol="0" anchor="t"/>
          <a:lstStyle/>
          <a:p>
            <a:pPr marL="0" indent="0">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他人理解</a:t>
            </a:r>
            <a:endParaRPr lang="en-US" sz="1440" dirty="0"/>
          </a:p>
        </p:txBody>
      </p:sp>
      <p:pic>
        <p:nvPicPr>
          <p:cNvPr id="3" name="Image 0" descr="https://sgw-dx.xf-yun.com/api/v1/sparkdesk/_19052329831_pKxSgr1732469938250-09039228063584401.png?authorization=c2ltcGxlLWp3dCBhaz1zcGFya2Rlc2s4MDAwMDAwMDAwMDE7ZXhwPTMzMDkyNjk5Mzg7YWxnbz1obWFjLXNoYTI1NjtzaWc9YWhXT3VPTUdMNHBUZzZHaGlkZGdYK2JGZDFuT0hyRVBEV3lXZGNPN1M5WT0=&amp;x_location=7YfmxI7B7uKO7jlRxIftd60XeLD="/>
          <p:cNvPicPr>
            <a:picLocks noChangeAspect="1"/>
          </p:cNvPicPr>
          <p:nvPr/>
        </p:nvPicPr>
        <p:blipFill>
          <a:blip r:embed="rId4"/>
          <a:srcRect l="24812" t="10078" b="12403"/>
          <a:stretch/>
        </p:blipFill>
        <p:spPr>
          <a:xfrm>
            <a:off x="537752" y="696350"/>
            <a:ext cx="3959211" cy="3634897"/>
          </a:xfrm>
          <a:prstGeom prst="rect">
            <a:avLst/>
          </a:prstGeom>
        </p:spPr>
      </p:pic>
      <p:sp>
        <p:nvSpPr>
          <p:cNvPr id="4" name="Text 1"/>
          <p:cNvSpPr/>
          <p:nvPr/>
        </p:nvSpPr>
        <p:spPr>
          <a:xfrm>
            <a:off x="4397118" y="696350"/>
            <a:ext cx="2342457" cy="3657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理解他人观点的重要性</a:t>
            </a:r>
            <a:endParaRPr lang="en-US" sz="1440" dirty="0"/>
          </a:p>
        </p:txBody>
      </p:sp>
      <p:sp>
        <p:nvSpPr>
          <p:cNvPr id="5" name="Text 2"/>
          <p:cNvSpPr/>
          <p:nvPr/>
        </p:nvSpPr>
        <p:spPr>
          <a:xfrm>
            <a:off x="4407491" y="927300"/>
            <a:ext cx="4039851" cy="813816"/>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E1E1E1"/>
                </a:solidFill>
                <a:latin typeface="Microsoft Yahei" pitchFamily="34" charset="0"/>
                <a:ea typeface="Microsoft Yahei" pitchFamily="34" charset="-122"/>
                <a:cs typeface="Microsoft Yahei" pitchFamily="34" charset="-120"/>
              </a:rPr>
              <a:t>在大学生活中，理解他人的观点和想法对于建立良好的人际关系和团队合作至关重要。</a:t>
            </a:r>
            <a:endParaRPr lang="en-US" sz="1440" dirty="0"/>
          </a:p>
        </p:txBody>
      </p:sp>
      <p:sp>
        <p:nvSpPr>
          <p:cNvPr id="6" name="Text 3"/>
          <p:cNvSpPr/>
          <p:nvPr/>
        </p:nvSpPr>
        <p:spPr>
          <a:xfrm>
            <a:off x="4397118" y="1716780"/>
            <a:ext cx="2342457" cy="3657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倾听与同理心</a:t>
            </a:r>
            <a:endParaRPr lang="en-US" sz="1440" dirty="0"/>
          </a:p>
        </p:txBody>
      </p:sp>
      <p:sp>
        <p:nvSpPr>
          <p:cNvPr id="7" name="Text 4"/>
          <p:cNvSpPr/>
          <p:nvPr/>
        </p:nvSpPr>
        <p:spPr>
          <a:xfrm>
            <a:off x="4407491" y="1948586"/>
            <a:ext cx="4039819" cy="813816"/>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E1E1E1"/>
                </a:solidFill>
                <a:latin typeface="Microsoft Yahei" pitchFamily="34" charset="0"/>
                <a:ea typeface="Microsoft Yahei" pitchFamily="34" charset="-122"/>
                <a:cs typeface="Microsoft Yahei" pitchFamily="34" charset="-120"/>
              </a:rPr>
              <a:t>通过倾听他人的意见和感受，我们可以更好地理解他们的需求和期望，从而建立更深的连接。</a:t>
            </a:r>
            <a:endParaRPr lang="en-US" sz="1440" dirty="0"/>
          </a:p>
        </p:txBody>
      </p:sp>
      <p:sp>
        <p:nvSpPr>
          <p:cNvPr id="8" name="Text 5"/>
          <p:cNvSpPr/>
          <p:nvPr/>
        </p:nvSpPr>
        <p:spPr>
          <a:xfrm>
            <a:off x="4397118" y="2737210"/>
            <a:ext cx="2342457" cy="3657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跨文化交流能力</a:t>
            </a:r>
            <a:endParaRPr lang="en-US" sz="1440" dirty="0"/>
          </a:p>
        </p:txBody>
      </p:sp>
      <p:sp>
        <p:nvSpPr>
          <p:cNvPr id="9" name="Text 6"/>
          <p:cNvSpPr/>
          <p:nvPr/>
        </p:nvSpPr>
        <p:spPr>
          <a:xfrm>
            <a:off x="4407491" y="2969971"/>
            <a:ext cx="4039819" cy="813816"/>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E1E1E1"/>
                </a:solidFill>
                <a:latin typeface="Microsoft Yahei" pitchFamily="34" charset="0"/>
                <a:ea typeface="Microsoft Yahei" pitchFamily="34" charset="-122"/>
                <a:cs typeface="Microsoft Yahei" pitchFamily="34" charset="-120"/>
              </a:rPr>
              <a:t>在全球化的背景下，大学生需要具备跨文化交流的能力，以理解和尊重不同文化背景的人。</a:t>
            </a:r>
            <a:endParaRPr lang="en-US" sz="1440" dirty="0"/>
          </a:p>
        </p:txBody>
      </p:sp>
      <p:sp>
        <p:nvSpPr>
          <p:cNvPr id="10" name="Text 7"/>
          <p:cNvSpPr/>
          <p:nvPr/>
        </p:nvSpPr>
        <p:spPr>
          <a:xfrm>
            <a:off x="4397118" y="3757640"/>
            <a:ext cx="2342457" cy="3657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批判性思维与开放心态</a:t>
            </a:r>
            <a:endParaRPr lang="en-US" sz="1440" dirty="0"/>
          </a:p>
        </p:txBody>
      </p:sp>
      <p:sp>
        <p:nvSpPr>
          <p:cNvPr id="11" name="Text 8"/>
          <p:cNvSpPr/>
          <p:nvPr/>
        </p:nvSpPr>
        <p:spPr>
          <a:xfrm>
            <a:off x="4397350" y="3991356"/>
            <a:ext cx="4039819" cy="813816"/>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E1E1E1"/>
                </a:solidFill>
                <a:latin typeface="Microsoft Yahei" pitchFamily="34" charset="0"/>
                <a:ea typeface="Microsoft Yahei" pitchFamily="34" charset="-122"/>
                <a:cs typeface="Microsoft Yahei" pitchFamily="34" charset="-120"/>
              </a:rPr>
              <a:t>培养批判性思维和保持开放的心态有助于我们更全面地理解他人的观点，并从中学习和成长。</a:t>
            </a:r>
            <a:endParaRPr lang="en-US" sz="144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0" y="1892921"/>
            <a:ext cx="4714468" cy="1389888"/>
          </a:xfrm>
          <a:prstGeom prst="rect">
            <a:avLst/>
          </a:prstGeom>
          <a:noFill/>
          <a:ln/>
        </p:spPr>
        <p:txBody>
          <a:bodyPr wrap="square" lIns="95250" tIns="95250" rIns="95250" bIns="95250" rtlCol="0" anchor="t"/>
          <a:lstStyle/>
          <a:p>
            <a:pPr marL="0" indent="0" algn="ctr">
              <a:lnSpc>
                <a:spcPct val="112500"/>
              </a:lnSpc>
              <a:spcBef>
                <a:spcPts val="375"/>
              </a:spcBef>
              <a:buNone/>
            </a:pPr>
            <a:r>
              <a:rPr lang="en-US" sz="6336" b="1" dirty="0">
                <a:solidFill>
                  <a:srgbClr val="FFFFFF">
                    <a:alpha val="10000"/>
                  </a:srgbClr>
                </a:solidFill>
                <a:latin typeface="Microsoft Yahei" pitchFamily="34" charset="0"/>
                <a:ea typeface="Microsoft Yahei" pitchFamily="34" charset="-122"/>
                <a:cs typeface="Microsoft Yahei" pitchFamily="34" charset="-120"/>
              </a:rPr>
              <a:t>THANKS</a:t>
            </a:r>
            <a:endParaRPr lang="en-US" sz="1440" dirty="0"/>
          </a:p>
        </p:txBody>
      </p:sp>
      <p:sp>
        <p:nvSpPr>
          <p:cNvPr id="3" name="Text 1"/>
          <p:cNvSpPr/>
          <p:nvPr/>
        </p:nvSpPr>
        <p:spPr>
          <a:xfrm>
            <a:off x="0" y="1528972"/>
            <a:ext cx="4714468" cy="118872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5184" b="1" dirty="0">
                <a:solidFill>
                  <a:srgbClr val="FFFFFF"/>
                </a:solidFill>
                <a:latin typeface="微软雅黑" pitchFamily="34" charset="0"/>
                <a:ea typeface="微软雅黑" pitchFamily="34" charset="-122"/>
                <a:cs typeface="微软雅黑" pitchFamily="34" charset="-120"/>
              </a:rPr>
              <a:t>感谢观看</a:t>
            </a:r>
            <a:endParaRPr lang="en-US" sz="144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385</Words>
  <Application>Microsoft Office PowerPoint</Application>
  <PresentationFormat>全屏显示(16:9)</PresentationFormat>
  <Paragraphs>173</Paragraphs>
  <Slides>21</Slides>
  <Notes>21</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21</vt:i4>
      </vt:variant>
    </vt:vector>
  </HeadingPairs>
  <TitlesOfParts>
    <vt:vector size="25" baseType="lpstr">
      <vt:lpstr>微软雅黑</vt:lpstr>
      <vt:lpstr>微软雅黑</vt:lpstr>
      <vt:lpstr>Arial</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 K</cp:lastModifiedBy>
  <cp:revision>2</cp:revision>
  <dcterms:created xsi:type="dcterms:W3CDTF">2025-03-19T05:07:14Z</dcterms:created>
  <dcterms:modified xsi:type="dcterms:W3CDTF">2026-07-30T07:05:19Z</dcterms:modified>
</cp:coreProperties>
</file>