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6" r:id="rId34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0" Type="http://schemas.openxmlformats.org/officeDocument/2006/relationships/notesSlide" Target="../notesSlides/notesSlide13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jpeg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4.png"/><Relationship Id="rId1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86584" y="1931714"/>
            <a:ext cx="6563233" cy="7670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374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年度工作计划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1186584" y="3594659"/>
            <a:ext cx="2102817" cy="44005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zh-CN" altLang="en-US" sz="1440" dirty="0"/>
              <a:t>工程部</a:t>
            </a:r>
            <a:endParaRPr lang="zh-CN" altLang="en-US" sz="1440" dirty="0"/>
          </a:p>
        </p:txBody>
      </p:sp>
      <p:sp>
        <p:nvSpPr>
          <p:cNvPr id="4" name="Text 2"/>
          <p:cNvSpPr/>
          <p:nvPr/>
        </p:nvSpPr>
        <p:spPr>
          <a:xfrm>
            <a:off x="1186815" y="2868930"/>
            <a:ext cx="3093720" cy="44005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kern="0" spc="72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提升工作效率与目标达成的策略</a:t>
            </a:r>
            <a:endParaRPr lang="en-US" sz="14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52641"/>
            <a:ext cx="2558968" cy="8686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600" b="1" dirty="0">
                <a:solidFill>
                  <a:srgbClr val="FFFFFF">
                    <a:alpha val="1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CONTENT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241152" y="1962497"/>
            <a:ext cx="2031357" cy="10058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4320" b="1" kern="0" spc="72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目录</a:t>
            </a:r>
            <a:endParaRPr lang="en-US" sz="1440" dirty="0"/>
          </a:p>
        </p:txBody>
      </p:sp>
      <p:sp>
        <p:nvSpPr>
          <p:cNvPr id="4" name="Text 2"/>
          <p:cNvSpPr/>
          <p:nvPr/>
        </p:nvSpPr>
        <p:spPr>
          <a:xfrm>
            <a:off x="5434108" y="358623"/>
            <a:ext cx="3017520" cy="41592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295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工作计划概述</a:t>
            </a:r>
            <a:endParaRPr lang="en-US" sz="1440" dirty="0"/>
          </a:p>
        </p:txBody>
      </p:sp>
      <p:sp>
        <p:nvSpPr>
          <p:cNvPr id="5" name="Text 3"/>
          <p:cNvSpPr/>
          <p:nvPr/>
        </p:nvSpPr>
        <p:spPr>
          <a:xfrm>
            <a:off x="4821460" y="276327"/>
            <a:ext cx="713232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6" name="Text 4"/>
          <p:cNvSpPr/>
          <p:nvPr/>
        </p:nvSpPr>
        <p:spPr>
          <a:xfrm>
            <a:off x="5434108" y="2176225"/>
            <a:ext cx="3017520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295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目标设定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4821460" y="882195"/>
            <a:ext cx="713232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5434108" y="964491"/>
            <a:ext cx="3017520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295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任务分解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4821460" y="1488062"/>
            <a:ext cx="713232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5434108" y="2782092"/>
            <a:ext cx="3017520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295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时间管理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4821460" y="2093929"/>
            <a:ext cx="713232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  <p:sp>
        <p:nvSpPr>
          <p:cNvPr id="12" name="Text 10"/>
          <p:cNvSpPr/>
          <p:nvPr/>
        </p:nvSpPr>
        <p:spPr>
          <a:xfrm>
            <a:off x="5434108" y="1570358"/>
            <a:ext cx="3017520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295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资源分配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4821460" y="2699796"/>
            <a:ext cx="713232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05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7416578" y="2366245"/>
            <a:ext cx="3017520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295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风险管理</a:t>
            </a:r>
            <a:endParaRPr lang="en-US" sz="1440" dirty="0"/>
          </a:p>
        </p:txBody>
      </p:sp>
      <p:sp>
        <p:nvSpPr>
          <p:cNvPr id="15" name="Text 13"/>
          <p:cNvSpPr/>
          <p:nvPr/>
        </p:nvSpPr>
        <p:spPr>
          <a:xfrm>
            <a:off x="6803930" y="2283949"/>
            <a:ext cx="713232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06</a:t>
            </a:r>
            <a:endParaRPr lang="en-US" sz="1440" dirty="0"/>
          </a:p>
        </p:txBody>
      </p:sp>
      <p:sp>
        <p:nvSpPr>
          <p:cNvPr id="16" name="Text 2"/>
          <p:cNvSpPr/>
          <p:nvPr/>
        </p:nvSpPr>
        <p:spPr>
          <a:xfrm>
            <a:off x="7416578" y="3013558"/>
            <a:ext cx="3017520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295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进度监控</a:t>
            </a:r>
            <a:endParaRPr lang="en-US" sz="1440" dirty="0"/>
          </a:p>
        </p:txBody>
      </p:sp>
      <p:sp>
        <p:nvSpPr>
          <p:cNvPr id="17" name="Text 3"/>
          <p:cNvSpPr/>
          <p:nvPr/>
        </p:nvSpPr>
        <p:spPr>
          <a:xfrm>
            <a:off x="6803930" y="2917292"/>
            <a:ext cx="713232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07</a:t>
            </a:r>
            <a:endParaRPr lang="en-US" sz="1440" dirty="0"/>
          </a:p>
        </p:txBody>
      </p:sp>
      <p:sp>
        <p:nvSpPr>
          <p:cNvPr id="18" name="Text 4"/>
          <p:cNvSpPr/>
          <p:nvPr/>
        </p:nvSpPr>
        <p:spPr>
          <a:xfrm>
            <a:off x="7416578" y="4211400"/>
            <a:ext cx="3017520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295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团队协作</a:t>
            </a:r>
            <a:endParaRPr lang="en-US" sz="1440" dirty="0"/>
          </a:p>
        </p:txBody>
      </p:sp>
      <p:sp>
        <p:nvSpPr>
          <p:cNvPr id="19" name="Text 5"/>
          <p:cNvSpPr/>
          <p:nvPr/>
        </p:nvSpPr>
        <p:spPr>
          <a:xfrm>
            <a:off x="6803930" y="3523160"/>
            <a:ext cx="713232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08</a:t>
            </a:r>
            <a:endParaRPr lang="en-US" sz="1440" dirty="0"/>
          </a:p>
        </p:txBody>
      </p:sp>
      <p:sp>
        <p:nvSpPr>
          <p:cNvPr id="20" name="Text 6"/>
          <p:cNvSpPr/>
          <p:nvPr/>
        </p:nvSpPr>
        <p:spPr>
          <a:xfrm>
            <a:off x="7416578" y="3605456"/>
            <a:ext cx="3017520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295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绩效评估</a:t>
            </a:r>
            <a:endParaRPr lang="en-US" sz="1440" dirty="0"/>
          </a:p>
        </p:txBody>
      </p:sp>
      <p:sp>
        <p:nvSpPr>
          <p:cNvPr id="21" name="Text 7"/>
          <p:cNvSpPr/>
          <p:nvPr/>
        </p:nvSpPr>
        <p:spPr>
          <a:xfrm>
            <a:off x="6803930" y="4129027"/>
            <a:ext cx="713232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09</a:t>
            </a:r>
            <a:endParaRPr lang="en-US" sz="14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3352" y="1208867"/>
            <a:ext cx="1646234" cy="15544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720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3831779" y="2571750"/>
            <a:ext cx="3897443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年度工作计划概述</a:t>
            </a:r>
            <a:endParaRPr lang="en-US" sz="14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定义与重要性</a:t>
            </a:r>
            <a:endParaRPr lang="en-US" sz="1440" dirty="0"/>
          </a:p>
        </p:txBody>
      </p:sp>
      <p:pic>
        <p:nvPicPr>
          <p:cNvPr id="3" name="Image 0" descr="https://sgw-dx.xf-yun.com/api/v1/sparkdesk/19052329831_UajR8C1728454008184-038040205188775467.png?authorization=c2ltcGxlLWp3dCBhaz1zcGFya2Rlc2s4MDAwMDAwMDAwMDE7ZXhwPTMzMDUyNTQwMDk7YWxnbz1obWFjLXNoYTI1NjtzaWc9QzBlOTYxT2diejk5Mmo3bHBYb2MwbUo3eEE2YWpSMjhOZmNKeERJQ2JTUT0=&amp;x_location=7YfmxI7B7uKO7jlRxIftd6_pdo==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01" y="1107211"/>
            <a:ext cx="2929077" cy="292907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995760" y="1213073"/>
            <a:ext cx="805245" cy="805245"/>
          </a:xfrm>
          <a:custGeom>
            <a:avLst/>
            <a:gdLst/>
            <a:ahLst/>
            <a:cxnLst/>
            <a:rect l="l" t="t" r="r" b="b"/>
            <a:pathLst>
              <a:path w="805245" h="805245">
                <a:moveTo>
                  <a:pt x="402622" y="0"/>
                </a:moveTo>
                <a:moveTo>
                  <a:pt x="402622" y="0"/>
                </a:moveTo>
                <a:cubicBezTo>
                  <a:pt x="624836" y="0"/>
                  <a:pt x="805245" y="180409"/>
                  <a:pt x="805245" y="402622"/>
                </a:cubicBezTo>
                <a:cubicBezTo>
                  <a:pt x="805245" y="624836"/>
                  <a:pt x="624836" y="805245"/>
                  <a:pt x="402622" y="805245"/>
                </a:cubicBezTo>
                <a:cubicBezTo>
                  <a:pt x="180409" y="805245"/>
                  <a:pt x="0" y="624836"/>
                  <a:pt x="0" y="402622"/>
                </a:cubicBezTo>
                <a:cubicBezTo>
                  <a:pt x="0" y="180409"/>
                  <a:pt x="180409" y="0"/>
                  <a:pt x="402622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5" name="Text 2"/>
          <p:cNvSpPr/>
          <p:nvPr/>
        </p:nvSpPr>
        <p:spPr>
          <a:xfrm>
            <a:off x="3995760" y="1277367"/>
            <a:ext cx="80524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</a:t>
            </a:r>
            <a:endParaRPr lang="en-US" sz="1440" dirty="0"/>
          </a:p>
        </p:txBody>
      </p:sp>
      <p:sp>
        <p:nvSpPr>
          <p:cNvPr id="6" name="Shape 3"/>
          <p:cNvSpPr/>
          <p:nvPr/>
        </p:nvSpPr>
        <p:spPr>
          <a:xfrm>
            <a:off x="3995760" y="3146592"/>
            <a:ext cx="805245" cy="805245"/>
          </a:xfrm>
          <a:custGeom>
            <a:avLst/>
            <a:gdLst/>
            <a:ahLst/>
            <a:cxnLst/>
            <a:rect l="l" t="t" r="r" b="b"/>
            <a:pathLst>
              <a:path w="805245" h="805245">
                <a:moveTo>
                  <a:pt x="402622" y="0"/>
                </a:moveTo>
                <a:moveTo>
                  <a:pt x="402622" y="0"/>
                </a:moveTo>
                <a:cubicBezTo>
                  <a:pt x="624836" y="0"/>
                  <a:pt x="805245" y="180409"/>
                  <a:pt x="805245" y="402622"/>
                </a:cubicBezTo>
                <a:cubicBezTo>
                  <a:pt x="805245" y="624836"/>
                  <a:pt x="624836" y="805245"/>
                  <a:pt x="402622" y="805245"/>
                </a:cubicBezTo>
                <a:cubicBezTo>
                  <a:pt x="180409" y="805245"/>
                  <a:pt x="0" y="624836"/>
                  <a:pt x="0" y="402622"/>
                </a:cubicBezTo>
                <a:cubicBezTo>
                  <a:pt x="0" y="180409"/>
                  <a:pt x="180409" y="0"/>
                  <a:pt x="402622" y="0"/>
                </a:cubicBezTo>
                <a:close/>
              </a:path>
            </a:pathLst>
          </a:custGeom>
          <a:solidFill>
            <a:srgbClr val="5196FF"/>
          </a:solidFill>
        </p:spPr>
      </p:sp>
      <p:sp>
        <p:nvSpPr>
          <p:cNvPr id="7" name="Text 4"/>
          <p:cNvSpPr/>
          <p:nvPr/>
        </p:nvSpPr>
        <p:spPr>
          <a:xfrm>
            <a:off x="3995760" y="3210886"/>
            <a:ext cx="80524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</a:t>
            </a:r>
            <a:endParaRPr lang="en-US" sz="1440" dirty="0"/>
          </a:p>
        </p:txBody>
      </p:sp>
      <p:pic>
        <p:nvPicPr>
          <p:cNvPr id="8" name="Image 1" descr="https://sgw-dx.xf-yun.com/api/v1/sparkdesk/_17373408798584f5ecc255c004b119492cd2c632c6dd1.jpg?authorization=c2ltcGxlLWp3dCBhaz1zcGFya2Rlc2s4MDAwMDAwMDAwMDE7ZXhwPTMzMTQxNDA4Nzk7YWxnbz1obWFjLXNoYTI1NjtzaWc9R2N0UWp5cUxnbGt6dDJ0MndCRUZoQlFkbno2VnNwV0lGTjE3SnFLY0VVRT0=&amp;x_location=7YfmxI7B7uKO7jlRxIftd60beLD="/>
          <p:cNvPicPr>
            <a:picLocks noChangeAspect="1"/>
          </p:cNvPicPr>
          <p:nvPr/>
        </p:nvPicPr>
        <p:blipFill>
          <a:blip r:embed="rId3"/>
          <a:srcRect l="9016" r="9016"/>
          <a:stretch>
            <a:fillRect/>
          </a:stretch>
        </p:blipFill>
        <p:spPr>
          <a:xfrm>
            <a:off x="944137" y="1534425"/>
            <a:ext cx="2025661" cy="139657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103853" y="855046"/>
            <a:ext cx="3177690" cy="53949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70" b="1" kern="0" spc="144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年度工作计划定义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5104130" y="1253490"/>
            <a:ext cx="3432810" cy="13817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kern="0" spc="144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年度工作计划是组织为达成年度目标而制定的详细行动方案，它明确了任务、责任分配及时间表。</a:t>
            </a:r>
            <a:endParaRPr lang="en-US" sz="1600" kern="0" spc="144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5103853" y="2787340"/>
            <a:ext cx="3177690" cy="53949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70" b="1" kern="0" spc="144" dirty="0">
                <a:solidFill>
                  <a:srgbClr val="16A2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重要性概述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5104130" y="3190875"/>
            <a:ext cx="3444875" cy="146685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kern="0" spc="144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制定年度工作计划对于确保组织目标的实现至关重要，它提供了方向指引和进度监控的基础。</a:t>
            </a:r>
            <a:endParaRPr lang="en-US" sz="1600" kern="0" spc="144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目标设定原则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429475" y="979273"/>
            <a:ext cx="8184444" cy="3578175"/>
          </a:xfrm>
          <a:custGeom>
            <a:avLst/>
            <a:gdLst/>
            <a:ahLst/>
            <a:cxnLst/>
            <a:rect l="l" t="t" r="r" b="b"/>
            <a:pathLst>
              <a:path w="8184444" h="3578175">
                <a:moveTo>
                  <a:pt x="0" y="0"/>
                </a:moveTo>
                <a:moveTo>
                  <a:pt x="0" y="0"/>
                </a:moveTo>
                <a:lnTo>
                  <a:pt x="8184444" y="0"/>
                </a:lnTo>
                <a:lnTo>
                  <a:pt x="8184444" y="3578175"/>
                </a:lnTo>
                <a:lnTo>
                  <a:pt x="0" y="3578175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</p:sp>
      <p:sp>
        <p:nvSpPr>
          <p:cNvPr id="4" name="Shape 2"/>
          <p:cNvSpPr/>
          <p:nvPr/>
        </p:nvSpPr>
        <p:spPr>
          <a:xfrm>
            <a:off x="1057755" y="1192668"/>
            <a:ext cx="2191977" cy="3217037"/>
          </a:xfrm>
          <a:custGeom>
            <a:avLst/>
            <a:gdLst/>
            <a:ahLst/>
            <a:cxnLst/>
            <a:rect l="l" t="t" r="r" b="b"/>
            <a:pathLst>
              <a:path w="2191977" h="3217037">
                <a:moveTo>
                  <a:pt x="204724" y="0"/>
                </a:moveTo>
                <a:moveTo>
                  <a:pt x="204724" y="0"/>
                </a:moveTo>
                <a:lnTo>
                  <a:pt x="1987252" y="0"/>
                </a:lnTo>
                <a:quadBezTo>
                  <a:pt x="2191977" y="0"/>
                  <a:pt x="2191977" y="220827"/>
                </a:quadBezTo>
                <a:lnTo>
                  <a:pt x="2191977" y="2996210"/>
                </a:lnTo>
                <a:quadBezTo>
                  <a:pt x="2191977" y="3217037"/>
                  <a:pt x="1987252" y="3217037"/>
                </a:quadBezTo>
                <a:lnTo>
                  <a:pt x="204724" y="3217037"/>
                </a:lnTo>
                <a:quadBezTo>
                  <a:pt x="0" y="3217037"/>
                  <a:pt x="0" y="2996210"/>
                </a:quadBezTo>
                <a:lnTo>
                  <a:pt x="0" y="220827"/>
                </a:lnTo>
                <a:quadBezTo>
                  <a:pt x="0" y="0"/>
                  <a:pt x="204724" y="0"/>
                </a:quadBezTo>
                <a:close/>
              </a:path>
            </a:pathLst>
          </a:custGeom>
          <a:solidFill>
            <a:srgbClr val="0084FF">
              <a:alpha val="10000"/>
            </a:srgbClr>
          </a:solidFill>
          <a:ln w="9525">
            <a:solidFill>
              <a:srgbClr val="00070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5400000">
            <a:off x="738465" y="1471944"/>
            <a:ext cx="423666" cy="220184"/>
          </a:xfrm>
          <a:custGeom>
            <a:avLst/>
            <a:gdLst/>
            <a:ahLst/>
            <a:cxnLst/>
            <a:rect l="l" t="t" r="r" b="b"/>
            <a:pathLst>
              <a:path w="423666" h="220184">
                <a:moveTo>
                  <a:pt x="110092" y="0"/>
                </a:moveTo>
                <a:moveTo>
                  <a:pt x="110092" y="0"/>
                </a:moveTo>
                <a:lnTo>
                  <a:pt x="313574" y="0"/>
                </a:lnTo>
                <a:quadBezTo>
                  <a:pt x="423666" y="0"/>
                  <a:pt x="423666" y="110092"/>
                </a:quadBezTo>
                <a:lnTo>
                  <a:pt x="423666" y="110092"/>
                </a:lnTo>
                <a:quadBezTo>
                  <a:pt x="423666" y="220184"/>
                  <a:pt x="313574" y="220184"/>
                </a:quadBezTo>
                <a:lnTo>
                  <a:pt x="110092" y="220184"/>
                </a:lnTo>
                <a:quadBezTo>
                  <a:pt x="0" y="220184"/>
                  <a:pt x="0" y="110092"/>
                </a:quadBezTo>
                <a:lnTo>
                  <a:pt x="0" y="110092"/>
                </a:lnTo>
                <a:quadBezTo>
                  <a:pt x="0" y="0"/>
                  <a:pt x="110092" y="0"/>
                </a:quadBezTo>
                <a:close/>
              </a:path>
            </a:pathLst>
          </a:custGeom>
          <a:solidFill>
            <a:srgbClr val="0075F0"/>
          </a:solidFill>
        </p:spPr>
      </p:sp>
      <p:sp>
        <p:nvSpPr>
          <p:cNvPr id="6" name="Shape 4"/>
          <p:cNvSpPr/>
          <p:nvPr/>
        </p:nvSpPr>
        <p:spPr>
          <a:xfrm>
            <a:off x="841314" y="1305932"/>
            <a:ext cx="1095138" cy="367710"/>
          </a:xfrm>
          <a:custGeom>
            <a:avLst/>
            <a:gdLst/>
            <a:ahLst/>
            <a:cxnLst/>
            <a:rect l="l" t="t" r="r" b="b"/>
            <a:pathLst>
              <a:path w="1095138" h="367710">
                <a:moveTo>
                  <a:pt x="183855" y="0"/>
                </a:moveTo>
                <a:moveTo>
                  <a:pt x="183855" y="0"/>
                </a:moveTo>
                <a:lnTo>
                  <a:pt x="911282" y="0"/>
                </a:lnTo>
                <a:quadBezTo>
                  <a:pt x="1095138" y="0"/>
                  <a:pt x="1095138" y="183855"/>
                </a:quadBezTo>
                <a:lnTo>
                  <a:pt x="1095138" y="183855"/>
                </a:lnTo>
                <a:quadBezTo>
                  <a:pt x="1095138" y="367710"/>
                  <a:pt x="911282" y="367710"/>
                </a:quadBezTo>
                <a:lnTo>
                  <a:pt x="183855" y="367710"/>
                </a:lnTo>
                <a:quadBezTo>
                  <a:pt x="0" y="367710"/>
                  <a:pt x="0" y="183855"/>
                </a:quadBezTo>
                <a:lnTo>
                  <a:pt x="0" y="183855"/>
                </a:lnTo>
                <a:quadBezTo>
                  <a:pt x="0" y="0"/>
                  <a:pt x="183855" y="0"/>
                </a:quad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7" name="Text 5"/>
          <p:cNvSpPr/>
          <p:nvPr/>
        </p:nvSpPr>
        <p:spPr>
          <a:xfrm>
            <a:off x="841314" y="1192607"/>
            <a:ext cx="1095138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1057755" y="1673642"/>
            <a:ext cx="2194560" cy="58521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SMART原则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1057755" y="2255641"/>
            <a:ext cx="2191977" cy="16789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目标设定应遵循SMART原则，即具体、可衡量、可达成、相关性和时限性，确保目标清晰明确且可实现。</a:t>
            </a:r>
            <a:endParaRPr lang="en-US" sz="16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111817" y="1192668"/>
            <a:ext cx="2191977" cy="3217037"/>
          </a:xfrm>
          <a:custGeom>
            <a:avLst/>
            <a:gdLst/>
            <a:ahLst/>
            <a:cxnLst/>
            <a:rect l="l" t="t" r="r" b="b"/>
            <a:pathLst>
              <a:path w="2191977" h="3217037">
                <a:moveTo>
                  <a:pt x="204724" y="0"/>
                </a:moveTo>
                <a:moveTo>
                  <a:pt x="204724" y="0"/>
                </a:moveTo>
                <a:lnTo>
                  <a:pt x="1987252" y="0"/>
                </a:lnTo>
                <a:quadBezTo>
                  <a:pt x="2191977" y="0"/>
                  <a:pt x="2191977" y="220827"/>
                </a:quadBezTo>
                <a:lnTo>
                  <a:pt x="2191977" y="2996210"/>
                </a:lnTo>
                <a:quadBezTo>
                  <a:pt x="2191977" y="3217037"/>
                  <a:pt x="1987252" y="3217037"/>
                </a:quadBezTo>
                <a:lnTo>
                  <a:pt x="204724" y="3217037"/>
                </a:lnTo>
                <a:quadBezTo>
                  <a:pt x="0" y="3217037"/>
                  <a:pt x="0" y="2996210"/>
                </a:quadBezTo>
                <a:lnTo>
                  <a:pt x="0" y="220827"/>
                </a:lnTo>
                <a:quadBezTo>
                  <a:pt x="0" y="0"/>
                  <a:pt x="204724" y="0"/>
                </a:quadBezTo>
                <a:close/>
              </a:path>
            </a:pathLst>
          </a:custGeom>
          <a:solidFill>
            <a:srgbClr val="0084FF">
              <a:alpha val="10000"/>
            </a:srgbClr>
          </a:solidFill>
          <a:ln w="9525">
            <a:solidFill>
              <a:srgbClr val="00070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5400000">
            <a:off x="5792528" y="1471992"/>
            <a:ext cx="423666" cy="220184"/>
          </a:xfrm>
          <a:custGeom>
            <a:avLst/>
            <a:gdLst/>
            <a:ahLst/>
            <a:cxnLst/>
            <a:rect l="l" t="t" r="r" b="b"/>
            <a:pathLst>
              <a:path w="423666" h="220184">
                <a:moveTo>
                  <a:pt x="110092" y="0"/>
                </a:moveTo>
                <a:moveTo>
                  <a:pt x="110092" y="0"/>
                </a:moveTo>
                <a:lnTo>
                  <a:pt x="313574" y="0"/>
                </a:lnTo>
                <a:quadBezTo>
                  <a:pt x="423666" y="0"/>
                  <a:pt x="423666" y="110092"/>
                </a:quadBezTo>
                <a:lnTo>
                  <a:pt x="423666" y="110092"/>
                </a:lnTo>
                <a:quadBezTo>
                  <a:pt x="423666" y="220184"/>
                  <a:pt x="313574" y="220184"/>
                </a:quadBezTo>
                <a:lnTo>
                  <a:pt x="110092" y="220184"/>
                </a:lnTo>
                <a:quadBezTo>
                  <a:pt x="0" y="220184"/>
                  <a:pt x="0" y="110092"/>
                </a:quadBezTo>
                <a:lnTo>
                  <a:pt x="0" y="110092"/>
                </a:lnTo>
                <a:quadBezTo>
                  <a:pt x="0" y="0"/>
                  <a:pt x="110092" y="0"/>
                </a:quadBezTo>
                <a:close/>
              </a:path>
            </a:pathLst>
          </a:custGeom>
          <a:solidFill>
            <a:srgbClr val="0075F0"/>
          </a:solidFill>
        </p:spPr>
      </p:sp>
      <p:sp>
        <p:nvSpPr>
          <p:cNvPr id="12" name="Shape 10"/>
          <p:cNvSpPr/>
          <p:nvPr/>
        </p:nvSpPr>
        <p:spPr>
          <a:xfrm>
            <a:off x="5895376" y="1305980"/>
            <a:ext cx="1095138" cy="367710"/>
          </a:xfrm>
          <a:custGeom>
            <a:avLst/>
            <a:gdLst/>
            <a:ahLst/>
            <a:cxnLst/>
            <a:rect l="l" t="t" r="r" b="b"/>
            <a:pathLst>
              <a:path w="1095138" h="367710">
                <a:moveTo>
                  <a:pt x="183855" y="0"/>
                </a:moveTo>
                <a:moveTo>
                  <a:pt x="183855" y="0"/>
                </a:moveTo>
                <a:lnTo>
                  <a:pt x="911282" y="0"/>
                </a:lnTo>
                <a:quadBezTo>
                  <a:pt x="1095138" y="0"/>
                  <a:pt x="1095138" y="183855"/>
                </a:quadBezTo>
                <a:lnTo>
                  <a:pt x="1095138" y="183855"/>
                </a:lnTo>
                <a:quadBezTo>
                  <a:pt x="1095138" y="367710"/>
                  <a:pt x="911282" y="367710"/>
                </a:quadBezTo>
                <a:lnTo>
                  <a:pt x="183855" y="367710"/>
                </a:lnTo>
                <a:quadBezTo>
                  <a:pt x="0" y="367710"/>
                  <a:pt x="0" y="183855"/>
                </a:quadBezTo>
                <a:lnTo>
                  <a:pt x="0" y="183855"/>
                </a:lnTo>
                <a:quadBezTo>
                  <a:pt x="0" y="0"/>
                  <a:pt x="183855" y="0"/>
                </a:quad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3" name="Text 11"/>
          <p:cNvSpPr/>
          <p:nvPr/>
        </p:nvSpPr>
        <p:spPr>
          <a:xfrm>
            <a:off x="5895376" y="1192655"/>
            <a:ext cx="1095138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6111817" y="1673642"/>
            <a:ext cx="2194560" cy="58521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动态调整机制</a:t>
            </a:r>
            <a:endParaRPr lang="en-US" sz="1440" dirty="0"/>
          </a:p>
        </p:txBody>
      </p:sp>
      <p:sp>
        <p:nvSpPr>
          <p:cNvPr id="15" name="Text 13"/>
          <p:cNvSpPr/>
          <p:nvPr/>
        </p:nvSpPr>
        <p:spPr>
          <a:xfrm>
            <a:off x="6111817" y="2255641"/>
            <a:ext cx="2191977" cy="143065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建立目标的定期评估和调整机制，根据内外部环境变化及时优化目标，保持目标的现实性和挑战性平衡。</a:t>
            </a:r>
            <a:endParaRPr lang="en-US" sz="16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584744" y="1192495"/>
            <a:ext cx="2191817" cy="3217382"/>
          </a:xfrm>
          <a:custGeom>
            <a:avLst/>
            <a:gdLst/>
            <a:ahLst/>
            <a:cxnLst/>
            <a:rect l="l" t="t" r="r" b="b"/>
            <a:pathLst>
              <a:path w="2191817" h="3217382">
                <a:moveTo>
                  <a:pt x="204709" y="0"/>
                </a:moveTo>
                <a:moveTo>
                  <a:pt x="204709" y="0"/>
                </a:moveTo>
                <a:lnTo>
                  <a:pt x="1987108" y="0"/>
                </a:lnTo>
                <a:quadBezTo>
                  <a:pt x="2191817" y="0"/>
                  <a:pt x="2191817" y="220811"/>
                </a:quadBezTo>
                <a:lnTo>
                  <a:pt x="2191817" y="2996571"/>
                </a:lnTo>
                <a:quadBezTo>
                  <a:pt x="2191817" y="3217382"/>
                  <a:pt x="1987108" y="3217382"/>
                </a:quadBezTo>
                <a:lnTo>
                  <a:pt x="204709" y="3217382"/>
                </a:lnTo>
                <a:quadBezTo>
                  <a:pt x="0" y="3217382"/>
                  <a:pt x="0" y="2996571"/>
                </a:quadBezTo>
                <a:lnTo>
                  <a:pt x="0" y="220811"/>
                </a:lnTo>
                <a:quadBezTo>
                  <a:pt x="0" y="0"/>
                  <a:pt x="204709" y="0"/>
                </a:quadBezTo>
                <a:close/>
              </a:path>
            </a:pathLst>
          </a:custGeom>
          <a:solidFill>
            <a:srgbClr val="0084FF">
              <a:alpha val="10000"/>
            </a:srgbClr>
          </a:solidFill>
          <a:ln w="9525">
            <a:solidFill>
              <a:srgbClr val="00070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84744" y="1673642"/>
            <a:ext cx="2194560" cy="58521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对齐组织战略</a:t>
            </a:r>
            <a:endParaRPr lang="en-US" sz="1440" dirty="0"/>
          </a:p>
        </p:txBody>
      </p:sp>
      <p:sp>
        <p:nvSpPr>
          <p:cNvPr id="18" name="Text 16"/>
          <p:cNvSpPr/>
          <p:nvPr/>
        </p:nvSpPr>
        <p:spPr>
          <a:xfrm>
            <a:off x="3584744" y="2255641"/>
            <a:ext cx="2191817" cy="143065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1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目标需与组织的整体战略保持一致，确保各部门及个人的工作方向和努力能够有效支持公司长远发展。</a:t>
            </a:r>
            <a:endParaRPr lang="en-US" sz="16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 rot="5400000">
            <a:off x="3265497" y="1471944"/>
            <a:ext cx="423666" cy="220184"/>
          </a:xfrm>
          <a:custGeom>
            <a:avLst/>
            <a:gdLst/>
            <a:ahLst/>
            <a:cxnLst/>
            <a:rect l="l" t="t" r="r" b="b"/>
            <a:pathLst>
              <a:path w="423666" h="220184">
                <a:moveTo>
                  <a:pt x="110092" y="0"/>
                </a:moveTo>
                <a:moveTo>
                  <a:pt x="110092" y="0"/>
                </a:moveTo>
                <a:lnTo>
                  <a:pt x="313574" y="0"/>
                </a:lnTo>
                <a:quadBezTo>
                  <a:pt x="423666" y="0"/>
                  <a:pt x="423666" y="110092"/>
                </a:quadBezTo>
                <a:lnTo>
                  <a:pt x="423666" y="110092"/>
                </a:lnTo>
                <a:quadBezTo>
                  <a:pt x="423666" y="220184"/>
                  <a:pt x="313574" y="220184"/>
                </a:quadBezTo>
                <a:lnTo>
                  <a:pt x="110092" y="220184"/>
                </a:lnTo>
                <a:quadBezTo>
                  <a:pt x="0" y="220184"/>
                  <a:pt x="0" y="110092"/>
                </a:quadBezTo>
                <a:lnTo>
                  <a:pt x="0" y="110092"/>
                </a:lnTo>
                <a:quadBezTo>
                  <a:pt x="0" y="0"/>
                  <a:pt x="110092" y="0"/>
                </a:quadBezTo>
                <a:close/>
              </a:path>
            </a:pathLst>
          </a:custGeom>
          <a:solidFill>
            <a:srgbClr val="4287F0"/>
          </a:solidFill>
        </p:spPr>
      </p:sp>
      <p:sp>
        <p:nvSpPr>
          <p:cNvPr id="20" name="Shape 18"/>
          <p:cNvSpPr/>
          <p:nvPr/>
        </p:nvSpPr>
        <p:spPr>
          <a:xfrm>
            <a:off x="3368345" y="1305932"/>
            <a:ext cx="1095138" cy="367710"/>
          </a:xfrm>
          <a:custGeom>
            <a:avLst/>
            <a:gdLst/>
            <a:ahLst/>
            <a:cxnLst/>
            <a:rect l="l" t="t" r="r" b="b"/>
            <a:pathLst>
              <a:path w="1095138" h="367710">
                <a:moveTo>
                  <a:pt x="183855" y="0"/>
                </a:moveTo>
                <a:moveTo>
                  <a:pt x="183855" y="0"/>
                </a:moveTo>
                <a:lnTo>
                  <a:pt x="911282" y="0"/>
                </a:lnTo>
                <a:quadBezTo>
                  <a:pt x="1095138" y="0"/>
                  <a:pt x="1095138" y="183855"/>
                </a:quadBezTo>
                <a:lnTo>
                  <a:pt x="1095138" y="183855"/>
                </a:lnTo>
                <a:quadBezTo>
                  <a:pt x="1095138" y="367710"/>
                  <a:pt x="911282" y="367710"/>
                </a:quadBezTo>
                <a:lnTo>
                  <a:pt x="183855" y="367710"/>
                </a:lnTo>
                <a:quadBezTo>
                  <a:pt x="0" y="367710"/>
                  <a:pt x="0" y="183855"/>
                </a:quadBezTo>
                <a:lnTo>
                  <a:pt x="0" y="183855"/>
                </a:lnTo>
                <a:quadBezTo>
                  <a:pt x="0" y="0"/>
                  <a:pt x="183855" y="0"/>
                </a:quadBezTo>
                <a:close/>
              </a:path>
            </a:pathLst>
          </a:custGeom>
          <a:solidFill>
            <a:srgbClr val="5196FF"/>
          </a:solidFill>
        </p:spPr>
      </p:sp>
      <p:sp>
        <p:nvSpPr>
          <p:cNvPr id="21" name="Text 19"/>
          <p:cNvSpPr/>
          <p:nvPr/>
        </p:nvSpPr>
        <p:spPr>
          <a:xfrm>
            <a:off x="3368345" y="1192607"/>
            <a:ext cx="1095138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3352" y="1208867"/>
            <a:ext cx="1646234" cy="15544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720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3831779" y="2571750"/>
            <a:ext cx="3897443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目标设定</a:t>
            </a:r>
            <a:endParaRPr lang="en-US" sz="14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SMART原则</a:t>
            </a:r>
            <a:endParaRPr lang="en-US" sz="1440" dirty="0"/>
          </a:p>
        </p:txBody>
      </p:sp>
      <p:pic>
        <p:nvPicPr>
          <p:cNvPr id="3" name="Image 0" descr="https://sgw-dx.xf-yun.com/api/v1/sparkdesk/_1737340885674ad549870cd79445a93eb0cb9e77acb81.jpg?authorization=c2ltcGxlLWp3dCBhaz1zcGFya2Rlc2s4MDAwMDAwMDAwMDE7ZXhwPTMzMTQxNDA4ODU7YWxnbz1obWFjLXNoYTI1NjtzaWc9WnMvWDlZMFV2S0hlYWFnZGxzc2VtSVQwNmVrNlBjTVpLeC9Wc2ZiYnAxYz0=&amp;x_location=7YfmxI7B7uKO7jlRxIftd60beLD="/>
          <p:cNvPicPr>
            <a:picLocks noChangeAspect="1"/>
          </p:cNvPicPr>
          <p:nvPr/>
        </p:nvPicPr>
        <p:blipFill>
          <a:blip r:embed="rId2"/>
          <a:srcRect l="21910" r="21910"/>
          <a:stretch>
            <a:fillRect/>
          </a:stretch>
        </p:blipFill>
        <p:spPr>
          <a:xfrm>
            <a:off x="575744" y="1349514"/>
            <a:ext cx="2631059" cy="2631059"/>
          </a:xfrm>
          <a:prstGeom prst="ellipse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43125" y="330835"/>
            <a:ext cx="6301105" cy="3454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SMART原则是一种目标设定方法，旨在帮助个人或团队明确、具体地制定可达成的目标。</a:t>
            </a:r>
            <a:endParaRPr lang="en-US" sz="1440" dirty="0"/>
          </a:p>
        </p:txBody>
      </p:sp>
      <p:sp>
        <p:nvSpPr>
          <p:cNvPr id="6" name="Shape 3"/>
          <p:cNvSpPr/>
          <p:nvPr/>
        </p:nvSpPr>
        <p:spPr>
          <a:xfrm>
            <a:off x="3027234" y="885514"/>
            <a:ext cx="648669" cy="648669"/>
          </a:xfrm>
          <a:custGeom>
            <a:avLst/>
            <a:gdLst/>
            <a:ahLst/>
            <a:cxnLst/>
            <a:rect l="l" t="t" r="r" b="b"/>
            <a:pathLst>
              <a:path w="648669" h="648669">
                <a:moveTo>
                  <a:pt x="324335" y="0"/>
                </a:moveTo>
                <a:moveTo>
                  <a:pt x="324335" y="0"/>
                </a:moveTo>
                <a:cubicBezTo>
                  <a:pt x="503340" y="0"/>
                  <a:pt x="648669" y="145329"/>
                  <a:pt x="648669" y="324335"/>
                </a:cubicBezTo>
                <a:cubicBezTo>
                  <a:pt x="648669" y="503340"/>
                  <a:pt x="503340" y="648669"/>
                  <a:pt x="324335" y="648669"/>
                </a:cubicBezTo>
                <a:cubicBezTo>
                  <a:pt x="145329" y="648669"/>
                  <a:pt x="0" y="503340"/>
                  <a:pt x="0" y="324335"/>
                </a:cubicBezTo>
                <a:cubicBezTo>
                  <a:pt x="0" y="145329"/>
                  <a:pt x="145329" y="0"/>
                  <a:pt x="324335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7" name="Text 4"/>
          <p:cNvSpPr/>
          <p:nvPr/>
        </p:nvSpPr>
        <p:spPr>
          <a:xfrm>
            <a:off x="2962281" y="852471"/>
            <a:ext cx="80524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4141851" y="729029"/>
            <a:ext cx="2560320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 - 具体性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4141851" y="1038096"/>
            <a:ext cx="4123030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目标需要明确具体，避免模糊不清，确保每个成员都对目标有清晰的理解。</a:t>
            </a:r>
            <a:endParaRPr lang="en-US" sz="1440" dirty="0"/>
          </a:p>
        </p:txBody>
      </p:sp>
      <p:sp>
        <p:nvSpPr>
          <p:cNvPr id="10" name="Shape 7"/>
          <p:cNvSpPr/>
          <p:nvPr/>
        </p:nvSpPr>
        <p:spPr>
          <a:xfrm>
            <a:off x="3508239" y="1743630"/>
            <a:ext cx="648669" cy="648669"/>
          </a:xfrm>
          <a:custGeom>
            <a:avLst/>
            <a:gdLst/>
            <a:ahLst/>
            <a:cxnLst/>
            <a:rect l="l" t="t" r="r" b="b"/>
            <a:pathLst>
              <a:path w="648669" h="648669">
                <a:moveTo>
                  <a:pt x="324335" y="0"/>
                </a:moveTo>
                <a:moveTo>
                  <a:pt x="324335" y="0"/>
                </a:moveTo>
                <a:cubicBezTo>
                  <a:pt x="503340" y="0"/>
                  <a:pt x="648669" y="145329"/>
                  <a:pt x="648669" y="324335"/>
                </a:cubicBezTo>
                <a:cubicBezTo>
                  <a:pt x="648669" y="503340"/>
                  <a:pt x="503340" y="648669"/>
                  <a:pt x="324335" y="648669"/>
                </a:cubicBezTo>
                <a:cubicBezTo>
                  <a:pt x="145329" y="648669"/>
                  <a:pt x="0" y="503340"/>
                  <a:pt x="0" y="324335"/>
                </a:cubicBezTo>
                <a:cubicBezTo>
                  <a:pt x="0" y="145329"/>
                  <a:pt x="145329" y="0"/>
                  <a:pt x="324335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1" name="Text 8"/>
          <p:cNvSpPr/>
          <p:nvPr/>
        </p:nvSpPr>
        <p:spPr>
          <a:xfrm>
            <a:off x="3429951" y="1729637"/>
            <a:ext cx="80524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4402836" y="1618106"/>
            <a:ext cx="2560320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M - 可衡量性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4402836" y="1920431"/>
            <a:ext cx="4123030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目标应具备可衡量性，以便跟踪进度和评估成果，确保目标的实现情况可以被量化。</a:t>
            </a:r>
            <a:endParaRPr lang="en-US" sz="1440" dirty="0"/>
          </a:p>
        </p:txBody>
      </p:sp>
      <p:sp>
        <p:nvSpPr>
          <p:cNvPr id="14" name="Shape 11"/>
          <p:cNvSpPr/>
          <p:nvPr/>
        </p:nvSpPr>
        <p:spPr>
          <a:xfrm>
            <a:off x="3672069" y="2606730"/>
            <a:ext cx="648669" cy="648669"/>
          </a:xfrm>
          <a:custGeom>
            <a:avLst/>
            <a:gdLst/>
            <a:ahLst/>
            <a:cxnLst/>
            <a:rect l="l" t="t" r="r" b="b"/>
            <a:pathLst>
              <a:path w="648669" h="648669">
                <a:moveTo>
                  <a:pt x="324335" y="0"/>
                </a:moveTo>
                <a:moveTo>
                  <a:pt x="324335" y="0"/>
                </a:moveTo>
                <a:cubicBezTo>
                  <a:pt x="503340" y="0"/>
                  <a:pt x="648669" y="145329"/>
                  <a:pt x="648669" y="324335"/>
                </a:cubicBezTo>
                <a:cubicBezTo>
                  <a:pt x="648669" y="503340"/>
                  <a:pt x="503340" y="648669"/>
                  <a:pt x="324335" y="648669"/>
                </a:cubicBezTo>
                <a:cubicBezTo>
                  <a:pt x="145329" y="648669"/>
                  <a:pt x="0" y="503340"/>
                  <a:pt x="0" y="324335"/>
                </a:cubicBezTo>
                <a:cubicBezTo>
                  <a:pt x="0" y="145329"/>
                  <a:pt x="145329" y="0"/>
                  <a:pt x="324335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5" name="Text 12"/>
          <p:cNvSpPr/>
          <p:nvPr/>
        </p:nvSpPr>
        <p:spPr>
          <a:xfrm>
            <a:off x="3593781" y="2592736"/>
            <a:ext cx="80524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3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4528724" y="2543620"/>
            <a:ext cx="2560320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A - 可实现性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4528724" y="2849008"/>
            <a:ext cx="4123030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目标需要现实可行，考虑到资源和能力限制，确保团队成员有能力实现所设定的目标。</a:t>
            </a:r>
            <a:endParaRPr lang="en-US" sz="1440" dirty="0"/>
          </a:p>
        </p:txBody>
      </p:sp>
      <p:sp>
        <p:nvSpPr>
          <p:cNvPr id="18" name="Shape 15"/>
          <p:cNvSpPr/>
          <p:nvPr/>
        </p:nvSpPr>
        <p:spPr>
          <a:xfrm>
            <a:off x="3439182" y="3384424"/>
            <a:ext cx="648669" cy="648669"/>
          </a:xfrm>
          <a:custGeom>
            <a:avLst/>
            <a:gdLst/>
            <a:ahLst/>
            <a:cxnLst/>
            <a:rect l="l" t="t" r="r" b="b"/>
            <a:pathLst>
              <a:path w="648669" h="648669">
                <a:moveTo>
                  <a:pt x="324335" y="0"/>
                </a:moveTo>
                <a:moveTo>
                  <a:pt x="324335" y="0"/>
                </a:moveTo>
                <a:cubicBezTo>
                  <a:pt x="503340" y="0"/>
                  <a:pt x="648669" y="145329"/>
                  <a:pt x="648669" y="324335"/>
                </a:cubicBezTo>
                <a:cubicBezTo>
                  <a:pt x="648669" y="503340"/>
                  <a:pt x="503340" y="648669"/>
                  <a:pt x="324335" y="648669"/>
                </a:cubicBezTo>
                <a:cubicBezTo>
                  <a:pt x="145329" y="648669"/>
                  <a:pt x="0" y="503340"/>
                  <a:pt x="0" y="324335"/>
                </a:cubicBezTo>
                <a:cubicBezTo>
                  <a:pt x="0" y="145329"/>
                  <a:pt x="145329" y="0"/>
                  <a:pt x="324335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9" name="Text 16"/>
          <p:cNvSpPr/>
          <p:nvPr/>
        </p:nvSpPr>
        <p:spPr>
          <a:xfrm>
            <a:off x="3360894" y="3370430"/>
            <a:ext cx="80524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4</a:t>
            </a:r>
            <a:endParaRPr lang="en-US" sz="1440" dirty="0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08" y="1000987"/>
            <a:ext cx="3216748" cy="325030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4401089" y="3378010"/>
            <a:ext cx="2560320" cy="46672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R  - </a:t>
            </a:r>
            <a:r>
              <a:rPr lang="zh-CN" alt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相关</a:t>
            </a: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性</a:t>
            </a:r>
            <a:endParaRPr lang="en-US" sz="1440" dirty="0"/>
          </a:p>
        </p:txBody>
      </p:sp>
      <p:sp>
        <p:nvSpPr>
          <p:cNvPr id="22" name="Text 14"/>
          <p:cNvSpPr/>
          <p:nvPr/>
        </p:nvSpPr>
        <p:spPr>
          <a:xfrm>
            <a:off x="4401089" y="3683398"/>
            <a:ext cx="4123030" cy="5003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目标应该与你的长期愿景和个人或职业发展相关联。它应该有助于你实现更大的目标。</a:t>
            </a:r>
            <a:endParaRPr lang="en-US" sz="101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3" name="Shape 15"/>
          <p:cNvSpPr/>
          <p:nvPr/>
        </p:nvSpPr>
        <p:spPr>
          <a:xfrm>
            <a:off x="2855617" y="4148329"/>
            <a:ext cx="648669" cy="648669"/>
          </a:xfrm>
          <a:custGeom>
            <a:avLst/>
            <a:gdLst/>
            <a:ahLst/>
            <a:cxnLst/>
            <a:rect l="l" t="t" r="r" b="b"/>
            <a:pathLst>
              <a:path w="648669" h="648669">
                <a:moveTo>
                  <a:pt x="324335" y="0"/>
                </a:moveTo>
                <a:moveTo>
                  <a:pt x="324335" y="0"/>
                </a:moveTo>
                <a:cubicBezTo>
                  <a:pt x="503340" y="0"/>
                  <a:pt x="648669" y="145329"/>
                  <a:pt x="648669" y="324335"/>
                </a:cubicBezTo>
                <a:cubicBezTo>
                  <a:pt x="648669" y="503340"/>
                  <a:pt x="503340" y="648669"/>
                  <a:pt x="324335" y="648669"/>
                </a:cubicBezTo>
                <a:cubicBezTo>
                  <a:pt x="145329" y="648669"/>
                  <a:pt x="0" y="503340"/>
                  <a:pt x="0" y="324335"/>
                </a:cubicBezTo>
                <a:cubicBezTo>
                  <a:pt x="0" y="145329"/>
                  <a:pt x="145329" y="0"/>
                  <a:pt x="324335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24" name="Text 16"/>
          <p:cNvSpPr/>
          <p:nvPr/>
        </p:nvSpPr>
        <p:spPr>
          <a:xfrm>
            <a:off x="2791934" y="4148305"/>
            <a:ext cx="805245" cy="6400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5</a:t>
            </a:r>
            <a:endParaRPr lang="en-US" sz="1440" dirty="0"/>
          </a:p>
        </p:txBody>
      </p:sp>
      <p:sp>
        <p:nvSpPr>
          <p:cNvPr id="25" name="Text 13"/>
          <p:cNvSpPr/>
          <p:nvPr/>
        </p:nvSpPr>
        <p:spPr>
          <a:xfrm>
            <a:off x="4088034" y="4190810"/>
            <a:ext cx="2560320" cy="46672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T - </a:t>
            </a:r>
            <a:r>
              <a:rPr lang="zh-CN" alt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时限</a:t>
            </a: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性</a:t>
            </a:r>
            <a:endParaRPr lang="en-US" sz="1440" dirty="0"/>
          </a:p>
        </p:txBody>
      </p:sp>
      <p:sp>
        <p:nvSpPr>
          <p:cNvPr id="26" name="Text 14"/>
          <p:cNvSpPr/>
          <p:nvPr/>
        </p:nvSpPr>
        <p:spPr>
          <a:xfrm>
            <a:off x="4088034" y="4496198"/>
            <a:ext cx="4123030" cy="5003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目标应该有一个明确的截止日期，这可以提供紧迫感并帮助你避免拖延。</a:t>
            </a:r>
            <a:endParaRPr lang="en-US" sz="101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长期与短期目标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3867646" y="3676207"/>
            <a:ext cx="434526" cy="426625"/>
          </a:xfrm>
          <a:custGeom>
            <a:avLst/>
            <a:gdLst/>
            <a:ahLst/>
            <a:cxnLst/>
            <a:rect l="l" t="t" r="r" b="b"/>
            <a:pathLst>
              <a:path w="434526" h="426625">
                <a:moveTo>
                  <a:pt x="217263" y="0"/>
                </a:moveTo>
                <a:moveTo>
                  <a:pt x="217263" y="0"/>
                </a:moveTo>
                <a:cubicBezTo>
                  <a:pt x="337173" y="0"/>
                  <a:pt x="434526" y="95582"/>
                  <a:pt x="434526" y="213313"/>
                </a:cubicBezTo>
                <a:cubicBezTo>
                  <a:pt x="434526" y="331043"/>
                  <a:pt x="337173" y="426625"/>
                  <a:pt x="217263" y="426625"/>
                </a:cubicBezTo>
                <a:cubicBezTo>
                  <a:pt x="97352" y="426625"/>
                  <a:pt x="0" y="331043"/>
                  <a:pt x="0" y="213313"/>
                </a:cubicBezTo>
                <a:cubicBezTo>
                  <a:pt x="0" y="95582"/>
                  <a:pt x="97352" y="0"/>
                  <a:pt x="217263" y="0"/>
                </a:cubicBezTo>
                <a:close/>
              </a:path>
            </a:pathLst>
          </a:custGeom>
          <a:solidFill>
            <a:srgbClr val="5196FF">
              <a:alpha val="40000"/>
            </a:srgbClr>
          </a:solidFill>
        </p:spPr>
      </p:sp>
      <p:sp>
        <p:nvSpPr>
          <p:cNvPr id="4" name="Shape 2"/>
          <p:cNvSpPr/>
          <p:nvPr/>
        </p:nvSpPr>
        <p:spPr>
          <a:xfrm>
            <a:off x="1193089" y="1118827"/>
            <a:ext cx="3291840" cy="3291840"/>
          </a:xfrm>
          <a:custGeom>
            <a:avLst/>
            <a:gdLst/>
            <a:ahLst/>
            <a:cxnLst/>
            <a:rect l="l" t="t" r="r" b="b"/>
            <a:pathLst>
              <a:path w="3291840" h="3291840">
                <a:moveTo>
                  <a:pt x="1645920" y="0"/>
                </a:moveTo>
                <a:moveTo>
                  <a:pt x="1645920" y="0"/>
                </a:moveTo>
                <a:cubicBezTo>
                  <a:pt x="2554328" y="0"/>
                  <a:pt x="3291840" y="737512"/>
                  <a:pt x="3291840" y="1645920"/>
                </a:cubicBezTo>
                <a:cubicBezTo>
                  <a:pt x="3291840" y="2554328"/>
                  <a:pt x="2554328" y="3291840"/>
                  <a:pt x="1645920" y="3291840"/>
                </a:cubicBezTo>
                <a:cubicBezTo>
                  <a:pt x="737512" y="3291840"/>
                  <a:pt x="0" y="2554328"/>
                  <a:pt x="0" y="1645920"/>
                </a:cubicBezTo>
                <a:cubicBezTo>
                  <a:pt x="0" y="737512"/>
                  <a:pt x="737512" y="0"/>
                  <a:pt x="1645920" y="0"/>
                </a:cubicBezTo>
                <a:close/>
              </a:path>
            </a:pathLst>
          </a:custGeom>
          <a:solidFill>
            <a:srgbClr val="0084FF">
              <a:alpha val="10000"/>
            </a:srgbClr>
          </a:solidFill>
        </p:spPr>
      </p:sp>
      <p:sp>
        <p:nvSpPr>
          <p:cNvPr id="5" name="Shape 3"/>
          <p:cNvSpPr/>
          <p:nvPr/>
        </p:nvSpPr>
        <p:spPr>
          <a:xfrm>
            <a:off x="977605" y="1202725"/>
            <a:ext cx="804672" cy="804672"/>
          </a:xfrm>
          <a:custGeom>
            <a:avLst/>
            <a:gdLst/>
            <a:ahLst/>
            <a:cxnLst/>
            <a:rect l="l" t="t" r="r" b="b"/>
            <a:pathLst>
              <a:path w="804672" h="804672">
                <a:moveTo>
                  <a:pt x="402336" y="0"/>
                </a:moveTo>
                <a:moveTo>
                  <a:pt x="402336" y="0"/>
                </a:moveTo>
                <a:cubicBezTo>
                  <a:pt x="624391" y="0"/>
                  <a:pt x="804672" y="180281"/>
                  <a:pt x="804672" y="402336"/>
                </a:cubicBezTo>
                <a:cubicBezTo>
                  <a:pt x="804672" y="624391"/>
                  <a:pt x="624391" y="804672"/>
                  <a:pt x="402336" y="804672"/>
                </a:cubicBezTo>
                <a:cubicBezTo>
                  <a:pt x="180281" y="804672"/>
                  <a:pt x="0" y="624391"/>
                  <a:pt x="0" y="402336"/>
                </a:cubicBezTo>
                <a:cubicBezTo>
                  <a:pt x="0" y="180281"/>
                  <a:pt x="180281" y="0"/>
                  <a:pt x="402336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6" name="Text 4"/>
          <p:cNvSpPr/>
          <p:nvPr/>
        </p:nvSpPr>
        <p:spPr>
          <a:xfrm>
            <a:off x="1024420" y="1253017"/>
            <a:ext cx="711042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</a:t>
            </a: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1541756" y="1783369"/>
            <a:ext cx="2594506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短期目标设定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1541756" y="2384867"/>
            <a:ext cx="2594506" cy="1175385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明确本年度内需达成的关键业绩指标，确保团队聚焦核心任务，快速响应市场变化。</a:t>
            </a:r>
            <a:endParaRPr lang="en-US" sz="16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549112" y="3676207"/>
            <a:ext cx="434526" cy="426625"/>
          </a:xfrm>
          <a:custGeom>
            <a:avLst/>
            <a:gdLst/>
            <a:ahLst/>
            <a:cxnLst/>
            <a:rect l="l" t="t" r="r" b="b"/>
            <a:pathLst>
              <a:path w="434526" h="426625">
                <a:moveTo>
                  <a:pt x="217263" y="0"/>
                </a:moveTo>
                <a:moveTo>
                  <a:pt x="217263" y="0"/>
                </a:moveTo>
                <a:cubicBezTo>
                  <a:pt x="337173" y="0"/>
                  <a:pt x="434526" y="95582"/>
                  <a:pt x="434526" y="213313"/>
                </a:cubicBezTo>
                <a:cubicBezTo>
                  <a:pt x="434526" y="331043"/>
                  <a:pt x="337173" y="426625"/>
                  <a:pt x="217263" y="426625"/>
                </a:cubicBezTo>
                <a:cubicBezTo>
                  <a:pt x="97352" y="426625"/>
                  <a:pt x="0" y="331043"/>
                  <a:pt x="0" y="213313"/>
                </a:cubicBezTo>
                <a:cubicBezTo>
                  <a:pt x="0" y="95582"/>
                  <a:pt x="97352" y="0"/>
                  <a:pt x="217263" y="0"/>
                </a:cubicBezTo>
                <a:close/>
              </a:path>
            </a:pathLst>
          </a:custGeom>
          <a:solidFill>
            <a:srgbClr val="5196FF">
              <a:alpha val="40000"/>
            </a:srgbClr>
          </a:solidFill>
        </p:spPr>
      </p:sp>
      <p:sp>
        <p:nvSpPr>
          <p:cNvPr id="10" name="Shape 8"/>
          <p:cNvSpPr/>
          <p:nvPr/>
        </p:nvSpPr>
        <p:spPr>
          <a:xfrm>
            <a:off x="4874555" y="1118827"/>
            <a:ext cx="3291840" cy="3291840"/>
          </a:xfrm>
          <a:custGeom>
            <a:avLst/>
            <a:gdLst/>
            <a:ahLst/>
            <a:cxnLst/>
            <a:rect l="l" t="t" r="r" b="b"/>
            <a:pathLst>
              <a:path w="3291840" h="3291840">
                <a:moveTo>
                  <a:pt x="1645920" y="0"/>
                </a:moveTo>
                <a:moveTo>
                  <a:pt x="1645920" y="0"/>
                </a:moveTo>
                <a:cubicBezTo>
                  <a:pt x="2554328" y="0"/>
                  <a:pt x="3291840" y="737512"/>
                  <a:pt x="3291840" y="1645920"/>
                </a:cubicBezTo>
                <a:cubicBezTo>
                  <a:pt x="3291840" y="2554328"/>
                  <a:pt x="2554328" y="3291840"/>
                  <a:pt x="1645920" y="3291840"/>
                </a:cubicBezTo>
                <a:cubicBezTo>
                  <a:pt x="737512" y="3291840"/>
                  <a:pt x="0" y="2554328"/>
                  <a:pt x="0" y="1645920"/>
                </a:cubicBezTo>
                <a:cubicBezTo>
                  <a:pt x="0" y="737512"/>
                  <a:pt x="737512" y="0"/>
                  <a:pt x="1645920" y="0"/>
                </a:cubicBezTo>
                <a:close/>
              </a:path>
            </a:pathLst>
          </a:custGeom>
          <a:solidFill>
            <a:srgbClr val="0084FF">
              <a:alpha val="10000"/>
            </a:srgbClr>
          </a:solidFill>
        </p:spPr>
      </p:sp>
      <p:sp>
        <p:nvSpPr>
          <p:cNvPr id="11" name="Shape 9"/>
          <p:cNvSpPr/>
          <p:nvPr/>
        </p:nvSpPr>
        <p:spPr>
          <a:xfrm>
            <a:off x="4659071" y="1202725"/>
            <a:ext cx="804672" cy="804672"/>
          </a:xfrm>
          <a:custGeom>
            <a:avLst/>
            <a:gdLst/>
            <a:ahLst/>
            <a:cxnLst/>
            <a:rect l="l" t="t" r="r" b="b"/>
            <a:pathLst>
              <a:path w="804672" h="804672">
                <a:moveTo>
                  <a:pt x="402336" y="0"/>
                </a:moveTo>
                <a:moveTo>
                  <a:pt x="402336" y="0"/>
                </a:moveTo>
                <a:cubicBezTo>
                  <a:pt x="624391" y="0"/>
                  <a:pt x="804672" y="180281"/>
                  <a:pt x="804672" y="402336"/>
                </a:cubicBezTo>
                <a:cubicBezTo>
                  <a:pt x="804672" y="624391"/>
                  <a:pt x="624391" y="804672"/>
                  <a:pt x="402336" y="804672"/>
                </a:cubicBezTo>
                <a:cubicBezTo>
                  <a:pt x="180281" y="804672"/>
                  <a:pt x="0" y="624391"/>
                  <a:pt x="0" y="402336"/>
                </a:cubicBezTo>
                <a:cubicBezTo>
                  <a:pt x="0" y="180281"/>
                  <a:pt x="180281" y="0"/>
                  <a:pt x="402336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2" name="Text 10"/>
          <p:cNvSpPr/>
          <p:nvPr/>
        </p:nvSpPr>
        <p:spPr>
          <a:xfrm>
            <a:off x="4687598" y="1253017"/>
            <a:ext cx="711042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5223221" y="1783369"/>
            <a:ext cx="2594506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长期愿景规划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5223221" y="2384867"/>
            <a:ext cx="2594506" cy="1175385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展望五年发展蓝图，确立行业领导地位，推动技术创新与服务升级，实现可持续增长。</a:t>
            </a:r>
            <a:endParaRPr lang="en-US" sz="16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3352" y="1208867"/>
            <a:ext cx="1646234" cy="15544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720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3831779" y="2571750"/>
            <a:ext cx="3897443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任务分解</a:t>
            </a:r>
            <a:endParaRPr lang="en-US" sz="14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主要任务识别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1360501" y="1024128"/>
            <a:ext cx="302471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市场趋势分析</a:t>
            </a:r>
            <a:endParaRPr lang="en-US" sz="1440" dirty="0"/>
          </a:p>
        </p:txBody>
      </p:sp>
      <p:sp>
        <p:nvSpPr>
          <p:cNvPr id="4" name="Text 2"/>
          <p:cNvSpPr/>
          <p:nvPr/>
        </p:nvSpPr>
        <p:spPr>
          <a:xfrm>
            <a:off x="802712" y="1393466"/>
            <a:ext cx="3582506" cy="84124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通过深入分析当前市场趋势，识别潜在的增长机会和风险点，为制定年度工作计划提供数据支持。</a:t>
            </a:r>
            <a:endParaRPr lang="en-US" sz="1440" dirty="0"/>
          </a:p>
        </p:txBody>
      </p:sp>
      <p:sp>
        <p:nvSpPr>
          <p:cNvPr id="5" name="Text 3"/>
          <p:cNvSpPr/>
          <p:nvPr/>
        </p:nvSpPr>
        <p:spPr>
          <a:xfrm>
            <a:off x="4777017" y="1777514"/>
            <a:ext cx="293096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竞争对手评估</a:t>
            </a:r>
            <a:endParaRPr lang="en-US" sz="1440" dirty="0"/>
          </a:p>
        </p:txBody>
      </p:sp>
      <p:sp>
        <p:nvSpPr>
          <p:cNvPr id="6" name="Text 4"/>
          <p:cNvSpPr/>
          <p:nvPr/>
        </p:nvSpPr>
        <p:spPr>
          <a:xfrm>
            <a:off x="4777017" y="2145164"/>
            <a:ext cx="3566160" cy="84124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对主要竞争对手进行系统评估，了解其优势和劣势，以便在策略上做出针对性的调整。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1360501" y="2445563"/>
            <a:ext cx="302471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目标客户群定位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802712" y="2820467"/>
            <a:ext cx="3582506" cy="84124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明确年度工作的目标客户群体，根据客户需求和偏好定制服务或产品，提高市场响应度。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4777017" y="3097314"/>
            <a:ext cx="3059678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关键绩效指标设定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4777017" y="3467405"/>
            <a:ext cx="3566160" cy="84124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设定具体可量化的关键绩效指标，确保团队目标与公司总体战略一致，便于跟踪进度和效果评估。</a:t>
            </a:r>
            <a:endParaRPr lang="en-US" sz="1440" dirty="0"/>
          </a:p>
        </p:txBody>
      </p:sp>
      <p:sp>
        <p:nvSpPr>
          <p:cNvPr id="11" name="Shape 9"/>
          <p:cNvSpPr/>
          <p:nvPr/>
        </p:nvSpPr>
        <p:spPr>
          <a:xfrm>
            <a:off x="4564685" y="1325681"/>
            <a:ext cx="15424" cy="2109961"/>
          </a:xfrm>
          <a:custGeom>
            <a:avLst/>
            <a:gdLst/>
            <a:ahLst/>
            <a:cxnLst/>
            <a:rect l="l" t="t" r="r" b="b"/>
            <a:pathLst>
              <a:path w="15424" h="2109961">
                <a:moveTo>
                  <a:pt x="15424" y="2109961"/>
                </a:moveTo>
                <a:moveTo>
                  <a:pt x="15424" y="2109961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00070F"/>
            </a:solidFill>
            <a:prstDash val="dash"/>
            <a:headEnd type="none"/>
            <a:tailEnd type="none"/>
          </a:ln>
        </p:spPr>
      </p:sp>
      <p:sp>
        <p:nvSpPr>
          <p:cNvPr id="12" name="Shape 10"/>
          <p:cNvSpPr/>
          <p:nvPr/>
        </p:nvSpPr>
        <p:spPr>
          <a:xfrm>
            <a:off x="4480560" y="3252762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3" name="Shape 11"/>
          <p:cNvSpPr/>
          <p:nvPr/>
        </p:nvSpPr>
        <p:spPr>
          <a:xfrm>
            <a:off x="4480560" y="2592114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4" name="Shape 12"/>
          <p:cNvSpPr/>
          <p:nvPr/>
        </p:nvSpPr>
        <p:spPr>
          <a:xfrm>
            <a:off x="4480560" y="1931466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5" name="Shape 13"/>
          <p:cNvSpPr/>
          <p:nvPr/>
        </p:nvSpPr>
        <p:spPr>
          <a:xfrm>
            <a:off x="4480560" y="1188720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84FF"/>
          </a:solid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子任务划分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346" y="1766736"/>
            <a:ext cx="914400" cy="9144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11254" y="1766736"/>
            <a:ext cx="914400" cy="9144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4618346" y="2681136"/>
            <a:ext cx="914400" cy="914400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3611254" y="2681136"/>
            <a:ext cx="914400" cy="914400"/>
          </a:xfrm>
          <a:prstGeom prst="rect">
            <a:avLst/>
          </a:prstGeom>
        </p:spPr>
      </p:pic>
      <p:sp>
        <p:nvSpPr>
          <p:cNvPr id="7" name="Shape 1"/>
          <p:cNvSpPr/>
          <p:nvPr/>
        </p:nvSpPr>
        <p:spPr>
          <a:xfrm>
            <a:off x="4112230" y="2221366"/>
            <a:ext cx="919540" cy="919540"/>
          </a:xfrm>
          <a:custGeom>
            <a:avLst/>
            <a:gdLst/>
            <a:ahLst/>
            <a:cxnLst/>
            <a:rect l="l" t="t" r="r" b="b"/>
            <a:pathLst>
              <a:path w="919540" h="919540">
                <a:moveTo>
                  <a:pt x="459770" y="0"/>
                </a:moveTo>
                <a:moveTo>
                  <a:pt x="459770" y="0"/>
                </a:moveTo>
                <a:cubicBezTo>
                  <a:pt x="713524" y="0"/>
                  <a:pt x="919540" y="206016"/>
                  <a:pt x="919540" y="459770"/>
                </a:cubicBezTo>
                <a:cubicBezTo>
                  <a:pt x="919540" y="713524"/>
                  <a:pt x="713524" y="919540"/>
                  <a:pt x="459770" y="919540"/>
                </a:cubicBezTo>
                <a:cubicBezTo>
                  <a:pt x="206016" y="919540"/>
                  <a:pt x="0" y="713524"/>
                  <a:pt x="0" y="459770"/>
                </a:cubicBezTo>
                <a:cubicBezTo>
                  <a:pt x="0" y="206016"/>
                  <a:pt x="206016" y="0"/>
                  <a:pt x="459770" y="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8" name="Text 2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市场调研与分析</a:t>
            </a:r>
            <a:endParaRPr lang="en-US" sz="1440" dirty="0"/>
          </a:p>
        </p:txBody>
      </p:sp>
      <p:sp>
        <p:nvSpPr>
          <p:cNvPr id="9" name="Text 3"/>
          <p:cNvSpPr/>
          <p:nvPr/>
        </p:nvSpPr>
        <p:spPr>
          <a:xfrm>
            <a:off x="642434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通过深入的市场调研，收集行业动态和竞争对手信息，为年度工作计划提供数据支持和决策依据。</a:t>
            </a:r>
            <a:endParaRPr lang="en-US" sz="1440" dirty="0"/>
          </a:p>
        </p:txBody>
      </p:sp>
      <p:sp>
        <p:nvSpPr>
          <p:cNvPr id="10" name="Text 4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16A2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目标设定与分解</a:t>
            </a:r>
            <a:endParaRPr lang="en-US" sz="1440" dirty="0"/>
          </a:p>
        </p:txBody>
      </p:sp>
      <p:sp>
        <p:nvSpPr>
          <p:cNvPr id="11" name="Text 5"/>
          <p:cNvSpPr/>
          <p:nvPr/>
        </p:nvSpPr>
        <p:spPr>
          <a:xfrm>
            <a:off x="5535727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根据公司战略方向，明确年度工作的具体目标，并将这些目标细化为可操作的小任务，确保每个部门都有明确的执行路径。</a:t>
            </a:r>
            <a:endParaRPr lang="en-US" sz="1440" dirty="0"/>
          </a:p>
        </p:txBody>
      </p:sp>
      <p:sp>
        <p:nvSpPr>
          <p:cNvPr id="12" name="Text 6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16A2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资源分配与预算制定</a:t>
            </a:r>
            <a:endParaRPr lang="en-US" sz="1440" dirty="0"/>
          </a:p>
        </p:txBody>
      </p:sp>
      <p:sp>
        <p:nvSpPr>
          <p:cNvPr id="13" name="Text 7"/>
          <p:cNvSpPr/>
          <p:nvPr/>
        </p:nvSpPr>
        <p:spPr>
          <a:xfrm>
            <a:off x="642434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基于任务需求，合理规划人力、物力及财力资源，制定详细的预算计划，确保各项任务的顺利进行。</a:t>
            </a:r>
            <a:endParaRPr lang="en-US" sz="1440" dirty="0"/>
          </a:p>
        </p:txBody>
      </p:sp>
      <p:sp>
        <p:nvSpPr>
          <p:cNvPr id="14" name="Text 8"/>
          <p:cNvSpPr/>
          <p:nvPr/>
        </p:nvSpPr>
        <p:spPr>
          <a:xfrm>
            <a:off x="5612587" y="2613355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进度监控与调整</a:t>
            </a:r>
            <a:endParaRPr lang="en-US" sz="1440" dirty="0"/>
          </a:p>
        </p:txBody>
      </p:sp>
      <p:sp>
        <p:nvSpPr>
          <p:cNvPr id="15" name="Text 9"/>
          <p:cNvSpPr/>
          <p:nvPr/>
        </p:nvSpPr>
        <p:spPr>
          <a:xfrm>
            <a:off x="5535727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设立定期检查机制，跟踪任务完成情况，对偏离计划的部分及时进行调整，保证年度工作计划的有效实施。</a:t>
            </a:r>
            <a:endParaRPr lang="en-US" sz="14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3352" y="1208867"/>
            <a:ext cx="1646234" cy="15544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720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3831779" y="2571750"/>
            <a:ext cx="3897443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时间管理</a:t>
            </a:r>
            <a:endParaRPr lang="en-US" sz="14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优先级排序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 rot="6710272">
            <a:off x="4871867" y="1411156"/>
            <a:ext cx="451716" cy="45171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 rot="10223539">
            <a:off x="5002265" y="1975650"/>
            <a:ext cx="446249" cy="446249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 rot="3825486">
            <a:off x="4339471" y="1206382"/>
            <a:ext cx="441857" cy="441857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 rot="824317">
            <a:off x="3819070" y="1494470"/>
            <a:ext cx="439904" cy="439904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4">
            <a:alphaModFix amt="10000"/>
          </a:blip>
          <a:stretch>
            <a:fillRect/>
          </a:stretch>
        </p:blipFill>
        <p:spPr>
          <a:xfrm rot="-2700000">
            <a:off x="3744212" y="2067182"/>
            <a:ext cx="398115" cy="398115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3597367" y="1568097"/>
            <a:ext cx="1949265" cy="1949265"/>
          </a:xfrm>
          <a:prstGeom prst="rect">
            <a:avLst/>
          </a:prstGeom>
        </p:spPr>
      </p:pic>
      <p:pic>
        <p:nvPicPr>
          <p:cNvPr id="9" name="Image 6" descr="preencoded.png"/>
          <p:cNvPicPr>
            <a:picLocks noChangeAspect="1"/>
          </p:cNvPicPr>
          <p:nvPr/>
        </p:nvPicPr>
        <p:blipFill>
          <a:blip r:embed="rId6">
            <a:alphaModFix amt="60000"/>
          </a:blip>
          <a:stretch>
            <a:fillRect/>
          </a:stretch>
        </p:blipFill>
        <p:spPr>
          <a:xfrm>
            <a:off x="3597367" y="1571444"/>
            <a:ext cx="1949265" cy="1949265"/>
          </a:xfrm>
          <a:prstGeom prst="rect">
            <a:avLst/>
          </a:prstGeom>
        </p:spPr>
      </p:pic>
      <p:pic>
        <p:nvPicPr>
          <p:cNvPr id="10" name="Image 7" descr="preencoded.png"/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3597367" y="1578137"/>
            <a:ext cx="1949265" cy="1949265"/>
          </a:xfrm>
          <a:prstGeom prst="rect">
            <a:avLst/>
          </a:prstGeom>
        </p:spPr>
      </p:pic>
      <p:pic>
        <p:nvPicPr>
          <p:cNvPr id="11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7367" y="1574790"/>
            <a:ext cx="1949265" cy="1949265"/>
          </a:xfrm>
          <a:prstGeom prst="rect">
            <a:avLst/>
          </a:prstGeom>
        </p:spPr>
      </p:pic>
      <p:sp>
        <p:nvSpPr>
          <p:cNvPr id="12" name="Text 1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任务紧急性评估</a:t>
            </a:r>
            <a:endParaRPr lang="en-US" sz="1440" dirty="0"/>
          </a:p>
        </p:txBody>
      </p:sp>
      <p:sp>
        <p:nvSpPr>
          <p:cNvPr id="13" name="Text 2"/>
          <p:cNvSpPr/>
          <p:nvPr/>
        </p:nvSpPr>
        <p:spPr>
          <a:xfrm>
            <a:off x="642434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根据项目截止日期和重要性，对各项任务进行紧急性排序，确保关键任务优先完成。</a:t>
            </a:r>
            <a:endParaRPr lang="en-US" sz="1440" dirty="0"/>
          </a:p>
        </p:txBody>
      </p:sp>
      <p:sp>
        <p:nvSpPr>
          <p:cNvPr id="14" name="Text 3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资源可用性分析</a:t>
            </a:r>
            <a:endParaRPr lang="en-US" sz="1440" dirty="0"/>
          </a:p>
        </p:txBody>
      </p:sp>
      <p:sp>
        <p:nvSpPr>
          <p:cNvPr id="15" name="Text 4"/>
          <p:cNvSpPr/>
          <p:nvPr/>
        </p:nvSpPr>
        <p:spPr>
          <a:xfrm>
            <a:off x="5535727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考虑人力、财力及物力资源的当前状态，合理分配资源以支持优先级高的任务执行。</a:t>
            </a:r>
            <a:endParaRPr lang="en-US" sz="1440" dirty="0"/>
          </a:p>
        </p:txBody>
      </p:sp>
      <p:sp>
        <p:nvSpPr>
          <p:cNvPr id="16" name="Text 5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风险影响考量</a:t>
            </a:r>
            <a:endParaRPr lang="en-US" sz="1440" dirty="0"/>
          </a:p>
        </p:txBody>
      </p:sp>
      <p:sp>
        <p:nvSpPr>
          <p:cNvPr id="17" name="Text 6"/>
          <p:cNvSpPr/>
          <p:nvPr/>
        </p:nvSpPr>
        <p:spPr>
          <a:xfrm>
            <a:off x="642434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识别可能影响项目进度的风险因素，并据此调整任务优先级，降低潜在负面影响。</a:t>
            </a:r>
            <a:endParaRPr lang="en-US" sz="1440" dirty="0"/>
          </a:p>
        </p:txBody>
      </p:sp>
      <p:sp>
        <p:nvSpPr>
          <p:cNvPr id="18" name="Text 7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利益相关者需求</a:t>
            </a:r>
            <a:endParaRPr lang="en-US" sz="1440" dirty="0"/>
          </a:p>
        </p:txBody>
      </p:sp>
      <p:sp>
        <p:nvSpPr>
          <p:cNvPr id="19" name="Text 8"/>
          <p:cNvSpPr/>
          <p:nvPr/>
        </p:nvSpPr>
        <p:spPr>
          <a:xfrm>
            <a:off x="5535727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分析各利益相关者的需求与期望，确保工作计划满足关键利益相关者的核心需求。</a:t>
            </a:r>
            <a:endParaRPr lang="en-US" sz="14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日程安排技巧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455940" y="826507"/>
            <a:ext cx="2614983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2D343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优先级排序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3247889" y="1290078"/>
            <a:ext cx="2614983" cy="12801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将一天划分为多个时间块，每个时间块专注于特定任务，减少任务切换带来的效率损失。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3247889" y="826507"/>
            <a:ext cx="2614983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2D343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时间块划分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6031158" y="1290078"/>
            <a:ext cx="2656902" cy="12801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在日程安排中预留一定的缓冲时间，以应对突发事件或任务延误，保证整体计划的顺利进行。</a:t>
            </a:r>
            <a:endParaRPr lang="en-US" sz="1440" dirty="0"/>
          </a:p>
        </p:txBody>
      </p:sp>
      <p:sp>
        <p:nvSpPr>
          <p:cNvPr id="10" name="Text 5"/>
          <p:cNvSpPr/>
          <p:nvPr/>
        </p:nvSpPr>
        <p:spPr>
          <a:xfrm>
            <a:off x="6031158" y="826507"/>
            <a:ext cx="2656902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2D343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预留缓冲时间</a:t>
            </a:r>
            <a:endParaRPr lang="en-US" sz="1440" dirty="0"/>
          </a:p>
        </p:txBody>
      </p:sp>
      <p:sp>
        <p:nvSpPr>
          <p:cNvPr id="11" name="Text 6"/>
          <p:cNvSpPr/>
          <p:nvPr/>
        </p:nvSpPr>
        <p:spPr>
          <a:xfrm>
            <a:off x="455940" y="1290078"/>
            <a:ext cx="2614983" cy="12801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通过评估任务的紧急程度和重要性，合理安排日程，确保关键任务优先完成，提高工作效率。</a:t>
            </a:r>
            <a:endParaRPr lang="en-US" sz="1440" dirty="0"/>
          </a:p>
        </p:txBody>
      </p:sp>
      <p:pic>
        <p:nvPicPr>
          <p:cNvPr id="13" name="图片 12" descr="call_9c5f7b5c-d7ae-11ef-8973-a2d14b2e7bc1_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45" y="2190115"/>
            <a:ext cx="2426970" cy="2426970"/>
          </a:xfrm>
          <a:prstGeom prst="rect">
            <a:avLst/>
          </a:prstGeom>
        </p:spPr>
      </p:pic>
      <p:pic>
        <p:nvPicPr>
          <p:cNvPr id="14" name="图片 13" descr="call_c546c813-d7ae-11ef-968a-3a3191c1c0a5_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1210" y="2190115"/>
            <a:ext cx="2439670" cy="2439670"/>
          </a:xfrm>
          <a:prstGeom prst="rect">
            <a:avLst/>
          </a:prstGeom>
        </p:spPr>
      </p:pic>
      <p:pic>
        <p:nvPicPr>
          <p:cNvPr id="15" name="图片 14" descr="call_ceef7a3f-d7ae-11ef-8973-a2d14b2e7bc1_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8065" y="2190115"/>
            <a:ext cx="2469515" cy="24695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3352" y="1208867"/>
            <a:ext cx="1646234" cy="15544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720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05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3831779" y="2571750"/>
            <a:ext cx="3897443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资源分配</a:t>
            </a:r>
            <a:endParaRPr lang="en-US" sz="14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人力资源规划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2743200" y="1025863"/>
            <a:ext cx="3657600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人力资源需求分析</a:t>
            </a:r>
            <a:endParaRPr lang="en-US" sz="1440" dirty="0"/>
          </a:p>
        </p:txBody>
      </p:sp>
      <p:sp>
        <p:nvSpPr>
          <p:cNvPr id="4" name="Text 2"/>
          <p:cNvSpPr/>
          <p:nvPr/>
        </p:nvSpPr>
        <p:spPr>
          <a:xfrm>
            <a:off x="2743200" y="1368172"/>
            <a:ext cx="3657600" cy="84124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通过深入分析公司业务发展与市场趋势，精准预测未来人力需求，为招聘和培训提供数据支持。</a:t>
            </a:r>
            <a:endParaRPr lang="en-US" sz="1440" dirty="0"/>
          </a:p>
        </p:txBody>
      </p:sp>
      <p:sp>
        <p:nvSpPr>
          <p:cNvPr id="5" name="Text 3"/>
          <p:cNvSpPr/>
          <p:nvPr/>
        </p:nvSpPr>
        <p:spPr>
          <a:xfrm>
            <a:off x="522708" y="2567541"/>
            <a:ext cx="3657600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人才招聘策略</a:t>
            </a:r>
            <a:endParaRPr lang="en-US" sz="1440" dirty="0"/>
          </a:p>
        </p:txBody>
      </p:sp>
      <p:sp>
        <p:nvSpPr>
          <p:cNvPr id="6" name="Text 4"/>
          <p:cNvSpPr/>
          <p:nvPr/>
        </p:nvSpPr>
        <p:spPr>
          <a:xfrm>
            <a:off x="522708" y="2899468"/>
            <a:ext cx="3657600" cy="84124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制定科学的招聘计划，采用多渠道招聘方式，确保吸引并选拔符合公司文化和岗位需求的优秀人才。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4963692" y="2567541"/>
            <a:ext cx="3657600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员工培训与发展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4963692" y="2899468"/>
            <a:ext cx="3657600" cy="84124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设计系统的员工培训体系，包括新员工入职培训、在职技能提升等，促进员工个人成长与组织目标的同步实现。</a:t>
            </a:r>
            <a:endParaRPr lang="en-US" sz="14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财务预算制定</a:t>
            </a:r>
            <a:endParaRPr lang="en-US" sz="1440" dirty="0"/>
          </a:p>
        </p:txBody>
      </p:sp>
      <p:pic>
        <p:nvPicPr>
          <p:cNvPr id="3" name="Image 0" descr="https://sgw-dx.xf-yun.com/api/v1/sparkdesk/_173734089564811ddc895792c4b6ba8532ad25660799e.jpg?authorization=c2ltcGxlLWp3dCBhaz1zcGFya2Rlc2s4MDAwMDAwMDAwMDE7ZXhwPTMzMTQxNDA4OTU7YWxnbz1obWFjLXNoYTI1NjtzaWc9MEtUVk55TTVaejhWajExMExvRElqT2E1WmQ5RVRtbWpMeUY5Vkp0VWIvUT0=&amp;x_location=7YfmxI7B7uKO7jlRxIftd60beLD=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42" y="1227435"/>
            <a:ext cx="2831634" cy="28316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485040" y="1130659"/>
            <a:ext cx="3309781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财务预算制定流程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3485040" y="1427243"/>
            <a:ext cx="5212080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财务预算制定流程包括需求分析、资源评估、成本控制和预算审批，确保公司财务健康与项目可行性。</a:t>
            </a:r>
            <a:endParaRPr lang="en-US" sz="1440" dirty="0"/>
          </a:p>
        </p:txBody>
      </p:sp>
      <p:sp>
        <p:nvSpPr>
          <p:cNvPr id="6" name="Text 3"/>
          <p:cNvSpPr/>
          <p:nvPr/>
        </p:nvSpPr>
        <p:spPr>
          <a:xfrm>
            <a:off x="3485040" y="2158619"/>
            <a:ext cx="4507439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预算编制原则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3485040" y="2463259"/>
            <a:ext cx="5212080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预算编制应遵循合理性、准确性和可控性原则，确保每一笔支出都有明确的依据和合理的预期。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3485040" y="3194618"/>
            <a:ext cx="4861995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预算执行监控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3485040" y="3491058"/>
            <a:ext cx="5213718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通过定期的财务报告和审计，监控预算执行情况，及时调整偏差，保证预算目标的实现。</a:t>
            </a:r>
            <a:endParaRPr lang="en-US" sz="14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3352" y="1208867"/>
            <a:ext cx="1646234" cy="15544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720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06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3831779" y="2571750"/>
            <a:ext cx="3897443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风险管理</a:t>
            </a:r>
            <a:endParaRPr lang="en-US" sz="14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风险识别方法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 rot="2700000">
            <a:off x="4181468" y="1698943"/>
            <a:ext cx="795528" cy="795528"/>
          </a:xfrm>
          <a:custGeom>
            <a:avLst/>
            <a:gdLst/>
            <a:ahLst/>
            <a:cxnLst/>
            <a:rect l="l" t="t" r="r" b="b"/>
            <a:pathLst>
              <a:path w="795528" h="795528">
                <a:moveTo>
                  <a:pt x="0" y="0"/>
                </a:moveTo>
                <a:moveTo>
                  <a:pt x="0" y="0"/>
                </a:moveTo>
                <a:lnTo>
                  <a:pt x="795528" y="0"/>
                </a:lnTo>
                <a:lnTo>
                  <a:pt x="795528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0084FF">
              <a:alpha val="20000"/>
            </a:srgbClr>
          </a:solidFill>
        </p:spPr>
      </p:sp>
      <p:sp>
        <p:nvSpPr>
          <p:cNvPr id="4" name="Shape 2"/>
          <p:cNvSpPr/>
          <p:nvPr/>
        </p:nvSpPr>
        <p:spPr>
          <a:xfrm rot="2700000">
            <a:off x="4181468" y="2914632"/>
            <a:ext cx="795528" cy="795528"/>
          </a:xfrm>
          <a:custGeom>
            <a:avLst/>
            <a:gdLst/>
            <a:ahLst/>
            <a:cxnLst/>
            <a:rect l="l" t="t" r="r" b="b"/>
            <a:pathLst>
              <a:path w="795528" h="795528">
                <a:moveTo>
                  <a:pt x="0" y="0"/>
                </a:moveTo>
                <a:moveTo>
                  <a:pt x="0" y="0"/>
                </a:moveTo>
                <a:lnTo>
                  <a:pt x="795528" y="0"/>
                </a:lnTo>
                <a:lnTo>
                  <a:pt x="795528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0084FF">
              <a:alpha val="20000"/>
            </a:srgbClr>
          </a:solidFill>
        </p:spPr>
      </p:sp>
      <p:sp>
        <p:nvSpPr>
          <p:cNvPr id="5" name="Shape 3"/>
          <p:cNvSpPr/>
          <p:nvPr/>
        </p:nvSpPr>
        <p:spPr>
          <a:xfrm rot="2700000">
            <a:off x="3553780" y="2298043"/>
            <a:ext cx="795528" cy="795528"/>
          </a:xfrm>
          <a:custGeom>
            <a:avLst/>
            <a:gdLst/>
            <a:ahLst/>
            <a:cxnLst/>
            <a:rect l="l" t="t" r="r" b="b"/>
            <a:pathLst>
              <a:path w="795528" h="795528">
                <a:moveTo>
                  <a:pt x="0" y="0"/>
                </a:moveTo>
                <a:moveTo>
                  <a:pt x="0" y="0"/>
                </a:moveTo>
                <a:lnTo>
                  <a:pt x="795528" y="0"/>
                </a:lnTo>
                <a:lnTo>
                  <a:pt x="795528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5196FF">
              <a:alpha val="20000"/>
            </a:srgbClr>
          </a:solidFill>
        </p:spPr>
      </p:sp>
      <p:sp>
        <p:nvSpPr>
          <p:cNvPr id="6" name="Shape 4"/>
          <p:cNvSpPr/>
          <p:nvPr/>
        </p:nvSpPr>
        <p:spPr>
          <a:xfrm rot="2700000">
            <a:off x="4794692" y="2298043"/>
            <a:ext cx="795528" cy="795528"/>
          </a:xfrm>
          <a:custGeom>
            <a:avLst/>
            <a:gdLst/>
            <a:ahLst/>
            <a:cxnLst/>
            <a:rect l="l" t="t" r="r" b="b"/>
            <a:pathLst>
              <a:path w="795528" h="795528">
                <a:moveTo>
                  <a:pt x="0" y="0"/>
                </a:moveTo>
                <a:moveTo>
                  <a:pt x="0" y="0"/>
                </a:moveTo>
                <a:lnTo>
                  <a:pt x="795528" y="0"/>
                </a:lnTo>
                <a:lnTo>
                  <a:pt x="795528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5196FF">
              <a:alpha val="20000"/>
            </a:srgbClr>
          </a:solidFill>
        </p:spPr>
      </p:sp>
      <p:sp>
        <p:nvSpPr>
          <p:cNvPr id="7" name="Shape 5"/>
          <p:cNvSpPr/>
          <p:nvPr/>
        </p:nvSpPr>
        <p:spPr>
          <a:xfrm>
            <a:off x="4338432" y="1855907"/>
            <a:ext cx="481601" cy="481601"/>
          </a:xfrm>
          <a:custGeom>
            <a:avLst/>
            <a:gdLst/>
            <a:ahLst/>
            <a:cxnLst/>
            <a:rect l="l" t="t" r="r" b="b"/>
            <a:pathLst>
              <a:path w="481601" h="481601">
                <a:moveTo>
                  <a:pt x="240801" y="0"/>
                </a:moveTo>
                <a:moveTo>
                  <a:pt x="240801" y="0"/>
                </a:moveTo>
                <a:cubicBezTo>
                  <a:pt x="373702" y="0"/>
                  <a:pt x="481601" y="107899"/>
                  <a:pt x="481601" y="240801"/>
                </a:cubicBezTo>
                <a:cubicBezTo>
                  <a:pt x="481601" y="373702"/>
                  <a:pt x="373702" y="481601"/>
                  <a:pt x="240801" y="481601"/>
                </a:cubicBezTo>
                <a:cubicBezTo>
                  <a:pt x="107899" y="481601"/>
                  <a:pt x="0" y="373702"/>
                  <a:pt x="0" y="240801"/>
                </a:cubicBezTo>
                <a:cubicBezTo>
                  <a:pt x="0" y="107899"/>
                  <a:pt x="107899" y="0"/>
                  <a:pt x="240801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8" name="Shape 6"/>
          <p:cNvSpPr/>
          <p:nvPr/>
        </p:nvSpPr>
        <p:spPr>
          <a:xfrm>
            <a:off x="4951656" y="2455006"/>
            <a:ext cx="481601" cy="481601"/>
          </a:xfrm>
          <a:custGeom>
            <a:avLst/>
            <a:gdLst/>
            <a:ahLst/>
            <a:cxnLst/>
            <a:rect l="l" t="t" r="r" b="b"/>
            <a:pathLst>
              <a:path w="481601" h="481601">
                <a:moveTo>
                  <a:pt x="240801" y="0"/>
                </a:moveTo>
                <a:moveTo>
                  <a:pt x="240801" y="0"/>
                </a:moveTo>
                <a:cubicBezTo>
                  <a:pt x="373702" y="0"/>
                  <a:pt x="481601" y="107899"/>
                  <a:pt x="481601" y="240801"/>
                </a:cubicBezTo>
                <a:cubicBezTo>
                  <a:pt x="481601" y="373702"/>
                  <a:pt x="373702" y="481601"/>
                  <a:pt x="240801" y="481601"/>
                </a:cubicBezTo>
                <a:cubicBezTo>
                  <a:pt x="107899" y="481601"/>
                  <a:pt x="0" y="373702"/>
                  <a:pt x="0" y="240801"/>
                </a:cubicBezTo>
                <a:cubicBezTo>
                  <a:pt x="0" y="107899"/>
                  <a:pt x="107899" y="0"/>
                  <a:pt x="240801" y="0"/>
                </a:cubicBezTo>
                <a:close/>
              </a:path>
            </a:pathLst>
          </a:custGeom>
          <a:solidFill>
            <a:srgbClr val="5196FF"/>
          </a:solidFill>
        </p:spPr>
      </p:sp>
      <p:sp>
        <p:nvSpPr>
          <p:cNvPr id="9" name="Shape 7"/>
          <p:cNvSpPr/>
          <p:nvPr/>
        </p:nvSpPr>
        <p:spPr>
          <a:xfrm>
            <a:off x="4338432" y="3071595"/>
            <a:ext cx="481601" cy="481601"/>
          </a:xfrm>
          <a:custGeom>
            <a:avLst/>
            <a:gdLst/>
            <a:ahLst/>
            <a:cxnLst/>
            <a:rect l="l" t="t" r="r" b="b"/>
            <a:pathLst>
              <a:path w="481601" h="481601">
                <a:moveTo>
                  <a:pt x="240801" y="0"/>
                </a:moveTo>
                <a:moveTo>
                  <a:pt x="240801" y="0"/>
                </a:moveTo>
                <a:cubicBezTo>
                  <a:pt x="373702" y="0"/>
                  <a:pt x="481601" y="107899"/>
                  <a:pt x="481601" y="240801"/>
                </a:cubicBezTo>
                <a:cubicBezTo>
                  <a:pt x="481601" y="373702"/>
                  <a:pt x="373702" y="481601"/>
                  <a:pt x="240801" y="481601"/>
                </a:cubicBezTo>
                <a:cubicBezTo>
                  <a:pt x="107899" y="481601"/>
                  <a:pt x="0" y="373702"/>
                  <a:pt x="0" y="240801"/>
                </a:cubicBezTo>
                <a:cubicBezTo>
                  <a:pt x="0" y="107899"/>
                  <a:pt x="107899" y="0"/>
                  <a:pt x="240801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0" name="Shape 8"/>
          <p:cNvSpPr/>
          <p:nvPr/>
        </p:nvSpPr>
        <p:spPr>
          <a:xfrm>
            <a:off x="3710743" y="2455006"/>
            <a:ext cx="481601" cy="481601"/>
          </a:xfrm>
          <a:custGeom>
            <a:avLst/>
            <a:gdLst/>
            <a:ahLst/>
            <a:cxnLst/>
            <a:rect l="l" t="t" r="r" b="b"/>
            <a:pathLst>
              <a:path w="481601" h="481601">
                <a:moveTo>
                  <a:pt x="240801" y="0"/>
                </a:moveTo>
                <a:moveTo>
                  <a:pt x="240801" y="0"/>
                </a:moveTo>
                <a:cubicBezTo>
                  <a:pt x="373702" y="0"/>
                  <a:pt x="481601" y="107899"/>
                  <a:pt x="481601" y="240801"/>
                </a:cubicBezTo>
                <a:cubicBezTo>
                  <a:pt x="481601" y="373702"/>
                  <a:pt x="373702" y="481601"/>
                  <a:pt x="240801" y="481601"/>
                </a:cubicBezTo>
                <a:cubicBezTo>
                  <a:pt x="107899" y="481601"/>
                  <a:pt x="0" y="373702"/>
                  <a:pt x="0" y="240801"/>
                </a:cubicBezTo>
                <a:cubicBezTo>
                  <a:pt x="0" y="107899"/>
                  <a:pt x="107899" y="0"/>
                  <a:pt x="240801" y="0"/>
                </a:cubicBezTo>
                <a:close/>
              </a:path>
            </a:pathLst>
          </a:custGeom>
          <a:solidFill>
            <a:srgbClr val="5196FF"/>
          </a:solidFill>
        </p:spPr>
      </p:sp>
      <p:sp>
        <p:nvSpPr>
          <p:cNvPr id="11" name="Text 9"/>
          <p:cNvSpPr/>
          <p:nvPr/>
        </p:nvSpPr>
        <p:spPr>
          <a:xfrm>
            <a:off x="4237477" y="3028932"/>
            <a:ext cx="683510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  <p:sp>
        <p:nvSpPr>
          <p:cNvPr id="12" name="Text 10"/>
          <p:cNvSpPr/>
          <p:nvPr/>
        </p:nvSpPr>
        <p:spPr>
          <a:xfrm>
            <a:off x="4845721" y="2403199"/>
            <a:ext cx="683510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3609789" y="2375767"/>
            <a:ext cx="683510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4237477" y="1804099"/>
            <a:ext cx="683510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15" name="Text 13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风险识别方法概述</a:t>
            </a:r>
            <a:endParaRPr lang="en-US" sz="1440" dirty="0"/>
          </a:p>
        </p:txBody>
      </p:sp>
      <p:sp>
        <p:nvSpPr>
          <p:cNvPr id="16" name="Text 14"/>
          <p:cNvSpPr/>
          <p:nvPr/>
        </p:nvSpPr>
        <p:spPr>
          <a:xfrm>
            <a:off x="642434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风险识别是风险管理的首要步骤，通过系统地分析潜在威胁和弱点，为制定有效的应对策略奠定基础。</a:t>
            </a:r>
            <a:endParaRPr lang="en-US" sz="1440" dirty="0"/>
          </a:p>
        </p:txBody>
      </p:sp>
      <p:sp>
        <p:nvSpPr>
          <p:cNvPr id="17" name="Text 15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16A2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SWOT分析法</a:t>
            </a:r>
            <a:endParaRPr lang="en-US" sz="1440" dirty="0"/>
          </a:p>
        </p:txBody>
      </p:sp>
      <p:sp>
        <p:nvSpPr>
          <p:cNvPr id="18" name="Text 16"/>
          <p:cNvSpPr/>
          <p:nvPr/>
        </p:nvSpPr>
        <p:spPr>
          <a:xfrm>
            <a:off x="5535727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SWOT分析法是一种常用的风险识别工具，通过评估组织的优势、劣势、机会和威胁，全面识别内外部风险因素。</a:t>
            </a:r>
            <a:endParaRPr lang="en-US" sz="1440" dirty="0"/>
          </a:p>
        </p:txBody>
      </p:sp>
      <p:sp>
        <p:nvSpPr>
          <p:cNvPr id="19" name="Text 17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16A2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德尔菲法</a:t>
            </a:r>
            <a:endParaRPr lang="en-US" sz="1440" dirty="0"/>
          </a:p>
        </p:txBody>
      </p:sp>
      <p:sp>
        <p:nvSpPr>
          <p:cNvPr id="20" name="Text 18"/>
          <p:cNvSpPr/>
          <p:nvPr/>
        </p:nvSpPr>
        <p:spPr>
          <a:xfrm>
            <a:off x="642434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德尔菲法通过多轮匿名专家意见征询，逐步达成共识，有效识别复杂项目中的潜在风险，提高决策的准确性。</a:t>
            </a:r>
            <a:endParaRPr lang="en-US" sz="1440" dirty="0"/>
          </a:p>
        </p:txBody>
      </p:sp>
      <p:sp>
        <p:nvSpPr>
          <p:cNvPr id="21" name="Text 19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故障树分析</a:t>
            </a:r>
            <a:endParaRPr lang="en-US" sz="1440" dirty="0"/>
          </a:p>
        </p:txBody>
      </p:sp>
      <p:sp>
        <p:nvSpPr>
          <p:cNvPr id="22" name="Text 20"/>
          <p:cNvSpPr/>
          <p:nvPr/>
        </p:nvSpPr>
        <p:spPr>
          <a:xfrm>
            <a:off x="5535727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故障树分析通过构建逻辑图示，从顶事件开始逐层分解，识别导致风险发生的所有可能路径，帮助深入理解风险根源。</a:t>
            </a:r>
            <a:endParaRPr lang="en-US" sz="14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应对策略制定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565630" y="2771825"/>
            <a:ext cx="2450592" cy="457200"/>
          </a:xfrm>
          <a:custGeom>
            <a:avLst/>
            <a:gdLst/>
            <a:ahLst/>
            <a:cxnLst/>
            <a:rect l="l" t="t" r="r" b="b"/>
            <a:pathLst>
              <a:path w="2450592" h="457200">
                <a:moveTo>
                  <a:pt x="116760" y="0"/>
                </a:moveTo>
                <a:moveTo>
                  <a:pt x="116760" y="0"/>
                </a:moveTo>
                <a:lnTo>
                  <a:pt x="2333832" y="0"/>
                </a:lnTo>
                <a:quadBezTo>
                  <a:pt x="2450592" y="0"/>
                  <a:pt x="2450592" y="116760"/>
                </a:quadBezTo>
                <a:lnTo>
                  <a:pt x="2450592" y="340440"/>
                </a:lnTo>
                <a:quadBezTo>
                  <a:pt x="2450592" y="457200"/>
                  <a:pt x="2333832" y="457200"/>
                </a:quadBezTo>
                <a:lnTo>
                  <a:pt x="116760" y="457200"/>
                </a:lnTo>
                <a:quadBezTo>
                  <a:pt x="0" y="457200"/>
                  <a:pt x="0" y="340440"/>
                </a:quadBezTo>
                <a:lnTo>
                  <a:pt x="0" y="116760"/>
                </a:lnTo>
                <a:quadBezTo>
                  <a:pt x="0" y="0"/>
                  <a:pt x="116760" y="0"/>
                </a:quad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4" name="Shape 2"/>
          <p:cNvSpPr/>
          <p:nvPr/>
        </p:nvSpPr>
        <p:spPr>
          <a:xfrm>
            <a:off x="3419650" y="2771825"/>
            <a:ext cx="2450592" cy="457200"/>
          </a:xfrm>
          <a:custGeom>
            <a:avLst/>
            <a:gdLst/>
            <a:ahLst/>
            <a:cxnLst/>
            <a:rect l="l" t="t" r="r" b="b"/>
            <a:pathLst>
              <a:path w="2450592" h="457200">
                <a:moveTo>
                  <a:pt x="116760" y="0"/>
                </a:moveTo>
                <a:moveTo>
                  <a:pt x="116760" y="0"/>
                </a:moveTo>
                <a:lnTo>
                  <a:pt x="2333832" y="0"/>
                </a:lnTo>
                <a:quadBezTo>
                  <a:pt x="2450592" y="0"/>
                  <a:pt x="2450592" y="116760"/>
                </a:quadBezTo>
                <a:lnTo>
                  <a:pt x="2450592" y="340440"/>
                </a:lnTo>
                <a:quadBezTo>
                  <a:pt x="2450592" y="457200"/>
                  <a:pt x="2333832" y="457200"/>
                </a:quadBezTo>
                <a:lnTo>
                  <a:pt x="116760" y="457200"/>
                </a:lnTo>
                <a:quadBezTo>
                  <a:pt x="0" y="457200"/>
                  <a:pt x="0" y="340440"/>
                </a:quadBezTo>
                <a:lnTo>
                  <a:pt x="0" y="116760"/>
                </a:lnTo>
                <a:quadBezTo>
                  <a:pt x="0" y="0"/>
                  <a:pt x="116760" y="0"/>
                </a:quad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5" name="Shape 3"/>
          <p:cNvSpPr/>
          <p:nvPr/>
        </p:nvSpPr>
        <p:spPr>
          <a:xfrm>
            <a:off x="565630" y="975223"/>
            <a:ext cx="2450592" cy="457200"/>
          </a:xfrm>
          <a:custGeom>
            <a:avLst/>
            <a:gdLst/>
            <a:ahLst/>
            <a:cxnLst/>
            <a:rect l="l" t="t" r="r" b="b"/>
            <a:pathLst>
              <a:path w="2450592" h="457200">
                <a:moveTo>
                  <a:pt x="116760" y="0"/>
                </a:moveTo>
                <a:moveTo>
                  <a:pt x="116760" y="0"/>
                </a:moveTo>
                <a:lnTo>
                  <a:pt x="2333832" y="0"/>
                </a:lnTo>
                <a:quadBezTo>
                  <a:pt x="2450592" y="0"/>
                  <a:pt x="2450592" y="116760"/>
                </a:quadBezTo>
                <a:lnTo>
                  <a:pt x="2450592" y="340440"/>
                </a:lnTo>
                <a:quadBezTo>
                  <a:pt x="2450592" y="457200"/>
                  <a:pt x="2333832" y="457200"/>
                </a:quadBezTo>
                <a:lnTo>
                  <a:pt x="116760" y="457200"/>
                </a:lnTo>
                <a:quadBezTo>
                  <a:pt x="0" y="457200"/>
                  <a:pt x="0" y="340440"/>
                </a:quadBezTo>
                <a:lnTo>
                  <a:pt x="0" y="116760"/>
                </a:lnTo>
                <a:quadBezTo>
                  <a:pt x="0" y="0"/>
                  <a:pt x="116760" y="0"/>
                </a:quad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6" name="Shape 4"/>
          <p:cNvSpPr/>
          <p:nvPr/>
        </p:nvSpPr>
        <p:spPr>
          <a:xfrm>
            <a:off x="3419650" y="975223"/>
            <a:ext cx="2450592" cy="457200"/>
          </a:xfrm>
          <a:custGeom>
            <a:avLst/>
            <a:gdLst/>
            <a:ahLst/>
            <a:cxnLst/>
            <a:rect l="l" t="t" r="r" b="b"/>
            <a:pathLst>
              <a:path w="2450592" h="457200">
                <a:moveTo>
                  <a:pt x="116760" y="0"/>
                </a:moveTo>
                <a:moveTo>
                  <a:pt x="116760" y="0"/>
                </a:moveTo>
                <a:lnTo>
                  <a:pt x="2333832" y="0"/>
                </a:lnTo>
                <a:quadBezTo>
                  <a:pt x="2450592" y="0"/>
                  <a:pt x="2450592" y="116760"/>
                </a:quadBezTo>
                <a:lnTo>
                  <a:pt x="2450592" y="340440"/>
                </a:lnTo>
                <a:quadBezTo>
                  <a:pt x="2450592" y="457200"/>
                  <a:pt x="2333832" y="457200"/>
                </a:quadBezTo>
                <a:lnTo>
                  <a:pt x="116760" y="457200"/>
                </a:lnTo>
                <a:quadBezTo>
                  <a:pt x="0" y="457200"/>
                  <a:pt x="0" y="340440"/>
                </a:quadBezTo>
                <a:lnTo>
                  <a:pt x="0" y="116760"/>
                </a:lnTo>
                <a:quadBezTo>
                  <a:pt x="0" y="0"/>
                  <a:pt x="116760" y="0"/>
                </a:quadBezTo>
                <a:close/>
              </a:path>
            </a:pathLst>
          </a:custGeom>
          <a:solidFill>
            <a:srgbClr val="0084FF"/>
          </a:solidFill>
        </p:spPr>
      </p:sp>
      <p:pic>
        <p:nvPicPr>
          <p:cNvPr id="7" name="Image 0" descr="https://sgw-dx.xf-yun.com/api/v1/sparkdesk/_1737340901266a682155f5a8f4d89bdf7a9b7eaa3e08d.jpg?authorization=c2ltcGxlLWp3dCBhaz1zcGFya2Rlc2s4MDAwMDAwMDAwMDE7ZXhwPTMzMTQxNDA5MDE7YWxnbz1obWFjLXNoYTI1NjtzaWc9UXR3bW5XK0hiSWF2eDZWdWwxMkVaOURWS0MyT0UwbTNaNXh4RTdWS085cz0=&amp;x_location=7YfmxI7B7uKO7jlRxIftd60beLD="/>
          <p:cNvPicPr>
            <a:picLocks noChangeAspect="1"/>
          </p:cNvPicPr>
          <p:nvPr/>
        </p:nvPicPr>
        <p:blipFill>
          <a:blip r:embed="rId2"/>
          <a:srcRect l="30924" r="28916"/>
          <a:stretch>
            <a:fillRect/>
          </a:stretch>
        </p:blipFill>
        <p:spPr>
          <a:xfrm>
            <a:off x="6220991" y="975223"/>
            <a:ext cx="2357379" cy="330079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5630" y="975223"/>
            <a:ext cx="2450592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风险评估与识别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565630" y="1418707"/>
            <a:ext cx="2450592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通过系统分析，识别潜在风险点，为制定有效应对策略提供基础。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3419650" y="975223"/>
            <a:ext cx="2450592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策略制定原则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3419650" y="1418707"/>
            <a:ext cx="2450592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确立策略制定的基本原则，确保策略的可行性、有效性和前瞻性。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565630" y="2771825"/>
            <a:ext cx="2450592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资源分配优化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565630" y="3215309"/>
            <a:ext cx="2450592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合理分配人力、物力、财力等资源，以支持策略的有效实施。</a:t>
            </a:r>
            <a:endParaRPr lang="en-US" sz="1440" dirty="0"/>
          </a:p>
        </p:txBody>
      </p:sp>
      <p:sp>
        <p:nvSpPr>
          <p:cNvPr id="14" name="Text 11"/>
          <p:cNvSpPr/>
          <p:nvPr/>
        </p:nvSpPr>
        <p:spPr>
          <a:xfrm>
            <a:off x="3419650" y="2771825"/>
            <a:ext cx="2450592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监控与调整机制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3419650" y="3215309"/>
            <a:ext cx="2450592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1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建立策略执行的监控体系，及时调整策略以应对变化。</a:t>
            </a:r>
            <a:endParaRPr lang="en-US" sz="144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3352" y="1208867"/>
            <a:ext cx="1646234" cy="15544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720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07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3831779" y="2571750"/>
            <a:ext cx="3897443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进度监控</a:t>
            </a:r>
            <a:endParaRPr lang="en-US" sz="144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定期检查机制</a:t>
            </a:r>
            <a:endParaRPr lang="en-US" sz="144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12725" y="982154"/>
            <a:ext cx="4261104" cy="1828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682112" y="1165609"/>
            <a:ext cx="0" cy="567089"/>
          </a:xfrm>
          <a:custGeom>
            <a:avLst/>
            <a:gdLst/>
            <a:ahLst/>
            <a:cxnLst/>
            <a:rect l="l" t="t" r="r" b="b"/>
            <a:pathLst>
              <a:path h="567089">
                <a:moveTo>
                  <a:pt x="0" y="0"/>
                </a:moveTo>
                <a:moveTo>
                  <a:pt x="0" y="0"/>
                </a:moveTo>
                <a:lnTo>
                  <a:pt x="0" y="567089"/>
                </a:lnTo>
              </a:path>
            </a:pathLst>
          </a:custGeom>
          <a:noFill/>
          <a:ln w="38100">
            <a:solidFill>
              <a:srgbClr val="00070F"/>
            </a:solidFill>
            <a:prstDash val="solid"/>
            <a:headEnd type="none"/>
            <a:tailEnd type="none"/>
          </a:ln>
        </p:spPr>
      </p:sp>
      <p:sp>
        <p:nvSpPr>
          <p:cNvPr id="5" name="Shape 2"/>
          <p:cNvSpPr/>
          <p:nvPr/>
        </p:nvSpPr>
        <p:spPr>
          <a:xfrm>
            <a:off x="303581" y="1930210"/>
            <a:ext cx="2756916" cy="2231136"/>
          </a:xfrm>
          <a:custGeom>
            <a:avLst/>
            <a:gdLst/>
            <a:ahLst/>
            <a:cxnLst/>
            <a:rect l="l" t="t" r="r" b="b"/>
            <a:pathLst>
              <a:path w="2756916" h="2231136">
                <a:moveTo>
                  <a:pt x="278892" y="0"/>
                </a:moveTo>
                <a:moveTo>
                  <a:pt x="278892" y="0"/>
                </a:moveTo>
                <a:lnTo>
                  <a:pt x="2478024" y="0"/>
                </a:lnTo>
                <a:quadBezTo>
                  <a:pt x="2756916" y="0"/>
                  <a:pt x="2756916" y="278892"/>
                </a:quadBezTo>
                <a:lnTo>
                  <a:pt x="2756916" y="1952244"/>
                </a:lnTo>
                <a:quadBezTo>
                  <a:pt x="2756916" y="2231136"/>
                  <a:pt x="2478024" y="2231136"/>
                </a:quadBezTo>
                <a:lnTo>
                  <a:pt x="278892" y="2231136"/>
                </a:lnTo>
                <a:quadBezTo>
                  <a:pt x="0" y="2231136"/>
                  <a:pt x="0" y="1952244"/>
                </a:quadBezTo>
                <a:lnTo>
                  <a:pt x="0" y="278892"/>
                </a:lnTo>
                <a:quadBezTo>
                  <a:pt x="0" y="0"/>
                  <a:pt x="278892" y="0"/>
                </a:quadBezTo>
                <a:close/>
              </a:path>
            </a:pathLst>
          </a:custGeom>
          <a:solidFill>
            <a:srgbClr val="A2E5B9">
              <a:alpha val="0"/>
            </a:srgbClr>
          </a:solidFill>
          <a:ln w="19050">
            <a:solidFill>
              <a:srgbClr val="00070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65" y="1648574"/>
            <a:ext cx="1595894" cy="39502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09546" y="1576338"/>
            <a:ext cx="545132" cy="53949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7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466877" y="2115834"/>
            <a:ext cx="2430470" cy="40233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检查频率设定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466877" y="2455328"/>
            <a:ext cx="2430470" cy="12344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根据项目进度和关键里程碑，制定合理的检查频率，确保每个阶段都能得到充分的监督和评估。</a:t>
            </a:r>
            <a:endParaRPr lang="en-US" sz="1440" dirty="0"/>
          </a:p>
        </p:txBody>
      </p:sp>
      <p:sp>
        <p:nvSpPr>
          <p:cNvPr id="10" name="Shape 6"/>
          <p:cNvSpPr/>
          <p:nvPr/>
        </p:nvSpPr>
        <p:spPr>
          <a:xfrm>
            <a:off x="4572000" y="1165034"/>
            <a:ext cx="0" cy="286867"/>
          </a:xfrm>
          <a:custGeom>
            <a:avLst/>
            <a:gdLst/>
            <a:ahLst/>
            <a:cxnLst/>
            <a:rect l="l" t="t" r="r" b="b"/>
            <a:pathLst>
              <a:path h="286867">
                <a:moveTo>
                  <a:pt x="0" y="0"/>
                </a:moveTo>
                <a:moveTo>
                  <a:pt x="0" y="0"/>
                </a:moveTo>
                <a:lnTo>
                  <a:pt x="0" y="286867"/>
                </a:lnTo>
              </a:path>
            </a:pathLst>
          </a:custGeom>
          <a:noFill/>
          <a:ln w="38100">
            <a:solidFill>
              <a:srgbClr val="00070F"/>
            </a:solidFill>
            <a:prstDash val="solid"/>
            <a:headEnd type="none"/>
            <a:tailEnd type="none"/>
          </a:ln>
        </p:spPr>
      </p:sp>
      <p:sp>
        <p:nvSpPr>
          <p:cNvPr id="11" name="Shape 7"/>
          <p:cNvSpPr/>
          <p:nvPr/>
        </p:nvSpPr>
        <p:spPr>
          <a:xfrm>
            <a:off x="3193369" y="1649412"/>
            <a:ext cx="2756916" cy="2231136"/>
          </a:xfrm>
          <a:custGeom>
            <a:avLst/>
            <a:gdLst/>
            <a:ahLst/>
            <a:cxnLst/>
            <a:rect l="l" t="t" r="r" b="b"/>
            <a:pathLst>
              <a:path w="2756916" h="2231136">
                <a:moveTo>
                  <a:pt x="278892" y="0"/>
                </a:moveTo>
                <a:moveTo>
                  <a:pt x="278892" y="0"/>
                </a:moveTo>
                <a:lnTo>
                  <a:pt x="2478024" y="0"/>
                </a:lnTo>
                <a:quadBezTo>
                  <a:pt x="2756916" y="0"/>
                  <a:pt x="2756916" y="278892"/>
                </a:quadBezTo>
                <a:lnTo>
                  <a:pt x="2756916" y="1952244"/>
                </a:lnTo>
                <a:quadBezTo>
                  <a:pt x="2756916" y="2231136"/>
                  <a:pt x="2478024" y="2231136"/>
                </a:quadBezTo>
                <a:lnTo>
                  <a:pt x="278892" y="2231136"/>
                </a:lnTo>
                <a:quadBezTo>
                  <a:pt x="0" y="2231136"/>
                  <a:pt x="0" y="1952244"/>
                </a:quadBezTo>
                <a:lnTo>
                  <a:pt x="0" y="278892"/>
                </a:lnTo>
                <a:quadBezTo>
                  <a:pt x="0" y="0"/>
                  <a:pt x="278892" y="0"/>
                </a:quadBezTo>
                <a:close/>
              </a:path>
            </a:pathLst>
          </a:custGeom>
          <a:solidFill>
            <a:srgbClr val="A2E5B9">
              <a:alpha val="0"/>
            </a:srgbClr>
          </a:solidFill>
          <a:ln w="19050">
            <a:solidFill>
              <a:srgbClr val="16A2FF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4053" y="1367777"/>
            <a:ext cx="1595894" cy="39502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299434" y="1295540"/>
            <a:ext cx="545132" cy="53949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7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3356765" y="1835036"/>
            <a:ext cx="2430470" cy="40233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检查内容明确化</a:t>
            </a:r>
            <a:endParaRPr lang="en-US" sz="1440" dirty="0"/>
          </a:p>
        </p:txBody>
      </p:sp>
      <p:sp>
        <p:nvSpPr>
          <p:cNvPr id="15" name="Text 10"/>
          <p:cNvSpPr/>
          <p:nvPr/>
        </p:nvSpPr>
        <p:spPr>
          <a:xfrm>
            <a:off x="3356765" y="2174531"/>
            <a:ext cx="2430470" cy="12344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明确每次检查的具体内容和标准，包括进度、质量、风险等方面，以便更有针对性地进行监督和管理。</a:t>
            </a:r>
            <a:endParaRPr lang="en-US" sz="1440" dirty="0"/>
          </a:p>
        </p:txBody>
      </p:sp>
      <p:sp>
        <p:nvSpPr>
          <p:cNvPr id="16" name="Shape 11"/>
          <p:cNvSpPr/>
          <p:nvPr/>
        </p:nvSpPr>
        <p:spPr>
          <a:xfrm>
            <a:off x="7461888" y="1165301"/>
            <a:ext cx="0" cy="567397"/>
          </a:xfrm>
          <a:custGeom>
            <a:avLst/>
            <a:gdLst/>
            <a:ahLst/>
            <a:cxnLst/>
            <a:rect l="l" t="t" r="r" b="b"/>
            <a:pathLst>
              <a:path h="567397">
                <a:moveTo>
                  <a:pt x="0" y="0"/>
                </a:moveTo>
                <a:moveTo>
                  <a:pt x="0" y="0"/>
                </a:moveTo>
                <a:lnTo>
                  <a:pt x="0" y="567397"/>
                </a:lnTo>
              </a:path>
            </a:pathLst>
          </a:custGeom>
          <a:noFill/>
          <a:ln w="38100">
            <a:solidFill>
              <a:srgbClr val="00070F"/>
            </a:solidFill>
            <a:prstDash val="solid"/>
            <a:headEnd type="none"/>
            <a:tailEnd type="none"/>
          </a:ln>
        </p:spPr>
      </p:sp>
      <p:sp>
        <p:nvSpPr>
          <p:cNvPr id="17" name="Shape 12"/>
          <p:cNvSpPr/>
          <p:nvPr/>
        </p:nvSpPr>
        <p:spPr>
          <a:xfrm>
            <a:off x="6083503" y="1929754"/>
            <a:ext cx="2756916" cy="2231136"/>
          </a:xfrm>
          <a:custGeom>
            <a:avLst/>
            <a:gdLst/>
            <a:ahLst/>
            <a:cxnLst/>
            <a:rect l="l" t="t" r="r" b="b"/>
            <a:pathLst>
              <a:path w="2756916" h="2231136">
                <a:moveTo>
                  <a:pt x="278892" y="0"/>
                </a:moveTo>
                <a:moveTo>
                  <a:pt x="278892" y="0"/>
                </a:moveTo>
                <a:lnTo>
                  <a:pt x="2478024" y="0"/>
                </a:lnTo>
                <a:quadBezTo>
                  <a:pt x="2756916" y="0"/>
                  <a:pt x="2756916" y="278892"/>
                </a:quadBezTo>
                <a:lnTo>
                  <a:pt x="2756916" y="1952244"/>
                </a:lnTo>
                <a:quadBezTo>
                  <a:pt x="2756916" y="2231136"/>
                  <a:pt x="2478024" y="2231136"/>
                </a:quadBezTo>
                <a:lnTo>
                  <a:pt x="278892" y="2231136"/>
                </a:lnTo>
                <a:quadBezTo>
                  <a:pt x="0" y="2231136"/>
                  <a:pt x="0" y="1952244"/>
                </a:quadBezTo>
                <a:lnTo>
                  <a:pt x="0" y="278892"/>
                </a:lnTo>
                <a:quadBezTo>
                  <a:pt x="0" y="0"/>
                  <a:pt x="278892" y="0"/>
                </a:quadBezTo>
                <a:close/>
              </a:path>
            </a:pathLst>
          </a:custGeom>
          <a:solidFill>
            <a:srgbClr val="A2E5B9">
              <a:alpha val="0"/>
            </a:srgbClr>
          </a:solidFill>
          <a:ln w="19050">
            <a:solidFill>
              <a:srgbClr val="00070F"/>
            </a:solidFill>
            <a:prstDash val="solid"/>
          </a:ln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941" y="1648574"/>
            <a:ext cx="1595894" cy="395023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189322" y="1576338"/>
            <a:ext cx="545132" cy="53949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7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20" name="Text 14"/>
          <p:cNvSpPr/>
          <p:nvPr/>
        </p:nvSpPr>
        <p:spPr>
          <a:xfrm>
            <a:off x="6246653" y="2115834"/>
            <a:ext cx="2430470" cy="40233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检查结果反馈机制</a:t>
            </a:r>
            <a:endParaRPr lang="en-US" sz="1440" dirty="0"/>
          </a:p>
        </p:txBody>
      </p:sp>
      <p:sp>
        <p:nvSpPr>
          <p:cNvPr id="21" name="Text 15"/>
          <p:cNvSpPr/>
          <p:nvPr/>
        </p:nvSpPr>
        <p:spPr>
          <a:xfrm>
            <a:off x="6246653" y="2455328"/>
            <a:ext cx="2430470" cy="123444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建立及时有效的结果反馈机制，确保检查结果能够迅速传达给相关人员，并采取相应的改进措施。</a:t>
            </a:r>
            <a:endParaRPr lang="en-US" sz="144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4572000" y="982154"/>
            <a:ext cx="4261104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调整与优化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798175" y="1779344"/>
            <a:ext cx="2327549" cy="335519"/>
          </a:xfrm>
          <a:custGeom>
            <a:avLst/>
            <a:gdLst/>
            <a:ahLst/>
            <a:cxnLst/>
            <a:rect l="l" t="t" r="r" b="b"/>
            <a:pathLst>
              <a:path w="2327549" h="335519">
                <a:moveTo>
                  <a:pt x="2327549" y="167759"/>
                </a:moveTo>
                <a:moveTo>
                  <a:pt x="2327549" y="167759"/>
                </a:moveTo>
                <a:lnTo>
                  <a:pt x="2116668" y="0"/>
                </a:lnTo>
                <a:lnTo>
                  <a:pt x="0" y="0"/>
                </a:lnTo>
                <a:lnTo>
                  <a:pt x="210881" y="167759"/>
                </a:lnTo>
                <a:lnTo>
                  <a:pt x="0" y="335519"/>
                </a:lnTo>
                <a:lnTo>
                  <a:pt x="2116668" y="335519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4" name="Text 2"/>
          <p:cNvSpPr/>
          <p:nvPr/>
        </p:nvSpPr>
        <p:spPr>
          <a:xfrm>
            <a:off x="1338580" y="1718310"/>
            <a:ext cx="1412240" cy="44005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2025 6</a:t>
            </a:r>
            <a:r>
              <a:rPr lang="zh-CN" altLang="en-US" sz="144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月</a:t>
            </a:r>
            <a:endParaRPr lang="zh-CN" altLang="en-US" sz="144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510108" y="2096969"/>
            <a:ext cx="0" cy="590513"/>
          </a:xfrm>
          <a:custGeom>
            <a:avLst/>
            <a:gdLst/>
            <a:ahLst/>
            <a:cxnLst/>
            <a:rect l="l" t="t" r="r" b="b"/>
            <a:pathLst>
              <a:path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00070F"/>
            </a:solidFill>
            <a:prstDash val="solid"/>
            <a:headEnd type="none"/>
            <a:tailEnd type="none"/>
          </a:ln>
        </p:spPr>
      </p:sp>
      <p:sp>
        <p:nvSpPr>
          <p:cNvPr id="6" name="Shape 4"/>
          <p:cNvSpPr/>
          <p:nvPr/>
        </p:nvSpPr>
        <p:spPr>
          <a:xfrm>
            <a:off x="2418668" y="2627822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7" name="Shape 5"/>
          <p:cNvSpPr/>
          <p:nvPr/>
        </p:nvSpPr>
        <p:spPr>
          <a:xfrm>
            <a:off x="3956384" y="2194958"/>
            <a:ext cx="1231231" cy="335519"/>
          </a:xfrm>
          <a:custGeom>
            <a:avLst/>
            <a:gdLst/>
            <a:ahLst/>
            <a:cxnLst/>
            <a:rect l="l" t="t" r="r" b="b"/>
            <a:pathLst>
              <a:path w="1231231" h="335519">
                <a:moveTo>
                  <a:pt x="1231231" y="167759"/>
                </a:moveTo>
                <a:moveTo>
                  <a:pt x="1231231" y="167759"/>
                </a:moveTo>
                <a:lnTo>
                  <a:pt x="984985" y="0"/>
                </a:lnTo>
                <a:lnTo>
                  <a:pt x="0" y="0"/>
                </a:lnTo>
                <a:lnTo>
                  <a:pt x="246246" y="167759"/>
                </a:lnTo>
                <a:lnTo>
                  <a:pt x="0" y="335519"/>
                </a:lnTo>
                <a:lnTo>
                  <a:pt x="984985" y="335519"/>
                </a:lnTo>
                <a:close/>
              </a:path>
            </a:pathLst>
          </a:custGeom>
          <a:solidFill>
            <a:srgbClr val="696969"/>
          </a:solidFill>
        </p:spPr>
      </p:sp>
      <p:sp>
        <p:nvSpPr>
          <p:cNvPr id="8" name="Text 6"/>
          <p:cNvSpPr/>
          <p:nvPr/>
        </p:nvSpPr>
        <p:spPr>
          <a:xfrm>
            <a:off x="3956384" y="2114863"/>
            <a:ext cx="1231231" cy="44005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2025 8</a:t>
            </a:r>
            <a:r>
              <a:rPr lang="zh-CN" altLang="en-US" sz="144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月</a:t>
            </a:r>
            <a:endParaRPr lang="zh-CN" altLang="en-US" sz="144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572000" y="2512582"/>
            <a:ext cx="0" cy="590513"/>
          </a:xfrm>
          <a:custGeom>
            <a:avLst/>
            <a:gdLst/>
            <a:ahLst/>
            <a:cxnLst/>
            <a:rect l="l" t="t" r="r" b="b"/>
            <a:pathLst>
              <a:path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4B4B4B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4480560" y="3043435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696969"/>
          </a:solidFill>
        </p:spPr>
      </p:sp>
      <p:sp>
        <p:nvSpPr>
          <p:cNvPr id="11" name="Shape 9"/>
          <p:cNvSpPr/>
          <p:nvPr/>
        </p:nvSpPr>
        <p:spPr>
          <a:xfrm>
            <a:off x="2396940" y="1535624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12" name="Shape 10"/>
          <p:cNvSpPr/>
          <p:nvPr/>
        </p:nvSpPr>
        <p:spPr>
          <a:xfrm>
            <a:off x="4458832" y="1968559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696969"/>
          </a:solidFill>
        </p:spPr>
      </p:sp>
      <p:sp>
        <p:nvSpPr>
          <p:cNvPr id="13" name="Shape 11"/>
          <p:cNvSpPr/>
          <p:nvPr/>
        </p:nvSpPr>
        <p:spPr>
          <a:xfrm>
            <a:off x="6012552" y="1771362"/>
            <a:ext cx="1231231" cy="335519"/>
          </a:xfrm>
          <a:custGeom>
            <a:avLst/>
            <a:gdLst/>
            <a:ahLst/>
            <a:cxnLst/>
            <a:rect l="l" t="t" r="r" b="b"/>
            <a:pathLst>
              <a:path w="1231231" h="335519">
                <a:moveTo>
                  <a:pt x="1231231" y="167759"/>
                </a:moveTo>
                <a:moveTo>
                  <a:pt x="1231231" y="167759"/>
                </a:moveTo>
                <a:lnTo>
                  <a:pt x="984985" y="0"/>
                </a:lnTo>
                <a:lnTo>
                  <a:pt x="0" y="0"/>
                </a:lnTo>
                <a:lnTo>
                  <a:pt x="246246" y="167759"/>
                </a:lnTo>
                <a:lnTo>
                  <a:pt x="0" y="335519"/>
                </a:lnTo>
                <a:lnTo>
                  <a:pt x="984985" y="335519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14" name="Text 12"/>
          <p:cNvSpPr/>
          <p:nvPr/>
        </p:nvSpPr>
        <p:spPr>
          <a:xfrm>
            <a:off x="6012552" y="1710521"/>
            <a:ext cx="1231231" cy="44005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2025 10</a:t>
            </a:r>
            <a:r>
              <a:rPr lang="zh-CN" altLang="en-US" sz="144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月</a:t>
            </a:r>
            <a:endParaRPr lang="zh-CN" altLang="en-US" sz="144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628168" y="2088986"/>
            <a:ext cx="0" cy="590513"/>
          </a:xfrm>
          <a:custGeom>
            <a:avLst/>
            <a:gdLst/>
            <a:ahLst/>
            <a:cxnLst/>
            <a:rect l="l" t="t" r="r" b="b"/>
            <a:pathLst>
              <a:path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00070F"/>
            </a:solidFill>
            <a:prstDash val="solid"/>
            <a:headEnd type="none"/>
            <a:tailEnd type="none"/>
          </a:ln>
        </p:spPr>
      </p:sp>
      <p:sp>
        <p:nvSpPr>
          <p:cNvPr id="16" name="Shape 14"/>
          <p:cNvSpPr/>
          <p:nvPr/>
        </p:nvSpPr>
        <p:spPr>
          <a:xfrm>
            <a:off x="6536728" y="261983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7" name="Shape 15"/>
          <p:cNvSpPr/>
          <p:nvPr/>
        </p:nvSpPr>
        <p:spPr>
          <a:xfrm>
            <a:off x="6514999" y="1527641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18" name="Text 16"/>
          <p:cNvSpPr/>
          <p:nvPr/>
        </p:nvSpPr>
        <p:spPr>
          <a:xfrm>
            <a:off x="1338880" y="2825716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流程再造</a:t>
            </a:r>
            <a:endParaRPr lang="en-US" sz="1440" dirty="0"/>
          </a:p>
        </p:txBody>
      </p:sp>
      <p:sp>
        <p:nvSpPr>
          <p:cNvPr id="19" name="Text 17"/>
          <p:cNvSpPr/>
          <p:nvPr/>
        </p:nvSpPr>
        <p:spPr>
          <a:xfrm>
            <a:off x="1463187" y="3169057"/>
            <a:ext cx="2093843" cy="6035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通过深入分析现有工作流程，识别并消除不必要的步骤，以提升工作效率和质量。</a:t>
            </a:r>
            <a:endParaRPr lang="en-US" sz="1440" dirty="0"/>
          </a:p>
        </p:txBody>
      </p:sp>
      <p:sp>
        <p:nvSpPr>
          <p:cNvPr id="20" name="Text 18"/>
          <p:cNvSpPr/>
          <p:nvPr/>
        </p:nvSpPr>
        <p:spPr>
          <a:xfrm>
            <a:off x="3400772" y="3241330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技术升级</a:t>
            </a:r>
            <a:endParaRPr lang="en-US" sz="1440" dirty="0"/>
          </a:p>
        </p:txBody>
      </p:sp>
      <p:sp>
        <p:nvSpPr>
          <p:cNvPr id="21" name="Text 19"/>
          <p:cNvSpPr/>
          <p:nvPr/>
        </p:nvSpPr>
        <p:spPr>
          <a:xfrm>
            <a:off x="3525078" y="3584671"/>
            <a:ext cx="2093843" cy="6035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引入先进的技术和工具，对现有系统进行升级改造，以提高工作自动化水平和数据处理能力。</a:t>
            </a:r>
            <a:endParaRPr lang="en-US" sz="1440" dirty="0"/>
          </a:p>
        </p:txBody>
      </p:sp>
      <p:sp>
        <p:nvSpPr>
          <p:cNvPr id="22" name="Text 20"/>
          <p:cNvSpPr/>
          <p:nvPr/>
        </p:nvSpPr>
        <p:spPr>
          <a:xfrm>
            <a:off x="5456939" y="2817734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团队协作优化</a:t>
            </a:r>
            <a:endParaRPr lang="en-US" sz="1440" dirty="0"/>
          </a:p>
        </p:txBody>
      </p:sp>
      <p:sp>
        <p:nvSpPr>
          <p:cNvPr id="23" name="Text 21"/>
          <p:cNvSpPr/>
          <p:nvPr/>
        </p:nvSpPr>
        <p:spPr>
          <a:xfrm>
            <a:off x="5581246" y="3161074"/>
            <a:ext cx="2093843" cy="6035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加强团队成员间的沟通与协作，建立更加高效的工作机制，促进知识共享和创新思维。</a:t>
            </a:r>
            <a:endParaRPr lang="en-US" sz="144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3352" y="1208867"/>
            <a:ext cx="1646234" cy="15544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720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08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3831779" y="2571750"/>
            <a:ext cx="3897443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团队协作</a:t>
            </a:r>
            <a:endParaRPr lang="en-US" sz="144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沟通技巧提升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有效倾听</a:t>
            </a:r>
            <a:endParaRPr lang="en-US" sz="1440" dirty="0"/>
          </a:p>
        </p:txBody>
      </p:sp>
      <p:sp>
        <p:nvSpPr>
          <p:cNvPr id="4" name="Text 2"/>
          <p:cNvSpPr/>
          <p:nvPr/>
        </p:nvSpPr>
        <p:spPr>
          <a:xfrm>
            <a:off x="642434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通过积极倾听，理解对方需求和观点，提高沟通效率。</a:t>
            </a:r>
            <a:endParaRPr lang="en-US" sz="1440" dirty="0"/>
          </a:p>
        </p:txBody>
      </p:sp>
      <p:sp>
        <p:nvSpPr>
          <p:cNvPr id="5" name="Text 3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16A2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清晰表达</a:t>
            </a:r>
            <a:endParaRPr lang="en-US" sz="1440" dirty="0"/>
          </a:p>
        </p:txBody>
      </p:sp>
      <p:sp>
        <p:nvSpPr>
          <p:cNvPr id="6" name="Text 4"/>
          <p:cNvSpPr/>
          <p:nvPr/>
        </p:nvSpPr>
        <p:spPr>
          <a:xfrm>
            <a:off x="5535727" y="1443838"/>
            <a:ext cx="2971800" cy="84124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使用明确、简洁的语言传达信息，避免误解和沟通障碍。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16A2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非语言沟通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642434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注意肢体语言和面部表情，增强沟通效果。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反馈与改进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5535727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及时提供和接受反馈，持续改进沟通技巧。</a:t>
            </a:r>
            <a:endParaRPr lang="en-US" sz="144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630" y="1746058"/>
            <a:ext cx="869990" cy="869990"/>
          </a:xfrm>
          <a:prstGeom prst="rect">
            <a:avLst/>
          </a:prstGeom>
        </p:spPr>
      </p:pic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594139" y="1746058"/>
            <a:ext cx="869990" cy="869990"/>
          </a:xfrm>
          <a:prstGeom prst="rect">
            <a:avLst/>
          </a:prstGeom>
        </p:spPr>
      </p:pic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3679871" y="2661110"/>
            <a:ext cx="869990" cy="869990"/>
          </a:xfrm>
          <a:prstGeom prst="rect">
            <a:avLst/>
          </a:prstGeom>
        </p:spPr>
      </p:pic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 flipV="1">
            <a:off x="4579380" y="2661110"/>
            <a:ext cx="869990" cy="869990"/>
          </a:xfrm>
          <a:prstGeom prst="rect">
            <a:avLst/>
          </a:prstGeom>
        </p:spPr>
      </p:pic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0331" y="1992478"/>
            <a:ext cx="318588" cy="318588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8276" y="1992777"/>
            <a:ext cx="341716" cy="317529"/>
          </a:xfrm>
          <a:prstGeom prst="rect">
            <a:avLst/>
          </a:prstGeom>
        </p:spPr>
      </p:pic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4568" y="2954564"/>
            <a:ext cx="307853" cy="279470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9971" y="2864254"/>
            <a:ext cx="380038" cy="38003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团队建设活动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4125591" y="1645920"/>
            <a:ext cx="174439" cy="0"/>
          </a:xfrm>
          <a:custGeom>
            <a:avLst/>
            <a:gdLst/>
            <a:ahLst/>
            <a:cxnLst/>
            <a:rect l="l" t="t" r="r" b="b"/>
            <a:pathLst>
              <a:path w="174439">
                <a:moveTo>
                  <a:pt x="174439" y="0"/>
                </a:moveTo>
                <a:moveTo>
                  <a:pt x="174439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0070F"/>
            </a:solidFill>
            <a:prstDash val="solid"/>
            <a:headEnd type="none"/>
            <a:tailEnd type="arrow"/>
          </a:ln>
        </p:spPr>
      </p:sp>
      <p:sp>
        <p:nvSpPr>
          <p:cNvPr id="4" name="Shape 2"/>
          <p:cNvSpPr/>
          <p:nvPr/>
        </p:nvSpPr>
        <p:spPr>
          <a:xfrm>
            <a:off x="5024592" y="2752344"/>
            <a:ext cx="177670" cy="0"/>
          </a:xfrm>
          <a:custGeom>
            <a:avLst/>
            <a:gdLst/>
            <a:ahLst/>
            <a:cxnLst/>
            <a:rect l="l" t="t" r="r" b="b"/>
            <a:pathLst>
              <a:path w="177670">
                <a:moveTo>
                  <a:pt x="0" y="0"/>
                </a:moveTo>
                <a:moveTo>
                  <a:pt x="0" y="0"/>
                </a:moveTo>
                <a:lnTo>
                  <a:pt x="177670" y="0"/>
                </a:lnTo>
              </a:path>
            </a:pathLst>
          </a:custGeom>
          <a:noFill/>
          <a:ln w="19050">
            <a:solidFill>
              <a:srgbClr val="00070F"/>
            </a:solidFill>
            <a:prstDash val="solid"/>
            <a:headEnd type="none"/>
            <a:tailEnd type="arrow"/>
          </a:ln>
        </p:spPr>
      </p:sp>
      <p:sp>
        <p:nvSpPr>
          <p:cNvPr id="5" name="Shape 3"/>
          <p:cNvSpPr/>
          <p:nvPr/>
        </p:nvSpPr>
        <p:spPr>
          <a:xfrm>
            <a:off x="4118004" y="3799332"/>
            <a:ext cx="175088" cy="0"/>
          </a:xfrm>
          <a:custGeom>
            <a:avLst/>
            <a:gdLst/>
            <a:ahLst/>
            <a:cxnLst/>
            <a:rect l="l" t="t" r="r" b="b"/>
            <a:pathLst>
              <a:path w="175088">
                <a:moveTo>
                  <a:pt x="175088" y="0"/>
                </a:moveTo>
                <a:moveTo>
                  <a:pt x="175088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0070F"/>
            </a:solidFill>
            <a:prstDash val="solid"/>
            <a:headEnd type="none"/>
            <a:tailEnd type="arrow"/>
          </a:ln>
        </p:spPr>
      </p:sp>
      <p:sp>
        <p:nvSpPr>
          <p:cNvPr id="6" name="Text 4"/>
          <p:cNvSpPr/>
          <p:nvPr/>
        </p:nvSpPr>
        <p:spPr>
          <a:xfrm>
            <a:off x="4287407" y="1280160"/>
            <a:ext cx="745435" cy="70408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35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4287407" y="3429000"/>
            <a:ext cx="74543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4278263" y="2423160"/>
            <a:ext cx="74543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890230" y="1280160"/>
            <a:ext cx="3108960" cy="40233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团队建设活动的重要性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890230" y="1639519"/>
            <a:ext cx="3108960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通过团队建设活动，增强团队成员间的沟通与协作，提升团队凝聚力和整体工作效率。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5235854" y="2039112"/>
            <a:ext cx="3108960" cy="40233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团队建设活动的类型</a:t>
            </a:r>
            <a:endParaRPr lang="en-US" sz="1440" dirty="0"/>
          </a:p>
        </p:txBody>
      </p:sp>
      <p:sp>
        <p:nvSpPr>
          <p:cNvPr id="12" name="Text 10"/>
          <p:cNvSpPr/>
          <p:nvPr/>
        </p:nvSpPr>
        <p:spPr>
          <a:xfrm>
            <a:off x="5236250" y="2441448"/>
            <a:ext cx="3108960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团队建设活动包括户外拓展、角色扮演游戏、工作坊等多种形式，旨在提高团队的创新能力和解决问题的能力。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890230" y="2761488"/>
            <a:ext cx="3108960" cy="40233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团队建设活动的实施步骤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890230" y="3163824"/>
            <a:ext cx="310896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实施团队建设活动需先明确目标，设计合适的活动方案，确保活动顺利进行，并对活动效果进行评估和反馈。</a:t>
            </a:r>
            <a:endParaRPr lang="en-US" sz="144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111" y="1182319"/>
            <a:ext cx="914400" cy="914400"/>
          </a:xfrm>
          <a:prstGeom prst="rect">
            <a:avLst/>
          </a:prstGeom>
        </p:spPr>
      </p:pic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111" y="2304288"/>
            <a:ext cx="914400" cy="914400"/>
          </a:xfrm>
          <a:prstGeom prst="rect">
            <a:avLst/>
          </a:prstGeom>
        </p:spPr>
      </p:pic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111" y="3310128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3352" y="1208867"/>
            <a:ext cx="1646234" cy="155448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720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09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3831779" y="2571750"/>
            <a:ext cx="3897443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绩效评估</a:t>
            </a:r>
            <a:endParaRPr lang="en-US" sz="144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KPI指标设定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798175" y="1779344"/>
            <a:ext cx="2327549" cy="335519"/>
          </a:xfrm>
          <a:custGeom>
            <a:avLst/>
            <a:gdLst/>
            <a:ahLst/>
            <a:cxnLst/>
            <a:rect l="l" t="t" r="r" b="b"/>
            <a:pathLst>
              <a:path w="2327549" h="335519">
                <a:moveTo>
                  <a:pt x="2327549" y="167759"/>
                </a:moveTo>
                <a:moveTo>
                  <a:pt x="2327549" y="167759"/>
                </a:moveTo>
                <a:lnTo>
                  <a:pt x="2116668" y="0"/>
                </a:lnTo>
                <a:lnTo>
                  <a:pt x="0" y="0"/>
                </a:lnTo>
                <a:lnTo>
                  <a:pt x="210881" y="167759"/>
                </a:lnTo>
                <a:lnTo>
                  <a:pt x="0" y="335519"/>
                </a:lnTo>
                <a:lnTo>
                  <a:pt x="2116668" y="335519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4" name="Text 2"/>
          <p:cNvSpPr/>
          <p:nvPr/>
        </p:nvSpPr>
        <p:spPr>
          <a:xfrm>
            <a:off x="1894205" y="1718310"/>
            <a:ext cx="1119505" cy="44005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2025 1</a:t>
            </a:r>
            <a:r>
              <a:rPr lang="zh-CN" altLang="en-US" sz="144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月</a:t>
            </a:r>
            <a:endParaRPr lang="zh-CN" altLang="en-US" sz="144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510108" y="2096969"/>
            <a:ext cx="0" cy="590513"/>
          </a:xfrm>
          <a:custGeom>
            <a:avLst/>
            <a:gdLst/>
            <a:ahLst/>
            <a:cxnLst/>
            <a:rect l="l" t="t" r="r" b="b"/>
            <a:pathLst>
              <a:path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00070F"/>
            </a:solidFill>
            <a:prstDash val="solid"/>
            <a:headEnd type="none"/>
            <a:tailEnd type="none"/>
          </a:ln>
        </p:spPr>
      </p:sp>
      <p:sp>
        <p:nvSpPr>
          <p:cNvPr id="6" name="Shape 4"/>
          <p:cNvSpPr/>
          <p:nvPr/>
        </p:nvSpPr>
        <p:spPr>
          <a:xfrm>
            <a:off x="2418668" y="2627822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7" name="Shape 5"/>
          <p:cNvSpPr/>
          <p:nvPr/>
        </p:nvSpPr>
        <p:spPr>
          <a:xfrm>
            <a:off x="3956384" y="2194958"/>
            <a:ext cx="1231231" cy="335519"/>
          </a:xfrm>
          <a:custGeom>
            <a:avLst/>
            <a:gdLst/>
            <a:ahLst/>
            <a:cxnLst/>
            <a:rect l="l" t="t" r="r" b="b"/>
            <a:pathLst>
              <a:path w="1231231" h="335519">
                <a:moveTo>
                  <a:pt x="1231231" y="167759"/>
                </a:moveTo>
                <a:moveTo>
                  <a:pt x="1231231" y="167759"/>
                </a:moveTo>
                <a:lnTo>
                  <a:pt x="984985" y="0"/>
                </a:lnTo>
                <a:lnTo>
                  <a:pt x="0" y="0"/>
                </a:lnTo>
                <a:lnTo>
                  <a:pt x="246246" y="167759"/>
                </a:lnTo>
                <a:lnTo>
                  <a:pt x="0" y="335519"/>
                </a:lnTo>
                <a:lnTo>
                  <a:pt x="984985" y="335519"/>
                </a:lnTo>
                <a:close/>
              </a:path>
            </a:pathLst>
          </a:custGeom>
          <a:solidFill>
            <a:srgbClr val="696969"/>
          </a:solidFill>
        </p:spPr>
      </p:sp>
      <p:sp>
        <p:nvSpPr>
          <p:cNvPr id="8" name="Text 6"/>
          <p:cNvSpPr/>
          <p:nvPr/>
        </p:nvSpPr>
        <p:spPr>
          <a:xfrm>
            <a:off x="3956384" y="2114863"/>
            <a:ext cx="1231231" cy="44005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2025 2</a:t>
            </a:r>
            <a:r>
              <a:rPr lang="zh-CN" altLang="en-US" sz="144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月</a:t>
            </a:r>
            <a:endParaRPr lang="zh-CN" altLang="en-US" sz="144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572000" y="2512582"/>
            <a:ext cx="0" cy="590513"/>
          </a:xfrm>
          <a:custGeom>
            <a:avLst/>
            <a:gdLst/>
            <a:ahLst/>
            <a:cxnLst/>
            <a:rect l="l" t="t" r="r" b="b"/>
            <a:pathLst>
              <a:path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4B4B4B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4480560" y="3043435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696969"/>
          </a:solidFill>
        </p:spPr>
      </p:sp>
      <p:sp>
        <p:nvSpPr>
          <p:cNvPr id="11" name="Shape 9"/>
          <p:cNvSpPr/>
          <p:nvPr/>
        </p:nvSpPr>
        <p:spPr>
          <a:xfrm>
            <a:off x="2396940" y="1535624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12" name="Shape 10"/>
          <p:cNvSpPr/>
          <p:nvPr/>
        </p:nvSpPr>
        <p:spPr>
          <a:xfrm>
            <a:off x="4458832" y="1968559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696969"/>
          </a:solidFill>
        </p:spPr>
      </p:sp>
      <p:sp>
        <p:nvSpPr>
          <p:cNvPr id="13" name="Shape 11"/>
          <p:cNvSpPr/>
          <p:nvPr/>
        </p:nvSpPr>
        <p:spPr>
          <a:xfrm>
            <a:off x="6012552" y="1771362"/>
            <a:ext cx="1231231" cy="335519"/>
          </a:xfrm>
          <a:custGeom>
            <a:avLst/>
            <a:gdLst/>
            <a:ahLst/>
            <a:cxnLst/>
            <a:rect l="l" t="t" r="r" b="b"/>
            <a:pathLst>
              <a:path w="1231231" h="335519">
                <a:moveTo>
                  <a:pt x="1231231" y="167759"/>
                </a:moveTo>
                <a:moveTo>
                  <a:pt x="1231231" y="167759"/>
                </a:moveTo>
                <a:lnTo>
                  <a:pt x="984985" y="0"/>
                </a:lnTo>
                <a:lnTo>
                  <a:pt x="0" y="0"/>
                </a:lnTo>
                <a:lnTo>
                  <a:pt x="246246" y="167759"/>
                </a:lnTo>
                <a:lnTo>
                  <a:pt x="0" y="335519"/>
                </a:lnTo>
                <a:lnTo>
                  <a:pt x="984985" y="335519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14" name="Text 12"/>
          <p:cNvSpPr/>
          <p:nvPr/>
        </p:nvSpPr>
        <p:spPr>
          <a:xfrm>
            <a:off x="6012552" y="1710521"/>
            <a:ext cx="1231231" cy="44005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2025 6</a:t>
            </a:r>
            <a:r>
              <a:rPr lang="zh-CN" altLang="en-US" sz="144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月</a:t>
            </a:r>
            <a:endParaRPr lang="zh-CN" altLang="en-US" sz="144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628168" y="2088986"/>
            <a:ext cx="0" cy="590513"/>
          </a:xfrm>
          <a:custGeom>
            <a:avLst/>
            <a:gdLst/>
            <a:ahLst/>
            <a:cxnLst/>
            <a:rect l="l" t="t" r="r" b="b"/>
            <a:pathLst>
              <a:path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00070F"/>
            </a:solidFill>
            <a:prstDash val="solid"/>
            <a:headEnd type="none"/>
            <a:tailEnd type="none"/>
          </a:ln>
        </p:spPr>
      </p:sp>
      <p:sp>
        <p:nvSpPr>
          <p:cNvPr id="16" name="Shape 14"/>
          <p:cNvSpPr/>
          <p:nvPr/>
        </p:nvSpPr>
        <p:spPr>
          <a:xfrm>
            <a:off x="6536728" y="261983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7" name="Shape 15"/>
          <p:cNvSpPr/>
          <p:nvPr/>
        </p:nvSpPr>
        <p:spPr>
          <a:xfrm>
            <a:off x="6514999" y="1527641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18" name="Text 16"/>
          <p:cNvSpPr/>
          <p:nvPr/>
        </p:nvSpPr>
        <p:spPr>
          <a:xfrm>
            <a:off x="1338880" y="2825716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明确KPI目标</a:t>
            </a:r>
            <a:endParaRPr lang="en-US" sz="1440" dirty="0"/>
          </a:p>
        </p:txBody>
      </p:sp>
      <p:sp>
        <p:nvSpPr>
          <p:cNvPr id="19" name="Text 17"/>
          <p:cNvSpPr/>
          <p:nvPr/>
        </p:nvSpPr>
        <p:spPr>
          <a:xfrm>
            <a:off x="1463187" y="3169057"/>
            <a:ext cx="2093843" cy="6035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设定具体、可量化的KPI目标，确保每个团队成员都清楚自己的工作目标和期望成果。</a:t>
            </a:r>
            <a:endParaRPr lang="en-US" sz="1440" dirty="0"/>
          </a:p>
        </p:txBody>
      </p:sp>
      <p:sp>
        <p:nvSpPr>
          <p:cNvPr id="20" name="Text 18"/>
          <p:cNvSpPr/>
          <p:nvPr/>
        </p:nvSpPr>
        <p:spPr>
          <a:xfrm>
            <a:off x="3400772" y="3241330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制定评估标准</a:t>
            </a:r>
            <a:endParaRPr lang="en-US" sz="1440" dirty="0"/>
          </a:p>
        </p:txBody>
      </p:sp>
      <p:sp>
        <p:nvSpPr>
          <p:cNvPr id="21" name="Text 19"/>
          <p:cNvSpPr/>
          <p:nvPr/>
        </p:nvSpPr>
        <p:spPr>
          <a:xfrm>
            <a:off x="3525078" y="3584671"/>
            <a:ext cx="2093843" cy="6035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根据公司战略和业务需求，制定合理的KPI评估标准，以客观公正地衡量员工的工作表现。</a:t>
            </a:r>
            <a:endParaRPr lang="en-US" sz="1440" dirty="0"/>
          </a:p>
        </p:txBody>
      </p:sp>
      <p:sp>
        <p:nvSpPr>
          <p:cNvPr id="22" name="Text 20"/>
          <p:cNvSpPr/>
          <p:nvPr/>
        </p:nvSpPr>
        <p:spPr>
          <a:xfrm>
            <a:off x="5456939" y="2817734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定期跟踪与反馈</a:t>
            </a:r>
            <a:endParaRPr lang="en-US" sz="1440" dirty="0"/>
          </a:p>
        </p:txBody>
      </p:sp>
      <p:sp>
        <p:nvSpPr>
          <p:cNvPr id="23" name="Text 21"/>
          <p:cNvSpPr/>
          <p:nvPr/>
        </p:nvSpPr>
        <p:spPr>
          <a:xfrm>
            <a:off x="5581246" y="3161074"/>
            <a:ext cx="2093843" cy="6035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定期对KPI指标进行跟踪和分析，及时向员工提供反馈，帮助他们了解自己的工作进展和改进空间。</a:t>
            </a:r>
            <a:endParaRPr lang="en-US" sz="144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反馈与改进循环</a:t>
            </a:r>
            <a:endParaRPr lang="en-US" sz="1440" dirty="0"/>
          </a:p>
        </p:txBody>
      </p:sp>
      <p:sp>
        <p:nvSpPr>
          <p:cNvPr id="3" name="Shape 1"/>
          <p:cNvSpPr/>
          <p:nvPr/>
        </p:nvSpPr>
        <p:spPr>
          <a:xfrm>
            <a:off x="3762286" y="1694828"/>
            <a:ext cx="1619428" cy="1619428"/>
          </a:xfrm>
          <a:custGeom>
            <a:avLst/>
            <a:gdLst/>
            <a:ahLst/>
            <a:cxnLst/>
            <a:rect l="l" t="t" r="r" b="b"/>
            <a:pathLst>
              <a:path w="1619428" h="1619428">
                <a:moveTo>
                  <a:pt x="809714" y="0"/>
                </a:moveTo>
                <a:moveTo>
                  <a:pt x="809714" y="0"/>
                </a:moveTo>
                <a:cubicBezTo>
                  <a:pt x="1256607" y="0"/>
                  <a:pt x="1619428" y="362821"/>
                  <a:pt x="1619428" y="809714"/>
                </a:cubicBezTo>
                <a:cubicBezTo>
                  <a:pt x="1619428" y="1256607"/>
                  <a:pt x="1256607" y="1619428"/>
                  <a:pt x="809714" y="1619428"/>
                </a:cubicBezTo>
                <a:cubicBezTo>
                  <a:pt x="362821" y="1619428"/>
                  <a:pt x="0" y="1256607"/>
                  <a:pt x="0" y="809714"/>
                </a:cubicBezTo>
                <a:cubicBezTo>
                  <a:pt x="0" y="362821"/>
                  <a:pt x="362821" y="0"/>
                  <a:pt x="809714" y="0"/>
                </a:cubicBezTo>
                <a:close/>
              </a:path>
            </a:pathLst>
          </a:custGeom>
          <a:solidFill>
            <a:srgbClr val="0084FF">
              <a:alpha val="20000"/>
            </a:srgbClr>
          </a:solidFill>
        </p:spPr>
      </p:sp>
      <p:sp>
        <p:nvSpPr>
          <p:cNvPr id="4" name="Text 2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反馈收集机制</a:t>
            </a:r>
            <a:endParaRPr lang="en-US" sz="1440" dirty="0"/>
          </a:p>
        </p:txBody>
      </p:sp>
      <p:sp>
        <p:nvSpPr>
          <p:cNvPr id="5" name="Text 3"/>
          <p:cNvSpPr/>
          <p:nvPr/>
        </p:nvSpPr>
        <p:spPr>
          <a:xfrm>
            <a:off x="642434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建立多渠道反馈系统，确保从各层级员工及时收集到关于工作计划执行的意见和建议。</a:t>
            </a:r>
            <a:endParaRPr lang="en-US" sz="1440" dirty="0"/>
          </a:p>
        </p:txBody>
      </p:sp>
      <p:sp>
        <p:nvSpPr>
          <p:cNvPr id="6" name="Text 4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数据分析与评估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5535727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对收集到的反馈进行定量和定性分析，识别工作计划执行中的强项和弱项，为改进提供依据。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制定改进措施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642434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根据分析结果，针对性地制定具体的改进措施，包括调整策略、优化流程或增强培训等。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实施与跟踪</a:t>
            </a:r>
            <a:endParaRPr lang="en-US" sz="1440" dirty="0"/>
          </a:p>
        </p:txBody>
      </p:sp>
      <p:sp>
        <p:nvSpPr>
          <p:cNvPr id="11" name="Text 9"/>
          <p:cNvSpPr/>
          <p:nvPr/>
        </p:nvSpPr>
        <p:spPr>
          <a:xfrm>
            <a:off x="5535727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将改进措施纳入年度工作计划中，并设立跟踪机制，定期检查改进效果，确保持续进步。</a:t>
            </a:r>
            <a:endParaRPr lang="en-US" sz="144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831" y="1782652"/>
            <a:ext cx="1466338" cy="144377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OWERPNT_mkUz8gETl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" y="0"/>
            <a:ext cx="9112885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7341" y="2054348"/>
            <a:ext cx="4832819" cy="157276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7200" b="1" dirty="0">
                <a:solidFill>
                  <a:srgbClr val="00070F">
                    <a:alpha val="10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THANKS</a:t>
            </a:r>
            <a:endParaRPr lang="en-US" sz="1440" dirty="0"/>
          </a:p>
        </p:txBody>
      </p:sp>
      <p:sp>
        <p:nvSpPr>
          <p:cNvPr id="3" name="Text 1"/>
          <p:cNvSpPr/>
          <p:nvPr/>
        </p:nvSpPr>
        <p:spPr>
          <a:xfrm>
            <a:off x="1367147" y="1680907"/>
            <a:ext cx="4313208" cy="143560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648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感谢观看</a:t>
            </a:r>
            <a:endParaRPr lang="en-US" sz="14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3195</Words>
  <Application>WPS 演示</Application>
  <PresentationFormat>On-screen Show (16:9)</PresentationFormat>
  <Paragraphs>424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微软雅黑</vt:lpstr>
      <vt:lpstr>Calibri</vt:lpstr>
      <vt:lpstr>Arial Unicode MS</vt:lpstr>
      <vt:lpstr>等线</vt:lpstr>
      <vt:lpstr>Arial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wps</cp:lastModifiedBy>
  <cp:revision>3</cp:revision>
  <dcterms:created xsi:type="dcterms:W3CDTF">2025-01-20T04:13:00Z</dcterms:created>
  <dcterms:modified xsi:type="dcterms:W3CDTF">2025-01-21T04:28:45Z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412690B20D5848078A8113922882790D_12</vt:lpwstr>
  </property>
  <property fmtid="{D5CDD505-2E9C-101B-9397-08002B2CF9AE}" pid="3" name="KSOProductBuildVer">
    <vt:lpwstr>2052-12.8.2.15091</vt:lpwstr>
  </property>
</Properties>
</file>